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4" r:id="rId3"/>
    <p:sldId id="295" r:id="rId4"/>
    <p:sldId id="304" r:id="rId5"/>
    <p:sldId id="320" r:id="rId6"/>
    <p:sldId id="321" r:id="rId7"/>
    <p:sldId id="310" r:id="rId8"/>
    <p:sldId id="311" r:id="rId9"/>
    <p:sldId id="297" r:id="rId10"/>
    <p:sldId id="315" r:id="rId11"/>
    <p:sldId id="314" r:id="rId12"/>
    <p:sldId id="317" r:id="rId13"/>
    <p:sldId id="316" r:id="rId14"/>
    <p:sldId id="318" r:id="rId15"/>
    <p:sldId id="319"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672" userDrawn="1">
          <p15:clr>
            <a:srgbClr val="A4A3A4"/>
          </p15:clr>
        </p15:guide>
        <p15:guide id="3" pos="168" userDrawn="1">
          <p15:clr>
            <a:srgbClr val="A4A3A4"/>
          </p15:clr>
        </p15:guide>
        <p15:guide id="4" pos="7512" userDrawn="1">
          <p15:clr>
            <a:srgbClr val="A4A3A4"/>
          </p15:clr>
        </p15:guide>
        <p15:guide id="5" orient="horz" pos="120" userDrawn="1">
          <p15:clr>
            <a:srgbClr val="A4A3A4"/>
          </p15:clr>
        </p15:guide>
        <p15:guide id="6" orient="horz" pos="4032" userDrawn="1">
          <p15:clr>
            <a:srgbClr val="A4A3A4"/>
          </p15:clr>
        </p15:guide>
        <p15:guide id="7" orient="horz"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258" y="210"/>
      </p:cViewPr>
      <p:guideLst>
        <p:guide orient="horz" pos="672"/>
        <p:guide orient="horz" pos="120"/>
        <p:guide orient="horz" pos="4032"/>
        <p:guide orient="horz" pos="2328"/>
        <p:guide pos="3840"/>
        <p:guide pos="168"/>
        <p:guide pos="75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62E7-E70A-4ABC-B22D-7158DE24BE5D}"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40AC-96D7-4339-93FB-35CE33632DBA}" type="slidenum">
              <a:rPr lang="en-US" smtClean="0"/>
              <a:t>‹#›</a:t>
            </a:fld>
            <a:endParaRPr lang="en-US"/>
          </a:p>
        </p:txBody>
      </p:sp>
    </p:spTree>
    <p:extLst>
      <p:ext uri="{BB962C8B-B14F-4D97-AF65-F5344CB8AC3E}">
        <p14:creationId xmlns:p14="http://schemas.microsoft.com/office/powerpoint/2010/main" val="41911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426401-491A-4830-B23B-DA2105DA5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9218629-936C-41BD-9A08-0015CB244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76E4232-E880-44AB-BC34-3EBE23799E8D}"/>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2554A6BF-1CD5-499D-AA32-0939E3E1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CBE81B-0E1D-40AC-9486-AA597B89E31A}"/>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86038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9498D-72C3-4505-868B-293E646C7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C0ECA69-8824-4E2B-AC40-4F251A92F3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2284B1-AD95-4AF3-AE7E-21E607DE170D}"/>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DEA42662-6DCB-4873-A323-C4F080A79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A4BA3A-91E5-40C4-B7C8-01ADC6983EB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33162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B3FDB6C-ED65-43C9-A13C-9BAC3363B9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B2D0D2-F6C5-4F07-B2F5-4724857E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00A090-04BE-40AE-8DD5-2C7EE93A3563}"/>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4766ACF7-E219-4CF8-ABA4-C78E047C4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A920D9-4242-47DF-BEF7-66E3E63C8F2E}"/>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46236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8CFA2-B54C-4669-86A6-506497A73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4F880F7-BBB7-4DEE-9489-9886A0690A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B61A67-784E-4FC6-A0A1-9FB6596337FE}"/>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94F0E2CA-3C34-4A24-BFE1-EFCCEA8C0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C92446-203C-4BF8-BACD-520366460043}"/>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107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BC2FC-7E3A-4F2C-A60A-52499FDF0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1ADE03-8E45-471A-B97B-92ACC07F8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BB66ADA-1E8D-44C6-B68D-0CF473F7B1A7}"/>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000960B0-D1CE-447B-B21A-AF019470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3B8CCB-E435-40FF-AAB1-E1CF8897106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6657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A284E-0797-49DE-94F8-2C103385E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55194D-3903-45E2-9DF8-ECD926B404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61D0117-5C09-4060-9549-A45DD44306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6BFBB12-E994-406A-B83C-6FDC3B0118A6}"/>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6" name="Footer Placeholder 5">
            <a:extLst>
              <a:ext uri="{FF2B5EF4-FFF2-40B4-BE49-F238E27FC236}">
                <a16:creationId xmlns:a16="http://schemas.microsoft.com/office/drawing/2014/main" xmlns="" id="{C6F5E6A5-45CE-4651-863C-95F88F9BD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94CCD46-4BA8-4851-AF1B-5D1572F0AFF7}"/>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47311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17C8C-D9B0-4544-BCF0-3A4873B48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2461F4C-23BD-43DC-91D3-5E7D69E81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5596BCA-A97C-4DF9-853A-466898654D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475421-E965-40FE-A2B9-9E638291B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2EB98FB-A5E8-48FD-A249-33545B94FE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567D936-4BCD-4FBA-9A99-10D122E591E1}"/>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8" name="Footer Placeholder 7">
            <a:extLst>
              <a:ext uri="{FF2B5EF4-FFF2-40B4-BE49-F238E27FC236}">
                <a16:creationId xmlns:a16="http://schemas.microsoft.com/office/drawing/2014/main" xmlns="" id="{C61E14D3-9594-45F1-88B9-2CA2AC42F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7DC8DFB-6AA8-43F0-958F-CF408E08212F}"/>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99045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97D9F-5745-49AB-A166-CCF798E54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9A343BE-96CE-4321-818E-78E51921B440}"/>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4" name="Footer Placeholder 3">
            <a:extLst>
              <a:ext uri="{FF2B5EF4-FFF2-40B4-BE49-F238E27FC236}">
                <a16:creationId xmlns:a16="http://schemas.microsoft.com/office/drawing/2014/main" xmlns="" id="{2203DBC3-B1E7-4E3B-87F8-877953F0D2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B3C37F7-4B4D-4710-99FA-6FF41CCDD67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290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F3EF6C-34D1-451F-BD7C-719F9DF37778}"/>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3" name="Footer Placeholder 2">
            <a:extLst>
              <a:ext uri="{FF2B5EF4-FFF2-40B4-BE49-F238E27FC236}">
                <a16:creationId xmlns:a16="http://schemas.microsoft.com/office/drawing/2014/main" xmlns="" id="{8C934A9B-F1A6-4022-833F-221509845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B163923-274E-43A2-98F7-5F2D2790E38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0193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D6833-9B00-47DC-9CD6-5A2578658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7BADED2-73EB-4ABB-BE19-91D51733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4D6885C-E15D-4A93-A111-715FE0B37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605604D-40A4-44FE-96C8-21AF4635FC8C}"/>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6" name="Footer Placeholder 5">
            <a:extLst>
              <a:ext uri="{FF2B5EF4-FFF2-40B4-BE49-F238E27FC236}">
                <a16:creationId xmlns:a16="http://schemas.microsoft.com/office/drawing/2014/main" xmlns="" id="{4A68031D-B2C6-495F-BE19-5A7A550C5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22E035-12C1-4BD6-9293-C728CA0D30C8}"/>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89311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6D292-D643-409F-90B9-916400907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2E2CF6-D630-4934-8CD9-1655775F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6B5592F-079A-44F9-A9A7-676B8B8A7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A5BA4C-8077-476D-B3F5-7D767008CFD9}"/>
              </a:ext>
            </a:extLst>
          </p:cNvPr>
          <p:cNvSpPr>
            <a:spLocks noGrp="1"/>
          </p:cNvSpPr>
          <p:nvPr>
            <p:ph type="dt" sz="half" idx="10"/>
          </p:nvPr>
        </p:nvSpPr>
        <p:spPr/>
        <p:txBody>
          <a:bodyPr/>
          <a:lstStyle/>
          <a:p>
            <a:fld id="{555CB10E-E28A-431D-A89E-81B569515610}" type="datetimeFigureOut">
              <a:rPr lang="en-US" smtClean="0"/>
              <a:t>11/25/2023</a:t>
            </a:fld>
            <a:endParaRPr lang="en-US"/>
          </a:p>
        </p:txBody>
      </p:sp>
      <p:sp>
        <p:nvSpPr>
          <p:cNvPr id="6" name="Footer Placeholder 5">
            <a:extLst>
              <a:ext uri="{FF2B5EF4-FFF2-40B4-BE49-F238E27FC236}">
                <a16:creationId xmlns:a16="http://schemas.microsoft.com/office/drawing/2014/main" xmlns="" id="{02AECB2B-43D2-46E0-9711-7B707AF4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D869B1C-372D-44C3-AF54-B9153E7D90A1}"/>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0743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5807031-F24D-413C-AF28-EF97F820B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366603D-6594-4244-8934-92B2DC248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3F4C85-0ABB-4490-8722-181376107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CB10E-E28A-431D-A89E-81B569515610}" type="datetimeFigureOut">
              <a:rPr lang="en-US" smtClean="0"/>
              <a:t>11/25/2023</a:t>
            </a:fld>
            <a:endParaRPr lang="en-US"/>
          </a:p>
        </p:txBody>
      </p:sp>
      <p:sp>
        <p:nvSpPr>
          <p:cNvPr id="5" name="Footer Placeholder 4">
            <a:extLst>
              <a:ext uri="{FF2B5EF4-FFF2-40B4-BE49-F238E27FC236}">
                <a16:creationId xmlns:a16="http://schemas.microsoft.com/office/drawing/2014/main" xmlns="" id="{53418FCE-FA9F-4A9D-893A-53637E89C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4C5143C-0E01-4B28-A4D2-6A65BE738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54F3E-557B-4A6E-A376-0B37704DCDF8}" type="slidenum">
              <a:rPr lang="en-US" smtClean="0"/>
              <a:t>‹#›</a:t>
            </a:fld>
            <a:endParaRPr lang="en-US"/>
          </a:p>
        </p:txBody>
      </p:sp>
    </p:spTree>
    <p:extLst>
      <p:ext uri="{BB962C8B-B14F-4D97-AF65-F5344CB8AC3E}">
        <p14:creationId xmlns:p14="http://schemas.microsoft.com/office/powerpoint/2010/main" val="67005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xmlns="" id="{F44771C4-3D98-518A-3D78-16A7185EC0B0}"/>
              </a:ext>
            </a:extLst>
          </p:cNvPr>
          <p:cNvCxnSpPr>
            <a:cxnSpLocks/>
          </p:cNvCxnSpPr>
          <p:nvPr/>
        </p:nvCxnSpPr>
        <p:spPr>
          <a:xfrm>
            <a:off x="2734599" y="-92527"/>
            <a:ext cx="0" cy="2705427"/>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07BB8B0-EBD7-B069-E1D3-2926B83AFCF4}"/>
              </a:ext>
            </a:extLst>
          </p:cNvPr>
          <p:cNvCxnSpPr>
            <a:cxnSpLocks/>
          </p:cNvCxnSpPr>
          <p:nvPr/>
        </p:nvCxnSpPr>
        <p:spPr>
          <a:xfrm flipV="1">
            <a:off x="2734599" y="3978729"/>
            <a:ext cx="0" cy="2879269"/>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252104A-A45D-FD7D-C8B8-EFDC72D396C5}"/>
              </a:ext>
            </a:extLst>
          </p:cNvPr>
          <p:cNvCxnSpPr>
            <a:cxnSpLocks/>
          </p:cNvCxnSpPr>
          <p:nvPr/>
        </p:nvCxnSpPr>
        <p:spPr>
          <a:xfrm>
            <a:off x="0" y="3429000"/>
            <a:ext cx="1409700" cy="0"/>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A6ABDF0F-C51B-E822-5204-04414413B9A4}"/>
              </a:ext>
            </a:extLst>
          </p:cNvPr>
          <p:cNvSpPr txBox="1"/>
          <p:nvPr/>
        </p:nvSpPr>
        <p:spPr>
          <a:xfrm>
            <a:off x="1329018" y="2879271"/>
            <a:ext cx="3020787" cy="830997"/>
          </a:xfrm>
          <a:prstGeom prst="rect">
            <a:avLst/>
          </a:prstGeom>
          <a:noFill/>
        </p:spPr>
        <p:txBody>
          <a:bodyPr wrap="square" rtlCol="0">
            <a:spAutoFit/>
          </a:bodyPr>
          <a:lstStyle/>
          <a:p>
            <a:pPr algn="ctr"/>
            <a:r>
              <a:rPr lang="en-IN" sz="4800" dirty="0"/>
              <a:t>SEHAT</a:t>
            </a:r>
          </a:p>
        </p:txBody>
      </p:sp>
      <p:pic>
        <p:nvPicPr>
          <p:cNvPr id="5" name="Picture 4">
            <a:extLst>
              <a:ext uri="{FF2B5EF4-FFF2-40B4-BE49-F238E27FC236}">
                <a16:creationId xmlns:a16="http://schemas.microsoft.com/office/drawing/2014/main" xmlns="" id="{58EC6CDB-C1B2-634A-DE97-D5773749E30F}"/>
              </a:ext>
            </a:extLst>
          </p:cNvPr>
          <p:cNvPicPr>
            <a:picLocks noChangeAspect="1"/>
          </p:cNvPicPr>
          <p:nvPr/>
        </p:nvPicPr>
        <p:blipFill>
          <a:blip r:embed="rId2"/>
          <a:stretch>
            <a:fillRect/>
          </a:stretch>
        </p:blipFill>
        <p:spPr>
          <a:xfrm>
            <a:off x="4545106" y="490346"/>
            <a:ext cx="7446023" cy="5877308"/>
          </a:xfrm>
          <a:prstGeom prst="rect">
            <a:avLst/>
          </a:prstGeom>
        </p:spPr>
      </p:pic>
    </p:spTree>
    <p:extLst>
      <p:ext uri="{BB962C8B-B14F-4D97-AF65-F5344CB8AC3E}">
        <p14:creationId xmlns:p14="http://schemas.microsoft.com/office/powerpoint/2010/main" val="208034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NumPy logo refresh · Issue #37 · numpy/numpy.org · GitHub">
            <a:extLst>
              <a:ext uri="{FF2B5EF4-FFF2-40B4-BE49-F238E27FC236}">
                <a16:creationId xmlns:a16="http://schemas.microsoft.com/office/drawing/2014/main" xmlns="" id="{5051340F-E77A-6CA6-7F36-54F8B56D27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0393" y="149295"/>
            <a:ext cx="3222171" cy="14109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F10E8385-D987-AD7B-8610-6A097F61A3F5}"/>
              </a:ext>
            </a:extLst>
          </p:cNvPr>
          <p:cNvSpPr txBox="1"/>
          <p:nvPr/>
        </p:nvSpPr>
        <p:spPr>
          <a:xfrm>
            <a:off x="1416697" y="1950097"/>
            <a:ext cx="9761375" cy="4025717"/>
          </a:xfrm>
          <a:prstGeom prst="rect">
            <a:avLst/>
          </a:prstGeom>
          <a:noFill/>
        </p:spPr>
        <p:txBody>
          <a:bodyPr wrap="square" rtlCol="0">
            <a:spAutoFit/>
          </a:bodyPr>
          <a:lstStyle/>
          <a:p>
            <a:pPr>
              <a:lnSpc>
                <a:spcPct val="120000"/>
              </a:lnSpc>
            </a:pPr>
            <a:r>
              <a:rPr lang="en-US" b="1" dirty="0"/>
              <a:t>1.Arrays:</a:t>
            </a:r>
            <a:r>
              <a:rPr lang="en-US" dirty="0"/>
              <a:t> NumPy provides the ‘</a:t>
            </a:r>
            <a:r>
              <a:rPr lang="en-US" dirty="0" err="1"/>
              <a:t>ndarray</a:t>
            </a:r>
            <a:r>
              <a:rPr lang="en-US" dirty="0"/>
              <a:t>’ for efficient storage and manipulation of arrays, which are homogeneous collections of elements with fixed sizes.</a:t>
            </a:r>
          </a:p>
          <a:p>
            <a:pPr>
              <a:lnSpc>
                <a:spcPct val="120000"/>
              </a:lnSpc>
            </a:pPr>
            <a:endParaRPr lang="en-US" dirty="0"/>
          </a:p>
          <a:p>
            <a:pPr>
              <a:lnSpc>
                <a:spcPct val="120000"/>
              </a:lnSpc>
            </a:pPr>
            <a:r>
              <a:rPr lang="en-US" b="1" dirty="0"/>
              <a:t>2.Efficient Operations:</a:t>
            </a:r>
            <a:r>
              <a:rPr lang="en-US" dirty="0"/>
              <a:t> NumPy enables vectorized operations on arrays, avoiding the need for explicit loops and allowing for fast mathematical computations.</a:t>
            </a:r>
          </a:p>
          <a:p>
            <a:pPr>
              <a:lnSpc>
                <a:spcPct val="120000"/>
              </a:lnSpc>
            </a:pPr>
            <a:endParaRPr lang="en-US" dirty="0"/>
          </a:p>
          <a:p>
            <a:pPr>
              <a:lnSpc>
                <a:spcPct val="120000"/>
              </a:lnSpc>
            </a:pPr>
            <a:r>
              <a:rPr lang="en-US" b="1" dirty="0"/>
              <a:t>3.Linear Algebra:</a:t>
            </a:r>
            <a:r>
              <a:rPr lang="en-US" dirty="0"/>
              <a:t> It includes functions for essential linear algebra operations like matrix multiplication, inversion, and decomposition.</a:t>
            </a:r>
          </a:p>
          <a:p>
            <a:pPr>
              <a:lnSpc>
                <a:spcPct val="120000"/>
              </a:lnSpc>
            </a:pPr>
            <a:endParaRPr lang="en-US" dirty="0"/>
          </a:p>
          <a:p>
            <a:pPr>
              <a:lnSpc>
                <a:spcPct val="120000"/>
              </a:lnSpc>
            </a:pPr>
            <a:r>
              <a:rPr lang="en-US" b="1" dirty="0"/>
              <a:t>4.Broadcasting:</a:t>
            </a:r>
            <a:r>
              <a:rPr lang="en-US" dirty="0"/>
              <a:t> NumPy supports broadcasting, allowing operations on arrays of different shapes and sizes, making code more concise and readable.</a:t>
            </a:r>
          </a:p>
          <a:p>
            <a:endParaRPr lang="en-US" dirty="0"/>
          </a:p>
        </p:txBody>
      </p:sp>
    </p:spTree>
    <p:extLst>
      <p:ext uri="{BB962C8B-B14F-4D97-AF65-F5344CB8AC3E}">
        <p14:creationId xmlns:p14="http://schemas.microsoft.com/office/powerpoint/2010/main" val="5483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descr="Python Programming Language - An Overview | Vizteams">
            <a:extLst>
              <a:ext uri="{FF2B5EF4-FFF2-40B4-BE49-F238E27FC236}">
                <a16:creationId xmlns:a16="http://schemas.microsoft.com/office/drawing/2014/main" xmlns="" id="{E40CDF5E-3C5A-EF75-4580-83D4B803E1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4665" y="0"/>
            <a:ext cx="4562669" cy="19789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6EE98F90-7ABA-0440-3CA7-B94487E306EF}"/>
              </a:ext>
            </a:extLst>
          </p:cNvPr>
          <p:cNvSpPr txBox="1"/>
          <p:nvPr/>
        </p:nvSpPr>
        <p:spPr>
          <a:xfrm>
            <a:off x="942392" y="1805704"/>
            <a:ext cx="10356979"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High-Level Language:</a:t>
            </a:r>
            <a:r>
              <a:rPr lang="en-US" b="0" i="0" dirty="0">
                <a:effectLst/>
                <a:latin typeface="Söhne"/>
              </a:rPr>
              <a:t> Python is a high-level, interpreted programming language known for its readability and simplicity. It emphasizes code readability and allows developers to express concepts in fewer lines of code than languages like C++ or Java.</a:t>
            </a:r>
          </a:p>
          <a:p>
            <a:pPr algn="l">
              <a:lnSpc>
                <a:spcPct val="120000"/>
              </a:lnSpc>
              <a:buFont typeface="+mj-lt"/>
              <a:buAutoNum type="arabicPeriod"/>
            </a:pPr>
            <a:r>
              <a:rPr lang="en-US" b="1" i="0" dirty="0">
                <a:effectLst/>
                <a:latin typeface="Söhne"/>
              </a:rPr>
              <a:t>Versatility:</a:t>
            </a:r>
            <a:r>
              <a:rPr lang="en-US" b="0" i="0" dirty="0">
                <a:effectLst/>
                <a:latin typeface="Söhne"/>
              </a:rPr>
              <a:t> Python is a versatile language used in various domains, including web development, data science, machine learning, artificial intelligence, automation, and more. Its extensive standard library and third-party packages contribute to its versatility.</a:t>
            </a:r>
          </a:p>
          <a:p>
            <a:pPr algn="l">
              <a:lnSpc>
                <a:spcPct val="120000"/>
              </a:lnSpc>
              <a:buFont typeface="+mj-lt"/>
              <a:buAutoNum type="arabicPeriod"/>
            </a:pPr>
            <a:r>
              <a:rPr lang="en-US" b="1" i="0" dirty="0">
                <a:effectLst/>
                <a:latin typeface="Söhne"/>
              </a:rPr>
              <a:t>Interpreted and Dynamically Typed:</a:t>
            </a:r>
            <a:r>
              <a:rPr lang="en-US" b="0" i="0" dirty="0">
                <a:effectLst/>
                <a:latin typeface="Söhne"/>
              </a:rPr>
              <a:t> Python is an interpreted language, meaning that code is executed line by line without the need for compilation. It is also dynamically typed, allowing developers to change variable types during runtime, providing flexibility but requiring careful attention to variable types.</a:t>
            </a:r>
          </a:p>
          <a:p>
            <a:pPr algn="l">
              <a:lnSpc>
                <a:spcPct val="120000"/>
              </a:lnSpc>
              <a:buFont typeface="+mj-lt"/>
              <a:buAutoNum type="arabicPeriod"/>
            </a:pPr>
            <a:r>
              <a:rPr lang="en-US" b="1" i="0" dirty="0">
                <a:effectLst/>
                <a:latin typeface="Söhne"/>
              </a:rPr>
              <a:t>Community and Ecosystem:</a:t>
            </a:r>
            <a:r>
              <a:rPr lang="en-US" b="0" i="0" dirty="0">
                <a:effectLst/>
                <a:latin typeface="Söhne"/>
              </a:rPr>
              <a:t> Python has a large and active community of developers. The Python Package Index (</a:t>
            </a:r>
            <a:r>
              <a:rPr lang="en-US" b="0" i="0" dirty="0" err="1">
                <a:effectLst/>
                <a:latin typeface="Söhne"/>
              </a:rPr>
              <a:t>PyPI</a:t>
            </a:r>
            <a:r>
              <a:rPr lang="en-US" b="0" i="0" dirty="0">
                <a:effectLst/>
                <a:latin typeface="Söhne"/>
              </a:rPr>
              <a:t>) hosts a vast collection of third-party libraries and frameworks, contributing to a rich ecosystem that facilitates rapid development and problem-solving.</a:t>
            </a:r>
          </a:p>
        </p:txBody>
      </p:sp>
    </p:spTree>
    <p:extLst>
      <p:ext uri="{BB962C8B-B14F-4D97-AF65-F5344CB8AC3E}">
        <p14:creationId xmlns:p14="http://schemas.microsoft.com/office/powerpoint/2010/main" val="78840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descr="Google Colab - A Step-by-step Guide - AlgoTrading101 Blog">
            <a:extLst>
              <a:ext uri="{FF2B5EF4-FFF2-40B4-BE49-F238E27FC236}">
                <a16:creationId xmlns:a16="http://schemas.microsoft.com/office/drawing/2014/main" xmlns="" id="{15CD3E5C-8A1E-9F6D-0C6D-5E4529F942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0676" y="19998"/>
            <a:ext cx="3222171" cy="1920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1E2CC8A8-EB20-E8AF-7CAF-5F516967DA1A}"/>
              </a:ext>
            </a:extLst>
          </p:cNvPr>
          <p:cNvSpPr txBox="1"/>
          <p:nvPr/>
        </p:nvSpPr>
        <p:spPr>
          <a:xfrm>
            <a:off x="1073021" y="1830778"/>
            <a:ext cx="10207689"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Cloud-Based Notebooks:</a:t>
            </a:r>
            <a:r>
              <a:rPr lang="en-US" b="0" i="0" dirty="0">
                <a:effectLst/>
                <a:latin typeface="Söhne"/>
              </a:rPr>
              <a:t> Google </a:t>
            </a:r>
            <a:r>
              <a:rPr lang="en-US" b="0" i="0" dirty="0" err="1">
                <a:effectLst/>
                <a:latin typeface="Söhne"/>
              </a:rPr>
              <a:t>Colab</a:t>
            </a:r>
            <a:r>
              <a:rPr lang="en-US" b="0" i="0" dirty="0">
                <a:effectLst/>
                <a:latin typeface="Söhne"/>
              </a:rPr>
              <a:t>, short for </a:t>
            </a:r>
            <a:r>
              <a:rPr lang="en-US" b="0" i="0" dirty="0" err="1">
                <a:effectLst/>
                <a:latin typeface="Söhne"/>
              </a:rPr>
              <a:t>Colaboratory</a:t>
            </a:r>
            <a:r>
              <a:rPr lang="en-US" b="0" i="0" dirty="0">
                <a:effectLst/>
                <a:latin typeface="Söhne"/>
              </a:rPr>
              <a:t>, provides a free, cloud-based platform for creating and running </a:t>
            </a:r>
            <a:r>
              <a:rPr lang="en-US" b="0" i="0" dirty="0" err="1">
                <a:effectLst/>
                <a:latin typeface="Söhne"/>
              </a:rPr>
              <a:t>Jupyter</a:t>
            </a:r>
            <a:r>
              <a:rPr lang="en-US" b="0" i="0" dirty="0">
                <a:effectLst/>
                <a:latin typeface="Söhne"/>
              </a:rPr>
              <a:t> notebooks. It allows users to write and execute Python code directly in the browser without any setup.</a:t>
            </a:r>
          </a:p>
          <a:p>
            <a:pPr algn="l">
              <a:lnSpc>
                <a:spcPct val="120000"/>
              </a:lnSpc>
              <a:buFont typeface="+mj-lt"/>
              <a:buAutoNum type="arabicPeriod"/>
            </a:pPr>
            <a:r>
              <a:rPr lang="en-US" b="1" i="0" dirty="0">
                <a:effectLst/>
                <a:latin typeface="Söhne"/>
              </a:rPr>
              <a:t>Free GPU Access:</a:t>
            </a:r>
            <a:r>
              <a:rPr lang="en-US" b="0" i="0" dirty="0">
                <a:effectLst/>
                <a:latin typeface="Söhne"/>
              </a:rPr>
              <a:t> </a:t>
            </a:r>
            <a:r>
              <a:rPr lang="en-US" b="0" i="0" dirty="0" err="1">
                <a:effectLst/>
                <a:latin typeface="Söhne"/>
              </a:rPr>
              <a:t>Colab</a:t>
            </a:r>
            <a:r>
              <a:rPr lang="en-US" b="0" i="0" dirty="0">
                <a:effectLst/>
                <a:latin typeface="Söhne"/>
              </a:rPr>
              <a:t> offers free access to Graphics Processing Units (GPUs) and Tensor Processing Units (TPUs), enabling users to accelerate computations for machine learning and data analysis tasks. This is particularly beneficial for training deep learning models.</a:t>
            </a:r>
          </a:p>
          <a:p>
            <a:pPr algn="l">
              <a:lnSpc>
                <a:spcPct val="120000"/>
              </a:lnSpc>
              <a:buFont typeface="+mj-lt"/>
              <a:buAutoNum type="arabicPeriod"/>
            </a:pPr>
            <a:r>
              <a:rPr lang="en-US" b="1" i="0" dirty="0">
                <a:effectLst/>
                <a:latin typeface="Söhne"/>
              </a:rPr>
              <a:t>Collaboration and Sharing:</a:t>
            </a:r>
            <a:r>
              <a:rPr lang="en-US" b="0" i="0" dirty="0">
                <a:effectLst/>
                <a:latin typeface="Söhne"/>
              </a:rPr>
              <a:t> Users can easily share their </a:t>
            </a:r>
            <a:r>
              <a:rPr lang="en-US" b="0" i="0" dirty="0" err="1">
                <a:effectLst/>
                <a:latin typeface="Söhne"/>
              </a:rPr>
              <a:t>Colab</a:t>
            </a:r>
            <a:r>
              <a:rPr lang="en-US" b="0" i="0" dirty="0">
                <a:effectLst/>
                <a:latin typeface="Söhne"/>
              </a:rPr>
              <a:t> notebooks just like Google Docs or Sheets. It supports real-time collaboration, making it a useful tool for teamwork on coding projects or educational purposes.</a:t>
            </a:r>
          </a:p>
          <a:p>
            <a:pPr algn="l">
              <a:lnSpc>
                <a:spcPct val="120000"/>
              </a:lnSpc>
              <a:buFont typeface="+mj-lt"/>
              <a:buAutoNum type="arabicPeriod"/>
            </a:pPr>
            <a:r>
              <a:rPr lang="en-US" b="1" i="0" dirty="0">
                <a:effectLst/>
                <a:latin typeface="Söhne"/>
              </a:rPr>
              <a:t>Integration with Google Drive:</a:t>
            </a:r>
            <a:r>
              <a:rPr lang="en-US" b="0" i="0" dirty="0">
                <a:effectLst/>
                <a:latin typeface="Söhne"/>
              </a:rPr>
              <a:t> </a:t>
            </a:r>
            <a:r>
              <a:rPr lang="en-US" b="0" i="0" dirty="0" err="1">
                <a:effectLst/>
                <a:latin typeface="Söhne"/>
              </a:rPr>
              <a:t>Colab</a:t>
            </a:r>
            <a:r>
              <a:rPr lang="en-US" b="0" i="0" dirty="0">
                <a:effectLst/>
                <a:latin typeface="Söhne"/>
              </a:rPr>
              <a:t> is integrated with Google Drive, allowing users to save their work directly to Drive. This feature simplifies version control and provides a convenient way to store and access </a:t>
            </a:r>
            <a:r>
              <a:rPr lang="en-US" b="0" i="0" dirty="0" err="1">
                <a:effectLst/>
                <a:latin typeface="Söhne"/>
              </a:rPr>
              <a:t>Colab</a:t>
            </a:r>
            <a:r>
              <a:rPr lang="en-US" b="0" i="0" dirty="0">
                <a:effectLst/>
                <a:latin typeface="Söhne"/>
              </a:rPr>
              <a:t> notebooks.</a:t>
            </a:r>
          </a:p>
        </p:txBody>
      </p:sp>
    </p:spTree>
    <p:extLst>
      <p:ext uri="{BB962C8B-B14F-4D97-AF65-F5344CB8AC3E}">
        <p14:creationId xmlns:p14="http://schemas.microsoft.com/office/powerpoint/2010/main" val="320612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4098" name="Picture 2" descr="GitHub - Lospel/streamlit-app-human">
            <a:extLst>
              <a:ext uri="{FF2B5EF4-FFF2-40B4-BE49-F238E27FC236}">
                <a16:creationId xmlns:a16="http://schemas.microsoft.com/office/drawing/2014/main" xmlns="" id="{A75E78E4-058D-C46B-7F19-4AE84FFD96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4914" y="-60761"/>
            <a:ext cx="3222171" cy="18858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988654A7-ED75-962F-A083-D39B671E8629}"/>
              </a:ext>
            </a:extLst>
          </p:cNvPr>
          <p:cNvSpPr txBox="1"/>
          <p:nvPr/>
        </p:nvSpPr>
        <p:spPr>
          <a:xfrm>
            <a:off x="679578" y="1893548"/>
            <a:ext cx="10832841" cy="3726533"/>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Rapid Prototyping:</a:t>
            </a:r>
            <a:r>
              <a:rPr lang="en-US" b="0" i="0" dirty="0">
                <a:effectLst/>
                <a:latin typeface="Söhne"/>
              </a:rPr>
              <a:t> </a:t>
            </a:r>
            <a:r>
              <a:rPr lang="en-US" b="0" i="0" dirty="0" err="1">
                <a:effectLst/>
                <a:latin typeface="Söhne"/>
              </a:rPr>
              <a:t>Streamlit</a:t>
            </a:r>
            <a:r>
              <a:rPr lang="en-US" b="0" i="0" dirty="0">
                <a:effectLst/>
                <a:latin typeface="Söhne"/>
              </a:rPr>
              <a:t> is a Python library designed for creating web applications with minimal effort. It excels at rapid prototyping, allowing developers to turn data scripts into shareable web apps quickly.</a:t>
            </a:r>
          </a:p>
          <a:p>
            <a:pPr algn="l">
              <a:lnSpc>
                <a:spcPct val="120000"/>
              </a:lnSpc>
              <a:buFont typeface="+mj-lt"/>
              <a:buAutoNum type="arabicPeriod"/>
            </a:pPr>
            <a:r>
              <a:rPr lang="en-US" b="1" i="0" dirty="0">
                <a:effectLst/>
                <a:latin typeface="Söhne"/>
              </a:rPr>
              <a:t>Simplicity and Intuitiveness:</a:t>
            </a:r>
            <a:r>
              <a:rPr lang="en-US" b="0" i="0" dirty="0">
                <a:effectLst/>
                <a:latin typeface="Söhne"/>
              </a:rPr>
              <a:t> </a:t>
            </a:r>
            <a:r>
              <a:rPr lang="en-US" b="0" i="0" dirty="0" err="1">
                <a:effectLst/>
                <a:latin typeface="Söhne"/>
              </a:rPr>
              <a:t>Streamlit</a:t>
            </a:r>
            <a:r>
              <a:rPr lang="en-US" b="0" i="0" dirty="0">
                <a:effectLst/>
                <a:latin typeface="Söhne"/>
              </a:rPr>
              <a:t> follows a simple and intuitive syntax, making it accessible to users with varying levels of programming experience. With just a few lines of code, you can create interactive and responsive web applications.</a:t>
            </a:r>
          </a:p>
          <a:p>
            <a:pPr algn="l">
              <a:lnSpc>
                <a:spcPct val="120000"/>
              </a:lnSpc>
              <a:buFont typeface="+mj-lt"/>
              <a:buAutoNum type="arabicPeriod"/>
            </a:pPr>
            <a:r>
              <a:rPr lang="en-US" b="1" i="0" dirty="0">
                <a:effectLst/>
                <a:latin typeface="Söhne"/>
              </a:rPr>
              <a:t>Data Visualization:</a:t>
            </a:r>
            <a:r>
              <a:rPr lang="en-US" b="0" i="0" dirty="0">
                <a:effectLst/>
                <a:latin typeface="Söhne"/>
              </a:rPr>
              <a:t> </a:t>
            </a:r>
            <a:r>
              <a:rPr lang="en-US" b="0" i="0" dirty="0" err="1">
                <a:effectLst/>
                <a:latin typeface="Söhne"/>
              </a:rPr>
              <a:t>Streamlit</a:t>
            </a:r>
            <a:r>
              <a:rPr lang="en-US" b="0" i="0" dirty="0">
                <a:effectLst/>
                <a:latin typeface="Söhne"/>
              </a:rPr>
              <a:t> simplifies the process of integrating data visualizations into web apps. It works seamlessly with popular data science libraries like Matplotlib, </a:t>
            </a:r>
            <a:r>
              <a:rPr lang="en-US" b="0" i="0" dirty="0" err="1">
                <a:effectLst/>
                <a:latin typeface="Söhne"/>
              </a:rPr>
              <a:t>Plotly</a:t>
            </a:r>
            <a:r>
              <a:rPr lang="en-US" b="0" i="0" dirty="0">
                <a:effectLst/>
                <a:latin typeface="Söhne"/>
              </a:rPr>
              <a:t>, and Altair, allowing users to create charts and graphs effortlessly.</a:t>
            </a:r>
          </a:p>
          <a:p>
            <a:pPr algn="l">
              <a:lnSpc>
                <a:spcPct val="120000"/>
              </a:lnSpc>
              <a:buFont typeface="+mj-lt"/>
              <a:buAutoNum type="arabicPeriod"/>
            </a:pPr>
            <a:r>
              <a:rPr lang="en-US" b="1" i="0" dirty="0">
                <a:effectLst/>
                <a:latin typeface="Söhne"/>
              </a:rPr>
              <a:t>Widgets and Interactivity:</a:t>
            </a:r>
            <a:r>
              <a:rPr lang="en-US" b="0" i="0" dirty="0">
                <a:effectLst/>
                <a:latin typeface="Söhne"/>
              </a:rPr>
              <a:t> </a:t>
            </a:r>
            <a:r>
              <a:rPr lang="en-US" b="0" i="0" dirty="0" err="1">
                <a:effectLst/>
                <a:latin typeface="Söhne"/>
              </a:rPr>
              <a:t>Streamlit</a:t>
            </a:r>
            <a:r>
              <a:rPr lang="en-US" b="0" i="0" dirty="0">
                <a:effectLst/>
                <a:latin typeface="Söhne"/>
              </a:rPr>
              <a:t> provides a variety of widgets (e.g., sliders, buttons, text inputs) that enable users to interact with and manipulate data in real-time. These widgets can be easily added to the app, enhancing the overall user experience.</a:t>
            </a:r>
          </a:p>
        </p:txBody>
      </p:sp>
    </p:spTree>
    <p:extLst>
      <p:ext uri="{BB962C8B-B14F-4D97-AF65-F5344CB8AC3E}">
        <p14:creationId xmlns:p14="http://schemas.microsoft.com/office/powerpoint/2010/main" val="20902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5126" name="Picture 6" descr="Figma logo transparent PNG - StickPNG">
            <a:extLst>
              <a:ext uri="{FF2B5EF4-FFF2-40B4-BE49-F238E27FC236}">
                <a16:creationId xmlns:a16="http://schemas.microsoft.com/office/drawing/2014/main" xmlns="" id="{C8ADD101-0E26-2579-ACDA-093FBCD81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24" y="201685"/>
            <a:ext cx="3056747" cy="15283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7A005DC7-4D74-9239-0551-9633C45FCE83}"/>
              </a:ext>
            </a:extLst>
          </p:cNvPr>
          <p:cNvSpPr txBox="1"/>
          <p:nvPr/>
        </p:nvSpPr>
        <p:spPr>
          <a:xfrm>
            <a:off x="348340" y="1732923"/>
            <a:ext cx="11495314"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Cloud-Based Design Collaboration:</a:t>
            </a:r>
            <a:r>
              <a:rPr lang="en-US" dirty="0">
                <a:latin typeface="Söhne"/>
              </a:rPr>
              <a:t> </a:t>
            </a:r>
            <a:r>
              <a:rPr lang="en-US" b="0" i="0" dirty="0">
                <a:effectLst/>
                <a:latin typeface="Söhne"/>
              </a:rPr>
              <a:t>Figma is a cloud-based design tool that allows multiple users to collaborate on design projects in real-time. This facilitates seamless collaboration among designers, developers, and other stakeholders, regardless of their physical location.</a:t>
            </a:r>
          </a:p>
          <a:p>
            <a:pPr algn="l">
              <a:lnSpc>
                <a:spcPct val="120000"/>
              </a:lnSpc>
              <a:buFont typeface="+mj-lt"/>
              <a:buAutoNum type="arabicPeriod"/>
            </a:pPr>
            <a:r>
              <a:rPr lang="en-US" b="1" i="0" dirty="0">
                <a:effectLst/>
                <a:latin typeface="Söhne"/>
              </a:rPr>
              <a:t>Cross-Platform Compatibility:</a:t>
            </a:r>
            <a:r>
              <a:rPr lang="en-US" dirty="0">
                <a:latin typeface="Söhne"/>
              </a:rPr>
              <a:t> </a:t>
            </a:r>
            <a:r>
              <a:rPr lang="en-US" b="0" i="0" dirty="0">
                <a:effectLst/>
                <a:latin typeface="Söhne"/>
              </a:rPr>
              <a:t>Figma is a cross-platform application that works on various operating systems, including Windows, macOS, and Linux. It enables designers to work on their projects using different devices with consistent user experiences.</a:t>
            </a:r>
          </a:p>
          <a:p>
            <a:pPr algn="l">
              <a:lnSpc>
                <a:spcPct val="120000"/>
              </a:lnSpc>
              <a:buFont typeface="+mj-lt"/>
              <a:buAutoNum type="arabicPeriod"/>
            </a:pPr>
            <a:r>
              <a:rPr lang="en-US" b="1" i="0" dirty="0">
                <a:effectLst/>
                <a:latin typeface="Söhne"/>
              </a:rPr>
              <a:t>Prototyping and Interaction Design:</a:t>
            </a:r>
            <a:r>
              <a:rPr lang="en-US" dirty="0">
                <a:latin typeface="Söhne"/>
              </a:rPr>
              <a:t> </a:t>
            </a:r>
            <a:r>
              <a:rPr lang="en-US" b="0" i="0" dirty="0">
                <a:effectLst/>
                <a:latin typeface="Söhne"/>
              </a:rPr>
              <a:t>Figma goes beyond static design by offering prototyping features. Designers can create interactive prototypes with transitions and animations, providing a more dynamic representation of the user experience.</a:t>
            </a:r>
          </a:p>
          <a:p>
            <a:pPr algn="l">
              <a:lnSpc>
                <a:spcPct val="120000"/>
              </a:lnSpc>
              <a:buFont typeface="+mj-lt"/>
              <a:buAutoNum type="arabicPeriod"/>
            </a:pPr>
            <a:r>
              <a:rPr lang="en-US" b="1" i="0" dirty="0">
                <a:effectLst/>
                <a:latin typeface="Söhne"/>
              </a:rPr>
              <a:t>Component-Based Design:</a:t>
            </a:r>
            <a:r>
              <a:rPr lang="en-US" dirty="0">
                <a:latin typeface="Söhne"/>
              </a:rPr>
              <a:t> </a:t>
            </a:r>
            <a:r>
              <a:rPr lang="en-US" b="0" i="0" dirty="0">
                <a:effectLst/>
                <a:latin typeface="Söhne"/>
              </a:rPr>
              <a:t>Figma promotes a component-based design approach, allowing designers to create reusable UI elements. Changes made to a component are automatically reflected wherever that component is used, streamlining the design process and ensuring consistency.</a:t>
            </a:r>
          </a:p>
        </p:txBody>
      </p:sp>
    </p:spTree>
    <p:extLst>
      <p:ext uri="{BB962C8B-B14F-4D97-AF65-F5344CB8AC3E}">
        <p14:creationId xmlns:p14="http://schemas.microsoft.com/office/powerpoint/2010/main" val="49417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6146" name="Picture 2" descr="How to Create Code Profiles in VSCode">
            <a:extLst>
              <a:ext uri="{FF2B5EF4-FFF2-40B4-BE49-F238E27FC236}">
                <a16:creationId xmlns:a16="http://schemas.microsoft.com/office/drawing/2014/main" xmlns="" id="{62073790-5FFA-9699-3A9B-9B78751C1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567" y="188573"/>
            <a:ext cx="4420866" cy="12422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F29FD186-B0D9-7C3B-77D3-EB89E8A99FC3}"/>
              </a:ext>
            </a:extLst>
          </p:cNvPr>
          <p:cNvSpPr txBox="1"/>
          <p:nvPr/>
        </p:nvSpPr>
        <p:spPr>
          <a:xfrm>
            <a:off x="334347" y="1464634"/>
            <a:ext cx="11523305"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Free and Open Source:</a:t>
            </a:r>
            <a:r>
              <a:rPr lang="en-US" dirty="0">
                <a:latin typeface="Söhne"/>
              </a:rPr>
              <a:t> </a:t>
            </a:r>
            <a:r>
              <a:rPr lang="en-US" b="0" i="0" dirty="0">
                <a:effectLst/>
                <a:latin typeface="Söhne"/>
              </a:rPr>
              <a:t>Visual Studio Code is a free and open-source code editor developed by Microsoft. It is widely used by developers across different platforms, including Windows, macOS, and Linux, making it accessible to a broad community.</a:t>
            </a:r>
          </a:p>
          <a:p>
            <a:pPr algn="l">
              <a:lnSpc>
                <a:spcPct val="120000"/>
              </a:lnSpc>
              <a:buFont typeface="+mj-lt"/>
              <a:buAutoNum type="arabicPeriod"/>
            </a:pPr>
            <a:r>
              <a:rPr lang="en-US" b="1" i="0" dirty="0">
                <a:effectLst/>
                <a:latin typeface="Söhne"/>
              </a:rPr>
              <a:t>Extensibility and Marketplace:</a:t>
            </a:r>
            <a:r>
              <a:rPr lang="en-US" dirty="0">
                <a:latin typeface="Söhne"/>
              </a:rPr>
              <a:t> </a:t>
            </a:r>
            <a:r>
              <a:rPr lang="en-US" b="0" i="0" dirty="0" err="1">
                <a:effectLst/>
                <a:latin typeface="Söhne"/>
              </a:rPr>
              <a:t>VSCode</a:t>
            </a:r>
            <a:r>
              <a:rPr lang="en-US" b="0" i="0" dirty="0">
                <a:effectLst/>
                <a:latin typeface="Söhne"/>
              </a:rPr>
              <a:t> is highly extensible, allowing users to enhance its functionality with a wide range of extensions. The Visual Studio Code Marketplace offers a vast collection of extensions, themes, and tools contributed by the community, enabling users to customize their development environment.</a:t>
            </a:r>
          </a:p>
          <a:p>
            <a:pPr algn="l">
              <a:lnSpc>
                <a:spcPct val="120000"/>
              </a:lnSpc>
              <a:buFont typeface="+mj-lt"/>
              <a:buAutoNum type="arabicPeriod"/>
            </a:pPr>
            <a:r>
              <a:rPr lang="en-US" b="1" i="0" dirty="0">
                <a:effectLst/>
                <a:latin typeface="Söhne"/>
              </a:rPr>
              <a:t>Intelligent Code Editing:</a:t>
            </a:r>
            <a:r>
              <a:rPr lang="en-US" dirty="0">
                <a:latin typeface="Söhne"/>
              </a:rPr>
              <a:t> </a:t>
            </a:r>
            <a:r>
              <a:rPr lang="en-US" b="0" i="0" dirty="0" err="1">
                <a:effectLst/>
                <a:latin typeface="Söhne"/>
              </a:rPr>
              <a:t>VSCode</a:t>
            </a:r>
            <a:r>
              <a:rPr lang="en-US" b="0" i="0" dirty="0">
                <a:effectLst/>
                <a:latin typeface="Söhne"/>
              </a:rPr>
              <a:t> provides features such as IntelliSense, which offers intelligent code completion, suggestions, and parameter hints. It also includes built-in support for various programming languages and file formats, making it a versatile choice for developers working on diverse projects.</a:t>
            </a:r>
          </a:p>
          <a:p>
            <a:pPr algn="l">
              <a:lnSpc>
                <a:spcPct val="120000"/>
              </a:lnSpc>
              <a:buFont typeface="+mj-lt"/>
              <a:buAutoNum type="arabicPeriod"/>
            </a:pPr>
            <a:r>
              <a:rPr lang="en-US" b="1" i="0" dirty="0">
                <a:effectLst/>
                <a:latin typeface="Söhne"/>
              </a:rPr>
              <a:t>Integrated Version Control:</a:t>
            </a:r>
            <a:r>
              <a:rPr lang="en-US" dirty="0">
                <a:latin typeface="Söhne"/>
              </a:rPr>
              <a:t> </a:t>
            </a:r>
            <a:r>
              <a:rPr lang="en-US" b="0" i="0" dirty="0">
                <a:effectLst/>
                <a:latin typeface="Söhne"/>
              </a:rPr>
              <a:t>Version control is seamlessly integrated into </a:t>
            </a:r>
            <a:r>
              <a:rPr lang="en-US" b="0" i="0" dirty="0" err="1">
                <a:effectLst/>
                <a:latin typeface="Söhne"/>
              </a:rPr>
              <a:t>VSCode</a:t>
            </a:r>
            <a:r>
              <a:rPr lang="en-US" b="0" i="0" dirty="0">
                <a:effectLst/>
                <a:latin typeface="Söhne"/>
              </a:rPr>
              <a:t> through extensions like Git. Developers can manage repositories, commit changes, and review version history directly within the editor, streamlining collaboration and code management.</a:t>
            </a:r>
          </a:p>
        </p:txBody>
      </p:sp>
    </p:spTree>
    <p:extLst>
      <p:ext uri="{BB962C8B-B14F-4D97-AF65-F5344CB8AC3E}">
        <p14:creationId xmlns:p14="http://schemas.microsoft.com/office/powerpoint/2010/main" val="6753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2588079" y="2702358"/>
            <a:ext cx="7015842" cy="830997"/>
          </a:xfrm>
          <a:prstGeom prst="rect">
            <a:avLst/>
          </a:prstGeom>
          <a:noFill/>
        </p:spPr>
        <p:txBody>
          <a:bodyPr wrap="square">
            <a:spAutoFit/>
          </a:bodyPr>
          <a:lstStyle/>
          <a:p>
            <a:pPr algn="ctr"/>
            <a:r>
              <a:rPr lang="en-US" sz="4800" b="1" i="0" dirty="0">
                <a:solidFill>
                  <a:srgbClr val="6E58DC"/>
                </a:solidFill>
                <a:effectLst/>
                <a:latin typeface="YAFdJjTk5UU 0"/>
              </a:rPr>
              <a:t>THANKYOU</a:t>
            </a:r>
            <a:endParaRPr lang="en-US" sz="4800" dirty="0">
              <a:solidFill>
                <a:srgbClr val="6E58DC"/>
              </a:solidFill>
              <a:effectLst/>
              <a:latin typeface="YAFdJjTk5UU 0"/>
            </a:endParaRPr>
          </a:p>
        </p:txBody>
      </p:sp>
      <p:sp>
        <p:nvSpPr>
          <p:cNvPr id="3" name="TextBox 2">
            <a:extLst>
              <a:ext uri="{FF2B5EF4-FFF2-40B4-BE49-F238E27FC236}">
                <a16:creationId xmlns:a16="http://schemas.microsoft.com/office/drawing/2014/main" xmlns="" id="{B0F79F35-A449-4DED-C9CB-BB11DAAFBBB8}"/>
              </a:ext>
            </a:extLst>
          </p:cNvPr>
          <p:cNvSpPr txBox="1"/>
          <p:nvPr/>
        </p:nvSpPr>
        <p:spPr>
          <a:xfrm flipH="1">
            <a:off x="6925490" y="5281127"/>
            <a:ext cx="5266510" cy="1200329"/>
          </a:xfrm>
          <a:prstGeom prst="rect">
            <a:avLst/>
          </a:prstGeom>
          <a:noFill/>
        </p:spPr>
        <p:txBody>
          <a:bodyPr wrap="square" rtlCol="0">
            <a:spAutoFit/>
          </a:bodyPr>
          <a:lstStyle/>
          <a:p>
            <a:r>
              <a:rPr lang="en-IN" dirty="0"/>
              <a:t>Devanshi Bahuguna  2100910100065</a:t>
            </a:r>
          </a:p>
          <a:p>
            <a:r>
              <a:rPr lang="en-IN" dirty="0"/>
              <a:t>Anushka Sharma       2100910100039</a:t>
            </a:r>
          </a:p>
          <a:p>
            <a:r>
              <a:rPr lang="en-IN" dirty="0"/>
              <a:t>Bhavya Mittal	     2100910100058</a:t>
            </a:r>
          </a:p>
          <a:p>
            <a:r>
              <a:rPr lang="en-IN" dirty="0"/>
              <a:t>Aryan Chaturvedi      2100910100044</a:t>
            </a:r>
          </a:p>
        </p:txBody>
      </p:sp>
    </p:spTree>
    <p:extLst>
      <p:ext uri="{BB962C8B-B14F-4D97-AF65-F5344CB8AC3E}">
        <p14:creationId xmlns:p14="http://schemas.microsoft.com/office/powerpoint/2010/main" val="391876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46332354-2DF7-EDB7-F27C-93E247949337}"/>
              </a:ext>
            </a:extLst>
          </p:cNvPr>
          <p:cNvSpPr txBox="1"/>
          <p:nvPr/>
        </p:nvSpPr>
        <p:spPr>
          <a:xfrm>
            <a:off x="949777" y="1490716"/>
            <a:ext cx="5238751" cy="523220"/>
          </a:xfrm>
          <a:prstGeom prst="rect">
            <a:avLst/>
          </a:prstGeom>
          <a:noFill/>
        </p:spPr>
        <p:txBody>
          <a:bodyPr wrap="square" rtlCol="0">
            <a:spAutoFit/>
          </a:bodyPr>
          <a:lstStyle/>
          <a:p>
            <a:r>
              <a:rPr lang="en-IN" sz="2800" b="1" dirty="0">
                <a:solidFill>
                  <a:srgbClr val="6E58DC"/>
                </a:solidFill>
              </a:rPr>
              <a:t>The Problem we are solving</a:t>
            </a:r>
          </a:p>
        </p:txBody>
      </p:sp>
      <p:sp>
        <p:nvSpPr>
          <p:cNvPr id="9" name="TextBox 8">
            <a:extLst>
              <a:ext uri="{FF2B5EF4-FFF2-40B4-BE49-F238E27FC236}">
                <a16:creationId xmlns:a16="http://schemas.microsoft.com/office/drawing/2014/main" xmlns="" id="{E7A4CA80-E617-7F4E-A72D-75CDF2B232F4}"/>
              </a:ext>
            </a:extLst>
          </p:cNvPr>
          <p:cNvSpPr txBox="1"/>
          <p:nvPr/>
        </p:nvSpPr>
        <p:spPr>
          <a:xfrm>
            <a:off x="949777" y="2488206"/>
            <a:ext cx="7908471" cy="369332"/>
          </a:xfrm>
          <a:prstGeom prst="rect">
            <a:avLst/>
          </a:prstGeom>
          <a:noFill/>
        </p:spPr>
        <p:txBody>
          <a:bodyPr wrap="square" rtlCol="0">
            <a:spAutoFit/>
          </a:bodyPr>
          <a:lstStyle/>
          <a:p>
            <a:r>
              <a:rPr lang="en-IN" b="1" dirty="0"/>
              <a:t>Predicting heart disease and diabetes in patients based on input values.</a:t>
            </a:r>
          </a:p>
        </p:txBody>
      </p:sp>
      <p:sp>
        <p:nvSpPr>
          <p:cNvPr id="10" name="TextBox 9">
            <a:extLst>
              <a:ext uri="{FF2B5EF4-FFF2-40B4-BE49-F238E27FC236}">
                <a16:creationId xmlns:a16="http://schemas.microsoft.com/office/drawing/2014/main" xmlns="" id="{E8E4D119-E74E-38B6-8FFC-357709735EC5}"/>
              </a:ext>
            </a:extLst>
          </p:cNvPr>
          <p:cNvSpPr txBox="1"/>
          <p:nvPr/>
        </p:nvSpPr>
        <p:spPr>
          <a:xfrm>
            <a:off x="941615" y="3183523"/>
            <a:ext cx="8333014" cy="2949205"/>
          </a:xfrm>
          <a:prstGeom prst="rect">
            <a:avLst/>
          </a:prstGeom>
          <a:noFill/>
        </p:spPr>
        <p:txBody>
          <a:bodyPr wrap="square" rtlCol="0">
            <a:spAutoFit/>
          </a:bodyPr>
          <a:lstStyle/>
          <a:p>
            <a:pPr algn="just">
              <a:lnSpc>
                <a:spcPct val="150000"/>
              </a:lnSpc>
            </a:pPr>
            <a:r>
              <a:rPr lang="en-US" dirty="0"/>
              <a:t>Developing a heart disease and diabetes prediction model for India is crucial given the growing prevalence of these conditions. With lifestyle changes and urbanization, there's a rising health burden. The model aids in early identification of at-risk individuals, enabling proactive interventions and personalized healthcare strategies. This approach not only improves health outcomes but also addresses economic and healthcare system challenges posed by the increasing epidemic of non-communicable diseases in India.</a:t>
            </a:r>
            <a:endParaRPr lang="en-IN" dirty="0"/>
          </a:p>
        </p:txBody>
      </p:sp>
      <p:cxnSp>
        <p:nvCxnSpPr>
          <p:cNvPr id="13" name="Straight Connector 12">
            <a:extLst>
              <a:ext uri="{FF2B5EF4-FFF2-40B4-BE49-F238E27FC236}">
                <a16:creationId xmlns:a16="http://schemas.microsoft.com/office/drawing/2014/main" xmlns="" id="{6B37444A-EDE0-278F-9453-6DFB5617461F}"/>
              </a:ext>
            </a:extLst>
          </p:cNvPr>
          <p:cNvCxnSpPr/>
          <p:nvPr/>
        </p:nvCxnSpPr>
        <p:spPr>
          <a:xfrm>
            <a:off x="1066800" y="2073729"/>
            <a:ext cx="3102429"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3143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46332354-2DF7-EDB7-F27C-93E247949337}"/>
              </a:ext>
            </a:extLst>
          </p:cNvPr>
          <p:cNvSpPr txBox="1"/>
          <p:nvPr/>
        </p:nvSpPr>
        <p:spPr>
          <a:xfrm>
            <a:off x="917120" y="1161501"/>
            <a:ext cx="5238751" cy="523220"/>
          </a:xfrm>
          <a:prstGeom prst="rect">
            <a:avLst/>
          </a:prstGeom>
          <a:noFill/>
        </p:spPr>
        <p:txBody>
          <a:bodyPr wrap="square" rtlCol="0">
            <a:spAutoFit/>
          </a:bodyPr>
          <a:lstStyle/>
          <a:p>
            <a:r>
              <a:rPr lang="en-IN" sz="2800" b="1" dirty="0">
                <a:solidFill>
                  <a:srgbClr val="6E58DC"/>
                </a:solidFill>
              </a:rPr>
              <a:t>Why this?</a:t>
            </a:r>
          </a:p>
        </p:txBody>
      </p:sp>
      <p:sp>
        <p:nvSpPr>
          <p:cNvPr id="10" name="TextBox 9">
            <a:extLst>
              <a:ext uri="{FF2B5EF4-FFF2-40B4-BE49-F238E27FC236}">
                <a16:creationId xmlns:a16="http://schemas.microsoft.com/office/drawing/2014/main" xmlns="" id="{E8E4D119-E74E-38B6-8FFC-357709735EC5}"/>
              </a:ext>
            </a:extLst>
          </p:cNvPr>
          <p:cNvSpPr txBox="1"/>
          <p:nvPr/>
        </p:nvSpPr>
        <p:spPr>
          <a:xfrm>
            <a:off x="847726" y="1830859"/>
            <a:ext cx="10376808" cy="4278094"/>
          </a:xfrm>
          <a:prstGeom prst="rect">
            <a:avLst/>
          </a:prstGeom>
          <a:noFill/>
        </p:spPr>
        <p:txBody>
          <a:bodyPr wrap="square" rtlCol="0">
            <a:spAutoFit/>
          </a:bodyPr>
          <a:lstStyle/>
          <a:p>
            <a:pPr algn="just"/>
            <a:r>
              <a:rPr lang="en-US" sz="3200" b="1" i="0" dirty="0">
                <a:solidFill>
                  <a:srgbClr val="6E58DC"/>
                </a:solidFill>
                <a:effectLst/>
                <a:latin typeface="Söhne"/>
              </a:rPr>
              <a:t>1 out of every 4 </a:t>
            </a:r>
            <a:r>
              <a:rPr lang="en-US" sz="2400" b="0" i="0" dirty="0">
                <a:solidFill>
                  <a:srgbClr val="0F0F0F"/>
                </a:solidFill>
                <a:effectLst/>
                <a:latin typeface="Söhne"/>
              </a:rPr>
              <a:t>people in India is at risk, highlighting the importance of creating a predictive model for heart disease and diabetes.</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By developing models that predict heart and diabetes issues, we aim to </a:t>
            </a:r>
            <a:r>
              <a:rPr lang="en-US" sz="3200" b="1" i="0" dirty="0">
                <a:solidFill>
                  <a:srgbClr val="6E58DC"/>
                </a:solidFill>
                <a:effectLst/>
                <a:latin typeface="Söhne"/>
              </a:rPr>
              <a:t>reduce the burden of these diseases by 30%</a:t>
            </a:r>
            <a:r>
              <a:rPr lang="en-US" sz="2400" b="0" i="0" dirty="0">
                <a:solidFill>
                  <a:srgbClr val="0F0F0F"/>
                </a:solidFill>
                <a:effectLst/>
                <a:latin typeface="Söhne"/>
              </a:rPr>
              <a:t>, making healthcare more effective in India. </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With a staggering </a:t>
            </a:r>
            <a:r>
              <a:rPr lang="en-US" sz="3200" b="1" i="0" dirty="0">
                <a:solidFill>
                  <a:srgbClr val="6E58DC"/>
                </a:solidFill>
                <a:effectLst/>
                <a:latin typeface="Söhne"/>
              </a:rPr>
              <a:t>70 million people affected</a:t>
            </a:r>
            <a:r>
              <a:rPr lang="en-US" sz="2400" b="0" i="0" dirty="0">
                <a:solidFill>
                  <a:srgbClr val="0F0F0F"/>
                </a:solidFill>
                <a:effectLst/>
                <a:latin typeface="Söhne"/>
              </a:rPr>
              <a:t>, it's urgent to implement predictive models that can address the widespread impact of heart disease and diabetes in India.</a:t>
            </a:r>
            <a:endParaRPr lang="en-US" sz="2400" dirty="0">
              <a:latin typeface="Söhne"/>
            </a:endParaRPr>
          </a:p>
        </p:txBody>
      </p:sp>
      <p:cxnSp>
        <p:nvCxnSpPr>
          <p:cNvPr id="3" name="Straight Connector 2">
            <a:extLst>
              <a:ext uri="{FF2B5EF4-FFF2-40B4-BE49-F238E27FC236}">
                <a16:creationId xmlns:a16="http://schemas.microsoft.com/office/drawing/2014/main" xmlns="" id="{A3F54B63-AE6E-72DA-70A4-86DEABBE23C4}"/>
              </a:ext>
            </a:extLst>
          </p:cNvPr>
          <p:cNvCxnSpPr>
            <a:cxnSpLocks/>
          </p:cNvCxnSpPr>
          <p:nvPr/>
        </p:nvCxnSpPr>
        <p:spPr>
          <a:xfrm>
            <a:off x="1066799" y="1712800"/>
            <a:ext cx="1436914"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153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5">
            <a:extLst>
              <a:ext uri="{FF2B5EF4-FFF2-40B4-BE49-F238E27FC236}">
                <a16:creationId xmlns:a16="http://schemas.microsoft.com/office/drawing/2014/main" xmlns="" id="{9B7FE07D-39D2-4180-A8D9-028B3CE0B802}"/>
              </a:ext>
            </a:extLst>
          </p:cNvPr>
          <p:cNvSpPr>
            <a:spLocks/>
          </p:cNvSpPr>
          <p:nvPr/>
        </p:nvSpPr>
        <p:spPr bwMode="auto">
          <a:xfrm>
            <a:off x="7766679" y="2922946"/>
            <a:ext cx="1844943" cy="1436945"/>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0" name="Freeform 6">
            <a:extLst>
              <a:ext uri="{FF2B5EF4-FFF2-40B4-BE49-F238E27FC236}">
                <a16:creationId xmlns:a16="http://schemas.microsoft.com/office/drawing/2014/main" xmlns="" id="{2BF7E433-DA1D-4792-B216-63242D2B96F5}"/>
              </a:ext>
            </a:extLst>
          </p:cNvPr>
          <p:cNvSpPr>
            <a:spLocks/>
          </p:cNvSpPr>
          <p:nvPr/>
        </p:nvSpPr>
        <p:spPr bwMode="auto">
          <a:xfrm>
            <a:off x="9504207" y="3697483"/>
            <a:ext cx="1844001" cy="1436945"/>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1" name="Freeform 7">
            <a:extLst>
              <a:ext uri="{FF2B5EF4-FFF2-40B4-BE49-F238E27FC236}">
                <a16:creationId xmlns:a16="http://schemas.microsoft.com/office/drawing/2014/main" xmlns="" id="{57A69CAA-2CF6-41F2-838C-53C80E868727}"/>
              </a:ext>
            </a:extLst>
          </p:cNvPr>
          <p:cNvSpPr>
            <a:spLocks/>
          </p:cNvSpPr>
          <p:nvPr/>
        </p:nvSpPr>
        <p:spPr bwMode="auto">
          <a:xfrm>
            <a:off x="838249" y="2922946"/>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2" name="Freeform 8">
            <a:extLst>
              <a:ext uri="{FF2B5EF4-FFF2-40B4-BE49-F238E27FC236}">
                <a16:creationId xmlns:a16="http://schemas.microsoft.com/office/drawing/2014/main" xmlns="" id="{9072AAB3-EB91-4C1A-94BC-C04542D69FDE}"/>
              </a:ext>
            </a:extLst>
          </p:cNvPr>
          <p:cNvSpPr>
            <a:spLocks/>
          </p:cNvSpPr>
          <p:nvPr/>
        </p:nvSpPr>
        <p:spPr bwMode="auto">
          <a:xfrm>
            <a:off x="2572947"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3" name="Freeform 9">
            <a:extLst>
              <a:ext uri="{FF2B5EF4-FFF2-40B4-BE49-F238E27FC236}">
                <a16:creationId xmlns:a16="http://schemas.microsoft.com/office/drawing/2014/main" xmlns="" id="{0E18A1FA-E9AB-4F03-9D88-AA047FE84EAC}"/>
              </a:ext>
            </a:extLst>
          </p:cNvPr>
          <p:cNvSpPr>
            <a:spLocks/>
          </p:cNvSpPr>
          <p:nvPr/>
        </p:nvSpPr>
        <p:spPr bwMode="auto">
          <a:xfrm>
            <a:off x="4315189" y="2922946"/>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4" name="Freeform 10">
            <a:extLst>
              <a:ext uri="{FF2B5EF4-FFF2-40B4-BE49-F238E27FC236}">
                <a16:creationId xmlns:a16="http://schemas.microsoft.com/office/drawing/2014/main" xmlns="" id="{A644A3AD-AA0F-44FC-8B5A-65D9D9359F83}"/>
              </a:ext>
            </a:extLst>
          </p:cNvPr>
          <p:cNvSpPr>
            <a:spLocks/>
          </p:cNvSpPr>
          <p:nvPr/>
        </p:nvSpPr>
        <p:spPr bwMode="auto">
          <a:xfrm>
            <a:off x="6049883"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5" name="Straight Connector 44">
            <a:extLst>
              <a:ext uri="{FF2B5EF4-FFF2-40B4-BE49-F238E27FC236}">
                <a16:creationId xmlns:a16="http://schemas.microsoft.com/office/drawing/2014/main" xmlns="" id="{FE9FF325-0C39-467F-A39D-4D3F208DB0DF}"/>
              </a:ext>
            </a:extLst>
          </p:cNvPr>
          <p:cNvCxnSpPr/>
          <p:nvPr/>
        </p:nvCxnSpPr>
        <p:spPr>
          <a:xfrm flipH="1">
            <a:off x="1214647"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EFCE2DA-70C1-4CF9-A175-EDC7518140EC}"/>
              </a:ext>
            </a:extLst>
          </p:cNvPr>
          <p:cNvCxnSpPr/>
          <p:nvPr/>
        </p:nvCxnSpPr>
        <p:spPr>
          <a:xfrm flipH="1" flipV="1">
            <a:off x="2866769"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F498EB6C-E0CB-4A1C-ACAF-55B5535A0B0B}"/>
              </a:ext>
            </a:extLst>
          </p:cNvPr>
          <p:cNvCxnSpPr/>
          <p:nvPr/>
        </p:nvCxnSpPr>
        <p:spPr>
          <a:xfrm flipH="1">
            <a:off x="4626623"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FD64806C-36F5-4E3D-A564-2A551957EF4C}"/>
              </a:ext>
            </a:extLst>
          </p:cNvPr>
          <p:cNvCxnSpPr/>
          <p:nvPr/>
        </p:nvCxnSpPr>
        <p:spPr>
          <a:xfrm flipH="1" flipV="1">
            <a:off x="6278746"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Oval 22">
            <a:extLst>
              <a:ext uri="{FF2B5EF4-FFF2-40B4-BE49-F238E27FC236}">
                <a16:creationId xmlns:a16="http://schemas.microsoft.com/office/drawing/2014/main" xmlns="" id="{1983521D-A289-47F4-A120-0DCA3AE709A9}"/>
              </a:ext>
            </a:extLst>
          </p:cNvPr>
          <p:cNvSpPr>
            <a:spLocks noChangeArrowheads="1"/>
          </p:cNvSpPr>
          <p:nvPr/>
        </p:nvSpPr>
        <p:spPr bwMode="auto">
          <a:xfrm>
            <a:off x="969806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0" name="Oval 21">
            <a:extLst>
              <a:ext uri="{FF2B5EF4-FFF2-40B4-BE49-F238E27FC236}">
                <a16:creationId xmlns:a16="http://schemas.microsoft.com/office/drawing/2014/main" xmlns="" id="{58ECE57D-8E9C-46D3-95F4-F5A895D255FE}"/>
              </a:ext>
            </a:extLst>
          </p:cNvPr>
          <p:cNvSpPr>
            <a:spLocks noChangeArrowheads="1"/>
          </p:cNvSpPr>
          <p:nvPr/>
        </p:nvSpPr>
        <p:spPr bwMode="auto">
          <a:xfrm>
            <a:off x="9812548"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06</a:t>
            </a:r>
          </a:p>
        </p:txBody>
      </p:sp>
      <p:cxnSp>
        <p:nvCxnSpPr>
          <p:cNvPr id="51" name="Straight Connector 50">
            <a:extLst>
              <a:ext uri="{FF2B5EF4-FFF2-40B4-BE49-F238E27FC236}">
                <a16:creationId xmlns:a16="http://schemas.microsoft.com/office/drawing/2014/main" xmlns="" id="{6AB15A4A-5E7E-432A-ADE5-D8768E21A3D5}"/>
              </a:ext>
            </a:extLst>
          </p:cNvPr>
          <p:cNvCxnSpPr/>
          <p:nvPr/>
        </p:nvCxnSpPr>
        <p:spPr>
          <a:xfrm flipH="1" flipV="1">
            <a:off x="9712862"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C0F69958-EAAE-4DFB-A4F4-E25C6CDA9A2D}"/>
              </a:ext>
            </a:extLst>
          </p:cNvPr>
          <p:cNvSpPr txBox="1"/>
          <p:nvPr/>
        </p:nvSpPr>
        <p:spPr>
          <a:xfrm>
            <a:off x="9619053" y="4824409"/>
            <a:ext cx="1743939" cy="246221"/>
          </a:xfrm>
          <a:prstGeom prst="rect">
            <a:avLst/>
          </a:prstGeom>
          <a:noFill/>
        </p:spPr>
        <p:txBody>
          <a:bodyPr wrap="none" lIns="0" tIns="0" rIns="0" bIns="0" rtlCol="0">
            <a:spAutoFit/>
          </a:bodyPr>
          <a:lstStyle/>
          <a:p>
            <a:r>
              <a:rPr lang="en-IN" sz="1600" b="1" i="0" dirty="0">
                <a:effectLst/>
                <a:latin typeface="Söhne"/>
              </a:rPr>
              <a:t>Output Presentation</a:t>
            </a:r>
            <a:endParaRPr lang="en-US" sz="1600" b="1" dirty="0">
              <a:solidFill>
                <a:schemeClr val="tx1">
                  <a:lumMod val="75000"/>
                  <a:lumOff val="25000"/>
                </a:schemeClr>
              </a:solidFill>
            </a:endParaRPr>
          </a:p>
        </p:txBody>
      </p:sp>
      <p:sp>
        <p:nvSpPr>
          <p:cNvPr id="53" name="TextBox 52">
            <a:extLst>
              <a:ext uri="{FF2B5EF4-FFF2-40B4-BE49-F238E27FC236}">
                <a16:creationId xmlns:a16="http://schemas.microsoft.com/office/drawing/2014/main" xmlns="" id="{EA73819D-45FD-4DD8-AE75-A36ED6DF0975}"/>
              </a:ext>
            </a:extLst>
          </p:cNvPr>
          <p:cNvSpPr txBox="1"/>
          <p:nvPr/>
        </p:nvSpPr>
        <p:spPr>
          <a:xfrm>
            <a:off x="9166906" y="5225811"/>
            <a:ext cx="264823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Display clear predictions and actionable recommendations.</a:t>
            </a:r>
            <a:endParaRPr lang="en-US" sz="1600" dirty="0"/>
          </a:p>
        </p:txBody>
      </p:sp>
      <p:sp>
        <p:nvSpPr>
          <p:cNvPr id="54" name="Oval 12">
            <a:extLst>
              <a:ext uri="{FF2B5EF4-FFF2-40B4-BE49-F238E27FC236}">
                <a16:creationId xmlns:a16="http://schemas.microsoft.com/office/drawing/2014/main" xmlns="" id="{04BF4DFF-D033-4921-8F90-1EEE02932076}"/>
              </a:ext>
            </a:extLst>
          </p:cNvPr>
          <p:cNvSpPr>
            <a:spLocks noChangeArrowheads="1"/>
          </p:cNvSpPr>
          <p:nvPr/>
        </p:nvSpPr>
        <p:spPr bwMode="auto">
          <a:xfrm>
            <a:off x="877588"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6" name="Oval 11">
            <a:extLst>
              <a:ext uri="{FF2B5EF4-FFF2-40B4-BE49-F238E27FC236}">
                <a16:creationId xmlns:a16="http://schemas.microsoft.com/office/drawing/2014/main" xmlns="" id="{6F5B25F8-889C-4619-B01C-0620DF104115}"/>
              </a:ext>
            </a:extLst>
          </p:cNvPr>
          <p:cNvSpPr>
            <a:spLocks noChangeArrowheads="1"/>
          </p:cNvSpPr>
          <p:nvPr/>
        </p:nvSpPr>
        <p:spPr bwMode="auto">
          <a:xfrm>
            <a:off x="993486"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01</a:t>
            </a:r>
          </a:p>
        </p:txBody>
      </p:sp>
      <p:sp>
        <p:nvSpPr>
          <p:cNvPr id="57" name="TextBox 56">
            <a:extLst>
              <a:ext uri="{FF2B5EF4-FFF2-40B4-BE49-F238E27FC236}">
                <a16:creationId xmlns:a16="http://schemas.microsoft.com/office/drawing/2014/main" xmlns="" id="{221FA543-32D4-40DC-BE2B-FC167CEBA89C}"/>
              </a:ext>
            </a:extLst>
          </p:cNvPr>
          <p:cNvSpPr txBox="1"/>
          <p:nvPr/>
        </p:nvSpPr>
        <p:spPr>
          <a:xfrm>
            <a:off x="772457" y="2025298"/>
            <a:ext cx="1792157" cy="246221"/>
          </a:xfrm>
          <a:prstGeom prst="rect">
            <a:avLst/>
          </a:prstGeom>
          <a:noFill/>
        </p:spPr>
        <p:txBody>
          <a:bodyPr wrap="none" lIns="0" tIns="0" rIns="0" bIns="0" rtlCol="0">
            <a:spAutoFit/>
          </a:bodyPr>
          <a:lstStyle/>
          <a:p>
            <a:r>
              <a:rPr lang="en-IN" sz="1600" b="1" i="0" dirty="0">
                <a:effectLst/>
                <a:latin typeface="Söhne"/>
              </a:rPr>
              <a:t>User Input Collection</a:t>
            </a:r>
            <a:endParaRPr lang="en-US" sz="1600" b="1" dirty="0">
              <a:solidFill>
                <a:schemeClr val="tx1">
                  <a:lumMod val="75000"/>
                  <a:lumOff val="25000"/>
                </a:schemeClr>
              </a:solidFill>
            </a:endParaRPr>
          </a:p>
        </p:txBody>
      </p:sp>
      <p:sp>
        <p:nvSpPr>
          <p:cNvPr id="60" name="TextBox 59">
            <a:extLst>
              <a:ext uri="{FF2B5EF4-FFF2-40B4-BE49-F238E27FC236}">
                <a16:creationId xmlns:a16="http://schemas.microsoft.com/office/drawing/2014/main" xmlns="" id="{F14D491D-5C46-456F-81F1-F1FAE759AB58}"/>
              </a:ext>
            </a:extLst>
          </p:cNvPr>
          <p:cNvSpPr txBox="1"/>
          <p:nvPr/>
        </p:nvSpPr>
        <p:spPr>
          <a:xfrm>
            <a:off x="804029" y="2313943"/>
            <a:ext cx="1588211" cy="738664"/>
          </a:xfrm>
          <a:prstGeom prst="rect">
            <a:avLst/>
          </a:prstGeom>
          <a:noFill/>
        </p:spPr>
        <p:txBody>
          <a:bodyPr wrap="square" lIns="0" tIns="0" rIns="0" bIns="0" rtlCol="0" anchor="ctr">
            <a:spAutoFit/>
          </a:bodyPr>
          <a:lstStyle/>
          <a:p>
            <a:pPr algn="ctr"/>
            <a:r>
              <a:rPr lang="en-US" sz="1600" dirty="0">
                <a:solidFill>
                  <a:srgbClr val="0F0F0F"/>
                </a:solidFill>
                <a:latin typeface="Söhne"/>
              </a:rPr>
              <a:t>E</a:t>
            </a:r>
            <a:r>
              <a:rPr lang="en-US" sz="1600" b="0" i="0" dirty="0">
                <a:solidFill>
                  <a:srgbClr val="0F0F0F"/>
                </a:solidFill>
                <a:effectLst/>
                <a:latin typeface="Söhne"/>
              </a:rPr>
              <a:t>asy interface for users to input health details</a:t>
            </a:r>
            <a:endParaRPr lang="en-US" sz="1600" dirty="0"/>
          </a:p>
        </p:txBody>
      </p:sp>
      <p:sp>
        <p:nvSpPr>
          <p:cNvPr id="63" name="Oval 14">
            <a:extLst>
              <a:ext uri="{FF2B5EF4-FFF2-40B4-BE49-F238E27FC236}">
                <a16:creationId xmlns:a16="http://schemas.microsoft.com/office/drawing/2014/main" xmlns="" id="{8752AA3E-8341-4856-8126-6CEC7219EDD5}"/>
              </a:ext>
            </a:extLst>
          </p:cNvPr>
          <p:cNvSpPr>
            <a:spLocks noChangeArrowheads="1"/>
          </p:cNvSpPr>
          <p:nvPr/>
        </p:nvSpPr>
        <p:spPr bwMode="auto">
          <a:xfrm>
            <a:off x="264281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64" name="Oval 13">
            <a:extLst>
              <a:ext uri="{FF2B5EF4-FFF2-40B4-BE49-F238E27FC236}">
                <a16:creationId xmlns:a16="http://schemas.microsoft.com/office/drawing/2014/main" xmlns="" id="{EBA5CA1B-0544-44F6-8EB2-0DDECCA11891}"/>
              </a:ext>
            </a:extLst>
          </p:cNvPr>
          <p:cNvSpPr>
            <a:spLocks noChangeArrowheads="1"/>
          </p:cNvSpPr>
          <p:nvPr/>
        </p:nvSpPr>
        <p:spPr bwMode="auto">
          <a:xfrm>
            <a:off x="2757770" y="2898443"/>
            <a:ext cx="941317"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02</a:t>
            </a:r>
          </a:p>
        </p:txBody>
      </p:sp>
      <p:sp>
        <p:nvSpPr>
          <p:cNvPr id="67" name="TextBox 66">
            <a:extLst>
              <a:ext uri="{FF2B5EF4-FFF2-40B4-BE49-F238E27FC236}">
                <a16:creationId xmlns:a16="http://schemas.microsoft.com/office/drawing/2014/main" xmlns="" id="{1DFCA726-BE60-4D76-8FD7-6BEAF38EDAB2}"/>
              </a:ext>
            </a:extLst>
          </p:cNvPr>
          <p:cNvSpPr txBox="1"/>
          <p:nvPr/>
        </p:nvSpPr>
        <p:spPr>
          <a:xfrm>
            <a:off x="2705315" y="4952274"/>
            <a:ext cx="1276609" cy="492443"/>
          </a:xfrm>
          <a:prstGeom prst="rect">
            <a:avLst/>
          </a:prstGeom>
          <a:noFill/>
        </p:spPr>
        <p:txBody>
          <a:bodyPr wrap="square" lIns="0" tIns="0" rIns="0" bIns="0" rtlCol="0">
            <a:spAutoFit/>
          </a:bodyPr>
          <a:lstStyle/>
          <a:p>
            <a:pPr algn="ctr"/>
            <a:r>
              <a:rPr lang="en-IN" sz="1600" b="1" i="0" dirty="0">
                <a:effectLst/>
                <a:latin typeface="Söhne"/>
              </a:rPr>
              <a:t>Data Preprocessing</a:t>
            </a:r>
            <a:endParaRPr lang="en-US" sz="1600" b="1" dirty="0">
              <a:solidFill>
                <a:schemeClr val="tx1">
                  <a:lumMod val="75000"/>
                  <a:lumOff val="25000"/>
                </a:schemeClr>
              </a:solidFill>
            </a:endParaRPr>
          </a:p>
        </p:txBody>
      </p:sp>
      <p:sp>
        <p:nvSpPr>
          <p:cNvPr id="68" name="TextBox 67">
            <a:extLst>
              <a:ext uri="{FF2B5EF4-FFF2-40B4-BE49-F238E27FC236}">
                <a16:creationId xmlns:a16="http://schemas.microsoft.com/office/drawing/2014/main" xmlns="" id="{9F972208-3F2A-4314-B702-F8F02785FF5B}"/>
              </a:ext>
            </a:extLst>
          </p:cNvPr>
          <p:cNvSpPr txBox="1"/>
          <p:nvPr/>
        </p:nvSpPr>
        <p:spPr>
          <a:xfrm>
            <a:off x="2532165" y="5564235"/>
            <a:ext cx="1625586"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Clean and refine   data for accuracy</a:t>
            </a:r>
            <a:endParaRPr lang="en-US" sz="1600" dirty="0"/>
          </a:p>
        </p:txBody>
      </p:sp>
      <p:sp>
        <p:nvSpPr>
          <p:cNvPr id="69" name="Oval 16">
            <a:extLst>
              <a:ext uri="{FF2B5EF4-FFF2-40B4-BE49-F238E27FC236}">
                <a16:creationId xmlns:a16="http://schemas.microsoft.com/office/drawing/2014/main" xmlns="" id="{CD42496A-B4FF-41F4-98B5-F054C6022B02}"/>
              </a:ext>
            </a:extLst>
          </p:cNvPr>
          <p:cNvSpPr>
            <a:spLocks noChangeArrowheads="1"/>
          </p:cNvSpPr>
          <p:nvPr/>
        </p:nvSpPr>
        <p:spPr bwMode="auto">
          <a:xfrm>
            <a:off x="4406627" y="4069675"/>
            <a:ext cx="1171228"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72" name="Oval 15">
            <a:extLst>
              <a:ext uri="{FF2B5EF4-FFF2-40B4-BE49-F238E27FC236}">
                <a16:creationId xmlns:a16="http://schemas.microsoft.com/office/drawing/2014/main" xmlns="" id="{AB374AE5-BCBE-40DD-9796-BFEAAC695391}"/>
              </a:ext>
            </a:extLst>
          </p:cNvPr>
          <p:cNvSpPr>
            <a:spLocks noChangeArrowheads="1"/>
          </p:cNvSpPr>
          <p:nvPr/>
        </p:nvSpPr>
        <p:spPr bwMode="auto">
          <a:xfrm>
            <a:off x="4521112"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03</a:t>
            </a:r>
          </a:p>
        </p:txBody>
      </p:sp>
      <p:sp>
        <p:nvSpPr>
          <p:cNvPr id="87" name="TextBox 86">
            <a:extLst>
              <a:ext uri="{FF2B5EF4-FFF2-40B4-BE49-F238E27FC236}">
                <a16:creationId xmlns:a16="http://schemas.microsoft.com/office/drawing/2014/main" xmlns="" id="{47BFE07F-4CC8-4F11-AB64-D4ED96F406BD}"/>
              </a:ext>
            </a:extLst>
          </p:cNvPr>
          <p:cNvSpPr txBox="1"/>
          <p:nvPr/>
        </p:nvSpPr>
        <p:spPr>
          <a:xfrm>
            <a:off x="4352011" y="2154095"/>
            <a:ext cx="1475532" cy="246221"/>
          </a:xfrm>
          <a:prstGeom prst="rect">
            <a:avLst/>
          </a:prstGeom>
          <a:noFill/>
        </p:spPr>
        <p:txBody>
          <a:bodyPr wrap="none" lIns="0" tIns="0" rIns="0" bIns="0" rtlCol="0">
            <a:spAutoFit/>
          </a:bodyPr>
          <a:lstStyle/>
          <a:p>
            <a:r>
              <a:rPr lang="en-IN" sz="1600" b="1" i="0" dirty="0">
                <a:effectLst/>
                <a:latin typeface="Söhne"/>
              </a:rPr>
              <a:t>Feature Selection</a:t>
            </a:r>
            <a:endParaRPr lang="en-US" sz="1600" b="1" dirty="0">
              <a:solidFill>
                <a:schemeClr val="tx1">
                  <a:lumMod val="75000"/>
                  <a:lumOff val="25000"/>
                </a:schemeClr>
              </a:solidFill>
            </a:endParaRPr>
          </a:p>
        </p:txBody>
      </p:sp>
      <p:sp>
        <p:nvSpPr>
          <p:cNvPr id="88" name="TextBox 87">
            <a:extLst>
              <a:ext uri="{FF2B5EF4-FFF2-40B4-BE49-F238E27FC236}">
                <a16:creationId xmlns:a16="http://schemas.microsoft.com/office/drawing/2014/main" xmlns="" id="{C8F063C1-8B7F-423E-B864-D257AAF7917D}"/>
              </a:ext>
            </a:extLst>
          </p:cNvPr>
          <p:cNvSpPr txBox="1"/>
          <p:nvPr/>
        </p:nvSpPr>
        <p:spPr>
          <a:xfrm>
            <a:off x="3828619" y="2206333"/>
            <a:ext cx="2359690" cy="1354217"/>
          </a:xfrm>
          <a:prstGeom prst="rect">
            <a:avLst/>
          </a:prstGeom>
          <a:noFill/>
        </p:spPr>
        <p:txBody>
          <a:bodyPr wrap="square" lIns="0" tIns="0" rIns="0" bIns="0" rtlCol="0" anchor="ctr">
            <a:spAutoFit/>
          </a:bodyPr>
          <a:lstStyle/>
          <a:p>
            <a:pPr algn="l"/>
            <a:endParaRPr lang="en-US" b="0" i="0" dirty="0">
              <a:effectLst/>
              <a:latin typeface="Söhne"/>
            </a:endParaRPr>
          </a:p>
          <a:p>
            <a:pPr lvl="1" algn="l"/>
            <a:r>
              <a:rPr lang="en-US" b="0" i="0" dirty="0">
                <a:effectLst/>
                <a:latin typeface="Söhne"/>
              </a:rPr>
              <a:t>Identify key health factors for focus.</a:t>
            </a:r>
          </a:p>
          <a:p>
            <a:r>
              <a:rPr lang="en-US" dirty="0"/>
              <a:t/>
            </a:r>
            <a:br>
              <a:rPr lang="en-US" dirty="0"/>
            </a:br>
            <a:endParaRPr lang="en-US" sz="1600" dirty="0"/>
          </a:p>
        </p:txBody>
      </p:sp>
      <p:sp>
        <p:nvSpPr>
          <p:cNvPr id="89" name="Oval 18">
            <a:extLst>
              <a:ext uri="{FF2B5EF4-FFF2-40B4-BE49-F238E27FC236}">
                <a16:creationId xmlns:a16="http://schemas.microsoft.com/office/drawing/2014/main" xmlns="" id="{BE317DF4-E64A-4307-B3B6-349A3CF16790}"/>
              </a:ext>
            </a:extLst>
          </p:cNvPr>
          <p:cNvSpPr>
            <a:spLocks noChangeArrowheads="1"/>
          </p:cNvSpPr>
          <p:nvPr/>
        </p:nvSpPr>
        <p:spPr bwMode="auto">
          <a:xfrm>
            <a:off x="6150878" y="2784434"/>
            <a:ext cx="1174055"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95" name="Oval 17">
            <a:extLst>
              <a:ext uri="{FF2B5EF4-FFF2-40B4-BE49-F238E27FC236}">
                <a16:creationId xmlns:a16="http://schemas.microsoft.com/office/drawing/2014/main" xmlns="" id="{60DF6F75-2516-46C6-93CB-ACC480FE86CC}"/>
              </a:ext>
            </a:extLst>
          </p:cNvPr>
          <p:cNvSpPr>
            <a:spLocks noChangeArrowheads="1"/>
          </p:cNvSpPr>
          <p:nvPr/>
        </p:nvSpPr>
        <p:spPr bwMode="auto">
          <a:xfrm>
            <a:off x="6266776"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04</a:t>
            </a:r>
          </a:p>
        </p:txBody>
      </p:sp>
      <p:sp>
        <p:nvSpPr>
          <p:cNvPr id="96" name="TextBox 95">
            <a:extLst>
              <a:ext uri="{FF2B5EF4-FFF2-40B4-BE49-F238E27FC236}">
                <a16:creationId xmlns:a16="http://schemas.microsoft.com/office/drawing/2014/main" xmlns="" id="{2D5A5E4B-935D-4FB5-AC35-381FFCA5D597}"/>
              </a:ext>
            </a:extLst>
          </p:cNvPr>
          <p:cNvSpPr txBox="1"/>
          <p:nvPr/>
        </p:nvSpPr>
        <p:spPr>
          <a:xfrm>
            <a:off x="6089976" y="4874793"/>
            <a:ext cx="1748812" cy="246221"/>
          </a:xfrm>
          <a:prstGeom prst="rect">
            <a:avLst/>
          </a:prstGeom>
          <a:noFill/>
        </p:spPr>
        <p:txBody>
          <a:bodyPr wrap="none" lIns="0" tIns="0" rIns="0" bIns="0" rtlCol="0">
            <a:spAutoFit/>
          </a:bodyPr>
          <a:lstStyle/>
          <a:p>
            <a:r>
              <a:rPr lang="en-IN" sz="1600" b="1" i="0" dirty="0">
                <a:effectLst/>
                <a:latin typeface="Söhne"/>
              </a:rPr>
              <a:t>Model Development</a:t>
            </a:r>
            <a:endParaRPr lang="en-US" sz="1600" b="1" dirty="0">
              <a:solidFill>
                <a:schemeClr val="tx1">
                  <a:lumMod val="75000"/>
                  <a:lumOff val="25000"/>
                </a:schemeClr>
              </a:solidFill>
            </a:endParaRPr>
          </a:p>
        </p:txBody>
      </p:sp>
      <p:sp>
        <p:nvSpPr>
          <p:cNvPr id="99" name="TextBox 98">
            <a:extLst>
              <a:ext uri="{FF2B5EF4-FFF2-40B4-BE49-F238E27FC236}">
                <a16:creationId xmlns:a16="http://schemas.microsoft.com/office/drawing/2014/main" xmlns="" id="{B0928C4C-59E9-462D-82FA-C034F341276D}"/>
              </a:ext>
            </a:extLst>
          </p:cNvPr>
          <p:cNvSpPr txBox="1"/>
          <p:nvPr/>
        </p:nvSpPr>
        <p:spPr>
          <a:xfrm>
            <a:off x="5841607" y="5268073"/>
            <a:ext cx="220854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Develop and fine-tune the predictive model</a:t>
            </a:r>
            <a:r>
              <a:rPr lang="en-US" sz="1600" b="0" i="0" dirty="0">
                <a:effectLst/>
                <a:latin typeface="Söhne"/>
              </a:rPr>
              <a:t>.</a:t>
            </a:r>
            <a:endParaRPr lang="en-US" sz="1600" dirty="0"/>
          </a:p>
        </p:txBody>
      </p:sp>
      <p:sp>
        <p:nvSpPr>
          <p:cNvPr id="100" name="Oval 20">
            <a:extLst>
              <a:ext uri="{FF2B5EF4-FFF2-40B4-BE49-F238E27FC236}">
                <a16:creationId xmlns:a16="http://schemas.microsoft.com/office/drawing/2014/main" xmlns="" id="{9AF5AB1A-2860-4AC9-AFC7-380C885AC4C0}"/>
              </a:ext>
            </a:extLst>
          </p:cNvPr>
          <p:cNvSpPr>
            <a:spLocks noChangeArrowheads="1"/>
          </p:cNvSpPr>
          <p:nvPr/>
        </p:nvSpPr>
        <p:spPr bwMode="auto">
          <a:xfrm>
            <a:off x="7932840"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101" name="Oval 19">
            <a:extLst>
              <a:ext uri="{FF2B5EF4-FFF2-40B4-BE49-F238E27FC236}">
                <a16:creationId xmlns:a16="http://schemas.microsoft.com/office/drawing/2014/main" xmlns="" id="{8E774086-70AC-442B-A3B7-3A42FE718138}"/>
              </a:ext>
            </a:extLst>
          </p:cNvPr>
          <p:cNvSpPr>
            <a:spLocks noChangeArrowheads="1"/>
          </p:cNvSpPr>
          <p:nvPr/>
        </p:nvSpPr>
        <p:spPr bwMode="auto">
          <a:xfrm>
            <a:off x="8048738"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05</a:t>
            </a:r>
          </a:p>
        </p:txBody>
      </p:sp>
      <p:sp>
        <p:nvSpPr>
          <p:cNvPr id="102" name="TextBox 101">
            <a:extLst>
              <a:ext uri="{FF2B5EF4-FFF2-40B4-BE49-F238E27FC236}">
                <a16:creationId xmlns:a16="http://schemas.microsoft.com/office/drawing/2014/main" xmlns="" id="{1D24DF63-9ECE-4331-A9D0-5905DB2B9302}"/>
              </a:ext>
            </a:extLst>
          </p:cNvPr>
          <p:cNvSpPr txBox="1"/>
          <p:nvPr/>
        </p:nvSpPr>
        <p:spPr>
          <a:xfrm>
            <a:off x="7639814" y="2117315"/>
            <a:ext cx="1883914" cy="246221"/>
          </a:xfrm>
          <a:prstGeom prst="rect">
            <a:avLst/>
          </a:prstGeom>
          <a:noFill/>
        </p:spPr>
        <p:txBody>
          <a:bodyPr wrap="none" lIns="0" tIns="0" rIns="0" bIns="0" rtlCol="0">
            <a:spAutoFit/>
          </a:bodyPr>
          <a:lstStyle/>
          <a:p>
            <a:r>
              <a:rPr lang="en-IN" sz="1600" b="1" i="0" dirty="0">
                <a:effectLst/>
                <a:latin typeface="Söhne"/>
              </a:rPr>
              <a:t>User Input Integration</a:t>
            </a:r>
            <a:endParaRPr lang="en-US" sz="1600" b="1" dirty="0">
              <a:solidFill>
                <a:schemeClr val="tx1">
                  <a:lumMod val="75000"/>
                  <a:lumOff val="25000"/>
                </a:schemeClr>
              </a:solidFill>
            </a:endParaRPr>
          </a:p>
        </p:txBody>
      </p:sp>
      <p:sp>
        <p:nvSpPr>
          <p:cNvPr id="103" name="TextBox 102">
            <a:extLst>
              <a:ext uri="{FF2B5EF4-FFF2-40B4-BE49-F238E27FC236}">
                <a16:creationId xmlns:a16="http://schemas.microsoft.com/office/drawing/2014/main" xmlns="" id="{D3D6FDA3-1F15-442F-996F-C479D45D8BA7}"/>
              </a:ext>
            </a:extLst>
          </p:cNvPr>
          <p:cNvSpPr txBox="1"/>
          <p:nvPr/>
        </p:nvSpPr>
        <p:spPr>
          <a:xfrm>
            <a:off x="7450681" y="2451816"/>
            <a:ext cx="2262181"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Seamlessly integrate user data for real-time analysis</a:t>
            </a:r>
            <a:endParaRPr lang="en-US" sz="1600" dirty="0"/>
          </a:p>
        </p:txBody>
      </p:sp>
      <p:cxnSp>
        <p:nvCxnSpPr>
          <p:cNvPr id="4" name="Straight Connector 3">
            <a:extLst>
              <a:ext uri="{FF2B5EF4-FFF2-40B4-BE49-F238E27FC236}">
                <a16:creationId xmlns:a16="http://schemas.microsoft.com/office/drawing/2014/main" xmlns="" id="{112A2FF9-9728-174B-3FDD-3B3DE87C6A69}"/>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BE3DF785-C4CD-38C1-5505-969E2599FA9E}"/>
              </a:ext>
            </a:extLst>
          </p:cNvPr>
          <p:cNvCxnSpPr>
            <a:cxnSpLocks/>
          </p:cNvCxnSpPr>
          <p:nvPr/>
        </p:nvCxnSpPr>
        <p:spPr>
          <a:xfrm flipH="1">
            <a:off x="9274629" y="6432369"/>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B5A752E-CFE2-BAAC-B1B3-535F64A542F1}"/>
              </a:ext>
            </a:extLst>
          </p:cNvPr>
          <p:cNvCxnSpPr>
            <a:cxnSpLocks/>
          </p:cNvCxnSpPr>
          <p:nvPr/>
        </p:nvCxnSpPr>
        <p:spPr>
          <a:xfrm>
            <a:off x="865167" y="1197742"/>
            <a:ext cx="3761015"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xmlns="" id="{84E0C223-016A-C389-6AF8-53665F32BFAC}"/>
              </a:ext>
            </a:extLst>
          </p:cNvPr>
          <p:cNvSpPr txBox="1"/>
          <p:nvPr/>
        </p:nvSpPr>
        <p:spPr>
          <a:xfrm flipH="1">
            <a:off x="772457" y="684283"/>
            <a:ext cx="4756224" cy="523220"/>
          </a:xfrm>
          <a:prstGeom prst="rect">
            <a:avLst/>
          </a:prstGeom>
          <a:noFill/>
        </p:spPr>
        <p:txBody>
          <a:bodyPr wrap="square" rtlCol="0">
            <a:spAutoFit/>
          </a:bodyPr>
          <a:lstStyle/>
          <a:p>
            <a:r>
              <a:rPr lang="en-IN" sz="2800" b="1" dirty="0">
                <a:solidFill>
                  <a:srgbClr val="6E58DC"/>
                </a:solidFill>
              </a:rPr>
              <a:t>Overview of SEHAT</a:t>
            </a:r>
          </a:p>
        </p:txBody>
      </p:sp>
    </p:spTree>
    <p:extLst>
      <p:ext uri="{BB962C8B-B14F-4D97-AF65-F5344CB8AC3E}">
        <p14:creationId xmlns:p14="http://schemas.microsoft.com/office/powerpoint/2010/main" val="209272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1032" name="Picture 8" descr="Image result for ipad landscape">
            <a:extLst>
              <a:ext uri="{FF2B5EF4-FFF2-40B4-BE49-F238E27FC236}">
                <a16:creationId xmlns:a16="http://schemas.microsoft.com/office/drawing/2014/main" xmlns="" id="{9D725A12-3BF7-03FE-A2A7-3976D4F66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0" y="1052241"/>
            <a:ext cx="11737910" cy="54356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6B7FE5A1-968D-CD7E-A236-4FB98381B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593" y="1821657"/>
            <a:ext cx="7696463" cy="3984101"/>
          </a:xfrm>
          <a:prstGeom prst="rect">
            <a:avLst/>
          </a:prstGeom>
          <a:ln>
            <a:solidFill>
              <a:schemeClr val="bg1">
                <a:lumMod val="65000"/>
              </a:schemeClr>
            </a:solidFill>
          </a:ln>
        </p:spPr>
      </p:pic>
    </p:spTree>
    <p:extLst>
      <p:ext uri="{BB962C8B-B14F-4D97-AF65-F5344CB8AC3E}">
        <p14:creationId xmlns:p14="http://schemas.microsoft.com/office/powerpoint/2010/main" val="81791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3" name="Picture 8" descr="Image result for ipad landscape">
            <a:extLst>
              <a:ext uri="{FF2B5EF4-FFF2-40B4-BE49-F238E27FC236}">
                <a16:creationId xmlns:a16="http://schemas.microsoft.com/office/drawing/2014/main" xmlns="" id="{1968B6E1-F7EC-363D-088F-CE1DAB95E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0" y="1052241"/>
            <a:ext cx="11737910" cy="5435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42E64782-D835-7967-93EF-0ADE83DF3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323" y="1783583"/>
            <a:ext cx="7548466" cy="4022175"/>
          </a:xfrm>
          <a:prstGeom prst="rect">
            <a:avLst/>
          </a:prstGeom>
          <a:ln>
            <a:solidFill>
              <a:schemeClr val="bg1">
                <a:lumMod val="50000"/>
              </a:schemeClr>
            </a:solidFill>
          </a:ln>
        </p:spPr>
      </p:pic>
    </p:spTree>
    <p:extLst>
      <p:ext uri="{BB962C8B-B14F-4D97-AF65-F5344CB8AC3E}">
        <p14:creationId xmlns:p14="http://schemas.microsoft.com/office/powerpoint/2010/main" val="367823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4" name="Picture 3">
            <a:extLst>
              <a:ext uri="{FF2B5EF4-FFF2-40B4-BE49-F238E27FC236}">
                <a16:creationId xmlns:a16="http://schemas.microsoft.com/office/drawing/2014/main" xmlns="" id="{F81081E7-B17A-99AD-7952-34EA57E20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18709"/>
            <a:ext cx="11125200" cy="5110639"/>
          </a:xfrm>
          <a:prstGeom prst="rect">
            <a:avLst/>
          </a:prstGeom>
        </p:spPr>
      </p:pic>
    </p:spTree>
    <p:extLst>
      <p:ext uri="{BB962C8B-B14F-4D97-AF65-F5344CB8AC3E}">
        <p14:creationId xmlns:p14="http://schemas.microsoft.com/office/powerpoint/2010/main" val="370730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6" name="Picture 5">
            <a:extLst>
              <a:ext uri="{FF2B5EF4-FFF2-40B4-BE49-F238E27FC236}">
                <a16:creationId xmlns:a16="http://schemas.microsoft.com/office/drawing/2014/main" xmlns="" id="{7A634325-9309-171C-1CEC-309C466C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1214831"/>
            <a:ext cx="11044518" cy="5021804"/>
          </a:xfrm>
          <a:prstGeom prst="rect">
            <a:avLst/>
          </a:prstGeom>
        </p:spPr>
      </p:pic>
    </p:spTree>
    <p:extLst>
      <p:ext uri="{BB962C8B-B14F-4D97-AF65-F5344CB8AC3E}">
        <p14:creationId xmlns:p14="http://schemas.microsoft.com/office/powerpoint/2010/main" val="88229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67C2249-FE2A-33E1-EF42-77769B10D183}"/>
              </a:ext>
            </a:extLst>
          </p:cNvPr>
          <p:cNvSpPr txBox="1"/>
          <p:nvPr/>
        </p:nvSpPr>
        <p:spPr>
          <a:xfrm>
            <a:off x="2060522" y="963205"/>
            <a:ext cx="8070955" cy="1323439"/>
          </a:xfrm>
          <a:prstGeom prst="rect">
            <a:avLst/>
          </a:prstGeom>
          <a:noFill/>
        </p:spPr>
        <p:txBody>
          <a:bodyPr wrap="square">
            <a:spAutoFit/>
          </a:bodyPr>
          <a:lstStyle/>
          <a:p>
            <a:pPr algn="ctr"/>
            <a:r>
              <a:rPr lang="en-US" sz="4000" b="1" dirty="0">
                <a:solidFill>
                  <a:srgbClr val="6E58DC"/>
                </a:solidFill>
                <a:latin typeface="YAFdJjTk5UU 0"/>
              </a:rPr>
              <a:t>What </a:t>
            </a:r>
            <a:r>
              <a:rPr lang="en-US" sz="4000" b="1" i="0" dirty="0">
                <a:solidFill>
                  <a:srgbClr val="6E58DC"/>
                </a:solidFill>
                <a:effectLst/>
                <a:latin typeface="YAFdJjTk5UU 0"/>
              </a:rPr>
              <a:t>technology </a:t>
            </a:r>
            <a:r>
              <a:rPr lang="en-US" sz="4000" b="1" i="0">
                <a:solidFill>
                  <a:srgbClr val="6E58DC"/>
                </a:solidFill>
                <a:effectLst/>
                <a:latin typeface="YAFdJjTk5UU 0"/>
              </a:rPr>
              <a:t>is </a:t>
            </a:r>
            <a:r>
              <a:rPr lang="en-US" sz="4000" b="1" i="0" smtClean="0">
                <a:solidFill>
                  <a:srgbClr val="6E58DC"/>
                </a:solidFill>
                <a:effectLst/>
                <a:latin typeface="YAFdJjTk5UU 0"/>
              </a:rPr>
              <a:t>incorporated into </a:t>
            </a:r>
            <a:r>
              <a:rPr lang="en-US" sz="4000" b="1" i="0" dirty="0">
                <a:solidFill>
                  <a:srgbClr val="6E58DC"/>
                </a:solidFill>
                <a:effectLst/>
                <a:latin typeface="YAFdJjTk5UU 0"/>
              </a:rPr>
              <a:t>this project?</a:t>
            </a:r>
            <a:endParaRPr lang="en-US" sz="4000" dirty="0">
              <a:solidFill>
                <a:srgbClr val="6E58DC"/>
              </a:solidFill>
              <a:effectLst/>
              <a:latin typeface="YAFdJjTk5UU 0"/>
            </a:endParaRPr>
          </a:p>
        </p:txBody>
      </p:sp>
      <p:sp>
        <p:nvSpPr>
          <p:cNvPr id="3" name="TextBox 2">
            <a:extLst>
              <a:ext uri="{FF2B5EF4-FFF2-40B4-BE49-F238E27FC236}">
                <a16:creationId xmlns:a16="http://schemas.microsoft.com/office/drawing/2014/main" xmlns="" id="{A4ED3FC9-6910-F891-BCD6-6D893208ACFE}"/>
              </a:ext>
            </a:extLst>
          </p:cNvPr>
          <p:cNvSpPr txBox="1"/>
          <p:nvPr/>
        </p:nvSpPr>
        <p:spPr>
          <a:xfrm>
            <a:off x="2462573" y="2608729"/>
            <a:ext cx="8070956" cy="3347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NumPy, pandas, sklearn for creating models</a:t>
            </a:r>
          </a:p>
          <a:p>
            <a:pPr marL="285750" indent="-285750">
              <a:lnSpc>
                <a:spcPct val="150000"/>
              </a:lnSpc>
              <a:buFont typeface="Arial" panose="020B0604020202020204" pitchFamily="34" charset="0"/>
              <a:buChar char="•"/>
            </a:pPr>
            <a:r>
              <a:rPr lang="en-IN" sz="2400" dirty="0"/>
              <a:t>Google Colab for creating notebooks</a:t>
            </a:r>
          </a:p>
          <a:p>
            <a:pPr marL="285750" indent="-285750">
              <a:lnSpc>
                <a:spcPct val="150000"/>
              </a:lnSpc>
              <a:buFont typeface="Arial" panose="020B0604020202020204" pitchFamily="34" charset="0"/>
              <a:buChar char="•"/>
            </a:pPr>
            <a:r>
              <a:rPr lang="en-IN" sz="2400" dirty="0"/>
              <a:t>Streamlit for creating frontend and connecting with model</a:t>
            </a:r>
          </a:p>
          <a:p>
            <a:pPr marL="285750" indent="-285750">
              <a:lnSpc>
                <a:spcPct val="150000"/>
              </a:lnSpc>
              <a:buFont typeface="Arial" panose="020B0604020202020204" pitchFamily="34" charset="0"/>
              <a:buChar char="•"/>
            </a:pPr>
            <a:r>
              <a:rPr lang="en-IN" sz="2400" dirty="0"/>
              <a:t>Figma for design and layout</a:t>
            </a:r>
          </a:p>
          <a:p>
            <a:pPr marL="285750" indent="-285750">
              <a:lnSpc>
                <a:spcPct val="150000"/>
              </a:lnSpc>
              <a:buFont typeface="Arial" panose="020B0604020202020204" pitchFamily="34" charset="0"/>
              <a:buChar char="•"/>
            </a:pPr>
            <a:r>
              <a:rPr lang="en-IN" sz="2400" dirty="0"/>
              <a:t>VS Code IDE</a:t>
            </a:r>
          </a:p>
        </p:txBody>
      </p:sp>
    </p:spTree>
    <p:extLst>
      <p:ext uri="{BB962C8B-B14F-4D97-AF65-F5344CB8AC3E}">
        <p14:creationId xmlns:p14="http://schemas.microsoft.com/office/powerpoint/2010/main" val="154996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1230</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Windows User</cp:lastModifiedBy>
  <cp:revision>84</cp:revision>
  <dcterms:created xsi:type="dcterms:W3CDTF">2018-11-02T06:17:46Z</dcterms:created>
  <dcterms:modified xsi:type="dcterms:W3CDTF">2023-11-25T04:44:54Z</dcterms:modified>
</cp:coreProperties>
</file>