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32" r:id="rId3"/>
  </p:sldMasterIdLst>
  <p:sldIdLst>
    <p:sldId id="256" r:id="rId4"/>
    <p:sldId id="257" r:id="rId5"/>
    <p:sldId id="262" r:id="rId6"/>
    <p:sldId id="258" r:id="rId7"/>
    <p:sldId id="259" r:id="rId8"/>
    <p:sldId id="263" r:id="rId9"/>
    <p:sldId id="264" r:id="rId10"/>
    <p:sldId id="265" r:id="rId11"/>
    <p:sldId id="260" r:id="rId12"/>
    <p:sldId id="261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6" autoAdjust="0"/>
    <p:restoredTop sz="94660"/>
  </p:normalViewPr>
  <p:slideViewPr>
    <p:cSldViewPr>
      <p:cViewPr>
        <p:scale>
          <a:sx n="75" d="100"/>
          <a:sy n="75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FF9E05-C68A-457D-A65A-22D8DF8C2979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1E1E8-8A04-406F-A0A7-1A669FA744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52BB53-12FB-412C-B422-8AD5D1E939F8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F904F-ADE3-4589-8832-642F291A6C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081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96063" y="357188"/>
            <a:ext cx="2090737" cy="57689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23850" y="357188"/>
            <a:ext cx="6119813" cy="57689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390811-3D3F-49EC-822A-CAC447EDF0AB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BE117-1DF9-4018-B7CF-F6A409F6C2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73221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CF7BA-F243-41C9-91FA-8E1EBF5F0532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FFB57D-4363-46D1-8023-707BA1D2B0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27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E03BA8-5C19-4AB6-AF1C-42EFD8612D7C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3D9A6-C2AD-476A-8926-3DC1CBF0A5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87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1D1B5-B494-4561-865B-C2D01A324F3E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B1801-BB22-46ED-93DF-0C80EBA61C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063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8714AB-36C0-43F7-8D0B-61D3A397CAA3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8D95F-F029-4061-9BD7-F5FB0DACAC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433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40C9A7-86D1-4657-83C2-6F744324353C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34CF7-B7EA-4088-A9DB-5104EEE942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78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0BD331-0229-4902-A533-D2110C8B2386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F393F4-9D19-4579-8C25-B2B89939CF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87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EE10D5-513B-45D6-ACD0-E25D9474DE49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837B5E-D432-4813-9812-49557F079F6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541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F54F20-E51C-4594-BD91-6E25E6F68948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17463-1D50-496F-86B6-F2D3D01BE1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2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72FD3-E889-4C12-8596-EDCFBD2500E0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18093-3EB2-43C1-A81A-13164F0955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945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640E9D-9419-4B9E-BA59-C1D1E228A72C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DE0CF-EA8A-4B94-ADED-16D924F3C2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75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4C7CB1-A6FD-4499-AB52-141D26E546C9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8CE1B-4BDA-433E-A8C6-7B333E1C9C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680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1613" y="357188"/>
            <a:ext cx="2135187" cy="57689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2875" y="357188"/>
            <a:ext cx="6256338" cy="57689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23471-FE6C-4877-8F73-981DA51B7C49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1E4DD-83FC-4FD3-AA37-4185EBA2B7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575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May 19, 2015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2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May 19, 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95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May 19, 2015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7678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May 19, 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534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May 19, 2015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650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May 19, 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9330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May 19, 2015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101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B0A57D-620E-44F0-B32B-B4817802519F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025E37-6D33-42B6-B64A-BC518C9B69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9489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May 19, 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092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May 19, 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703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May 19, 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1591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May 19, 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195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68313" y="1341438"/>
            <a:ext cx="40322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52963" y="1341438"/>
            <a:ext cx="4033837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182D01-9848-4FB6-943B-164E4114D6A4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27CC44-88CF-4FD9-AC8A-622D5DB443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307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1FBAD7-863B-4D35-9A1B-959FE5E468A4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8E603E-30AD-4EAF-8869-183BFA7B52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81901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3A58D3-F30F-43BD-B55C-7B7144F7E6D8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C5C17-3A92-4ED3-85F8-719FE5C132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87991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B2A1B1-D835-44DA-9BA3-55A6ABC3E4E3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396D5-17E8-43CE-9AF0-946435DE18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1794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C5E013-E9D7-4F40-A8CC-7FE1DBE5299A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8A4BB-3071-41F0-9389-631B69BA2D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346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7866A-CFE4-413B-BA51-6D31CE89B924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434C3-FF82-407F-AB83-13FCCDE3F33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3366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57188"/>
            <a:ext cx="804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ja-JP" smtClean="0"/>
              <a:t>マスタ　 タイトルの書式設定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18487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ja-JP" smtClean="0"/>
              <a:t>マスタ　テキストの書式設定</a:t>
            </a:r>
          </a:p>
          <a:p>
            <a:pPr lvl="1"/>
            <a:r>
              <a:rPr lang="zh-CN" altLang="ja-JP" smtClean="0"/>
              <a:t>第</a:t>
            </a:r>
            <a:r>
              <a:rPr lang="ja-JP" altLang="zh-CN" smtClean="0"/>
              <a:t>2</a:t>
            </a:r>
            <a:r>
              <a:rPr lang="zh-CN" altLang="ja-JP" smtClean="0"/>
              <a:t>レベル</a:t>
            </a:r>
          </a:p>
          <a:p>
            <a:pPr lvl="2"/>
            <a:r>
              <a:rPr lang="zh-CN" altLang="ja-JP" smtClean="0"/>
              <a:t>第</a:t>
            </a:r>
            <a:r>
              <a:rPr lang="ja-JP" altLang="zh-CN" smtClean="0"/>
              <a:t>3</a:t>
            </a:r>
            <a:r>
              <a:rPr lang="zh-CN" altLang="ja-JP" smtClean="0"/>
              <a:t>レベル</a:t>
            </a:r>
          </a:p>
          <a:p>
            <a:pPr lvl="3"/>
            <a:r>
              <a:rPr lang="zh-CN" altLang="ja-JP" smtClean="0"/>
              <a:t>第</a:t>
            </a:r>
            <a:r>
              <a:rPr lang="ja-JP" altLang="zh-CN" smtClean="0"/>
              <a:t>4</a:t>
            </a:r>
            <a:r>
              <a:rPr lang="zh-CN" altLang="ja-JP" smtClean="0"/>
              <a:t>レベル</a:t>
            </a:r>
          </a:p>
          <a:p>
            <a:pPr lvl="4"/>
            <a:r>
              <a:rPr lang="zh-CN" altLang="ja-JP" smtClean="0"/>
              <a:t>第</a:t>
            </a:r>
            <a:r>
              <a:rPr lang="ja-JP" altLang="zh-CN" smtClean="0"/>
              <a:t>5</a:t>
            </a:r>
            <a:r>
              <a:rPr lang="zh-CN" altLang="ja-JP" smtClean="0"/>
              <a:t>レベル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fld id="{9A26A7F1-AFBB-4BC0-BF7D-AA530E93E5E2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fld id="{CE07083C-A7A7-4043-9514-9A71A85092C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ja-JP" smtClean="0"/>
              <a:t>マスタ　 タイトルの書式設定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ja-JP" smtClean="0"/>
              <a:t>マスタ　テキストの書式設定</a:t>
            </a:r>
          </a:p>
          <a:p>
            <a:pPr lvl="1"/>
            <a:r>
              <a:rPr lang="zh-CN" altLang="ja-JP" smtClean="0"/>
              <a:t>第</a:t>
            </a:r>
            <a:r>
              <a:rPr lang="ja-JP" altLang="zh-CN" smtClean="0"/>
              <a:t>2</a:t>
            </a:r>
            <a:r>
              <a:rPr lang="zh-CN" altLang="ja-JP" smtClean="0"/>
              <a:t>レベル</a:t>
            </a:r>
          </a:p>
          <a:p>
            <a:pPr lvl="2"/>
            <a:r>
              <a:rPr lang="zh-CN" altLang="ja-JP" smtClean="0"/>
              <a:t>第</a:t>
            </a:r>
            <a:r>
              <a:rPr lang="ja-JP" altLang="zh-CN" smtClean="0"/>
              <a:t>3</a:t>
            </a:r>
            <a:r>
              <a:rPr lang="zh-CN" altLang="ja-JP" smtClean="0"/>
              <a:t>レベル</a:t>
            </a:r>
          </a:p>
          <a:p>
            <a:pPr lvl="3"/>
            <a:r>
              <a:rPr lang="zh-CN" altLang="ja-JP" smtClean="0"/>
              <a:t>第</a:t>
            </a:r>
            <a:r>
              <a:rPr lang="ja-JP" altLang="zh-CN" smtClean="0"/>
              <a:t>4</a:t>
            </a:r>
            <a:r>
              <a:rPr lang="zh-CN" altLang="ja-JP" smtClean="0"/>
              <a:t>レベル</a:t>
            </a:r>
          </a:p>
          <a:p>
            <a:pPr lvl="4"/>
            <a:r>
              <a:rPr lang="zh-CN" altLang="ja-JP" smtClean="0"/>
              <a:t>第</a:t>
            </a:r>
            <a:r>
              <a:rPr lang="ja-JP" altLang="zh-CN" smtClean="0"/>
              <a:t>5</a:t>
            </a:r>
            <a:r>
              <a:rPr lang="zh-CN" altLang="ja-JP" smtClean="0"/>
              <a:t>レベル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fld id="{5B120AA5-0551-4D38-BFF6-CDDF2CEED986}" type="datetimeFigureOut">
              <a:rPr lang="zh-CN" altLang="en-US"/>
              <a:pPr/>
              <a:t>2015/5/19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fld id="{0DE2BDDF-D9C0-4D66-89F9-37859AAC731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6A7F1-AFBB-4BC0-BF7D-AA530E93E5E2}" type="datetimeFigureOut">
              <a:rPr lang="zh-CN" altLang="en-US" smtClean="0"/>
              <a:pPr/>
              <a:t>2015/5/19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7083C-A7A7-4043-9514-9A71A8509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77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nbmi\Documents\AT4C\画像データ\タイトルロ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45" y="-469269"/>
            <a:ext cx="7820147" cy="55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879118" y="3573016"/>
            <a:ext cx="3133042" cy="864096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6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企画書</a:t>
            </a:r>
            <a:endParaRPr kumimoji="1" lang="ja-JP" altLang="en-US" sz="6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4786956"/>
            <a:ext cx="6389404" cy="18824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sz="2800" b="1" dirty="0" smtClean="0">
                <a:solidFill>
                  <a:schemeClr val="bg2">
                    <a:lumMod val="2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G-17</a:t>
            </a:r>
            <a:endParaRPr lang="en-US" altLang="ja-JP" sz="2800" b="1" dirty="0" smtClean="0">
              <a:solidFill>
                <a:schemeClr val="bg2">
                  <a:lumMod val="2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テキスト ボックス 34"/>
          <p:cNvSpPr txBox="1"/>
          <p:nvPr/>
        </p:nvSpPr>
        <p:spPr>
          <a:xfrm>
            <a:off x="4139952" y="5320253"/>
            <a:ext cx="2060575" cy="34099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600" b="1" kern="100" dirty="0">
                <a:effectLst/>
                <a:ea typeface="ＭＳ Ｐゴシック"/>
                <a:cs typeface="Times New Roman"/>
              </a:rPr>
              <a:t>リーダー：中村龍也</a:t>
            </a:r>
            <a:endParaRPr lang="ja-JP" sz="1050" kern="100" dirty="0">
              <a:effectLst/>
              <a:ea typeface="ＭＳ 明朝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1600" b="1" kern="100" dirty="0">
                <a:effectLst/>
                <a:latin typeface="ＭＳ Ｐゴシック"/>
                <a:ea typeface="ＭＳ 明朝"/>
                <a:cs typeface="Times New Roman"/>
              </a:rPr>
              <a:t> </a:t>
            </a:r>
            <a:endParaRPr lang="ja-JP" sz="105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ボックス 36"/>
          <p:cNvSpPr txBox="1"/>
          <p:nvPr/>
        </p:nvSpPr>
        <p:spPr>
          <a:xfrm>
            <a:off x="4067944" y="5733256"/>
            <a:ext cx="1282700" cy="34099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600" b="1" kern="100" dirty="0">
                <a:effectLst/>
                <a:ea typeface="ＭＳ Ｐゴシック"/>
                <a:cs typeface="Times New Roman"/>
              </a:rPr>
              <a:t>大井川和眞</a:t>
            </a:r>
            <a:endParaRPr lang="ja-JP" sz="105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6" name="テキスト ボックス 37"/>
          <p:cNvSpPr txBox="1"/>
          <p:nvPr/>
        </p:nvSpPr>
        <p:spPr>
          <a:xfrm>
            <a:off x="5364088" y="5733256"/>
            <a:ext cx="1080120" cy="34099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600" b="1" kern="100" dirty="0">
                <a:effectLst/>
                <a:ea typeface="ＭＳ Ｐゴシック"/>
                <a:cs typeface="Times New Roman"/>
              </a:rPr>
              <a:t>坂本友希</a:t>
            </a:r>
            <a:endParaRPr lang="ja-JP" sz="105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7" name="テキスト ボックス 38"/>
          <p:cNvSpPr txBox="1"/>
          <p:nvPr/>
        </p:nvSpPr>
        <p:spPr>
          <a:xfrm>
            <a:off x="6444208" y="5733256"/>
            <a:ext cx="1221105" cy="34099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600" b="1" kern="100" dirty="0">
                <a:effectLst/>
                <a:ea typeface="ＭＳ Ｐゴシック"/>
                <a:cs typeface="Times New Roman"/>
              </a:rPr>
              <a:t>竹内亜沙杏</a:t>
            </a:r>
            <a:endParaRPr lang="ja-JP" sz="1050" kern="100" dirty="0">
              <a:effectLst/>
              <a:ea typeface="ＭＳ 明朝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1600" b="1" kern="100" dirty="0">
                <a:effectLst/>
                <a:latin typeface="ＭＳ Ｐゴシック"/>
                <a:ea typeface="ＭＳ 明朝"/>
                <a:cs typeface="Times New Roman"/>
              </a:rPr>
              <a:t> </a:t>
            </a:r>
            <a:endParaRPr lang="ja-JP" sz="105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8" name="テキスト ボックス 39"/>
          <p:cNvSpPr txBox="1"/>
          <p:nvPr/>
        </p:nvSpPr>
        <p:spPr>
          <a:xfrm>
            <a:off x="4067944" y="6021288"/>
            <a:ext cx="900430" cy="34099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600" b="1" kern="100" dirty="0">
                <a:effectLst/>
                <a:ea typeface="ＭＳ Ｐゴシック"/>
                <a:cs typeface="Times New Roman"/>
              </a:rPr>
              <a:t>田邊舞</a:t>
            </a:r>
            <a:endParaRPr lang="ja-JP" sz="105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9" name="テキスト ボックス 40"/>
          <p:cNvSpPr txBox="1"/>
          <p:nvPr/>
        </p:nvSpPr>
        <p:spPr>
          <a:xfrm>
            <a:off x="5364088" y="6040333"/>
            <a:ext cx="1132205" cy="34099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600" b="1" kern="100" dirty="0">
                <a:effectLst/>
                <a:ea typeface="ＭＳ Ｐゴシック"/>
                <a:cs typeface="Times New Roman"/>
              </a:rPr>
              <a:t>萩原大樹</a:t>
            </a:r>
            <a:endParaRPr lang="ja-JP" sz="105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10" name="テキスト ボックス 41"/>
          <p:cNvSpPr txBox="1"/>
          <p:nvPr/>
        </p:nvSpPr>
        <p:spPr>
          <a:xfrm>
            <a:off x="6444208" y="6021288"/>
            <a:ext cx="904875" cy="34099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600" b="1" kern="100" dirty="0">
                <a:effectLst/>
                <a:ea typeface="ＭＳ Ｐゴシック"/>
                <a:cs typeface="Times New Roman"/>
              </a:rPr>
              <a:t>松浦堅</a:t>
            </a:r>
            <a:endParaRPr lang="ja-JP" sz="1050" kern="100" dirty="0">
              <a:effectLst/>
              <a:ea typeface="ＭＳ 明朝"/>
              <a:cs typeface="Times New Roman"/>
            </a:endParaRPr>
          </a:p>
        </p:txBody>
      </p:sp>
      <p:pic>
        <p:nvPicPr>
          <p:cNvPr id="1026" name="Picture 2" descr="C:\Users\tnbmi\Documents\AT4C\画像データ\r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158465"/>
            <a:ext cx="2558022" cy="143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6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  <a:solidFill>
            <a:schemeClr val="lt1">
              <a:alpha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sz="2800" dirty="0" smtClean="0"/>
              <a:t>乗っている乗り物も実績解除で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種類</a:t>
            </a:r>
            <a:r>
              <a:rPr lang="ja-JP" altLang="en-US" sz="2800" dirty="0" smtClean="0"/>
              <a:t>を増やすことができる。</a:t>
            </a:r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「アッシー」を変えることで、性能を追加できる。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トロッコ：悪路で減速しない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ソリ：雪道で加速する</a:t>
            </a:r>
            <a:endParaRPr lang="en-US" altLang="ja-JP" sz="24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lt1">
              <a:alpha val="58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/>
              <a:t>「アッシー」システム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022511" y="2276872"/>
            <a:ext cx="2526425" cy="2520280"/>
            <a:chOff x="2085661" y="2460784"/>
            <a:chExt cx="2126299" cy="2121127"/>
          </a:xfrm>
        </p:grpSpPr>
        <p:pic>
          <p:nvPicPr>
            <p:cNvPr id="1028" name="Picture 4" descr="C:\Users\tnbmi\Documents\AT4C\画像データ\ハバヒロちゃん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661" y="2460784"/>
              <a:ext cx="2126299" cy="2121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グループ化 4"/>
            <p:cNvGrpSpPr/>
            <p:nvPr/>
          </p:nvGrpSpPr>
          <p:grpSpPr>
            <a:xfrm>
              <a:off x="2085661" y="2460785"/>
              <a:ext cx="2126299" cy="2120343"/>
              <a:chOff x="395536" y="2460785"/>
              <a:chExt cx="2126299" cy="2120343"/>
            </a:xfrm>
          </p:grpSpPr>
          <p:pic>
            <p:nvPicPr>
              <p:cNvPr id="13" name="Picture 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95536" y="2460785"/>
                <a:ext cx="2126299" cy="2120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95536" y="2460785"/>
                <a:ext cx="2126299" cy="2120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" name="グループ化 6"/>
          <p:cNvGrpSpPr/>
          <p:nvPr/>
        </p:nvGrpSpPr>
        <p:grpSpPr>
          <a:xfrm>
            <a:off x="3779912" y="2276872"/>
            <a:ext cx="2526425" cy="2520279"/>
            <a:chOff x="4304275" y="2460785"/>
            <a:chExt cx="2126299" cy="2121126"/>
          </a:xfrm>
        </p:grpSpPr>
        <p:pic>
          <p:nvPicPr>
            <p:cNvPr id="17" name="Picture 4" descr="C:\Users\tnbmi\Documents\AT4C\画像データ\ハバヒロちゃん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4276" y="2460785"/>
              <a:ext cx="2126298" cy="2121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tnbmi\Documents\AT4C\画像データ\トロッコ\トロッコ　無傾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4275" y="2460785"/>
              <a:ext cx="2126297" cy="2121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1089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lt1">
              <a:alpha val="58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  <a:solidFill>
            <a:schemeClr val="lt1">
              <a:alpha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kumimoji="1" lang="ja-JP" altLang="en-US" sz="2800" dirty="0" smtClean="0"/>
              <a:t>タイトル</a:t>
            </a:r>
            <a:endParaRPr kumimoji="1" lang="en-US" altLang="ja-JP" sz="2800" dirty="0" smtClean="0"/>
          </a:p>
          <a:p>
            <a:pPr lvl="1"/>
            <a:r>
              <a:rPr lang="en-US" altLang="ja-JP" sz="2400" dirty="0" smtClean="0"/>
              <a:t>『</a:t>
            </a:r>
            <a:r>
              <a:rPr lang="ja-JP" altLang="en-US" sz="2400" dirty="0" smtClean="0"/>
              <a:t>ハバヒロ</a:t>
            </a:r>
            <a:r>
              <a:rPr lang="en-US" altLang="ja-JP" sz="2400" dirty="0" smtClean="0"/>
              <a:t>DRIVE 』</a:t>
            </a:r>
          </a:p>
          <a:p>
            <a:r>
              <a:rPr kumimoji="1" lang="ja-JP" altLang="en-US" sz="2800" dirty="0" smtClean="0"/>
              <a:t>ジャンル</a:t>
            </a:r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ランニング光アクション</a:t>
            </a:r>
            <a:endParaRPr lang="en-US" altLang="ja-JP" sz="2400" dirty="0"/>
          </a:p>
          <a:p>
            <a:r>
              <a:rPr lang="ja-JP" altLang="en-US" dirty="0"/>
              <a:t>ターゲット</a:t>
            </a:r>
            <a:endParaRPr lang="en-US" altLang="ja-JP" dirty="0"/>
          </a:p>
          <a:p>
            <a:pPr lvl="1"/>
            <a:r>
              <a:rPr lang="ja-JP" altLang="en-US" sz="2400" dirty="0" smtClean="0"/>
              <a:t>ファミリー層</a:t>
            </a:r>
            <a:endParaRPr kumimoji="1" lang="en-US" altLang="ja-JP" sz="2400" dirty="0" smtClean="0"/>
          </a:p>
          <a:p>
            <a:r>
              <a:rPr lang="ja-JP" altLang="en-US" sz="2800" dirty="0" smtClean="0"/>
              <a:t>コンセプト</a:t>
            </a:r>
            <a:endParaRPr lang="en-US" altLang="ja-JP" sz="2800" dirty="0" smtClean="0"/>
          </a:p>
          <a:p>
            <a:pPr lvl="1"/>
            <a:r>
              <a:rPr kumimoji="1" lang="ja-JP" altLang="en-US" sz="2400" dirty="0" smtClean="0"/>
              <a:t>ユーザーが障害を避け、駆け抜けることで、</a:t>
            </a:r>
            <a:endParaRPr kumimoji="1" lang="en-US" altLang="ja-JP" sz="2400" dirty="0" smtClean="0"/>
          </a:p>
          <a:p>
            <a:pPr marL="457200" lvl="1" indent="0">
              <a:buNone/>
            </a:pPr>
            <a:r>
              <a:rPr lang="en-US" altLang="ja-JP" sz="2400" dirty="0"/>
              <a:t>	</a:t>
            </a:r>
            <a:r>
              <a:rPr lang="ja-JP" altLang="en-US" sz="2400" dirty="0" smtClean="0"/>
              <a:t>当たるかも知れないギリギリの緊張感を味わうゲーム</a:t>
            </a:r>
            <a:endParaRPr lang="en-US" altLang="ja-JP" sz="2400" dirty="0" smtClean="0"/>
          </a:p>
          <a:p>
            <a:r>
              <a:rPr kumimoji="1" lang="ja-JP" altLang="en-US" sz="2800" dirty="0" smtClean="0"/>
              <a:t>使用ライブラリ</a:t>
            </a:r>
            <a:endParaRPr kumimoji="1" lang="en-US" altLang="ja-JP" sz="2800" dirty="0" smtClean="0"/>
          </a:p>
          <a:p>
            <a:pPr lvl="1"/>
            <a:r>
              <a:rPr lang="en-US" altLang="ja-JP" sz="2400" dirty="0" smtClean="0"/>
              <a:t>DirectX9</a:t>
            </a:r>
            <a:endParaRPr kumimoji="1" lang="en-US" altLang="ja-JP" sz="2400" dirty="0" smtClean="0"/>
          </a:p>
        </p:txBody>
      </p:sp>
      <p:pic>
        <p:nvPicPr>
          <p:cNvPr id="4" name="Picture 3" descr="C:\Users\tnbmi\Documents\AT4C\画像データ\タイトルロ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012107"/>
            <a:ext cx="5760640" cy="407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4228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lt1">
              <a:alpha val="58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dirty="0" smtClean="0"/>
              <a:t>IP</a:t>
            </a:r>
            <a:r>
              <a:rPr lang="ja-JP" altLang="en-US" dirty="0"/>
              <a:t>説明</a:t>
            </a:r>
            <a:endParaRPr kumimoji="1" lang="ja-JP" altLang="en-US" dirty="0"/>
          </a:p>
        </p:txBody>
      </p:sp>
      <p:pic>
        <p:nvPicPr>
          <p:cNvPr id="12" name="G_17.wm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68388" y="1268413"/>
            <a:ext cx="7008812" cy="5256212"/>
          </a:xfrm>
        </p:spPr>
      </p:pic>
    </p:spTree>
    <p:extLst>
      <p:ext uri="{BB962C8B-B14F-4D97-AF65-F5344CB8AC3E}">
        <p14:creationId xmlns:p14="http://schemas.microsoft.com/office/powerpoint/2010/main" val="363290004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lt1">
              <a:alpha val="58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dirty="0" smtClean="0"/>
              <a:t>IP</a:t>
            </a:r>
            <a:r>
              <a:rPr lang="ja-JP" altLang="en-US" dirty="0"/>
              <a:t>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  <a:solidFill>
            <a:schemeClr val="lt1">
              <a:alpha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grpSp>
        <p:nvGrpSpPr>
          <p:cNvPr id="5" name="グループ化 4"/>
          <p:cNvGrpSpPr/>
          <p:nvPr/>
        </p:nvGrpSpPr>
        <p:grpSpPr>
          <a:xfrm rot="20773541">
            <a:off x="395056" y="1397250"/>
            <a:ext cx="3451085" cy="1086235"/>
            <a:chOff x="0" y="0"/>
            <a:chExt cx="3905250" cy="1254125"/>
          </a:xfrm>
        </p:grpSpPr>
        <p:sp>
          <p:nvSpPr>
            <p:cNvPr id="6" name="円/楕円 5"/>
            <p:cNvSpPr/>
            <p:nvPr/>
          </p:nvSpPr>
          <p:spPr>
            <a:xfrm>
              <a:off x="57150" y="0"/>
              <a:ext cx="3795572" cy="12541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7" name="テキスト ボックス 1"/>
            <p:cNvSpPr txBox="1"/>
            <p:nvPr/>
          </p:nvSpPr>
          <p:spPr>
            <a:xfrm>
              <a:off x="0" y="76200"/>
              <a:ext cx="3905250" cy="108407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2400" kern="100" dirty="0">
                  <a:ln w="9525" cap="rnd" cmpd="sng" algn="ctr">
                    <a:solidFill>
                      <a:srgbClr val="FFFFFF"/>
                    </a:solidFill>
                    <a:prstDash val="solid"/>
                    <a:bevel/>
                  </a:ln>
                  <a:effectLst/>
                  <a:ea typeface="HGP創英角ﾎﾟｯﾌﾟ体"/>
                  <a:cs typeface="Times New Roman"/>
                </a:rPr>
                <a:t>いつでもどこでも</a:t>
              </a:r>
              <a:endParaRPr lang="ja-JP" sz="1000" kern="100" dirty="0">
                <a:effectLst/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ja-JP" sz="2800" kern="100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4BACC6"/>
                  </a:solidFill>
                  <a:effectLst/>
                  <a:ea typeface="HGP創英角ﾎﾟｯﾌﾟ体"/>
                  <a:cs typeface="Times New Roman"/>
                </a:rPr>
                <a:t>ハバヒロ</a:t>
              </a:r>
              <a:r>
                <a:rPr lang="ja-JP" sz="2400" kern="100" dirty="0" err="1">
                  <a:ln w="9525" cap="rnd" cmpd="sng" algn="ctr">
                    <a:solidFill>
                      <a:srgbClr val="FFFFFF"/>
                    </a:solidFill>
                    <a:prstDash val="solid"/>
                    <a:bevel/>
                  </a:ln>
                  <a:effectLst/>
                  <a:ea typeface="HGP創英角ﾎﾟｯﾌﾟ体"/>
                  <a:cs typeface="Times New Roman"/>
                </a:rPr>
                <a:t>く</a:t>
              </a:r>
              <a:r>
                <a:rPr lang="ja-JP" sz="2800" kern="100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FFFF00"/>
                  </a:solidFill>
                  <a:effectLst/>
                  <a:ea typeface="HGP創英角ﾎﾟｯﾌﾟ体"/>
                  <a:cs typeface="Times New Roman"/>
                </a:rPr>
                <a:t>光</a:t>
              </a:r>
              <a:r>
                <a:rPr lang="ja-JP" sz="2400" kern="100" dirty="0">
                  <a:ln w="9525" cap="rnd" cmpd="sng" algn="ctr">
                    <a:solidFill>
                      <a:srgbClr val="FFFFFF"/>
                    </a:solidFill>
                    <a:prstDash val="solid"/>
                    <a:bevel/>
                  </a:ln>
                  <a:effectLst/>
                  <a:ea typeface="HGP創英角ﾎﾟｯﾌﾟ体"/>
                  <a:cs typeface="Times New Roman"/>
                </a:rPr>
                <a:t>を伝える</a:t>
              </a:r>
              <a:endParaRPr lang="ja-JP" sz="1000" kern="100" dirty="0">
                <a:effectLst/>
                <a:ea typeface="ＭＳ 明朝"/>
                <a:cs typeface="Times New Roman"/>
              </a:endParaRPr>
            </a:p>
          </p:txBody>
        </p:sp>
      </p:grpSp>
      <p:pic>
        <p:nvPicPr>
          <p:cNvPr id="2050" name="Picture 2" descr="ハバヒロ＿青紫＿開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78529"/>
            <a:ext cx="4752528" cy="39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グループ化 8"/>
          <p:cNvGrpSpPr/>
          <p:nvPr/>
        </p:nvGrpSpPr>
        <p:grpSpPr>
          <a:xfrm>
            <a:off x="4922842" y="4608542"/>
            <a:ext cx="3897630" cy="1268730"/>
            <a:chOff x="-136125" y="-16095"/>
            <a:chExt cx="3075375" cy="1269539"/>
          </a:xfrm>
        </p:grpSpPr>
        <p:sp>
          <p:nvSpPr>
            <p:cNvPr id="10" name="テキスト ボックス 7"/>
            <p:cNvSpPr txBox="1"/>
            <p:nvPr/>
          </p:nvSpPr>
          <p:spPr>
            <a:xfrm>
              <a:off x="-136125" y="153857"/>
              <a:ext cx="3075375" cy="10995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6000" b="1" u="sng" kern="100" cap="all" dirty="0"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</a:ln>
                  <a:gradFill>
                    <a:gsLst>
                      <a:gs pos="0">
                        <a:srgbClr val="9AB5E4"/>
                      </a:gs>
                      <a:gs pos="38000">
                        <a:srgbClr val="ABBFE6"/>
                      </a:gs>
                      <a:gs pos="94000">
                        <a:srgbClr val="9966FF"/>
                      </a:gs>
                    </a:gsLst>
                    <a:lin ang="5400000" scaled="0"/>
                  </a:gradFill>
                  <a:effectLst>
                    <a:outerShdw blurRad="50800" dist="38100" dir="13500000" algn="br">
                      <a:srgbClr val="000000">
                        <a:alpha val="40000"/>
                      </a:srgbClr>
                    </a:outerShdw>
                  </a:effectLst>
                  <a:ea typeface="ＭＳ Ｐゴシック"/>
                  <a:cs typeface="Times New Roman"/>
                </a:rPr>
                <a:t>ハバヒロ光</a:t>
              </a:r>
              <a:endParaRPr lang="ja-JP" sz="105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1" name="テキスト ボックス 8"/>
            <p:cNvSpPr txBox="1"/>
            <p:nvPr/>
          </p:nvSpPr>
          <p:spPr>
            <a:xfrm>
              <a:off x="2094191" y="-16095"/>
              <a:ext cx="758913" cy="53340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2000" b="1" kern="100" cap="all">
                  <a:ln w="19050" cap="flat" cmpd="sng" algn="ctr">
                    <a:solidFill>
                      <a:srgbClr val="000000"/>
                    </a:solidFill>
                    <a:prstDash val="solid"/>
                    <a:round/>
                  </a:ln>
                  <a:gradFill>
                    <a:gsLst>
                      <a:gs pos="0">
                        <a:srgbClr val="9AB5E4"/>
                      </a:gs>
                      <a:gs pos="38000">
                        <a:srgbClr val="ABBFE6"/>
                      </a:gs>
                      <a:gs pos="94000">
                        <a:srgbClr val="9966FF"/>
                      </a:gs>
                    </a:gsLst>
                    <a:lin ang="5400000" scaled="0"/>
                  </a:gradFill>
                  <a:effectLst>
                    <a:outerShdw blurRad="50800" dist="38100" dir="13500000" algn="br">
                      <a:srgbClr val="000000">
                        <a:alpha val="40000"/>
                      </a:srgbClr>
                    </a:outerShdw>
                  </a:effectLst>
                  <a:ea typeface="ＭＳ Ｐゴシック"/>
                  <a:cs typeface="Times New Roman"/>
                </a:rPr>
                <a:t>ひかる</a:t>
              </a:r>
              <a:endParaRPr lang="ja-JP" sz="1050" kern="10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5940152" y="1412776"/>
            <a:ext cx="1944845" cy="599113"/>
            <a:chOff x="3458845" y="3045460"/>
            <a:chExt cx="2022576" cy="599113"/>
          </a:xfrm>
        </p:grpSpPr>
        <p:sp>
          <p:nvSpPr>
            <p:cNvPr id="13" name="四角形吹き出し 12"/>
            <p:cNvSpPr/>
            <p:nvPr/>
          </p:nvSpPr>
          <p:spPr>
            <a:xfrm>
              <a:off x="3459704" y="3045460"/>
              <a:ext cx="2021716" cy="599113"/>
            </a:xfrm>
            <a:prstGeom prst="wedgeRectCallout">
              <a:avLst>
                <a:gd name="adj1" fmla="val -58862"/>
                <a:gd name="adj2" fmla="val 154976"/>
              </a:avLst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ＭＳ 明朝"/>
                  <a:cs typeface="Times New Roman"/>
                </a:rPr>
                <a:t> </a:t>
              </a:r>
              <a:endParaRPr lang="ja-JP" sz="1050" kern="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4" name="テキスト ボックス 12"/>
            <p:cNvSpPr txBox="1"/>
            <p:nvPr/>
          </p:nvSpPr>
          <p:spPr>
            <a:xfrm>
              <a:off x="3458845" y="3045460"/>
              <a:ext cx="2022576" cy="5991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600" b="1" kern="100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FFFFFF"/>
                  </a:solidFill>
                  <a:effectLst/>
                  <a:ea typeface="HGS創英角ｺﾞｼｯｸUB"/>
                  <a:cs typeface="Times New Roman"/>
                </a:rPr>
                <a:t>クチバシは</a:t>
              </a:r>
              <a:endParaRPr lang="ja-JP" sz="1000" kern="100" dirty="0">
                <a:effectLst/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ja-JP" sz="1600" b="1" kern="100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FFFFFF"/>
                  </a:solidFill>
                  <a:effectLst/>
                  <a:ea typeface="HGS創英角ｺﾞｼｯｸUB"/>
                  <a:cs typeface="Times New Roman"/>
                </a:rPr>
                <a:t>輝く</a:t>
              </a:r>
              <a:r>
                <a:rPr lang="ja-JP" sz="2000" b="1" kern="100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FFFF00"/>
                  </a:solidFill>
                  <a:effectLst/>
                  <a:ea typeface="HGS創英角ｺﾞｼｯｸUB"/>
                  <a:cs typeface="Times New Roman"/>
                </a:rPr>
                <a:t>光</a:t>
              </a:r>
              <a:r>
                <a:rPr lang="ja-JP" sz="1600" b="1" kern="100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FFFFFF"/>
                  </a:solidFill>
                  <a:effectLst/>
                  <a:ea typeface="HGS創英角ｺﾞｼｯｸUB"/>
                  <a:cs typeface="Times New Roman"/>
                </a:rPr>
                <a:t>をイメージ</a:t>
              </a:r>
              <a:endParaRPr lang="ja-JP" sz="1000" kern="100" dirty="0">
                <a:effectLst/>
                <a:ea typeface="ＭＳ 明朝"/>
                <a:cs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1400" kern="100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FFFFFF"/>
                  </a:solidFill>
                  <a:effectLst/>
                  <a:latin typeface="HGS創英角ｺﾞｼｯｸUB"/>
                  <a:ea typeface="ＭＳ 明朝"/>
                  <a:cs typeface="Times New Roman"/>
                </a:rPr>
                <a:t> </a:t>
              </a:r>
              <a:endParaRPr lang="ja-JP" sz="1050" kern="100" dirty="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603940" y="4725144"/>
            <a:ext cx="2095852" cy="648072"/>
            <a:chOff x="1032972" y="5282442"/>
            <a:chExt cx="2095852" cy="648072"/>
          </a:xfrm>
        </p:grpSpPr>
        <p:sp>
          <p:nvSpPr>
            <p:cNvPr id="16" name="四角形吹き出し 15"/>
            <p:cNvSpPr/>
            <p:nvPr/>
          </p:nvSpPr>
          <p:spPr>
            <a:xfrm>
              <a:off x="1032972" y="5282442"/>
              <a:ext cx="1988666" cy="627449"/>
            </a:xfrm>
            <a:prstGeom prst="wedgeRectCallout">
              <a:avLst>
                <a:gd name="adj1" fmla="val 59108"/>
                <a:gd name="adj2" fmla="val -115015"/>
              </a:avLst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ＭＳ 明朝"/>
                  <a:cs typeface="Times New Roman"/>
                </a:rPr>
                <a:t> </a:t>
              </a:r>
              <a:endParaRPr lang="ja-JP" sz="1050" kern="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032972" y="5303065"/>
              <a:ext cx="2095852" cy="62744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600" b="1" kern="100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FFFFFF"/>
                  </a:solidFill>
                  <a:effectLst/>
                  <a:ea typeface="HGS創英角ｺﾞｼｯｸUB"/>
                  <a:cs typeface="Times New Roman"/>
                </a:rPr>
                <a:t>羽の模様は</a:t>
              </a:r>
              <a:endParaRPr lang="ja-JP" sz="1000" kern="100" dirty="0">
                <a:effectLst/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ja-JP" sz="2000" b="1" kern="100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4BACC6"/>
                  </a:solidFill>
                  <a:effectLst/>
                  <a:ea typeface="HGS創英角ｺﾞｼｯｸUB"/>
                  <a:cs typeface="Times New Roman"/>
                </a:rPr>
                <a:t>広がり</a:t>
              </a:r>
              <a:r>
                <a:rPr lang="ja-JP" sz="1600" b="1" kern="100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FFFFFF"/>
                  </a:solidFill>
                  <a:effectLst/>
                  <a:ea typeface="HGS創英角ｺﾞｼｯｸUB"/>
                  <a:cs typeface="Times New Roman"/>
                </a:rPr>
                <a:t>をイメージ</a:t>
              </a:r>
              <a:endParaRPr lang="ja-JP" sz="1000" kern="100" dirty="0">
                <a:effectLst/>
                <a:ea typeface="ＭＳ 明朝"/>
                <a:cs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1400" kern="100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FFFFFF"/>
                  </a:solidFill>
                  <a:effectLst/>
                  <a:latin typeface="HGS創英角ｺﾞｼｯｸUB"/>
                  <a:ea typeface="ＭＳ 明朝"/>
                  <a:cs typeface="Times New Roman"/>
                </a:rPr>
                <a:t> </a:t>
              </a:r>
              <a:endParaRPr lang="ja-JP" sz="1050" kern="100" dirty="0">
                <a:effectLst/>
                <a:ea typeface="ＭＳ 明朝"/>
                <a:cs typeface="Times New Roman"/>
              </a:endParaRPr>
            </a:p>
          </p:txBody>
        </p:sp>
      </p:grpSp>
      <p:sp>
        <p:nvSpPr>
          <p:cNvPr id="20" name="正方形/長方形 19"/>
          <p:cNvSpPr/>
          <p:nvPr/>
        </p:nvSpPr>
        <p:spPr>
          <a:xfrm>
            <a:off x="2270705" y="5735151"/>
            <a:ext cx="6261735" cy="6229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1" name="テキスト ボックス 18"/>
          <p:cNvSpPr txBox="1"/>
          <p:nvPr/>
        </p:nvSpPr>
        <p:spPr>
          <a:xfrm>
            <a:off x="2393895" y="5779601"/>
            <a:ext cx="3063875" cy="4140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400" b="1" kern="10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HGS創英角ｺﾞｼｯｸUB"/>
                <a:cs typeface="Times New Roman"/>
              </a:rPr>
              <a:t>種族：ペリカン目ハシビロコウ</a:t>
            </a:r>
            <a:r>
              <a:rPr lang="ja-JP" sz="1400" b="1" kern="10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latin typeface="Segoe UI Symbol"/>
                <a:ea typeface="HGS創英角ｺﾞｼｯｸUB"/>
                <a:cs typeface="Times New Roman"/>
              </a:rPr>
              <a:t>科</a:t>
            </a:r>
            <a:endParaRPr lang="ja-JP" sz="1050" kern="100">
              <a:effectLst/>
              <a:ea typeface="ＭＳ 明朝"/>
              <a:cs typeface="Times New Roman"/>
            </a:endParaRPr>
          </a:p>
        </p:txBody>
      </p:sp>
      <p:sp>
        <p:nvSpPr>
          <p:cNvPr id="22" name="テキスト ボックス 19"/>
          <p:cNvSpPr txBox="1"/>
          <p:nvPr/>
        </p:nvSpPr>
        <p:spPr>
          <a:xfrm>
            <a:off x="2393895" y="6039316"/>
            <a:ext cx="1972310" cy="4140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400" b="1" kern="10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HGS創英角ｺﾞｼｯｸUB"/>
                <a:cs typeface="Times New Roman"/>
              </a:rPr>
              <a:t>性格：強気なオネェ</a:t>
            </a:r>
            <a:endParaRPr lang="ja-JP" sz="1050" kern="100">
              <a:effectLst/>
              <a:ea typeface="ＭＳ 明朝"/>
              <a:cs typeface="Times New Roman"/>
            </a:endParaRPr>
          </a:p>
        </p:txBody>
      </p:sp>
      <p:sp>
        <p:nvSpPr>
          <p:cNvPr id="23" name="テキスト ボックス 20"/>
          <p:cNvSpPr txBox="1"/>
          <p:nvPr/>
        </p:nvSpPr>
        <p:spPr>
          <a:xfrm>
            <a:off x="5573975" y="5793571"/>
            <a:ext cx="2176780" cy="4140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400" b="1" kern="10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HGS創英角ｺﾞｼｯｸUB"/>
                <a:cs typeface="Times New Roman"/>
              </a:rPr>
              <a:t>好きなこと：オシャレ</a:t>
            </a:r>
            <a:endParaRPr lang="ja-JP" sz="1050" kern="100">
              <a:effectLst/>
              <a:ea typeface="ＭＳ 明朝"/>
              <a:cs typeface="Times New Roman"/>
            </a:endParaRPr>
          </a:p>
        </p:txBody>
      </p:sp>
      <p:sp>
        <p:nvSpPr>
          <p:cNvPr id="24" name="テキスト ボックス 21"/>
          <p:cNvSpPr txBox="1"/>
          <p:nvPr/>
        </p:nvSpPr>
        <p:spPr>
          <a:xfrm>
            <a:off x="5587310" y="6039316"/>
            <a:ext cx="2931160" cy="4140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400" b="1" kern="10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HGS創英角ｺﾞｼｯｸUB"/>
                <a:cs typeface="Times New Roman"/>
              </a:rPr>
              <a:t>嫌いなこと：早く動き回ること</a:t>
            </a:r>
            <a:endParaRPr lang="ja-JP" sz="1050" kern="100">
              <a:effectLst/>
              <a:ea typeface="ＭＳ 明朝"/>
              <a:cs typeface="Times New Roman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 rot="21315648">
            <a:off x="507865" y="5455918"/>
            <a:ext cx="2041221" cy="948675"/>
            <a:chOff x="382772" y="13611"/>
            <a:chExt cx="2041451" cy="948675"/>
          </a:xfrm>
        </p:grpSpPr>
        <p:sp>
          <p:nvSpPr>
            <p:cNvPr id="26" name="星 24 25"/>
            <p:cNvSpPr/>
            <p:nvPr/>
          </p:nvSpPr>
          <p:spPr>
            <a:xfrm>
              <a:off x="447363" y="13611"/>
              <a:ext cx="1680659" cy="948675"/>
            </a:xfrm>
            <a:prstGeom prst="star24">
              <a:avLst>
                <a:gd name="adj" fmla="val 41385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テキスト ボックス 22"/>
            <p:cNvSpPr txBox="1"/>
            <p:nvPr/>
          </p:nvSpPr>
          <p:spPr>
            <a:xfrm>
              <a:off x="382772" y="159489"/>
              <a:ext cx="2041451" cy="79744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400" kern="100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FFFF00"/>
                  </a:solidFill>
                  <a:effectLst/>
                  <a:ea typeface="HGP創英角ﾎﾟｯﾌﾟ体"/>
                  <a:cs typeface="Times New Roman"/>
                </a:rPr>
                <a:t>近頃話題の</a:t>
              </a:r>
              <a:endParaRPr lang="ja-JP" sz="1000" kern="100" dirty="0">
                <a:effectLst/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ja-JP" sz="2400" kern="100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FFFF00"/>
                  </a:solidFill>
                  <a:effectLst/>
                  <a:ea typeface="HGP創英角ﾎﾟｯﾌﾟ体"/>
                  <a:cs typeface="Times New Roman"/>
                </a:rPr>
                <a:t>オネェ系</a:t>
              </a:r>
              <a:r>
                <a:rPr lang="en-US" sz="2400" kern="100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FFFF00"/>
                  </a:solidFill>
                  <a:effectLst/>
                  <a:ea typeface="HGP創英角ﾎﾟｯﾌﾟ体"/>
                  <a:cs typeface="Times New Roman"/>
                </a:rPr>
                <a:t>!?</a:t>
              </a:r>
              <a:endParaRPr lang="ja-JP" sz="1000" kern="100" dirty="0">
                <a:effectLst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1502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lt1">
              <a:alpha val="58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/>
              <a:t>ゲーム内容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  <a:solidFill>
            <a:schemeClr val="lt1">
              <a:alpha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sz="2800" dirty="0" smtClean="0"/>
              <a:t>動くことが嫌いなハバヒロ光が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乗り物に乗って、様々な場所に光を届ける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 smtClean="0"/>
          </a:p>
          <a:p>
            <a:r>
              <a:rPr lang="ja-JP" altLang="en-US" sz="2800" dirty="0"/>
              <a:t>道</a:t>
            </a:r>
            <a:r>
              <a:rPr lang="ja-JP" altLang="en-US" sz="2800" dirty="0" smtClean="0"/>
              <a:t>を阻む障害物の数々！</a:t>
            </a:r>
            <a:endParaRPr lang="en-US" altLang="ja-JP" sz="2800" dirty="0" smtClean="0"/>
          </a:p>
          <a:p>
            <a:pPr lvl="1"/>
            <a:r>
              <a:rPr lang="ja-JP" altLang="en-US" sz="2400" dirty="0"/>
              <a:t>破壊</a:t>
            </a:r>
            <a:r>
              <a:rPr lang="ja-JP" altLang="en-US" sz="2400" dirty="0" smtClean="0"/>
              <a:t>可能なオブジェクトも、上手に避けて先へ進もう！！</a:t>
            </a:r>
            <a:endParaRPr lang="en-US" altLang="ja-JP" sz="2400" dirty="0" smtClean="0"/>
          </a:p>
        </p:txBody>
      </p:sp>
      <p:pic>
        <p:nvPicPr>
          <p:cNvPr id="1026" name="Picture 2" descr="C:\Users\ryuya\Desktop\森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577" y="2420888"/>
            <a:ext cx="3251685" cy="182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yuya\Desktop\町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94" y="2420889"/>
            <a:ext cx="3269366" cy="183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yuya\Desktop\HAL\Grade_4\AT4C\ライオン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788" y="5269780"/>
            <a:ext cx="1111548" cy="11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yuya\Desktop\HAL\Grade_4\AT4C\烏＿羽下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396" y="5229200"/>
            <a:ext cx="1111548" cy="11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ryuya\Desktop\HAL\Grade_4\AT4C\烏＿羽上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341788"/>
            <a:ext cx="1111548" cy="11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ryuya\Desktop\HAL\Grade_4\AT4C\ゴミ箱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212" y="5157192"/>
            <a:ext cx="1111548" cy="11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82199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lt1">
              <a:alpha val="58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/>
              <a:t>ゲーム内容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  <a:solidFill>
            <a:schemeClr val="lt1">
              <a:alpha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sz="2800" dirty="0" smtClean="0"/>
              <a:t>機嫌ゲージ</a:t>
            </a:r>
            <a:endParaRPr lang="en-US" altLang="ja-JP" sz="2800" dirty="0"/>
          </a:p>
          <a:p>
            <a:pPr lvl="1"/>
            <a:r>
              <a:rPr lang="ja-JP" altLang="en-US" dirty="0" smtClean="0"/>
              <a:t>ハバヒロ光の機嫌を表します。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障害物にぶつかるとだんだん不機嫌になるぞ！</a:t>
            </a:r>
            <a:endParaRPr lang="en-US" altLang="ja-JP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30661" y="5445224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ゲージが残ったまま</a:t>
            </a:r>
            <a:endParaRPr kumimoji="1" lang="en-US" altLang="ja-JP" dirty="0" smtClean="0"/>
          </a:p>
          <a:p>
            <a:r>
              <a:rPr lang="ja-JP" altLang="en-US" dirty="0" smtClean="0"/>
              <a:t>ゴールすればクリア！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75491" y="5446965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ゲージがなくなると</a:t>
            </a:r>
            <a:endParaRPr kumimoji="1" lang="en-US" altLang="ja-JP" dirty="0" smtClean="0"/>
          </a:p>
          <a:p>
            <a:r>
              <a:rPr lang="ja-JP" altLang="en-US" dirty="0" smtClean="0"/>
              <a:t>ゲームオーバー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10" name="Picture 2" descr="C:\Users\tnbmi\Documents\AT4C\画像データ\テレビ\テレビ＿GO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05" y="4365104"/>
            <a:ext cx="1121462" cy="103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ryuya\Desktop\HAL\Grade_4\AT4C\ご機嫌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714" y="3217028"/>
            <a:ext cx="1957914" cy="216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yuya\Desktop\HAL\Grade_4\AT4C\不機嫌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133" y="3301824"/>
            <a:ext cx="1208453" cy="207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01164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lt1">
              <a:alpha val="58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/>
              <a:t>ゲーム内容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  <a:solidFill>
            <a:schemeClr val="lt1">
              <a:alpha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sz="2800" dirty="0" smtClean="0"/>
              <a:t>各種アクション</a:t>
            </a:r>
            <a:endParaRPr lang="en-US" altLang="ja-JP" sz="2800" dirty="0"/>
          </a:p>
          <a:p>
            <a:pPr marL="457200" lvl="1" indent="0">
              <a:buNone/>
            </a:pPr>
            <a:r>
              <a:rPr lang="en-US" altLang="ja-JP" dirty="0" smtClean="0"/>
              <a:t>1)</a:t>
            </a:r>
            <a:r>
              <a:rPr lang="ja-JP" altLang="en-US" dirty="0" smtClean="0"/>
              <a:t>ジャンプ</a:t>
            </a:r>
            <a:endParaRPr lang="en-US" altLang="ja-JP" dirty="0" smtClean="0"/>
          </a:p>
          <a:p>
            <a:pPr marL="1314450" lvl="3" indent="0">
              <a:buNone/>
            </a:pPr>
            <a:r>
              <a:rPr lang="ja-JP" altLang="en-US" dirty="0"/>
              <a:t>ジャンプ</a:t>
            </a:r>
            <a:r>
              <a:rPr lang="ja-JP" altLang="en-US" dirty="0" smtClean="0"/>
              <a:t>して障害物を避けます。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2)</a:t>
            </a:r>
            <a:r>
              <a:rPr lang="ja-JP" altLang="en-US" dirty="0" smtClean="0"/>
              <a:t>攻撃</a:t>
            </a:r>
            <a:endParaRPr lang="en-US" altLang="ja-JP" dirty="0" smtClean="0"/>
          </a:p>
          <a:p>
            <a:pPr marL="1314450" lvl="3" indent="0">
              <a:buNone/>
            </a:pPr>
            <a:r>
              <a:rPr lang="ja-JP" altLang="en-US" dirty="0" smtClean="0"/>
              <a:t>破壊可能な障害物を破壊します。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3)</a:t>
            </a:r>
            <a:r>
              <a:rPr lang="ja-JP" altLang="en-US" dirty="0" smtClean="0"/>
              <a:t>加減速</a:t>
            </a:r>
            <a:endParaRPr lang="en-US" altLang="ja-JP" dirty="0" smtClean="0"/>
          </a:p>
          <a:p>
            <a:pPr marL="1314450" lvl="3" indent="0">
              <a:buNone/>
            </a:pPr>
            <a:r>
              <a:rPr lang="ja-JP" altLang="en-US" dirty="0" smtClean="0"/>
              <a:t>移動スピードを調節できます。</a:t>
            </a:r>
            <a:endParaRPr lang="en-US" altLang="ja-JP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176461" y="1316346"/>
            <a:ext cx="1565789" cy="1489004"/>
            <a:chOff x="2085661" y="2460784"/>
            <a:chExt cx="2126299" cy="2121127"/>
          </a:xfrm>
        </p:grpSpPr>
        <p:pic>
          <p:nvPicPr>
            <p:cNvPr id="8" name="Picture 4" descr="C:\Users\tnbmi\Documents\AT4C\画像データ\ハバヒロちゃん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661" y="2460784"/>
              <a:ext cx="2126299" cy="2121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グループ化 9"/>
            <p:cNvGrpSpPr/>
            <p:nvPr/>
          </p:nvGrpSpPr>
          <p:grpSpPr>
            <a:xfrm>
              <a:off x="2085661" y="2460785"/>
              <a:ext cx="2126299" cy="2120343"/>
              <a:chOff x="395536" y="2460785"/>
              <a:chExt cx="2126299" cy="2120343"/>
            </a:xfrm>
          </p:grpSpPr>
          <p:pic>
            <p:nvPicPr>
              <p:cNvPr id="11" name="Picture 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95536" y="2460785"/>
                <a:ext cx="2126299" cy="2120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95536" y="2460785"/>
                <a:ext cx="2126299" cy="2120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" name="円弧 12"/>
          <p:cNvSpPr/>
          <p:nvPr/>
        </p:nvSpPr>
        <p:spPr>
          <a:xfrm rot="14173618">
            <a:off x="5865306" y="2426785"/>
            <a:ext cx="792088" cy="936104"/>
          </a:xfrm>
          <a:prstGeom prst="arc">
            <a:avLst>
              <a:gd name="adj1" fmla="val 18395471"/>
              <a:gd name="adj2" fmla="val 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弧 13"/>
          <p:cNvSpPr/>
          <p:nvPr/>
        </p:nvSpPr>
        <p:spPr>
          <a:xfrm rot="14173618">
            <a:off x="6017706" y="2579185"/>
            <a:ext cx="792088" cy="936104"/>
          </a:xfrm>
          <a:prstGeom prst="arc">
            <a:avLst>
              <a:gd name="adj1" fmla="val 18395471"/>
              <a:gd name="adj2" fmla="val 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弧 14"/>
          <p:cNvSpPr/>
          <p:nvPr/>
        </p:nvSpPr>
        <p:spPr>
          <a:xfrm rot="14173618">
            <a:off x="6170106" y="2731585"/>
            <a:ext cx="792088" cy="936104"/>
          </a:xfrm>
          <a:prstGeom prst="arc">
            <a:avLst>
              <a:gd name="adj1" fmla="val 18395471"/>
              <a:gd name="adj2" fmla="val 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C:\Users\ryuya\Desktop\HAL\Grade_4\AT4C\攻撃モーション＿攻撃中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461" y="3501008"/>
            <a:ext cx="1553851" cy="163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yuya\Desktop\HAL\Grade_4\AT4C\レバー　F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159" y="4242811"/>
            <a:ext cx="2319273" cy="231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ryuya\Desktop\HAL\Grade_4\AT4C\レバー　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023" y="4054450"/>
            <a:ext cx="2549102" cy="254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ryuya\Desktop\HAL\Grade_4\AT4C\レバー　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765" y="4005064"/>
            <a:ext cx="2590299" cy="2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0861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lt1">
              <a:alpha val="58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/>
              <a:t>ゲーム内容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  <a:solidFill>
            <a:schemeClr val="lt1">
              <a:alpha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sz="2800" dirty="0"/>
              <a:t>光</a:t>
            </a:r>
            <a:r>
              <a:rPr lang="ja-JP" altLang="en-US" sz="2800" dirty="0" smtClean="0"/>
              <a:t>アクション</a:t>
            </a:r>
            <a:endParaRPr lang="en-US" altLang="ja-JP" sz="2800" dirty="0" smtClean="0"/>
          </a:p>
          <a:p>
            <a:pPr lvl="1"/>
            <a:r>
              <a:rPr lang="ja-JP" altLang="en-US" sz="2000" dirty="0" smtClean="0"/>
              <a:t>光アクションを行うことで、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2000" dirty="0" smtClean="0"/>
              <a:t>　  道中のテレビやパソコンに光を届けることができます。</a:t>
            </a:r>
            <a:endParaRPr lang="en-US" altLang="ja-JP" sz="2000" dirty="0"/>
          </a:p>
          <a:p>
            <a:pPr lvl="1"/>
            <a:r>
              <a:rPr lang="ja-JP" altLang="en-US" sz="2000" dirty="0" smtClean="0"/>
              <a:t>また、ハバヒロ光の機嫌ゲージを回復することができます。</a:t>
            </a:r>
            <a:endParaRPr lang="en-US" altLang="ja-JP" sz="2000" dirty="0"/>
          </a:p>
          <a:p>
            <a:pPr marL="400050" lvl="1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</p:txBody>
      </p:sp>
      <p:pic>
        <p:nvPicPr>
          <p:cNvPr id="3074" name="Picture 2" descr="C:\Users\ryuya\Desktop\光アクション(仮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67" y="3147541"/>
            <a:ext cx="2840833" cy="284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ryuya\Desktop\HAL\Grade_4\AT4C\テレビ＿オ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043" y="4383703"/>
            <a:ext cx="1854349" cy="170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yuya\Desktop\HAL\Grade_4\AT4C\テレビ＿オフ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043" y="4383703"/>
            <a:ext cx="1854349" cy="170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ryuya\Desktop\キラキラ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23" y="3507581"/>
            <a:ext cx="474576" cy="47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C:\Users\ryuya\Desktop\キラキラ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23" y="4227661"/>
            <a:ext cx="474576" cy="47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C:\Users\ryuya\Desktop\キラキラ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27" y="3219549"/>
            <a:ext cx="474576" cy="47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C:\Users\ryuya\Desktop\キラキラ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163" y="5193245"/>
            <a:ext cx="474576" cy="47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C:\Users\ryuya\Desktop\キラキラ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63" y="5523805"/>
            <a:ext cx="474576" cy="47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C:\Users\ryuya\Desktop\キラキラ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83" y="3795613"/>
            <a:ext cx="474576" cy="47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矢印コネクタ 4"/>
          <p:cNvCxnSpPr/>
          <p:nvPr/>
        </p:nvCxnSpPr>
        <p:spPr>
          <a:xfrm flipV="1">
            <a:off x="2738915" y="2924944"/>
            <a:ext cx="2049109" cy="531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4788024" y="2924944"/>
            <a:ext cx="2385193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3563888" y="3507581"/>
            <a:ext cx="161706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5220072" y="3507581"/>
            <a:ext cx="1953145" cy="150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1475656" y="4077072"/>
            <a:ext cx="3024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4468452" y="4077072"/>
            <a:ext cx="2704765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5580112" y="4702237"/>
            <a:ext cx="1593105" cy="384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5180949" y="5086307"/>
            <a:ext cx="1992268" cy="90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3365723" y="5430533"/>
            <a:ext cx="1815226" cy="567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635896" y="4509120"/>
            <a:ext cx="1944216" cy="19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32313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0.12465 -0.02755 C 0.15243 -0.03727 0.18784 -0.03102 0.22152 -0.01412 C 0.26093 0.00463 0.29027 0.02662 0.30677 0.05694 L 0.39097 0.18866 " pathEditMode="relative" rAng="1178990" ptsTypes="FffFF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72" y="4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22222E-6 L 0.10122 0.01157 C 0.12327 0.01342 0.15469 0.01991 0.18716 0.02824 C 0.22448 0.03842 0.254 0.04768 0.27431 0.05741 L 0.37292 0.10023 " pathEditMode="relative" rAng="681161" ptsTypes="FffFF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2" y="39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324 L 0.16285 -0.09977 C 0.19982 -0.12801 0.24253 -0.12847 0.28212 -0.10856 C 0.32743 -0.08634 0.36007 -0.05486 0.37482 -0.00347 L 0.45434 0.21829 " pathEditMode="relative" rAng="1178990" ptsTypes="FffFF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1" y="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185E-6 L 0.11667 0.05416 C 0.14202 0.06852 0.17813 0.07268 0.21545 0.07014 C 0.25799 0.06435 0.29184 0.05555 0.31459 0.03495 L 0.42639 -0.04514 " pathEditMode="relative" rAng="-253462" ptsTypes="FffFF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63" y="229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301 L 0.16875 -0.00764 C 0.20521 -0.01204 0.25781 -0.00648 0.3125 0.00069 C 0.3743 0.01759 0.42396 0.02963 0.45729 0.05093 L 0.62014 0.13449 " pathEditMode="relative" rAng="531788" ptsTypes="FffFF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58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lt1">
              <a:alpha val="58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/>
              <a:t>「オシャレ」システム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  <a:solidFill>
            <a:schemeClr val="lt1">
              <a:alpha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sz="2800" dirty="0"/>
              <a:t>実績</a:t>
            </a:r>
            <a:r>
              <a:rPr lang="ja-JP" altLang="en-US" sz="2800" dirty="0" smtClean="0"/>
              <a:t>を解除することで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おしゃれ好きのハバヒロ光に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色んな「オシャレ」させる事ができる。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 smtClean="0"/>
          </a:p>
          <a:p>
            <a:r>
              <a:rPr lang="ja-JP" altLang="en-US" sz="2800" dirty="0" smtClean="0"/>
              <a:t>「オシャレ」は見た目だけでなく性能も変わる。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夏服（浮き輪）：水上で減速しない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サンタ服：滑空する</a:t>
            </a:r>
            <a:endParaRPr lang="en-US" altLang="ja-JP" sz="2400" dirty="0" smtClean="0"/>
          </a:p>
          <a:p>
            <a:pPr lvl="1"/>
            <a:endParaRPr lang="en-US" altLang="ja-JP" sz="2400" dirty="0" smtClean="0"/>
          </a:p>
        </p:txBody>
      </p:sp>
      <p:pic>
        <p:nvPicPr>
          <p:cNvPr id="4098" name="Picture 2" descr="C:\Users\tnbmi\Documents\AT4C\画像データ\台車ベースライン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5" t="11167" r="6344" b="15113"/>
          <a:stretch/>
        </p:blipFill>
        <p:spPr bwMode="auto">
          <a:xfrm>
            <a:off x="1324974" y="2925098"/>
            <a:ext cx="1806866" cy="169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0" t="11388" r="6229" b="14891"/>
          <a:stretch/>
        </p:blipFill>
        <p:spPr bwMode="auto">
          <a:xfrm>
            <a:off x="3363362" y="2925098"/>
            <a:ext cx="1784702" cy="169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2" t="8463" r="5627" b="14857"/>
          <a:stretch/>
        </p:blipFill>
        <p:spPr bwMode="auto">
          <a:xfrm>
            <a:off x="5436096" y="2939612"/>
            <a:ext cx="1732930" cy="168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4774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4">
  <a:themeElements>
    <a:clrScheme name="ファンシー（013-1）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ファンシー（013-1）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ファンシー（013-1）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ファンシー（013-2）">
  <a:themeElements>
    <a:clrScheme name="ファンシー（013-2）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ファンシー（013-2）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ファンシー（013-2）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テーマ14</Template>
  <TotalTime>328</TotalTime>
  <Words>275</Words>
  <Application>Microsoft Office PowerPoint</Application>
  <PresentationFormat>画面に合わせる (4:3)</PresentationFormat>
  <Paragraphs>100</Paragraphs>
  <Slides>10</Slides>
  <Notes>0</Notes>
  <HiddenSlides>0</HiddenSlides>
  <MMClips>1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テーマ14</vt:lpstr>
      <vt:lpstr>ファンシー（013-2）</vt:lpstr>
      <vt:lpstr>Office ​​テーマ</vt:lpstr>
      <vt:lpstr>企画書</vt:lpstr>
      <vt:lpstr>概要</vt:lpstr>
      <vt:lpstr>IP説明</vt:lpstr>
      <vt:lpstr>IP説明</vt:lpstr>
      <vt:lpstr>ゲーム内容</vt:lpstr>
      <vt:lpstr>ゲーム内容</vt:lpstr>
      <vt:lpstr>ゲーム内容</vt:lpstr>
      <vt:lpstr>ゲーム内容</vt:lpstr>
      <vt:lpstr>「オシャレ」システム</vt:lpstr>
      <vt:lpstr>「アッシー」システム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田邊舞</dc:creator>
  <cp:lastModifiedBy>ryuya</cp:lastModifiedBy>
  <cp:revision>29</cp:revision>
  <dcterms:created xsi:type="dcterms:W3CDTF">2015-05-15T04:56:25Z</dcterms:created>
  <dcterms:modified xsi:type="dcterms:W3CDTF">2015-05-19T05:00:05Z</dcterms:modified>
</cp:coreProperties>
</file>