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501"/>
        <p:guide pos="12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1486068" y="315480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989965" y="1891665"/>
            <a:ext cx="2946400" cy="269240"/>
          </a:xfrm>
        </p:spPr>
        <p:txBody>
          <a:bodyPr wrap="square" lIns="0" tIns="0" rIns="0" bIns="0"/>
          <a:lstStyle>
            <a:lvl1pPr>
              <a:defRPr sz="174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1486068" y="315480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989965" y="1891665"/>
            <a:ext cx="2946400" cy="269240"/>
          </a:xfrm>
        </p:spPr>
        <p:txBody>
          <a:bodyPr wrap="square" lIns="0" tIns="0" rIns="0" bIns="0"/>
          <a:lstStyle>
            <a:lvl1pPr>
              <a:defRPr sz="174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1828800" y="2383155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084580" y="1423670"/>
            <a:ext cx="2464435" cy="269240"/>
          </a:xfrm>
        </p:spPr>
        <p:txBody>
          <a:bodyPr wrap="square" lIns="0" tIns="0" rIns="0" bIns="0"/>
          <a:lstStyle>
            <a:lvl1pPr>
              <a:defRPr sz="174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084580" y="3681730"/>
            <a:ext cx="2464435" cy="269240"/>
          </a:xfrm>
        </p:spPr>
        <p:txBody>
          <a:bodyPr wrap="square" lIns="0" tIns="0" rIns="0" bIns="0"/>
          <a:lstStyle>
            <a:lvl1pPr>
              <a:defRPr sz="174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49425" y="453580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1768341" y="205185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68341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68341" y="410544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68341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895723" y="1372986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1711826" y="243857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1646421" y="352153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11826" y="460518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895723" y="1372986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828800" y="2547620"/>
            <a:ext cx="6950075" cy="300990"/>
          </a:xfrm>
        </p:spPr>
        <p:txBody>
          <a:bodyPr/>
          <a:p>
            <a:pPr indent="0">
              <a:buFont typeface="Arial" panose="020B0604020202020204"/>
              <a:buNone/>
            </a:pPr>
            <a:r>
              <a:rPr kumimoji="1" lang="zh-CN" altLang="en-US" sz="1960">
                <a:sym typeface="+mn-ea"/>
              </a:rPr>
              <a:t>在现实世界中，任何事物都有种类的概念</a:t>
            </a:r>
            <a:endParaRPr lang="zh-CN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84580" y="1423670"/>
            <a:ext cx="2464435" cy="269240"/>
          </a:xfrm>
        </p:spPr>
        <p:txBody>
          <a:bodyPr/>
          <a:p>
            <a:r>
              <a:rPr lang="zh-CN" altLang="zh-CN"/>
              <a:t>类</a:t>
            </a:r>
            <a:endParaRPr lang="zh-CN" altLang="zh-CN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1828800" y="3811270"/>
            <a:ext cx="7030085" cy="1206500"/>
          </a:xfrm>
        </p:spPr>
        <p:txBody>
          <a:bodyPr/>
          <a:p>
            <a:r>
              <a:rPr kumimoji="1" lang="zh-CN" altLang="en-US" sz="1960">
                <a:sym typeface="+mn-ea"/>
              </a:rPr>
              <a:t>人类就是一个种类，它泛指所有的独立行走、有思维能力的灵长类动物，同样的，汽车、手机、电脑、鸟、鱼、花</a:t>
            </a:r>
            <a:r>
              <a:rPr kumimoji="1" lang="en-US" altLang="zh-CN" sz="1960">
                <a:sym typeface="+mn-ea"/>
              </a:rPr>
              <a:t>……</a:t>
            </a:r>
            <a:r>
              <a:rPr kumimoji="1" lang="zh-CN" altLang="en-US" sz="1960">
                <a:sym typeface="+mn-ea"/>
              </a:rPr>
              <a:t>甚至是海边的沙子它们都是有自己的种类</a:t>
            </a:r>
            <a:endParaRPr kumimoji="1" lang="en-US" altLang="zh-CN" sz="196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18122"/>
            <a:ext cx="4100334" cy="676910"/>
          </a:xfrm>
        </p:spPr>
        <p:txBody>
          <a:bodyPr/>
          <a:p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6" grpId="1" build="p"/>
      <p:bldP spid="8" grpId="1" build="p"/>
      <p:bldP spid="3" grpId="2" build="p"/>
      <p:bldP spid="6" grpId="2" build="p"/>
      <p:bldP spid="8" grpId="2" build="p"/>
      <p:bldP spid="3" grpId="3" build="p"/>
      <p:bldP spid="6" grpId="3" build="p"/>
      <p:bldP spid="8" grpId="3" build="p"/>
      <p:bldP spid="3" grpId="4" build="p"/>
      <p:bldP spid="6" grpId="4" build="p"/>
      <p:bldP spid="8" grpId="4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1486068" y="3154804"/>
            <a:ext cx="9220248" cy="1809115"/>
          </a:xfrm>
        </p:spPr>
        <p:txBody>
          <a:bodyPr/>
          <a:p>
            <a:r>
              <a:rPr kumimoji="1" lang="zh-CN" altLang="en-US" sz="1960">
                <a:sym typeface="+mn-ea"/>
              </a:rPr>
              <a:t>特征：车轮、车窗、方向盘、雨刷</a:t>
            </a:r>
            <a:endParaRPr kumimoji="1" lang="zh-CN" altLang="en-US" sz="1960">
              <a:sym typeface="+mn-ea"/>
            </a:endParaRPr>
          </a:p>
          <a:p>
            <a:endParaRPr kumimoji="1" lang="en-US" altLang="zh-CN" sz="1960"/>
          </a:p>
          <a:p>
            <a:r>
              <a:rPr kumimoji="1" lang="zh-CN" altLang="en-US" sz="1960">
                <a:sym typeface="+mn-ea"/>
              </a:rPr>
              <a:t>行为：行驶、车窗升降、转向、清洁车窗</a:t>
            </a:r>
            <a:endParaRPr kumimoji="1" lang="en-US" altLang="zh-CN" sz="1960"/>
          </a:p>
          <a:p>
            <a:endParaRPr kumimoji="1" lang="en-US" altLang="zh-CN" sz="1960"/>
          </a:p>
          <a:p>
            <a:r>
              <a:rPr kumimoji="1" lang="zh-CN" altLang="en-US" sz="1960">
                <a:sym typeface="+mn-ea"/>
              </a:rPr>
              <a:t>行为依赖于这些特征，而特征只有通过这些行为才能施展</a:t>
            </a:r>
            <a:endParaRPr kumimoji="1" lang="zh-CN" altLang="en-US" sz="1960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965" y="1891665"/>
            <a:ext cx="2946400" cy="269240"/>
          </a:xfrm>
        </p:spPr>
        <p:txBody>
          <a:bodyPr/>
          <a:p>
            <a:r>
              <a:rPr kumimoji="1" lang="zh-CN" altLang="en-US">
                <a:sym typeface="+mn-ea"/>
              </a:rPr>
              <a:t>特征和行为构成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3" grpId="1" build="p"/>
      <p:bldP spid="5" grpId="2" build="p"/>
      <p:bldP spid="3" grpId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1711826" y="2438570"/>
            <a:ext cx="5944274" cy="603885"/>
          </a:xfrm>
        </p:spPr>
        <p:txBody>
          <a:bodyPr/>
          <a:p>
            <a:r>
              <a:rPr kumimoji="1" lang="zh-CN" altLang="en-US" sz="1960">
                <a:sym typeface="+mn-ea"/>
              </a:rPr>
              <a:t>计算机借鉴了现实世界的种类的概念，创造了类</a:t>
            </a:r>
            <a:endParaRPr kumimoji="1" lang="en-US" altLang="zh-CN" sz="1960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23"/>
          </p:nvPr>
        </p:nvSpPr>
        <p:spPr>
          <a:xfrm>
            <a:off x="1646421" y="3521535"/>
            <a:ext cx="5944274" cy="602615"/>
          </a:xfrm>
        </p:spPr>
        <p:txBody>
          <a:bodyPr/>
          <a:p>
            <a:r>
              <a:rPr kumimoji="1" lang="zh-CN" altLang="en-US" sz="1960">
                <a:sym typeface="+mn-ea"/>
              </a:rPr>
              <a:t>如果所有的网站用户看做是一个种类，那么，属性对应特征，而方法对应行为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1711826" y="4605188"/>
            <a:ext cx="5944274" cy="602615"/>
          </a:xfrm>
        </p:spPr>
        <p:txBody>
          <a:bodyPr/>
          <a:p>
            <a:r>
              <a:rPr kumimoji="1" lang="zh-CN" altLang="en-US" sz="1960">
                <a:sym typeface="+mn-ea"/>
              </a:rPr>
              <a:t>属性：姓名、出生日期、身高、体重、婚否</a:t>
            </a:r>
            <a:endParaRPr kumimoji="1" lang="en-US" altLang="zh-CN" sz="1960"/>
          </a:p>
          <a:p>
            <a:r>
              <a:rPr kumimoji="1" lang="zh-CN" altLang="en-US" sz="1960">
                <a:sym typeface="+mn-ea"/>
              </a:rPr>
              <a:t>方法：计算年龄、计算</a:t>
            </a:r>
            <a:r>
              <a:rPr kumimoji="1" lang="en-US" altLang="zh-CN" sz="1960">
                <a:sym typeface="+mn-ea"/>
              </a:rPr>
              <a:t>BMI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7" grpId="1" build="p"/>
      <p:bldP spid="8" grpId="1" build="p"/>
      <p:bldP spid="5" grpId="2" build="p"/>
      <p:bldP spid="7" grpId="2" build="p"/>
      <p:bldP spid="8" grpId="2" build="p"/>
      <p:bldP spid="5" grpId="3" build="p"/>
      <p:bldP spid="7" grpId="3" build="p"/>
      <p:bldP spid="8" grpId="3" build="p"/>
      <p:bldP spid="5" grpId="4" build="p"/>
      <p:bldP spid="7" grpId="4" build="p"/>
      <p:bldP spid="8" grpId="4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1711826" y="2858940"/>
            <a:ext cx="5944274" cy="300990"/>
          </a:xfrm>
        </p:spPr>
        <p:txBody>
          <a:bodyPr/>
          <a:p>
            <a:r>
              <a:rPr kumimoji="1" lang="zh-CN" altLang="en-US" sz="1960">
                <a:sym typeface="+mn-ea"/>
              </a:rPr>
              <a:t>汽车是一个类，而楼下停着的一辆宝马是一个对象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23"/>
          </p:nvPr>
        </p:nvSpPr>
        <p:spPr>
          <a:xfrm>
            <a:off x="1646421" y="4114625"/>
            <a:ext cx="5944274" cy="602615"/>
          </a:xfrm>
        </p:spPr>
        <p:txBody>
          <a:bodyPr/>
          <a:p>
            <a:r>
              <a:rPr kumimoji="1" lang="zh-CN" altLang="en-US" sz="1960">
                <a:sym typeface="+mn-ea"/>
              </a:rPr>
              <a:t>桌子上的一台联想台式机和一部</a:t>
            </a:r>
            <a:r>
              <a:rPr kumimoji="1" lang="en-US" altLang="zh-CN" sz="1960">
                <a:sym typeface="+mn-ea"/>
              </a:rPr>
              <a:t>TinkPad</a:t>
            </a:r>
            <a:r>
              <a:rPr kumimoji="1" lang="zh-CN" altLang="en-US" sz="1960">
                <a:sym typeface="+mn-ea"/>
              </a:rPr>
              <a:t>笔记本分别都是电脑类的对象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95985" y="1496695"/>
            <a:ext cx="3345180" cy="673100"/>
          </a:xfrm>
        </p:spPr>
        <p:txBody>
          <a:bodyPr wrap="square"/>
          <a:p>
            <a:r>
              <a:rPr kumimoji="1" lang="zh-CN" altLang="en-US">
                <a:sym typeface="+mn-ea"/>
              </a:rPr>
              <a:t>通过下面的一系列的举例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6467" y="329527"/>
            <a:ext cx="4100334" cy="676910"/>
          </a:xfrm>
        </p:spPr>
        <p:txBody>
          <a:bodyPr/>
          <a:p>
            <a:r>
              <a:rPr kumimoji="1" lang="zh-CN" altLang="en-US">
                <a:sym typeface="+mn-ea"/>
              </a:rPr>
              <a:t>类和对象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1" build="p"/>
      <p:bldP spid="7" grpId="1" build="p"/>
      <p:bldP spid="3" grpId="2" build="p"/>
      <p:bldP spid="5" grpId="2" build="p"/>
      <p:bldP spid="7" grpId="2" build="p"/>
      <p:bldP spid="3" grpId="3" build="p"/>
      <p:bldP spid="5" grpId="3" build="p"/>
      <p:bldP spid="7" grpId="3" build="p"/>
      <p:bldP spid="3" grpId="4" build="p"/>
      <p:bldP spid="5" grpId="4" build="p"/>
      <p:bldP spid="7" grpId="4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486068" y="3154804"/>
            <a:ext cx="9220248" cy="602615"/>
          </a:xfrm>
        </p:spPr>
        <p:txBody>
          <a:bodyPr/>
          <a:p>
            <a:r>
              <a:rPr kumimoji="1" lang="zh-CN" altLang="zh-CN" sz="1960">
                <a:sym typeface="+mn-ea"/>
              </a:rPr>
              <a:t>c</a:t>
            </a:r>
            <a:r>
              <a:rPr kumimoji="1" lang="en-US" altLang="zh-CN" sz="1960">
                <a:sym typeface="+mn-ea"/>
              </a:rPr>
              <a:t>lass</a:t>
            </a:r>
            <a:r>
              <a:rPr kumimoji="1" lang="zh-CN" altLang="en-US" sz="1960">
                <a:sym typeface="+mn-ea"/>
              </a:rPr>
              <a:t>是保留的关键词，</a:t>
            </a:r>
            <a:r>
              <a:rPr kumimoji="1" lang="en-US" altLang="zh-CN" sz="1960">
                <a:sym typeface="+mn-ea"/>
              </a:rPr>
              <a:t>cls_name</a:t>
            </a:r>
            <a:r>
              <a:rPr kumimoji="1" lang="zh-CN" altLang="en-US" sz="1960">
                <a:sym typeface="+mn-ea"/>
              </a:rPr>
              <a:t>可以是任意的类名</a:t>
            </a:r>
            <a:r>
              <a:rPr kumimoji="1" lang="en-US" altLang="zh-CN" sz="1960">
                <a:sym typeface="+mn-ea"/>
              </a:rPr>
              <a:t>,</a:t>
            </a:r>
            <a:r>
              <a:rPr kumimoji="1" lang="zh-CN" altLang="en-US" sz="1960">
                <a:sym typeface="+mn-ea"/>
              </a:rPr>
              <a:t>这样就可以创建出一个最简单的类</a:t>
            </a:r>
            <a:endParaRPr kumimoji="1" lang="en-US" altLang="zh-CN" sz="196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965" y="1891665"/>
            <a:ext cx="3455670" cy="538480"/>
          </a:xfrm>
        </p:spPr>
        <p:txBody>
          <a:bodyPr wrap="square"/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  <a:sym typeface="+mn-ea"/>
              </a:rPr>
              <a:t>class </a:t>
            </a:r>
            <a:r>
              <a:rPr lang="en-US" altLang="zh-CN">
                <a:effectLst/>
                <a:latin typeface="Menlo"/>
                <a:sym typeface="+mn-ea"/>
              </a:rPr>
              <a:t>cls_name {}</a:t>
            </a:r>
            <a:endParaRPr kumimoji="1" lang="en-US" altLang="zh-CN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kumimoji="1" lang="zh-CN" altLang="en-US">
                <a:sym typeface="+mn-ea"/>
              </a:rPr>
              <a:t>类的定义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486068" y="3154804"/>
            <a:ext cx="9220248" cy="300990"/>
          </a:xfrm>
        </p:spPr>
        <p:txBody>
          <a:bodyPr/>
          <a:p>
            <a:r>
              <a:rPr kumimoji="1" lang="zh-CN" altLang="en-US" sz="1960">
                <a:sym typeface="+mn-ea"/>
              </a:rPr>
              <a:t>从一个类里创造出一个对象，我们称之为实例化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965" y="1891665"/>
            <a:ext cx="2946400" cy="269240"/>
          </a:xfrm>
        </p:spPr>
        <p:txBody>
          <a:bodyPr/>
          <a:p>
            <a:r>
              <a:rPr kumimoji="1" lang="zh-CN" altLang="en-US">
                <a:sym typeface="+mn-ea"/>
              </a:rPr>
              <a:t>实例化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kumimoji="1" lang="zh-CN" altLang="en-US">
                <a:sym typeface="+mn-ea"/>
              </a:rPr>
              <a:t>实例化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486068" y="3154804"/>
            <a:ext cx="9220248" cy="1206500"/>
          </a:xfrm>
        </p:spPr>
        <p:txBody>
          <a:bodyPr/>
          <a:p>
            <a:r>
              <a:rPr lang="en-US" altLang="zh-CN" sz="1960">
                <a:solidFill>
                  <a:srgbClr val="660000"/>
                </a:solidFill>
                <a:effectLst/>
                <a:latin typeface="Menlo"/>
                <a:sym typeface="+mn-ea"/>
              </a:rPr>
              <a:t>$sandy </a:t>
            </a:r>
            <a:r>
              <a:rPr lang="en-US" altLang="zh-CN" sz="1960">
                <a:effectLst/>
                <a:latin typeface="-webkit-standard"/>
                <a:sym typeface="+mn-ea"/>
              </a:rPr>
              <a:t>= </a:t>
            </a:r>
            <a:r>
              <a:rPr lang="en-US" altLang="zh-CN" sz="1960" b="1">
                <a:solidFill>
                  <a:srgbClr val="000080"/>
                </a:solidFill>
                <a:effectLst/>
                <a:latin typeface="-webkit-standard"/>
                <a:sym typeface="+mn-ea"/>
              </a:rPr>
              <a:t>new </a:t>
            </a:r>
            <a:r>
              <a:rPr lang="en-US" altLang="zh-CN" sz="1960">
                <a:effectLst/>
                <a:latin typeface="-webkit-standard"/>
                <a:sym typeface="+mn-ea"/>
              </a:rPr>
              <a:t>User;</a:t>
            </a:r>
            <a:endParaRPr lang="en-US" altLang="zh-CN" sz="1960">
              <a:effectLst/>
              <a:latin typeface="-webkit-standard"/>
              <a:sym typeface="+mn-ea"/>
            </a:endParaRPr>
          </a:p>
          <a:p>
            <a:endParaRPr lang="zh-CN" altLang="en-US"/>
          </a:p>
          <a:p>
            <a:r>
              <a:rPr kumimoji="1" lang="zh-CN" altLang="zh-CN" sz="1960">
                <a:sym typeface="+mn-ea"/>
              </a:rPr>
              <a:t>n</a:t>
            </a:r>
            <a:r>
              <a:rPr kumimoji="1" lang="en-US" altLang="zh-CN" sz="1960">
                <a:sym typeface="+mn-ea"/>
              </a:rPr>
              <a:t>ew</a:t>
            </a:r>
            <a:r>
              <a:rPr kumimoji="1" lang="zh-CN" altLang="en-US" sz="1960">
                <a:sym typeface="+mn-ea"/>
              </a:rPr>
              <a:t>是保留的关键词，类名后面的圆括号可以不写，但是作为良好的编码希望，务必一直保留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965" y="1891665"/>
            <a:ext cx="2946400" cy="269240"/>
          </a:xfrm>
        </p:spPr>
        <p:txBody>
          <a:bodyPr/>
          <a:p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  <a:sym typeface="+mn-ea"/>
              </a:rPr>
              <a:t>new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WPS 演示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PMingLiU</vt:lpstr>
      <vt:lpstr>微软雅黑</vt:lpstr>
      <vt:lpstr>Arial</vt:lpstr>
      <vt:lpstr>Menlo</vt:lpstr>
      <vt:lpstr>-webkit-standard</vt:lpstr>
      <vt:lpstr>Arial Unicode MS</vt:lpstr>
      <vt:lpstr>Calibri</vt:lpstr>
      <vt:lpstr>Segoe Print</vt:lpstr>
      <vt:lpstr>Office Theme</vt:lpstr>
      <vt:lpstr>类</vt:lpstr>
      <vt:lpstr>PowerPoint 演示文稿</vt:lpstr>
      <vt:lpstr>PowerPoint 演示文稿</vt:lpstr>
      <vt:lpstr>类和对象</vt:lpstr>
      <vt:lpstr>类的定义</vt:lpstr>
      <vt:lpstr>实例化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418</cp:revision>
  <dcterms:created xsi:type="dcterms:W3CDTF">2017-12-16T06:24:00Z</dcterms:created>
  <dcterms:modified xsi:type="dcterms:W3CDTF">2018-02-01T05:01:44Z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