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12192000" cy="6858000"/>
  <p:notesSz cx="20104100" cy="125666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1451"/>
        <p:guide pos="12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6305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6305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282055" y="1570831"/>
            <a:ext cx="7539989" cy="424124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010410" y="6047700"/>
            <a:ext cx="16083280" cy="494811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1936136"/>
            <a:ext cx="8711777" cy="6305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1387671" y="11936136"/>
            <a:ext cx="8711777" cy="6305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sz="half" idx="2" hasCustomPrompt="1"/>
          </p:nvPr>
        </p:nvSpPr>
        <p:spPr>
          <a:xfrm>
            <a:off x="2117893" y="3107814"/>
            <a:ext cx="9220248" cy="2116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内容</a:t>
            </a:r>
          </a:p>
          <a:p/>
          <a:p/>
          <a:p/>
          <a:p/>
          <a:p/>
          <a:p/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1198880" y="1882140"/>
            <a:ext cx="2946400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4045832" y="584162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sz="half" idx="2" hasCustomPrompt="1"/>
          </p:nvPr>
        </p:nvSpPr>
        <p:spPr>
          <a:xfrm>
            <a:off x="2221398" y="2975734"/>
            <a:ext cx="9220248" cy="2116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内容</a:t>
            </a:r>
          </a:p>
          <a:p/>
          <a:p/>
          <a:p/>
          <a:p/>
          <a:p/>
          <a:p/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1485900" y="1948180"/>
            <a:ext cx="2946400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sz="half" idx="2" hasCustomPrompt="1"/>
          </p:nvPr>
        </p:nvSpPr>
        <p:spPr>
          <a:xfrm>
            <a:off x="3534410" y="2369820"/>
            <a:ext cx="5819140" cy="211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内容</a:t>
            </a:r>
          </a:p>
          <a:p/>
          <a:p/>
          <a:p/>
          <a:p/>
          <a:p/>
          <a:p/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2128520" y="1214120"/>
            <a:ext cx="1405890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图示</a:t>
            </a:r>
            <a:endParaRPr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subTitle" idx="4" hasCustomPrompt="1"/>
          </p:nvPr>
        </p:nvSpPr>
        <p:spPr>
          <a:xfrm>
            <a:off x="2621280" y="2411730"/>
            <a:ext cx="6950075" cy="907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回答1</a:t>
            </a:r>
          </a:p>
          <a:p/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1405255" y="1432560"/>
            <a:ext cx="2464435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  <p:sp>
        <p:nvSpPr>
          <p:cNvPr id="11" name="Holder 3"/>
          <p:cNvSpPr>
            <a:spLocks noGrp="1"/>
          </p:cNvSpPr>
          <p:nvPr>
            <p:ph type="body" idx="13" hasCustomPrompt="1"/>
          </p:nvPr>
        </p:nvSpPr>
        <p:spPr>
          <a:xfrm>
            <a:off x="1405255" y="3681730"/>
            <a:ext cx="2464435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</a:t>
            </a:r>
            <a:r>
              <a:rPr lang="en-US">
                <a:sym typeface="+mn-ea"/>
              </a:rPr>
              <a:t>2</a:t>
            </a:r>
            <a:endParaRPr lang="en-US"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2621280" y="4516755"/>
            <a:ext cx="7030085" cy="907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回答2</a:t>
            </a:r>
            <a:endParaRPr>
              <a:sym typeface="+mn-ea"/>
            </a:endParaRPr>
          </a:p>
          <a:p/>
          <a:p/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4045832" y="518122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1749471" y="1193479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文本1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152360" y="1890715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图片1</a:t>
            </a:r>
          </a:p>
        </p:txBody>
      </p:sp>
      <p:sp>
        <p:nvSpPr>
          <p:cNvPr id="8" name="Holder 3"/>
          <p:cNvSpPr>
            <a:spLocks noGrp="1"/>
          </p:cNvSpPr>
          <p:nvPr>
            <p:ph type="body" idx="23" hasCustomPrompt="1"/>
          </p:nvPr>
        </p:nvSpPr>
        <p:spPr>
          <a:xfrm>
            <a:off x="1749471" y="2500623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0" name="Holder 3"/>
          <p:cNvSpPr>
            <a:spLocks noGrp="1"/>
          </p:cNvSpPr>
          <p:nvPr>
            <p:ph type="body" idx="14" hasCustomPrompt="1"/>
          </p:nvPr>
        </p:nvSpPr>
        <p:spPr>
          <a:xfrm>
            <a:off x="3152360" y="3118155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图片2</a:t>
            </a:r>
          </a:p>
        </p:txBody>
      </p:sp>
      <p:sp>
        <p:nvSpPr>
          <p:cNvPr id="11" name="Holder 3"/>
          <p:cNvSpPr>
            <a:spLocks noGrp="1"/>
          </p:cNvSpPr>
          <p:nvPr>
            <p:ph type="body" idx="15" hasCustomPrompt="1"/>
          </p:nvPr>
        </p:nvSpPr>
        <p:spPr>
          <a:xfrm>
            <a:off x="1749471" y="3735687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6" hasCustomPrompt="1"/>
          </p:nvPr>
        </p:nvSpPr>
        <p:spPr>
          <a:xfrm>
            <a:off x="3152360" y="4348714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图片3</a:t>
            </a:r>
          </a:p>
        </p:txBody>
      </p:sp>
      <p:sp>
        <p:nvSpPr>
          <p:cNvPr id="13" name="Holder 3"/>
          <p:cNvSpPr>
            <a:spLocks noGrp="1"/>
          </p:cNvSpPr>
          <p:nvPr>
            <p:ph type="body" idx="17" hasCustomPrompt="1"/>
          </p:nvPr>
        </p:nvSpPr>
        <p:spPr>
          <a:xfrm>
            <a:off x="1723285" y="4961394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文本4</a:t>
            </a:r>
            <a:endParaRPr>
              <a:sym typeface="+mn-ea"/>
            </a:endParaRPr>
          </a:p>
        </p:txBody>
      </p:sp>
      <p:sp>
        <p:nvSpPr>
          <p:cNvPr id="14" name="Holder 3"/>
          <p:cNvSpPr>
            <a:spLocks noGrp="1"/>
          </p:cNvSpPr>
          <p:nvPr>
            <p:ph type="body" idx="18" hasCustomPrompt="1"/>
          </p:nvPr>
        </p:nvSpPr>
        <p:spPr>
          <a:xfrm>
            <a:off x="3152360" y="5546698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图片4</a:t>
            </a:r>
          </a:p>
        </p:txBody>
      </p:sp>
      <p:sp>
        <p:nvSpPr>
          <p:cNvPr id="9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4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413626" y="2202350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文本1</a:t>
            </a:r>
            <a:endParaRPr>
              <a:sym typeface="+mn-ea"/>
            </a:endParaRPr>
          </a:p>
        </p:txBody>
      </p:sp>
      <p:sp>
        <p:nvSpPr>
          <p:cNvPr id="9" name="Holder 3"/>
          <p:cNvSpPr>
            <a:spLocks noGrp="1"/>
          </p:cNvSpPr>
          <p:nvPr>
            <p:ph type="body" idx="23" hasCustomPrompt="1"/>
          </p:nvPr>
        </p:nvSpPr>
        <p:spPr>
          <a:xfrm>
            <a:off x="3413626" y="308211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3413626" y="4080678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13" name="Holder 3"/>
          <p:cNvSpPr>
            <a:spLocks noGrp="1"/>
          </p:cNvSpPr>
          <p:nvPr>
            <p:ph type="body" idx="15" hasCustomPrompt="1"/>
          </p:nvPr>
        </p:nvSpPr>
        <p:spPr>
          <a:xfrm>
            <a:off x="3413626" y="5077831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文本4</a:t>
            </a:r>
            <a:endParaRPr>
              <a:sym typeface="+mn-ea"/>
            </a:endParaRPr>
          </a:p>
        </p:txBody>
      </p:sp>
      <p:sp>
        <p:nvSpPr>
          <p:cNvPr id="5" name="Holder 3"/>
          <p:cNvSpPr>
            <a:spLocks noGrp="1"/>
          </p:cNvSpPr>
          <p:nvPr>
            <p:ph type="body" idx="1" hasCustomPrompt="1"/>
          </p:nvPr>
        </p:nvSpPr>
        <p:spPr>
          <a:xfrm>
            <a:off x="2051423" y="1391401"/>
            <a:ext cx="1362069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副标题</a:t>
            </a:r>
            <a:endParaRPr>
              <a:sym typeface="+mn-ea"/>
            </a:endParaRPr>
          </a:p>
        </p:txBody>
      </p:sp>
      <p:sp>
        <p:nvSpPr>
          <p:cNvPr id="8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073901" y="248619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文本1</a:t>
            </a:r>
            <a:endParaRPr>
              <a:sym typeface="+mn-ea"/>
            </a:endParaRPr>
          </a:p>
        </p:txBody>
      </p:sp>
      <p:sp>
        <p:nvSpPr>
          <p:cNvPr id="9" name="Holder 3"/>
          <p:cNvSpPr>
            <a:spLocks noGrp="1"/>
          </p:cNvSpPr>
          <p:nvPr>
            <p:ph type="body" idx="23" hasCustomPrompt="1"/>
          </p:nvPr>
        </p:nvSpPr>
        <p:spPr>
          <a:xfrm>
            <a:off x="3073901" y="367266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3073901" y="4793783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5" name="Holder 3"/>
          <p:cNvSpPr>
            <a:spLocks noGrp="1"/>
          </p:cNvSpPr>
          <p:nvPr>
            <p:ph type="body" idx="1" hasCustomPrompt="1"/>
          </p:nvPr>
        </p:nvSpPr>
        <p:spPr>
          <a:xfrm>
            <a:off x="1711698" y="1476491"/>
            <a:ext cx="1362069" cy="336550"/>
          </a:xfrm>
        </p:spPr>
        <p:txBody>
          <a:bodyPr wrap="square" lIns="0" tIns="0" rIns="0" bIns="0"/>
          <a:lstStyle>
            <a:lvl1pPr>
              <a:defRPr sz="2185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副标题</a:t>
            </a:r>
            <a:endParaRPr>
              <a:sym typeface="+mn-ea"/>
            </a:endParaRPr>
          </a:p>
        </p:txBody>
      </p:sp>
      <p:sp>
        <p:nvSpPr>
          <p:cNvPr id="8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45832" y="621640"/>
            <a:ext cx="4100334" cy="494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20" b="0" i="0">
                <a:solidFill>
                  <a:srgbClr val="B51700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标题</a:t>
            </a: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49082" y="2202209"/>
            <a:ext cx="8693066" cy="1595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ss</a:t>
            </a:r>
          </a:p>
          <a:p/>
          <a:p/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>
        <a:defRPr sz="4800"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0">
        <a:defRPr sz="1965">
          <a:latin typeface="微软雅黑" panose="020B0503020204020204" charset="-122"/>
          <a:ea typeface="微软雅黑" panose="020B0503020204020204" charset="-122"/>
          <a:cs typeface="+mn-cs"/>
        </a:defRPr>
      </a:lvl1pPr>
      <a:lvl2pPr marL="249555">
        <a:defRPr>
          <a:latin typeface="+mn-lt"/>
          <a:ea typeface="+mn-ea"/>
          <a:cs typeface="+mn-cs"/>
        </a:defRPr>
      </a:lvl2pPr>
      <a:lvl3pPr marL="499110">
        <a:defRPr>
          <a:latin typeface="+mn-lt"/>
          <a:ea typeface="+mn-ea"/>
          <a:cs typeface="+mn-cs"/>
        </a:defRPr>
      </a:lvl3pPr>
      <a:lvl4pPr marL="748665">
        <a:defRPr>
          <a:latin typeface="+mn-lt"/>
          <a:ea typeface="+mn-ea"/>
          <a:cs typeface="+mn-cs"/>
        </a:defRPr>
      </a:lvl4pPr>
      <a:lvl5pPr marL="998220">
        <a:defRPr>
          <a:latin typeface="+mn-lt"/>
          <a:ea typeface="+mn-ea"/>
          <a:cs typeface="+mn-cs"/>
        </a:defRPr>
      </a:lvl5pPr>
      <a:lvl6pPr marL="1247775">
        <a:defRPr>
          <a:latin typeface="+mn-lt"/>
          <a:ea typeface="+mn-ea"/>
          <a:cs typeface="+mn-cs"/>
        </a:defRPr>
      </a:lvl6pPr>
      <a:lvl7pPr marL="1497330">
        <a:defRPr>
          <a:latin typeface="+mn-lt"/>
          <a:ea typeface="+mn-ea"/>
          <a:cs typeface="+mn-cs"/>
        </a:defRPr>
      </a:lvl7pPr>
      <a:lvl8pPr marL="1746250">
        <a:defRPr>
          <a:latin typeface="+mn-lt"/>
          <a:ea typeface="+mn-ea"/>
          <a:cs typeface="+mn-cs"/>
        </a:defRPr>
      </a:lvl8pPr>
      <a:lvl9pPr marL="199580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49555">
        <a:defRPr>
          <a:latin typeface="+mn-lt"/>
          <a:ea typeface="+mn-ea"/>
          <a:cs typeface="+mn-cs"/>
        </a:defRPr>
      </a:lvl2pPr>
      <a:lvl3pPr marL="499110">
        <a:defRPr>
          <a:latin typeface="+mn-lt"/>
          <a:ea typeface="+mn-ea"/>
          <a:cs typeface="+mn-cs"/>
        </a:defRPr>
      </a:lvl3pPr>
      <a:lvl4pPr marL="748665">
        <a:defRPr>
          <a:latin typeface="+mn-lt"/>
          <a:ea typeface="+mn-ea"/>
          <a:cs typeface="+mn-cs"/>
        </a:defRPr>
      </a:lvl4pPr>
      <a:lvl5pPr marL="998220">
        <a:defRPr>
          <a:latin typeface="+mn-lt"/>
          <a:ea typeface="+mn-ea"/>
          <a:cs typeface="+mn-cs"/>
        </a:defRPr>
      </a:lvl5pPr>
      <a:lvl6pPr marL="1247775">
        <a:defRPr>
          <a:latin typeface="+mn-lt"/>
          <a:ea typeface="+mn-ea"/>
          <a:cs typeface="+mn-cs"/>
        </a:defRPr>
      </a:lvl6pPr>
      <a:lvl7pPr marL="1497330">
        <a:defRPr>
          <a:latin typeface="+mn-lt"/>
          <a:ea typeface="+mn-ea"/>
          <a:cs typeface="+mn-cs"/>
        </a:defRPr>
      </a:lvl7pPr>
      <a:lvl8pPr marL="1746250">
        <a:defRPr>
          <a:latin typeface="+mn-lt"/>
          <a:ea typeface="+mn-ea"/>
          <a:cs typeface="+mn-cs"/>
        </a:defRPr>
      </a:lvl8pPr>
      <a:lvl9pPr marL="199580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2117893" y="3630419"/>
            <a:ext cx="9220248" cy="605155"/>
          </a:xfrm>
        </p:spPr>
        <p:txBody>
          <a:bodyPr/>
          <a:p>
            <a:r>
              <a:rPr lang="zh-CN" altLang="zh-CN"/>
              <a:t>我们用mysql</a:t>
            </a:r>
            <a:r>
              <a:rPr lang="en-US" altLang="zh-CN"/>
              <a:t>i</a:t>
            </a:r>
            <a:r>
              <a:rPr lang="zh-CN" altLang="zh-CN"/>
              <a:t>_connect</a:t>
            </a:r>
            <a:r>
              <a:rPr lang="en-US" altLang="zh-CN"/>
              <a:t>()</a:t>
            </a:r>
            <a:r>
              <a:rPr lang="zh-CN" altLang="en-US"/>
              <a:t>函数建立一个连接。然后选择数据库，</a:t>
            </a:r>
            <a:endParaRPr lang="zh-CN" altLang="en-US"/>
          </a:p>
          <a:p>
            <a:r>
              <a:rPr lang="zh-CN" altLang="en-US"/>
              <a:t>然后发送sql指令</a:t>
            </a:r>
            <a:r>
              <a:rPr lang="en-US" altLang="zh-CN"/>
              <a:t>,</a:t>
            </a:r>
            <a:r>
              <a:rPr lang="zh-CN" altLang="en-US"/>
              <a:t>最后释放资源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98880" y="2224405"/>
            <a:ext cx="2946400" cy="322580"/>
          </a:xfrm>
        </p:spPr>
        <p:txBody>
          <a:bodyPr/>
          <a:p>
            <a:r>
              <a:rPr lang="en-US" altLang="zh-CN"/>
              <a:t>1 面向过程</a:t>
            </a:r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61080" y="584200"/>
            <a:ext cx="5069840" cy="676910"/>
          </a:xfrm>
        </p:spPr>
        <p:txBody>
          <a:bodyPr wrap="square"/>
          <a:p>
            <a:r>
              <a:rPr lang="zh-CN" altLang="en-US"/>
              <a:t>MySQLi基本操作1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build="p"/>
      <p:bldP spid="3" grpId="1" build="p"/>
      <p:bldP spid="2" grpId="2" build="p"/>
      <p:bldP spid="3" grpId="2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2128520" y="1214120"/>
            <a:ext cx="1405890" cy="322580"/>
          </a:xfrm>
        </p:spPr>
        <p:txBody>
          <a:bodyPr/>
          <a:p>
            <a:r>
              <a:rPr lang="zh-CN" altLang="en-US"/>
              <a:t>代码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48585" y="2076450"/>
            <a:ext cx="6894830" cy="2581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3333FF"/>
                </a:solidFill>
              </a:rPr>
              <a:t>$link </a:t>
            </a:r>
            <a:r>
              <a:rPr lang="zh-CN" altLang="en-US"/>
              <a:t>= </a:t>
            </a:r>
            <a:r>
              <a:rPr lang="zh-CN" altLang="en-US">
                <a:solidFill>
                  <a:srgbClr val="FF0000"/>
                </a:solidFill>
              </a:rPr>
              <a:t>mysql_connect</a:t>
            </a:r>
            <a:r>
              <a:rPr lang="zh-CN" altLang="en-US"/>
              <a:t>('host', 'username', 'password');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</a:rPr>
              <a:t>mysqli_select_db</a:t>
            </a:r>
            <a:r>
              <a:rPr lang="zh-CN" altLang="en-US"/>
              <a:t>(</a:t>
            </a:r>
            <a:r>
              <a:rPr lang="zh-CN" altLang="en-US">
                <a:solidFill>
                  <a:srgbClr val="3333FF"/>
                </a:solidFill>
              </a:rPr>
              <a:t>$link</a:t>
            </a:r>
            <a:r>
              <a:rPr lang="zh-CN" altLang="en-US"/>
              <a:t>, 'dbname')</a:t>
            </a:r>
            <a:r>
              <a:rPr lang="en-US" altLang="zh-CN"/>
              <a:t>;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zh-CN" altLang="en-US"/>
              <a:t>$result  = </a:t>
            </a:r>
            <a:r>
              <a:rPr lang="zh-CN" altLang="en-US">
                <a:solidFill>
                  <a:srgbClr val="FF0000"/>
                </a:solidFill>
              </a:rPr>
              <a:t>mysqli_query</a:t>
            </a:r>
            <a:r>
              <a:rPr lang="zh-CN" altLang="en-US"/>
              <a:t>(</a:t>
            </a:r>
            <a:r>
              <a:rPr lang="zh-CN" altLang="en-US">
                <a:solidFill>
                  <a:srgbClr val="3333FF"/>
                </a:solidFill>
              </a:rPr>
              <a:t>$link</a:t>
            </a:r>
            <a:r>
              <a:rPr lang="zh-CN" altLang="en-US"/>
              <a:t>, 'select * from user');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$num_rows  =  </a:t>
            </a:r>
            <a:r>
              <a:rPr lang="zh-CN" altLang="en-US">
                <a:solidFill>
                  <a:srgbClr val="FF0000"/>
                </a:solidFill>
              </a:rPr>
              <a:t>mysqli_num_rows</a:t>
            </a:r>
            <a:r>
              <a:rPr lang="zh-CN" altLang="en-US"/>
              <a:t> ( $result );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mysqli_close(</a:t>
            </a:r>
            <a:r>
              <a:rPr lang="zh-CN" altLang="en-US">
                <a:solidFill>
                  <a:srgbClr val="3333FF"/>
                </a:solidFill>
              </a:rPr>
              <a:t>$link)</a:t>
            </a:r>
            <a:r>
              <a:rPr lang="zh-CN" altLang="en-US"/>
              <a:t>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build="p"/>
      <p:bldP spid="8" grpId="2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2221398" y="3698364"/>
            <a:ext cx="9220248" cy="605155"/>
          </a:xfrm>
        </p:spPr>
        <p:txBody>
          <a:bodyPr/>
          <a:p>
            <a:r>
              <a:rPr lang="zh-CN" altLang="en-US"/>
              <a:t>new新建一个mysqli对象，传入数据库连接的相关参数就可以获得一个mysqli对象。可以通过$mysqli-&gt;connect_errno判断连接是否有误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485900" y="2195830"/>
            <a:ext cx="2946400" cy="322580"/>
          </a:xfrm>
        </p:spPr>
        <p:txBody>
          <a:bodyPr/>
          <a:p>
            <a:r>
              <a:rPr lang="zh-CN" altLang="en-US"/>
              <a:t>面向对象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p"/>
      <p:bldP spid="6" grpId="1" build="p"/>
      <p:bldP spid="5" grpId="2" build="p"/>
      <p:bldP spid="6" grpId="2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3096895" y="1162685"/>
            <a:ext cx="5819140" cy="4842510"/>
          </a:xfrm>
          <a:solidFill>
            <a:schemeClr val="accent1">
              <a:lumMod val="20000"/>
              <a:lumOff val="80000"/>
            </a:schemeClr>
          </a:solidFill>
        </p:spPr>
        <p:txBody>
          <a:bodyPr wrap="square"/>
          <a:p>
            <a:endParaRPr lang="zh-CN" altLang="en-US"/>
          </a:p>
          <a:p>
            <a:r>
              <a:rPr lang="zh-CN" altLang="en-US">
                <a:solidFill>
                  <a:srgbClr val="3333FF"/>
                </a:solidFill>
              </a:rPr>
              <a:t>$mysqli </a:t>
            </a:r>
            <a:r>
              <a:rPr lang="zh-CN" altLang="en-US"/>
              <a:t>= </a:t>
            </a:r>
            <a:r>
              <a:rPr lang="zh-CN" altLang="en-US">
                <a:solidFill>
                  <a:srgbClr val="FF0000"/>
                </a:solidFill>
              </a:rPr>
              <a:t>new mysqli</a:t>
            </a:r>
            <a:r>
              <a:rPr lang="zh-CN" altLang="en-US"/>
              <a:t>('localhost', 'root', '</a:t>
            </a:r>
            <a:r>
              <a:rPr lang="en-US" altLang="zh-CN"/>
              <a:t>root</a:t>
            </a:r>
            <a:r>
              <a:rPr lang="zh-CN" altLang="en-US"/>
              <a:t>');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3333FF"/>
                </a:solidFill>
              </a:rPr>
              <a:t>$mysqli</a:t>
            </a:r>
            <a:r>
              <a:rPr lang="zh-CN" altLang="en-US"/>
              <a:t>-&gt;</a:t>
            </a:r>
            <a:r>
              <a:rPr lang="zh-CN" altLang="en-US">
                <a:solidFill>
                  <a:srgbClr val="FF0000"/>
                </a:solidFill>
              </a:rPr>
              <a:t>select_db</a:t>
            </a:r>
            <a:r>
              <a:rPr lang="zh-CN" altLang="en-US"/>
              <a:t>('mydb');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3333FF"/>
                </a:solidFill>
              </a:rPr>
              <a:t>$mysqli</a:t>
            </a:r>
            <a:r>
              <a:rPr lang="zh-CN" altLang="en-US"/>
              <a:t>-&gt;</a:t>
            </a:r>
            <a:r>
              <a:rPr lang="zh-CN" altLang="en-US">
                <a:solidFill>
                  <a:srgbClr val="FF0000"/>
                </a:solidFill>
              </a:rPr>
              <a:t>set_charset</a:t>
            </a:r>
            <a:r>
              <a:rPr lang="zh-CN" altLang="en-US"/>
              <a:t>('utf8');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olidFill>
                  <a:schemeClr val="tx1"/>
                </a:solidFill>
              </a:rPr>
              <a:t>$mysqli_result</a:t>
            </a:r>
            <a:r>
              <a:rPr lang="en-US" altLang="zh-CN">
                <a:solidFill>
                  <a:srgbClr val="3333FF"/>
                </a:solidFill>
              </a:rPr>
              <a:t>=</a:t>
            </a:r>
            <a:r>
              <a:rPr lang="zh-CN" altLang="en-US">
                <a:solidFill>
                  <a:srgbClr val="3333FF"/>
                </a:solidFill>
              </a:rPr>
              <a:t>$mysqli</a:t>
            </a:r>
            <a:r>
              <a:rPr lang="zh-CN" altLang="en-US"/>
              <a:t>-&gt;</a:t>
            </a:r>
            <a:r>
              <a:rPr lang="zh-CN" altLang="en-US">
                <a:solidFill>
                  <a:srgbClr val="FF0000"/>
                </a:solidFill>
              </a:rPr>
              <a:t>query</a:t>
            </a:r>
            <a:r>
              <a:rPr lang="zh-CN" altLang="en-US"/>
              <a:t>('SELECT * FROM users');</a:t>
            </a:r>
            <a:endParaRPr lang="zh-CN" altLang="en-US"/>
          </a:p>
          <a:p>
            <a:r>
              <a:rPr lang="zh-CN" altLang="en-US"/>
              <a:t>$result = </a:t>
            </a:r>
            <a:r>
              <a:rPr lang="zh-CN" altLang="en-US">
                <a:solidFill>
                  <a:srgbClr val="3333FF"/>
                </a:solidFill>
              </a:rPr>
              <a:t>$mysqli</a:t>
            </a:r>
            <a:r>
              <a:rPr lang="zh-CN" altLang="en-US"/>
              <a:t>-&gt;</a:t>
            </a:r>
            <a:r>
              <a:rPr lang="zh-CN" altLang="en-US">
                <a:solidFill>
                  <a:srgbClr val="FF0000"/>
                </a:solidFill>
              </a:rPr>
              <a:t>fetch_all</a:t>
            </a:r>
            <a:r>
              <a:rPr lang="zh-CN" altLang="en-US"/>
              <a:t>();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$mysqli_result-&gt;close();   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3333FF"/>
                </a:solidFill>
              </a:rPr>
              <a:t>$mysqli</a:t>
            </a:r>
            <a:r>
              <a:rPr lang="zh-CN" altLang="en-US"/>
              <a:t>-&gt;close();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548130" y="634365"/>
            <a:ext cx="1405890" cy="322580"/>
          </a:xfrm>
        </p:spPr>
        <p:txBody>
          <a:bodyPr/>
          <a:p>
            <a:r>
              <a:rPr lang="zh-CN" altLang="en-US"/>
              <a:t>代码</a:t>
            </a:r>
            <a:endParaRPr lang="zh-CN" altLang="en-US"/>
          </a:p>
        </p:txBody>
      </p:sp>
      <p:sp>
        <p:nvSpPr>
          <p:cNvPr id="9" name="直接连接符 7179"/>
          <p:cNvSpPr/>
          <p:nvPr/>
        </p:nvSpPr>
        <p:spPr>
          <a:xfrm rot="21240000" flipH="1">
            <a:off x="5349240" y="802323"/>
            <a:ext cx="3238500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" name="文本框 6"/>
          <p:cNvSpPr txBox="1"/>
          <p:nvPr/>
        </p:nvSpPr>
        <p:spPr>
          <a:xfrm>
            <a:off x="8601075" y="426720"/>
            <a:ext cx="1377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连接数据库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直接连接符 7179"/>
          <p:cNvSpPr/>
          <p:nvPr/>
        </p:nvSpPr>
        <p:spPr>
          <a:xfrm rot="21240000" flipH="1">
            <a:off x="6557645" y="2040255"/>
            <a:ext cx="2942590" cy="26289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" name="文本框 9"/>
          <p:cNvSpPr txBox="1"/>
          <p:nvPr/>
        </p:nvSpPr>
        <p:spPr>
          <a:xfrm>
            <a:off x="9448800" y="1592580"/>
            <a:ext cx="15798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选择数据库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直接连接符 7179"/>
          <p:cNvSpPr/>
          <p:nvPr/>
        </p:nvSpPr>
        <p:spPr>
          <a:xfrm rot="21240000" flipH="1" flipV="1">
            <a:off x="6531610" y="3229610"/>
            <a:ext cx="2936240" cy="9080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" name="文本框 11"/>
          <p:cNvSpPr txBox="1"/>
          <p:nvPr/>
        </p:nvSpPr>
        <p:spPr>
          <a:xfrm>
            <a:off x="9526270" y="2959735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设置字符集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直接连接符 7179"/>
          <p:cNvSpPr/>
          <p:nvPr/>
        </p:nvSpPr>
        <p:spPr>
          <a:xfrm rot="21240000" flipH="1" flipV="1">
            <a:off x="8906510" y="4013835"/>
            <a:ext cx="539750" cy="698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" name="文本框 13"/>
          <p:cNvSpPr txBox="1"/>
          <p:nvPr/>
        </p:nvSpPr>
        <p:spPr>
          <a:xfrm>
            <a:off x="9526270" y="386461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执行操作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直接连接符 7179"/>
          <p:cNvSpPr/>
          <p:nvPr/>
        </p:nvSpPr>
        <p:spPr>
          <a:xfrm rot="21240000" flipH="1" flipV="1">
            <a:off x="5187950" y="5631815"/>
            <a:ext cx="4109085" cy="4603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" name="文本框 15"/>
          <p:cNvSpPr txBox="1"/>
          <p:nvPr/>
        </p:nvSpPr>
        <p:spPr>
          <a:xfrm>
            <a:off x="9309735" y="567817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关闭连接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直接连接符 7179"/>
          <p:cNvSpPr/>
          <p:nvPr/>
        </p:nvSpPr>
        <p:spPr>
          <a:xfrm rot="21240000" flipH="1" flipV="1">
            <a:off x="5960745" y="5084445"/>
            <a:ext cx="3348990" cy="158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" name="文本框 3"/>
          <p:cNvSpPr txBox="1"/>
          <p:nvPr/>
        </p:nvSpPr>
        <p:spPr>
          <a:xfrm>
            <a:off x="9308465" y="4909820"/>
            <a:ext cx="13938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释放结果集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p"/>
      <p:bldP spid="6" grpId="1" build="p"/>
      <p:bldP spid="6" grpId="2" build="p"/>
      <p:bldP spid="7" grpId="0"/>
      <p:bldP spid="10" grpId="0"/>
      <p:bldP spid="12" grpId="0"/>
      <p:bldP spid="14" grpId="0"/>
      <p:bldP spid="4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625</Words>
  <Application>WPS 演示</Application>
  <PresentationFormat>On-screen Show (4:3)</PresentationFormat>
  <Paragraphs>50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PMingLiU</vt:lpstr>
      <vt:lpstr>微软雅黑</vt:lpstr>
      <vt:lpstr>Arial Unicode MS</vt:lpstr>
      <vt:lpstr>Calibri</vt:lpstr>
      <vt:lpstr>Office Theme</vt:lpstr>
      <vt:lpstr>MySQLi基本操作1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⼀一、什什么是客户端？</dc:title>
  <dc:creator/>
  <cp:lastModifiedBy>Administrator</cp:lastModifiedBy>
  <cp:revision>472</cp:revision>
  <dcterms:created xsi:type="dcterms:W3CDTF">2017-12-16T06:24:00Z</dcterms:created>
  <dcterms:modified xsi:type="dcterms:W3CDTF">2018-02-10T03:47:03Z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2017-12-16T00:00:00Z</vt:filetime>
  </property>
  <property fmtid="{D5CDD505-2E9C-101B-9397-08002B2CF9AE}" pid="3" name="KSOProductBuildVer">
    <vt:lpwstr>2052-10.1.0.6690</vt:lpwstr>
  </property>
</Properties>
</file>