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482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117893" y="310781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198880" y="188214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221398" y="297573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85900" y="194818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2621280" y="2411730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05255" y="143256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405255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2621280" y="451675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413626" y="220235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413626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413626" y="408067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3413626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2051423" y="1391401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073901" y="248619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073901" y="367266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073901" y="479378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1711698" y="1476491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117893" y="3859019"/>
            <a:ext cx="9220248" cy="603885"/>
          </a:xfrm>
        </p:spPr>
        <p:txBody>
          <a:bodyPr/>
          <a:p>
            <a:r>
              <a:rPr lang="zh-CN" sz="196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接口：一种成员属性全部为抽象的特殊抽象类，在程序中同为规范的作用</a:t>
            </a:r>
            <a:endParaRPr lang="zh-CN" sz="1960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8880" y="2158365"/>
            <a:ext cx="2946400" cy="322580"/>
          </a:xfrm>
        </p:spPr>
        <p:txBody>
          <a:bodyPr/>
          <a:p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interface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84162"/>
            <a:ext cx="4100334" cy="676910"/>
          </a:xfrm>
        </p:spPr>
        <p:txBody>
          <a:bodyPr/>
          <a:p>
            <a:r>
              <a:rPr lang="zh-CN" altLang="en-US"/>
              <a:t>接口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66850" y="1367790"/>
            <a:ext cx="769620" cy="322580"/>
          </a:xfrm>
        </p:spPr>
        <p:txBody>
          <a:bodyPr wrap="square"/>
          <a:p>
            <a:r>
              <a:rPr lang="zh-CN" altLang="en-US"/>
              <a:t>比较</a:t>
            </a:r>
            <a:endParaRPr lang="zh-CN" altLang="en-US"/>
          </a:p>
        </p:txBody>
      </p:sp>
      <p:sp>
        <p:nvSpPr>
          <p:cNvPr id="4103" name="矩形 4102"/>
          <p:cNvSpPr/>
          <p:nvPr/>
        </p:nvSpPr>
        <p:spPr>
          <a:xfrm>
            <a:off x="6560185" y="2813050"/>
            <a:ext cx="4124960" cy="1444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r>
              <a:rPr lang="zh-CN" sz="1600" dirty="0">
                <a:latin typeface="Arial" panose="020B0604020202020204" pitchFamily="34" charset="0"/>
              </a:rPr>
              <a:t>1、类中全部为抽象方法</a:t>
            </a:r>
            <a:endParaRPr lang="zh-CN" sz="1600" dirty="0">
              <a:latin typeface="Arial" panose="020B0604020202020204" pitchFamily="34" charset="0"/>
            </a:endParaRPr>
          </a:p>
          <a:p>
            <a:r>
              <a:rPr lang="zh-CN" sz="1600" dirty="0">
                <a:latin typeface="Arial" panose="020B0604020202020204" pitchFamily="34" charset="0"/>
              </a:rPr>
              <a:t>2、抽象方法前</a:t>
            </a:r>
            <a:r>
              <a:rPr 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不用</a:t>
            </a:r>
            <a:r>
              <a:rPr lang="zh-CN" sz="1600" dirty="0">
                <a:latin typeface="Arial" panose="020B0604020202020204" pitchFamily="34" charset="0"/>
              </a:rPr>
              <a:t>加</a:t>
            </a:r>
            <a:r>
              <a:rPr lang="zh-CN" dirty="0">
                <a:latin typeface="Arial" panose="020B0604020202020204" pitchFamily="34" charset="0"/>
              </a:rPr>
              <a:t>abstract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sz="1600" dirty="0">
                <a:latin typeface="Arial" panose="020B0604020202020204" pitchFamily="34" charset="0"/>
              </a:rPr>
              <a:t>3、接口抽象方法属性为public</a:t>
            </a:r>
            <a:endParaRPr lang="zh-CN" sz="1600" dirty="0">
              <a:latin typeface="Arial" panose="020B0604020202020204" pitchFamily="34" charset="0"/>
            </a:endParaRPr>
          </a:p>
          <a:p>
            <a:r>
              <a:rPr lang="zh-CN" sz="1600" dirty="0">
                <a:latin typeface="Arial" panose="020B0604020202020204" pitchFamily="34" charset="0"/>
              </a:rPr>
              <a:t>4、成员属性必须为常量</a:t>
            </a:r>
            <a:endParaRPr lang="zh-CN" sz="1600" dirty="0">
              <a:latin typeface="Arial" panose="020B0604020202020204" pitchFamily="34" charset="0"/>
            </a:endParaRPr>
          </a:p>
        </p:txBody>
      </p:sp>
      <p:sp>
        <p:nvSpPr>
          <p:cNvPr id="4104" name="矩形 4103"/>
          <p:cNvSpPr/>
          <p:nvPr/>
        </p:nvSpPr>
        <p:spPr>
          <a:xfrm>
            <a:off x="2456815" y="2825750"/>
            <a:ext cx="3748405" cy="1360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r>
              <a:rPr lang="zh-CN" sz="1600" dirty="0">
                <a:latin typeface="Arial" panose="020B0604020202020204" pitchFamily="34" charset="0"/>
              </a:rPr>
              <a:t>1、类中至少有一个抽象方法</a:t>
            </a:r>
            <a:endParaRPr lang="zh-CN" sz="1600" dirty="0">
              <a:latin typeface="Arial" panose="020B0604020202020204" pitchFamily="34" charset="0"/>
            </a:endParaRPr>
          </a:p>
          <a:p>
            <a:r>
              <a:rPr lang="zh-CN" sz="1600" dirty="0">
                <a:latin typeface="Arial" panose="020B0604020202020204" pitchFamily="34" charset="0"/>
              </a:rPr>
              <a:t>2、抽象方法前需加abstract</a:t>
            </a:r>
            <a:endParaRPr lang="zh-CN" sz="1600" dirty="0">
              <a:latin typeface="Arial" panose="020B0604020202020204" pitchFamily="34" charset="0"/>
            </a:endParaRPr>
          </a:p>
        </p:txBody>
      </p:sp>
      <p:sp>
        <p:nvSpPr>
          <p:cNvPr id="4105" name="椭圆 4104"/>
          <p:cNvSpPr/>
          <p:nvPr/>
        </p:nvSpPr>
        <p:spPr>
          <a:xfrm>
            <a:off x="4617085" y="2325370"/>
            <a:ext cx="1312545" cy="935355"/>
          </a:xfrm>
          <a:prstGeom prst="ellipse">
            <a:avLst/>
          </a:prstGeom>
          <a:solidFill>
            <a:srgbClr val="FFCC66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dirty="0">
                <a:latin typeface="Arial" panose="020B0604020202020204" pitchFamily="34" charset="0"/>
              </a:rPr>
              <a:t>抽象类</a:t>
            </a:r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4106" name="椭圆 4105"/>
          <p:cNvSpPr/>
          <p:nvPr/>
        </p:nvSpPr>
        <p:spPr>
          <a:xfrm>
            <a:off x="9010015" y="2252345"/>
            <a:ext cx="1311275" cy="935355"/>
          </a:xfrm>
          <a:prstGeom prst="ellipse">
            <a:avLst/>
          </a:prstGeom>
          <a:solidFill>
            <a:srgbClr val="FFCC66">
              <a:alpha val="100000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dirty="0">
                <a:latin typeface="Arial" panose="020B0604020202020204" pitchFamily="34" charset="0"/>
              </a:rPr>
              <a:t>接口</a:t>
            </a:r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4107" name="文本框 4106"/>
          <p:cNvSpPr txBox="1"/>
          <p:nvPr/>
        </p:nvSpPr>
        <p:spPr>
          <a:xfrm>
            <a:off x="6031230" y="1322070"/>
            <a:ext cx="8318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dirty="0">
                <a:latin typeface="Arial" panose="020B0604020202020204" pitchFamily="34" charset="0"/>
              </a:rPr>
              <a:t>区别</a:t>
            </a:r>
            <a:endParaRPr 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6" grpId="2" build="p"/>
      <p:bldP spid="4103" grpId="0" animBg="1"/>
      <p:bldP spid="4104" grpId="0" animBg="1"/>
      <p:bldP spid="4105" grpId="0" animBg="1"/>
      <p:bldP spid="4106" grpId="0" animBg="1"/>
      <p:bldP spid="41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816100" y="1957705"/>
            <a:ext cx="1235075" cy="322580"/>
          </a:xfrm>
        </p:spPr>
        <p:txBody>
          <a:bodyPr wrap="square"/>
          <a:p>
            <a:r>
              <a:rPr lang="zh-CN" altLang="en-US"/>
              <a:t>共同点</a:t>
            </a:r>
            <a:endParaRPr lang="zh-CN" altLang="en-US"/>
          </a:p>
        </p:txBody>
      </p:sp>
      <p:sp>
        <p:nvSpPr>
          <p:cNvPr id="4109" name="矩形 4108"/>
          <p:cNvSpPr/>
          <p:nvPr/>
        </p:nvSpPr>
        <p:spPr>
          <a:xfrm>
            <a:off x="2645410" y="3212465"/>
            <a:ext cx="8107680" cy="1203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sz="1600" dirty="0">
                <a:latin typeface="微软雅黑" panose="020B0503020204020204" charset="-122"/>
                <a:ea typeface="微软雅黑" panose="020B0503020204020204" charset="-122"/>
              </a:rPr>
              <a:t>1、本身都不能被实例化，必须被继承或者引用</a:t>
            </a:r>
            <a:endParaRPr 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sz="1600" b="1" dirty="0">
              <a:latin typeface="Arial" panose="020B0604020202020204" pitchFamily="34" charset="0"/>
            </a:endParaRPr>
          </a:p>
          <a:p>
            <a:r>
              <a:rPr lang="zh-CN" sz="1600" dirty="0">
                <a:latin typeface="微软雅黑" panose="020B0503020204020204" charset="-122"/>
                <a:ea typeface="微软雅黑" panose="020B0503020204020204" charset="-122"/>
              </a:rPr>
              <a:t>2、继承或者引用后，需要把所有抽象方法重载方可使用</a:t>
            </a:r>
            <a:endParaRPr 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6" grpId="2" build="p"/>
      <p:bldP spid="41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552575" y="1548765"/>
            <a:ext cx="1434465" cy="322580"/>
          </a:xfrm>
        </p:spPr>
        <p:txBody>
          <a:bodyPr wrap="square"/>
          <a:p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5127" name="矩形 5126"/>
          <p:cNvSpPr/>
          <p:nvPr/>
        </p:nvSpPr>
        <p:spPr>
          <a:xfrm>
            <a:off x="2901315" y="2473325"/>
            <a:ext cx="2879725" cy="2665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interface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demo </a:t>
            </a:r>
            <a:r>
              <a:rPr lang="zh-CN" dirty="0">
                <a:latin typeface="Arial" panose="020B0604020202020204" pitchFamily="34" charset="0"/>
              </a:rPr>
              <a:t>{</a:t>
            </a:r>
            <a:endParaRPr lang="zh-CN" dirty="0">
              <a:latin typeface="Arial" panose="020B0604020202020204" pitchFamily="34" charset="0"/>
            </a:endParaRPr>
          </a:p>
          <a:p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 </a:t>
            </a:r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const 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NAME</a:t>
            </a:r>
            <a:r>
              <a:rPr lang="zh-CN" dirty="0">
                <a:latin typeface="Arial" panose="020B0604020202020204" pitchFamily="34" charset="0"/>
              </a:rPr>
              <a:t>="名字";</a:t>
            </a:r>
            <a:endParaRPr lang="zh-CN" dirty="0">
              <a:latin typeface="Arial" panose="020B0604020202020204" pitchFamily="34" charset="0"/>
            </a:endParaRPr>
          </a:p>
          <a:p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 </a:t>
            </a:r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function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Fun1</a:t>
            </a:r>
            <a:r>
              <a:rPr lang="zh-CN" dirty="0">
                <a:latin typeface="Arial" panose="020B0604020202020204" pitchFamily="34" charset="0"/>
              </a:rPr>
              <a:t>();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 </a:t>
            </a:r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function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Fun2</a:t>
            </a:r>
            <a:r>
              <a:rPr lang="zh-CN" dirty="0">
                <a:latin typeface="Arial" panose="020B0604020202020204" pitchFamily="34" charset="0"/>
              </a:rPr>
              <a:t>();</a:t>
            </a:r>
            <a:endParaRPr lang="zh-CN" dirty="0">
              <a:latin typeface="Arial" panose="020B0604020202020204" pitchFamily="34" charset="0"/>
            </a:endParaRPr>
          </a:p>
          <a:p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}</a:t>
            </a:r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5128" name="直接连接符 5127"/>
          <p:cNvSpPr/>
          <p:nvPr/>
        </p:nvSpPr>
        <p:spPr>
          <a:xfrm flipH="1" flipV="1">
            <a:off x="3764915" y="2978150"/>
            <a:ext cx="4032250" cy="503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9" name="文本框 5128"/>
          <p:cNvSpPr txBox="1"/>
          <p:nvPr/>
        </p:nvSpPr>
        <p:spPr>
          <a:xfrm>
            <a:off x="7868603" y="3265488"/>
            <a:ext cx="1325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声明接口类</a:t>
            </a:r>
            <a:endParaRPr 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30" name="直接连接符 5129"/>
          <p:cNvSpPr/>
          <p:nvPr/>
        </p:nvSpPr>
        <p:spPr>
          <a:xfrm flipH="1" flipV="1">
            <a:off x="4341178" y="3554413"/>
            <a:ext cx="2303462" cy="7191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1" name="文本框 5130"/>
          <p:cNvSpPr txBox="1"/>
          <p:nvPr/>
        </p:nvSpPr>
        <p:spPr>
          <a:xfrm>
            <a:off x="6573203" y="4130675"/>
            <a:ext cx="2240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对象属性必须为常量</a:t>
            </a:r>
            <a:endParaRPr 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32" name="直接连接符 5131"/>
          <p:cNvSpPr/>
          <p:nvPr/>
        </p:nvSpPr>
        <p:spPr>
          <a:xfrm flipH="1" flipV="1">
            <a:off x="4268153" y="4489450"/>
            <a:ext cx="865187" cy="1009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3" name="文本框 5132"/>
          <p:cNvSpPr txBox="1"/>
          <p:nvPr/>
        </p:nvSpPr>
        <p:spPr>
          <a:xfrm>
            <a:off x="5233353" y="5472113"/>
            <a:ext cx="494601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对象方法全部为抽象方法，前面无须加adstract</a:t>
            </a:r>
            <a:endParaRPr 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6" grpId="2" build="p"/>
      <p:bldP spid="5127" grpId="0" animBg="1"/>
      <p:bldP spid="5129" grpId="0"/>
      <p:bldP spid="5131" grpId="0"/>
      <p:bldP spid="5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2221398" y="3361814"/>
            <a:ext cx="9220248" cy="602615"/>
          </a:xfrm>
        </p:spPr>
        <p:txBody>
          <a:bodyPr/>
          <a:p>
            <a:r>
              <a:rPr lang="zh-CN" sz="1960" dirty="0">
                <a:latin typeface="Arial" panose="020B0604020202020204" pitchFamily="34" charset="0"/>
                <a:sym typeface="+mn-ea"/>
              </a:rPr>
              <a:t>接口引用区别与之前我们的学的类继承关键字 extends,继承只能是单一性，而</a:t>
            </a:r>
            <a:endParaRPr lang="zh-CN" sz="1960" dirty="0">
              <a:latin typeface="Arial" panose="020B0604020202020204" pitchFamily="34" charset="0"/>
            </a:endParaRPr>
          </a:p>
          <a:p>
            <a:r>
              <a:rPr lang="zh-CN" sz="1960" dirty="0">
                <a:latin typeface="Arial" panose="020B0604020202020204" pitchFamily="34" charset="0"/>
                <a:sym typeface="+mn-ea"/>
              </a:rPr>
              <a:t>接口可以使用关键字：</a:t>
            </a:r>
            <a:r>
              <a:rPr lang="zh-CN" sz="1960" b="1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implements </a:t>
            </a:r>
            <a:r>
              <a:rPr lang="zh-CN" sz="1960" dirty="0">
                <a:latin typeface="Arial" panose="020B0604020202020204" pitchFamily="34" charset="0"/>
                <a:sym typeface="+mn-ea"/>
              </a:rPr>
              <a:t>多个引用并用逗号  ,  分开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85900" y="1948180"/>
            <a:ext cx="2946400" cy="322580"/>
          </a:xfrm>
        </p:spPr>
        <p:txBody>
          <a:bodyPr/>
          <a:p>
            <a:r>
              <a:rPr lang="zh-CN" dirty="0">
                <a:latin typeface="Arial" panose="020B0604020202020204" pitchFamily="34" charset="0"/>
                <a:sym typeface="+mn-ea"/>
              </a:rPr>
              <a:t>接口的引用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6" grpId="1" build="p"/>
      <p:bldP spid="5" grpId="2" build="p"/>
      <p:bldP spid="6" grpId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485900" y="1108710"/>
            <a:ext cx="2946400" cy="322580"/>
          </a:xfrm>
        </p:spPr>
        <p:txBody>
          <a:bodyPr/>
          <a:p>
            <a:r>
              <a:rPr lang="zh-CN" altLang="en-US"/>
              <a:t>图示</a:t>
            </a:r>
            <a:endParaRPr lang="zh-CN" altLang="en-US"/>
          </a:p>
        </p:txBody>
      </p:sp>
      <p:sp>
        <p:nvSpPr>
          <p:cNvPr id="6151" name="矩形 6150"/>
          <p:cNvSpPr/>
          <p:nvPr/>
        </p:nvSpPr>
        <p:spPr>
          <a:xfrm>
            <a:off x="2839720" y="2466975"/>
            <a:ext cx="6983413" cy="1512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sz="1600" dirty="0">
                <a:latin typeface="Arial" panose="020B0604020202020204" pitchFamily="34" charset="0"/>
              </a:rPr>
              <a:t>1、普通类引用接口例子：</a:t>
            </a:r>
            <a:endParaRPr lang="zh-CN" sz="1600" dirty="0">
              <a:latin typeface="Arial" panose="020B0604020202020204" pitchFamily="34" charset="0"/>
            </a:endParaRPr>
          </a:p>
          <a:p>
            <a:endParaRPr lang="zh-CN" sz="1600" dirty="0">
              <a:latin typeface="Arial" panose="020B0604020202020204" pitchFamily="34" charset="0"/>
            </a:endParaRPr>
          </a:p>
          <a:p>
            <a:r>
              <a:rPr lang="zh-CN" sz="1600" dirty="0">
                <a:latin typeface="Arial" panose="020B0604020202020204" pitchFamily="34" charset="0"/>
              </a:rPr>
              <a:t>  </a:t>
            </a:r>
            <a:r>
              <a:rPr 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class </a:t>
            </a:r>
            <a:r>
              <a:rPr lang="zh-CN" sz="1600" dirty="0">
                <a:solidFill>
                  <a:srgbClr val="0000FF"/>
                </a:solidFill>
                <a:latin typeface="Arial" panose="020B0604020202020204" pitchFamily="34" charset="0"/>
              </a:rPr>
              <a:t>mypc</a:t>
            </a:r>
            <a:r>
              <a:rPr lang="zh-CN" sz="1600" dirty="0">
                <a:latin typeface="Arial" panose="020B0604020202020204" pitchFamily="34" charset="0"/>
              </a:rPr>
              <a:t> </a:t>
            </a:r>
            <a:r>
              <a:rPr 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implements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demo , demo2 , demo3</a:t>
            </a:r>
            <a:r>
              <a:rPr lang="zh-CN" dirty="0">
                <a:latin typeface="Arial" panose="020B0604020202020204" pitchFamily="34" charset="0"/>
              </a:rPr>
              <a:t>{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    ……</a:t>
            </a:r>
            <a:endParaRPr lang="zh-CN" dirty="0">
              <a:latin typeface="Arial" panose="020B0604020202020204" pitchFamily="34" charset="0"/>
            </a:endParaRPr>
          </a:p>
          <a:p>
            <a:r>
              <a:rPr lang="zh-CN" dirty="0">
                <a:latin typeface="Arial" panose="020B0604020202020204" pitchFamily="34" charset="0"/>
              </a:rPr>
              <a:t>    }</a:t>
            </a:r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6153" name="矩形 6152"/>
          <p:cNvSpPr/>
          <p:nvPr/>
        </p:nvSpPr>
        <p:spPr>
          <a:xfrm>
            <a:off x="2839720" y="4267200"/>
            <a:ext cx="6983413" cy="1512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r>
              <a:rPr lang="zh-CN" sz="1600" dirty="0">
                <a:latin typeface="Arial" panose="020B0604020202020204" pitchFamily="34" charset="0"/>
              </a:rPr>
              <a:t>2、抽象类引用接口例子：</a:t>
            </a:r>
            <a:endParaRPr lang="zh-CN" sz="1600" dirty="0">
              <a:latin typeface="Arial" panose="020B0604020202020204" pitchFamily="34" charset="0"/>
            </a:endParaRPr>
          </a:p>
          <a:p>
            <a:endParaRPr lang="zh-CN" sz="1600" dirty="0">
              <a:latin typeface="Arial" panose="020B0604020202020204" pitchFamily="34" charset="0"/>
            </a:endParaRPr>
          </a:p>
          <a:p>
            <a:r>
              <a:rPr lang="zh-CN" sz="1600" dirty="0">
                <a:latin typeface="Arial" panose="020B0604020202020204" pitchFamily="34" charset="0"/>
              </a:rPr>
              <a:t>   </a:t>
            </a:r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abstract class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mypc</a:t>
            </a:r>
            <a:r>
              <a:rPr lang="zh-CN" sz="1600" dirty="0">
                <a:latin typeface="Arial" panose="020B0604020202020204" pitchFamily="34" charset="0"/>
              </a:rPr>
              <a:t> </a:t>
            </a:r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implements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demo , demo2 , demo3</a:t>
            </a:r>
            <a:r>
              <a:rPr lang="zh-CN" sz="1600" dirty="0">
                <a:latin typeface="Arial" panose="020B0604020202020204" pitchFamily="34" charset="0"/>
              </a:rPr>
              <a:t>{</a:t>
            </a:r>
            <a:endParaRPr lang="zh-CN" sz="1600" dirty="0">
              <a:latin typeface="Arial" panose="020B0604020202020204" pitchFamily="34" charset="0"/>
            </a:endParaRPr>
          </a:p>
          <a:p>
            <a:r>
              <a:rPr lang="zh-CN" sz="1600" dirty="0">
                <a:latin typeface="Arial" panose="020B0604020202020204" pitchFamily="34" charset="0"/>
              </a:rPr>
              <a:t>      ……</a:t>
            </a:r>
            <a:endParaRPr lang="zh-CN" sz="1600" dirty="0">
              <a:latin typeface="Arial" panose="020B0604020202020204" pitchFamily="34" charset="0"/>
            </a:endParaRPr>
          </a:p>
          <a:p>
            <a:r>
              <a:rPr lang="zh-CN" sz="1600" dirty="0">
                <a:latin typeface="Arial" panose="020B0604020202020204" pitchFamily="34" charset="0"/>
              </a:rPr>
              <a:t>    }</a:t>
            </a:r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6154" name="文本框 6153"/>
          <p:cNvSpPr txBox="1"/>
          <p:nvPr/>
        </p:nvSpPr>
        <p:spPr>
          <a:xfrm>
            <a:off x="6008370" y="2108200"/>
            <a:ext cx="3852863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b="1" i="1" dirty="0">
                <a:latin typeface="Arial" panose="020B0604020202020204" pitchFamily="34" charset="0"/>
              </a:rPr>
              <a:t>设已有接口 demo , demo2 , demo3</a:t>
            </a:r>
            <a:endParaRPr lang="zh-CN" b="1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6" grpId="2" build="p"/>
      <p:bldP spid="6151" grpId="0" animBg="1"/>
      <p:bldP spid="6153" grpId="0" animBg="1"/>
      <p:bldP spid="61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演示</Application>
  <PresentationFormat>On-screen Show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接口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433</cp:revision>
  <dcterms:created xsi:type="dcterms:W3CDTF">2017-12-16T06:24:00Z</dcterms:created>
  <dcterms:modified xsi:type="dcterms:W3CDTF">2018-02-06T02:19:58Z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