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20104100" cy="125666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1482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630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2055" y="1570831"/>
            <a:ext cx="7539989" cy="42412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10410" y="6047700"/>
            <a:ext cx="16083280" cy="494811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671" y="11936136"/>
            <a:ext cx="8711777" cy="630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117893" y="310781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198880" y="188214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8416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sz="half" idx="2" hasCustomPrompt="1"/>
          </p:nvPr>
        </p:nvSpPr>
        <p:spPr>
          <a:xfrm>
            <a:off x="2221398" y="2975734"/>
            <a:ext cx="9220248" cy="211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内容</a:t>
            </a:r>
          </a:p>
          <a:p/>
          <a:p/>
          <a:p/>
          <a:p/>
          <a:p/>
          <a:p/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85900" y="1948180"/>
            <a:ext cx="2946400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2621280" y="2411730"/>
            <a:ext cx="695007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回答1</a:t>
            </a:r>
          </a:p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Holder 3"/>
          <p:cNvSpPr>
            <a:spLocks noGrp="1"/>
          </p:cNvSpPr>
          <p:nvPr>
            <p:ph type="body" idx="1" hasCustomPrompt="1"/>
          </p:nvPr>
        </p:nvSpPr>
        <p:spPr>
          <a:xfrm>
            <a:off x="1405255" y="143256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题目1</a:t>
            </a:r>
            <a:endParaRPr>
              <a:sym typeface="+mn-ea"/>
            </a:endParaRPr>
          </a:p>
        </p:txBody>
      </p:sp>
      <p:sp>
        <p:nvSpPr>
          <p:cNvPr id="11" name="Holder 3"/>
          <p:cNvSpPr>
            <a:spLocks noGrp="1"/>
          </p:cNvSpPr>
          <p:nvPr>
            <p:ph type="body" idx="13" hasCustomPrompt="1"/>
          </p:nvPr>
        </p:nvSpPr>
        <p:spPr>
          <a:xfrm>
            <a:off x="1405255" y="3681730"/>
            <a:ext cx="2464435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题目</a:t>
            </a:r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2621280" y="4516755"/>
            <a:ext cx="7030085" cy="90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回答2</a:t>
            </a:r>
            <a:endParaRPr>
              <a:sym typeface="+mn-ea"/>
            </a:endParaRPr>
          </a:p>
          <a:p/>
          <a:p/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5832" y="518122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749471" y="1193479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文本1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152360" y="189071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图片1</a:t>
            </a:r>
          </a:p>
        </p:txBody>
      </p:sp>
      <p:sp>
        <p:nvSpPr>
          <p:cNvPr id="8" name="Holder 3"/>
          <p:cNvSpPr>
            <a:spLocks noGrp="1"/>
          </p:cNvSpPr>
          <p:nvPr>
            <p:ph type="body" idx="23" hasCustomPrompt="1"/>
          </p:nvPr>
        </p:nvSpPr>
        <p:spPr>
          <a:xfrm>
            <a:off x="1749471" y="250062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0" name="Holder 3"/>
          <p:cNvSpPr>
            <a:spLocks noGrp="1"/>
          </p:cNvSpPr>
          <p:nvPr>
            <p:ph type="body" idx="14" hasCustomPrompt="1"/>
          </p:nvPr>
        </p:nvSpPr>
        <p:spPr>
          <a:xfrm>
            <a:off x="3152360" y="3118155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图片2</a:t>
            </a:r>
          </a:p>
        </p:txBody>
      </p:sp>
      <p:sp>
        <p:nvSpPr>
          <p:cNvPr id="11" name="Holder 3"/>
          <p:cNvSpPr>
            <a:spLocks noGrp="1"/>
          </p:cNvSpPr>
          <p:nvPr>
            <p:ph type="body" idx="15" hasCustomPrompt="1"/>
          </p:nvPr>
        </p:nvSpPr>
        <p:spPr>
          <a:xfrm>
            <a:off x="1749471" y="3735687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6" hasCustomPrompt="1"/>
          </p:nvPr>
        </p:nvSpPr>
        <p:spPr>
          <a:xfrm>
            <a:off x="3152360" y="4348714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图片3</a:t>
            </a:r>
          </a:p>
        </p:txBody>
      </p:sp>
      <p:sp>
        <p:nvSpPr>
          <p:cNvPr id="13" name="Holder 3"/>
          <p:cNvSpPr>
            <a:spLocks noGrp="1"/>
          </p:cNvSpPr>
          <p:nvPr>
            <p:ph type="body" idx="17" hasCustomPrompt="1"/>
          </p:nvPr>
        </p:nvSpPr>
        <p:spPr>
          <a:xfrm>
            <a:off x="1723285" y="4961394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14" name="Holder 3"/>
          <p:cNvSpPr>
            <a:spLocks noGrp="1"/>
          </p:cNvSpPr>
          <p:nvPr>
            <p:ph type="body" idx="18" hasCustomPrompt="1"/>
          </p:nvPr>
        </p:nvSpPr>
        <p:spPr>
          <a:xfrm>
            <a:off x="3152360" y="5546698"/>
            <a:ext cx="2421841" cy="398866"/>
          </a:xfrm>
        </p:spPr>
        <p:txBody>
          <a:bodyPr wrap="square" lIns="0" tIns="0" rIns="0" bIns="0"/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图片4</a:t>
            </a:r>
          </a:p>
        </p:txBody>
      </p:sp>
      <p:sp>
        <p:nvSpPr>
          <p:cNvPr id="9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3" presetClass="entr" presetSubtype="1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1000"/>
                        <p:tgtEl>
                          <p:spTgt spid="1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413626" y="2202350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413626" y="308211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413626" y="4080678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13" name="Holder 3"/>
          <p:cNvSpPr>
            <a:spLocks noGrp="1"/>
          </p:cNvSpPr>
          <p:nvPr>
            <p:ph type="body" idx="15" hasCustomPrompt="1"/>
          </p:nvPr>
        </p:nvSpPr>
        <p:spPr>
          <a:xfrm>
            <a:off x="3413626" y="5077831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文本4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2051423" y="1391401"/>
            <a:ext cx="1362069" cy="322580"/>
          </a:xfrm>
        </p:spPr>
        <p:txBody>
          <a:bodyPr wrap="square" lIns="0" tIns="0" rIns="0" bIns="0"/>
          <a:lstStyle>
            <a:lvl1pPr>
              <a:defRPr sz="2100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Holder 3"/>
          <p:cNvSpPr>
            <a:spLocks noGrp="1"/>
          </p:cNvSpPr>
          <p:nvPr>
            <p:ph type="body" idx="13" hasCustomPrompt="1"/>
          </p:nvPr>
        </p:nvSpPr>
        <p:spPr>
          <a:xfrm>
            <a:off x="3073901" y="248619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文本1</a:t>
            </a:r>
            <a:endParaRPr>
              <a:sym typeface="+mn-ea"/>
            </a:endParaRPr>
          </a:p>
        </p:txBody>
      </p:sp>
      <p:sp>
        <p:nvSpPr>
          <p:cNvPr id="9" name="Holder 3"/>
          <p:cNvSpPr>
            <a:spLocks noGrp="1"/>
          </p:cNvSpPr>
          <p:nvPr>
            <p:ph type="body" idx="23" hasCustomPrompt="1"/>
          </p:nvPr>
        </p:nvSpPr>
        <p:spPr>
          <a:xfrm>
            <a:off x="3073901" y="3672665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文本2</a:t>
            </a:r>
            <a:endParaRPr>
              <a:sym typeface="+mn-ea"/>
            </a:endParaRPr>
          </a:p>
        </p:txBody>
      </p:sp>
      <p:sp>
        <p:nvSpPr>
          <p:cNvPr id="12" name="Holder 3"/>
          <p:cNvSpPr>
            <a:spLocks noGrp="1"/>
          </p:cNvSpPr>
          <p:nvPr>
            <p:ph type="body" idx="14" hasCustomPrompt="1"/>
          </p:nvPr>
        </p:nvSpPr>
        <p:spPr>
          <a:xfrm>
            <a:off x="3073901" y="4793783"/>
            <a:ext cx="5944274" cy="302182"/>
          </a:xfrm>
        </p:spPr>
        <p:txBody>
          <a:bodyPr wrap="square" lIns="0" tIns="0" rIns="0" bIns="0"/>
          <a:lstStyle>
            <a:lvl1pPr>
              <a:defRPr sz="1965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文本3</a:t>
            </a:r>
            <a:endParaRPr>
              <a:sym typeface="+mn-ea"/>
            </a:endParaRPr>
          </a:p>
        </p:txBody>
      </p:sp>
      <p:sp>
        <p:nvSpPr>
          <p:cNvPr id="5" name="Holder 3"/>
          <p:cNvSpPr>
            <a:spLocks noGrp="1"/>
          </p:cNvSpPr>
          <p:nvPr>
            <p:ph type="body" idx="1" hasCustomPrompt="1"/>
          </p:nvPr>
        </p:nvSpPr>
        <p:spPr>
          <a:xfrm>
            <a:off x="1711698" y="1476491"/>
            <a:ext cx="1362069" cy="336550"/>
          </a:xfrm>
        </p:spPr>
        <p:txBody>
          <a:bodyPr wrap="square" lIns="0" tIns="0" rIns="0" bIns="0"/>
          <a:lstStyle>
            <a:lvl1pPr>
              <a:defRPr sz="2185" b="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8" name="Holder 2"/>
          <p:cNvSpPr>
            <a:spLocks noGrp="1"/>
          </p:cNvSpPr>
          <p:nvPr>
            <p:ph type="title" hasCustomPrompt="1"/>
          </p:nvPr>
        </p:nvSpPr>
        <p:spPr>
          <a:xfrm>
            <a:off x="4046467" y="329527"/>
            <a:ext cx="4100334" cy="676910"/>
          </a:xfrm>
        </p:spPr>
        <p:txBody>
          <a:bodyPr lIns="0" tIns="0" rIns="0" bIns="0"/>
          <a:lstStyle>
            <a:lvl1pPr algn="ctr">
              <a:defRPr sz="4400" b="0" i="0">
                <a:solidFill>
                  <a:srgbClr val="B51700"/>
                </a:solidFill>
                <a:latin typeface="微软雅黑" panose="020B0503020204020204" charset="-122"/>
                <a:ea typeface="微软雅黑" panose="020B0503020204020204" charset="-122"/>
                <a:cs typeface="PMingLiU" panose="02020500000000000000" charset="-120"/>
              </a:defRPr>
            </a:lvl1pPr>
          </a:lstStyle>
          <a:p>
            <a:r>
              <a:t>标 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5832" y="621640"/>
            <a:ext cx="4100334" cy="49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20" b="0" i="0">
                <a:solidFill>
                  <a:srgbClr val="B51700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标题</a:t>
            </a: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9082" y="2202209"/>
            <a:ext cx="8693066" cy="159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90" b="0" i="0">
                <a:solidFill>
                  <a:schemeClr val="tx1"/>
                </a:solidFill>
                <a:latin typeface="PMingLiU" panose="02020500000000000000" charset="-120"/>
                <a:cs typeface="PMingLiU" panose="02020500000000000000" charset="-120"/>
              </a:defRPr>
            </a:lvl1pPr>
          </a:lstStyle>
          <a:p>
            <a:r>
              <a:t>ss</a:t>
            </a:r>
          </a:p>
          <a:p/>
          <a:p/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grpId="0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>
        <a:defRPr sz="4800"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>
        <a:defRPr sz="1965">
          <a:latin typeface="微软雅黑" panose="020B0503020204020204" charset="-122"/>
          <a:ea typeface="微软雅黑" panose="020B0503020204020204" charset="-122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49555">
        <a:defRPr>
          <a:latin typeface="+mn-lt"/>
          <a:ea typeface="+mn-ea"/>
          <a:cs typeface="+mn-cs"/>
        </a:defRPr>
      </a:lvl2pPr>
      <a:lvl3pPr marL="499110">
        <a:defRPr>
          <a:latin typeface="+mn-lt"/>
          <a:ea typeface="+mn-ea"/>
          <a:cs typeface="+mn-cs"/>
        </a:defRPr>
      </a:lvl3pPr>
      <a:lvl4pPr marL="748665">
        <a:defRPr>
          <a:latin typeface="+mn-lt"/>
          <a:ea typeface="+mn-ea"/>
          <a:cs typeface="+mn-cs"/>
        </a:defRPr>
      </a:lvl4pPr>
      <a:lvl5pPr marL="998220">
        <a:defRPr>
          <a:latin typeface="+mn-lt"/>
          <a:ea typeface="+mn-ea"/>
          <a:cs typeface="+mn-cs"/>
        </a:defRPr>
      </a:lvl5pPr>
      <a:lvl6pPr marL="1247775">
        <a:defRPr>
          <a:latin typeface="+mn-lt"/>
          <a:ea typeface="+mn-ea"/>
          <a:cs typeface="+mn-cs"/>
        </a:defRPr>
      </a:lvl6pPr>
      <a:lvl7pPr marL="1497330">
        <a:defRPr>
          <a:latin typeface="+mn-lt"/>
          <a:ea typeface="+mn-ea"/>
          <a:cs typeface="+mn-cs"/>
        </a:defRPr>
      </a:lvl7pPr>
      <a:lvl8pPr marL="1746250">
        <a:defRPr>
          <a:latin typeface="+mn-lt"/>
          <a:ea typeface="+mn-ea"/>
          <a:cs typeface="+mn-cs"/>
        </a:defRPr>
      </a:lvl8pPr>
      <a:lvl9pPr marL="199580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117893" y="3107814"/>
            <a:ext cx="9220248" cy="1206500"/>
          </a:xfrm>
        </p:spPr>
        <p:txBody>
          <a:bodyPr/>
          <a:p>
            <a:r>
              <a:rPr lang="zh-CN" sz="1960" dirty="0">
                <a:latin typeface="Arial" panose="020B0604020202020204" pitchFamily="34" charset="0"/>
                <a:sym typeface="+mn-ea"/>
              </a:rPr>
              <a:t>PHP类的继承，我们可以理解成共享被继承类的内容。PHP中使用</a:t>
            </a:r>
            <a:r>
              <a:rPr lang="zh-CN" sz="1960" b="1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extends</a:t>
            </a:r>
            <a:r>
              <a:rPr lang="zh-CN" sz="1960" dirty="0">
                <a:latin typeface="Arial" panose="020B0604020202020204" pitchFamily="34" charset="0"/>
                <a:sym typeface="+mn-ea"/>
              </a:rPr>
              <a:t>单一继</a:t>
            </a:r>
            <a:endParaRPr lang="zh-CN" sz="1960" dirty="0">
              <a:latin typeface="Arial" panose="020B0604020202020204" pitchFamily="34" charset="0"/>
            </a:endParaRPr>
          </a:p>
          <a:p>
            <a:r>
              <a:rPr lang="zh-CN" sz="1960" dirty="0">
                <a:latin typeface="Arial" panose="020B0604020202020204" pitchFamily="34" charset="0"/>
                <a:sym typeface="+mn-ea"/>
              </a:rPr>
              <a:t>承的方法，请切忌！（非C++多继承）被继承的类我们叫做父类（基类）继承者成为</a:t>
            </a:r>
            <a:endParaRPr lang="zh-CN" sz="1960" dirty="0">
              <a:latin typeface="Arial" panose="020B0604020202020204" pitchFamily="34" charset="0"/>
            </a:endParaRPr>
          </a:p>
          <a:p>
            <a:r>
              <a:rPr lang="zh-CN" sz="1960" dirty="0">
                <a:latin typeface="Arial" panose="020B0604020202020204" pitchFamily="34" charset="0"/>
                <a:sym typeface="+mn-ea"/>
              </a:rPr>
              <a:t>子类（派生类）</a:t>
            </a:r>
            <a:endParaRPr lang="zh-CN" sz="1960" dirty="0"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98880" y="1882140"/>
            <a:ext cx="2946400" cy="322580"/>
          </a:xfrm>
        </p:spPr>
        <p:txBody>
          <a:bodyPr/>
          <a:p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extends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832" y="584162"/>
            <a:ext cx="4100334" cy="676910"/>
          </a:xfrm>
        </p:spPr>
        <p:txBody>
          <a:bodyPr/>
          <a:p>
            <a:r>
              <a:rPr lang="zh-CN" altLang="en-US"/>
              <a:t>类的继承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2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3" grpId="1" build="p"/>
      <p:bldP spid="2" grpId="2" build="p"/>
      <p:bldP spid="3" grpId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1395730" y="1499235"/>
            <a:ext cx="2464435" cy="322580"/>
          </a:xfrm>
        </p:spPr>
        <p:txBody>
          <a:bodyPr/>
          <a:p>
            <a:r>
              <a:rPr lang="zh-CN" dirty="0">
                <a:latin typeface="Arial" panose="020B0604020202020204" pitchFamily="34" charset="0"/>
                <a:sym typeface="+mn-ea"/>
              </a:rPr>
              <a:t>PHP继承的规则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4"/>
          </p:nvPr>
        </p:nvSpPr>
        <p:spPr>
          <a:xfrm>
            <a:off x="3063875" y="4497705"/>
            <a:ext cx="7030085" cy="602615"/>
          </a:xfrm>
        </p:spPr>
        <p:txBody>
          <a:bodyPr/>
          <a:p>
            <a:r>
              <a:rPr lang="zh-CN" sz="1960" dirty="0">
                <a:latin typeface="Arial" panose="020B0604020202020204" pitchFamily="34" charset="0"/>
                <a:sym typeface="+mn-ea"/>
              </a:rPr>
              <a:t>依次被继承，class</a:t>
            </a:r>
            <a:r>
              <a:rPr lang="en-US" altLang="zh-CN" sz="1960" dirty="0">
                <a:latin typeface="Arial" panose="020B0604020202020204" pitchFamily="34" charset="0"/>
                <a:sym typeface="+mn-ea"/>
              </a:rPr>
              <a:t>1</a:t>
            </a:r>
            <a:r>
              <a:rPr lang="zh-CN" sz="1960" dirty="0">
                <a:latin typeface="Arial" panose="020B0604020202020204" pitchFamily="34" charset="0"/>
                <a:sym typeface="+mn-ea"/>
              </a:rPr>
              <a:t>拥有class</a:t>
            </a:r>
            <a:r>
              <a:rPr lang="en-US" altLang="zh-CN" sz="1960" dirty="0">
                <a:latin typeface="Arial" panose="020B0604020202020204" pitchFamily="34" charset="0"/>
                <a:sym typeface="+mn-ea"/>
              </a:rPr>
              <a:t>3</a:t>
            </a:r>
            <a:r>
              <a:rPr lang="zh-CN" sz="1960" dirty="0">
                <a:latin typeface="Arial" panose="020B0604020202020204" pitchFamily="34" charset="0"/>
                <a:sym typeface="+mn-ea"/>
              </a:rPr>
              <a:t>、class2所以功能和属性，</a:t>
            </a:r>
            <a:r>
              <a:rPr lang="zh-CN" sz="196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避免方法和属性重名</a:t>
            </a:r>
            <a:endParaRPr lang="zh-CN" altLang="en-US" sz="1960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63875" y="2827020"/>
            <a:ext cx="1225550" cy="504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CLASS1</a:t>
            </a:r>
            <a:endParaRPr 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27700" y="2827020"/>
            <a:ext cx="1225550" cy="504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CLASS2</a:t>
            </a:r>
            <a:endParaRPr 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93113" y="2827020"/>
            <a:ext cx="1223962" cy="504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CLASS3</a:t>
            </a:r>
            <a:endParaRPr 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直接连接符 14"/>
          <p:cNvSpPr/>
          <p:nvPr/>
        </p:nvSpPr>
        <p:spPr>
          <a:xfrm>
            <a:off x="4432300" y="3187383"/>
            <a:ext cx="1008063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直接连接符 15"/>
          <p:cNvSpPr/>
          <p:nvPr/>
        </p:nvSpPr>
        <p:spPr>
          <a:xfrm>
            <a:off x="7169150" y="3187383"/>
            <a:ext cx="1008063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" name="文本框 16"/>
          <p:cNvSpPr txBox="1"/>
          <p:nvPr/>
        </p:nvSpPr>
        <p:spPr>
          <a:xfrm>
            <a:off x="4432300" y="2755583"/>
            <a:ext cx="982663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Arial" panose="020B0604020202020204" pitchFamily="34" charset="0"/>
              </a:rPr>
              <a:t>extends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" name="直接连接符 17"/>
          <p:cNvSpPr/>
          <p:nvPr/>
        </p:nvSpPr>
        <p:spPr>
          <a:xfrm>
            <a:off x="7169150" y="3042920"/>
            <a:ext cx="1008063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build="p"/>
      <p:bldP spid="10" grpId="1" build="p"/>
      <p:bldP spid="8" grpId="2" build="p"/>
      <p:bldP spid="10" grpId="2" build="p"/>
      <p:bldP spid="8" grpId="3" build="p"/>
      <p:bldP spid="10" grpId="3" build="p"/>
      <p:bldP spid="8" grpId="4" build="p"/>
      <p:bldP spid="12" grpId="0" animBg="1"/>
      <p:bldP spid="17" grpId="0"/>
      <p:bldP spid="13" grpId="0" animBg="1"/>
      <p:bldP spid="14" grpId="0" animBg="1"/>
      <p:bldP spid="10" grpId="4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609090" y="1710690"/>
            <a:ext cx="1083945" cy="322580"/>
          </a:xfrm>
        </p:spPr>
        <p:txBody>
          <a:bodyPr wrap="square"/>
          <a:p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4112" name="矩形 4111"/>
          <p:cNvSpPr/>
          <p:nvPr/>
        </p:nvSpPr>
        <p:spPr>
          <a:xfrm>
            <a:off x="2483485" y="3149918"/>
            <a:ext cx="2590800" cy="13684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class</a:t>
            </a:r>
            <a:r>
              <a:rPr lang="zh-CN" dirty="0">
                <a:latin typeface="Arial" panose="020B0604020202020204" pitchFamily="34" charset="0"/>
              </a:rPr>
              <a:t>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MyPc</a:t>
            </a:r>
            <a:r>
              <a:rPr lang="zh-CN" dirty="0">
                <a:latin typeface="Arial" panose="020B0604020202020204" pitchFamily="34" charset="0"/>
              </a:rPr>
              <a:t>{</a:t>
            </a:r>
            <a:endParaRPr lang="zh-CN" dirty="0">
              <a:latin typeface="Arial" panose="020B0604020202020204" pitchFamily="34" charset="0"/>
            </a:endParaRPr>
          </a:p>
          <a:p>
            <a:pPr algn="ctr"/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……</a:t>
            </a:r>
            <a:endParaRPr lang="zh-C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r>
              <a:rPr lang="zh-CN" dirty="0">
                <a:latin typeface="Arial" panose="020B0604020202020204" pitchFamily="34" charset="0"/>
              </a:rPr>
              <a:t>……</a:t>
            </a:r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4113" name="矩形 4112"/>
          <p:cNvSpPr/>
          <p:nvPr/>
        </p:nvSpPr>
        <p:spPr>
          <a:xfrm>
            <a:off x="6299835" y="3148330"/>
            <a:ext cx="3743325" cy="13684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none" anchor="ctr"/>
          <a:p>
            <a:pPr algn="ctr"/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class</a:t>
            </a:r>
            <a:r>
              <a:rPr lang="zh-CN" dirty="0">
                <a:latin typeface="Arial" panose="020B0604020202020204" pitchFamily="34" charset="0"/>
              </a:rPr>
              <a:t>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home</a:t>
            </a:r>
            <a:r>
              <a:rPr lang="zh-CN" dirty="0">
                <a:latin typeface="Arial" panose="020B0604020202020204" pitchFamily="34" charset="0"/>
              </a:rPr>
              <a:t> </a:t>
            </a:r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extends</a:t>
            </a:r>
            <a:r>
              <a:rPr lang="zh-CN" dirty="0">
                <a:latin typeface="Arial" panose="020B0604020202020204" pitchFamily="34" charset="0"/>
              </a:rPr>
              <a:t> </a:t>
            </a:r>
            <a:r>
              <a:rPr lang="zh-CN" dirty="0">
                <a:solidFill>
                  <a:srgbClr val="0000FF"/>
                </a:solidFill>
                <a:latin typeface="Arial" panose="020B0604020202020204" pitchFamily="34" charset="0"/>
              </a:rPr>
              <a:t>MyPc</a:t>
            </a:r>
            <a:r>
              <a:rPr lang="zh-CN" dirty="0">
                <a:latin typeface="Arial" panose="020B0604020202020204" pitchFamily="34" charset="0"/>
              </a:rPr>
              <a:t>{</a:t>
            </a:r>
            <a:endParaRPr lang="zh-CN" dirty="0">
              <a:latin typeface="Arial" panose="020B0604020202020204" pitchFamily="34" charset="0"/>
            </a:endParaRPr>
          </a:p>
          <a:p>
            <a:pPr algn="ctr"/>
            <a:r>
              <a:rPr lang="zh-CN" dirty="0">
                <a:solidFill>
                  <a:srgbClr val="FF0000"/>
                </a:solidFill>
                <a:latin typeface="Arial" panose="020B0604020202020204" pitchFamily="34" charset="0"/>
              </a:rPr>
              <a:t>……</a:t>
            </a:r>
            <a:endParaRPr lang="zh-CN" dirty="0">
              <a:latin typeface="Arial" panose="020B0604020202020204" pitchFamily="34" charset="0"/>
            </a:endParaRPr>
          </a:p>
          <a:p>
            <a:pPr algn="ctr"/>
            <a:r>
              <a:rPr lang="zh-CN" dirty="0">
                <a:latin typeface="Arial" panose="020B0604020202020204" pitchFamily="34" charset="0"/>
              </a:rPr>
              <a:t>……</a:t>
            </a:r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4114" name="直接连接符 4113"/>
          <p:cNvSpPr/>
          <p:nvPr/>
        </p:nvSpPr>
        <p:spPr>
          <a:xfrm>
            <a:off x="5074285" y="4013518"/>
            <a:ext cx="10096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15" name="文本框 4114"/>
          <p:cNvSpPr txBox="1"/>
          <p:nvPr/>
        </p:nvSpPr>
        <p:spPr>
          <a:xfrm>
            <a:off x="5074285" y="3580130"/>
            <a:ext cx="984250" cy="366713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r>
              <a:rPr lang="en-US" altLang="zh-CN">
                <a:latin typeface="Arial" panose="020B0604020202020204" pitchFamily="34" charset="0"/>
              </a:rPr>
              <a:t>extends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  <p:bldP spid="6" grpId="2" build="p"/>
      <p:bldP spid="4112" grpId="0" animBg="1"/>
      <p:bldP spid="4113" grpId="0" animBg="1"/>
      <p:bldP spid="41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PMingLiU</vt:lpstr>
      <vt:lpstr>微软雅黑</vt:lpstr>
      <vt:lpstr>Arial Unicode MS</vt:lpstr>
      <vt:lpstr>Calibri</vt:lpstr>
      <vt:lpstr>Office Theme</vt:lpstr>
      <vt:lpstr>类的继承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⼀一、什什么是客户端？</dc:title>
  <dc:creator/>
  <cp:lastModifiedBy>Administrator</cp:lastModifiedBy>
  <cp:revision>427</cp:revision>
  <dcterms:created xsi:type="dcterms:W3CDTF">2017-12-16T06:24:00Z</dcterms:created>
  <dcterms:modified xsi:type="dcterms:W3CDTF">2018-02-05T02:43:57Z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2017-12-16T00:00:00Z</vt:filetime>
  </property>
  <property fmtid="{D5CDD505-2E9C-101B-9397-08002B2CF9AE}" pid="3" name="KSOProductBuildVer">
    <vt:lpwstr>2052-10.1.0.6690</vt:lpwstr>
  </property>
</Properties>
</file>