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0"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81" r:id="rId18"/>
    <p:sldId id="282" r:id="rId19"/>
    <p:sldId id="283" r:id="rId20"/>
    <p:sldId id="273" r:id="rId21"/>
    <p:sldId id="274" r:id="rId22"/>
    <p:sldId id="275" r:id="rId23"/>
    <p:sldId id="284" r:id="rId24"/>
    <p:sldId id="285" r:id="rId25"/>
    <p:sldId id="287" r:id="rId26"/>
    <p:sldId id="288" r:id="rId27"/>
    <p:sldId id="276" r:id="rId28"/>
    <p:sldId id="277" r:id="rId29"/>
    <p:sldId id="278" r:id="rId30"/>
    <p:sldId id="289"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9" d="100"/>
          <a:sy n="79" d="100"/>
        </p:scale>
        <p:origin x="-1302"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sp>
        <p:nvSpPr>
          <p:cNvPr id="4" name="Freeform 17"/>
          <p:cNvSpPr>
            <a:spLocks/>
          </p:cNvSpPr>
          <p:nvPr/>
        </p:nvSpPr>
        <p:spPr bwMode="gray">
          <a:xfrm>
            <a:off x="0" y="0"/>
            <a:ext cx="7740650" cy="6858000"/>
          </a:xfrm>
          <a:custGeom>
            <a:avLst/>
            <a:gdLst>
              <a:gd name="connsiteX0" fmla="*/ 0 w 10082"/>
              <a:gd name="connsiteY0" fmla="*/ 0 h 10000"/>
              <a:gd name="connsiteX1" fmla="*/ 10082 w 10082"/>
              <a:gd name="connsiteY1" fmla="*/ 0 h 10000"/>
              <a:gd name="connsiteX2" fmla="*/ 6629 w 10082"/>
              <a:gd name="connsiteY2" fmla="*/ 10000 h 10000"/>
              <a:gd name="connsiteX3" fmla="*/ 0 w 10082"/>
              <a:gd name="connsiteY3" fmla="*/ 10000 h 10000"/>
              <a:gd name="connsiteX4" fmla="*/ 0 w 10082"/>
              <a:gd name="connsiteY4" fmla="*/ 0 h 10000"/>
              <a:gd name="connsiteX0" fmla="*/ 0 w 10082"/>
              <a:gd name="connsiteY0" fmla="*/ 0 h 10000"/>
              <a:gd name="connsiteX1" fmla="*/ 10082 w 10082"/>
              <a:gd name="connsiteY1" fmla="*/ 0 h 10000"/>
              <a:gd name="connsiteX2" fmla="*/ 6706 w 10082"/>
              <a:gd name="connsiteY2" fmla="*/ 10000 h 10000"/>
              <a:gd name="connsiteX3" fmla="*/ 0 w 10082"/>
              <a:gd name="connsiteY3" fmla="*/ 10000 h 10000"/>
              <a:gd name="connsiteX4" fmla="*/ 0 w 10082"/>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2" h="10000">
                <a:moveTo>
                  <a:pt x="0" y="0"/>
                </a:moveTo>
                <a:lnTo>
                  <a:pt x="10082" y="0"/>
                </a:lnTo>
                <a:lnTo>
                  <a:pt x="6706" y="10000"/>
                </a:lnTo>
                <a:lnTo>
                  <a:pt x="0" y="10000"/>
                </a:lnTo>
                <a:lnTo>
                  <a:pt x="0" y="0"/>
                </a:lnTo>
                <a:close/>
              </a:path>
            </a:pathLst>
          </a:custGeom>
          <a:solidFill>
            <a:schemeClr val="bg1">
              <a:lumMod val="95000"/>
            </a:schemeClr>
          </a:solidFill>
          <a:ln>
            <a:noFill/>
            <a:headEnd/>
            <a:tailEnd/>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zh-CN" altLang="en-US"/>
          </a:p>
        </p:txBody>
      </p:sp>
      <p:sp>
        <p:nvSpPr>
          <p:cNvPr id="5" name="Rectangle 18"/>
          <p:cNvSpPr>
            <a:spLocks noChangeArrowheads="1"/>
          </p:cNvSpPr>
          <p:nvPr/>
        </p:nvSpPr>
        <p:spPr bwMode="gray">
          <a:xfrm>
            <a:off x="0" y="962025"/>
            <a:ext cx="9144000" cy="2386013"/>
          </a:xfrm>
          <a:prstGeom prst="rect">
            <a:avLst/>
          </a:prstGeom>
          <a:solidFill>
            <a:srgbClr val="FFCC00"/>
          </a:solidFill>
          <a:ln w="9525" algn="ctr">
            <a:solidFill>
              <a:srgbClr val="FF6600"/>
            </a:solidFill>
            <a:miter lim="800000"/>
            <a:headEnd/>
            <a:tailEnd/>
          </a:ln>
          <a:effectLst>
            <a:outerShdw dist="23000" dir="5400000" rotWithShape="0">
              <a:srgbClr val="000000">
                <a:alpha val="34999"/>
              </a:srgbClr>
            </a:outerShdw>
          </a:effectLst>
        </p:spPr>
        <p:txBody>
          <a:bodyPr wrap="none" anchor="ctr"/>
          <a:lstStyle/>
          <a:p>
            <a:pPr fontAlgn="auto">
              <a:spcBef>
                <a:spcPts val="0"/>
              </a:spcBef>
              <a:spcAft>
                <a:spcPts val="0"/>
              </a:spcAft>
              <a:defRPr/>
            </a:pPr>
            <a:endParaRPr lang="zh-CN" altLang="en-US">
              <a:solidFill>
                <a:schemeClr val="lt1"/>
              </a:solidFill>
              <a:latin typeface="+mn-lt"/>
              <a:ea typeface="+mn-ea"/>
            </a:endParaRPr>
          </a:p>
        </p:txBody>
      </p:sp>
      <p:sp>
        <p:nvSpPr>
          <p:cNvPr id="6" name="Rectangle 19"/>
          <p:cNvSpPr>
            <a:spLocks noChangeArrowheads="1"/>
          </p:cNvSpPr>
          <p:nvPr/>
        </p:nvSpPr>
        <p:spPr bwMode="gray">
          <a:xfrm>
            <a:off x="0" y="6477000"/>
            <a:ext cx="9144000" cy="381000"/>
          </a:xfrm>
          <a:prstGeom prst="rect">
            <a:avLst/>
          </a:prstGeom>
          <a:ln>
            <a:noFill/>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zh-CN" altLang="en-US"/>
          </a:p>
        </p:txBody>
      </p:sp>
      <p:sp>
        <p:nvSpPr>
          <p:cNvPr id="7" name="Rectangle 21"/>
          <p:cNvSpPr>
            <a:spLocks noChangeArrowheads="1"/>
          </p:cNvSpPr>
          <p:nvPr/>
        </p:nvSpPr>
        <p:spPr bwMode="gray">
          <a:xfrm>
            <a:off x="0" y="3341688"/>
            <a:ext cx="9144000" cy="447675"/>
          </a:xfrm>
          <a:prstGeom prst="rect">
            <a:avLst/>
          </a:prstGeom>
          <a:solidFill>
            <a:srgbClr val="FF9933"/>
          </a:solidFill>
          <a:ln w="9525" algn="ctr">
            <a:solidFill>
              <a:srgbClr val="FF6600"/>
            </a:solidFill>
            <a:miter lim="800000"/>
            <a:headEnd/>
            <a:tailEnd/>
          </a:ln>
          <a:effectLst>
            <a:outerShdw dist="23000" dir="5400000" rotWithShape="0">
              <a:srgbClr val="000000">
                <a:alpha val="34999"/>
              </a:srgbClr>
            </a:outerShdw>
          </a:effectLst>
        </p:spPr>
        <p:txBody>
          <a:bodyPr wrap="none" anchor="ctr"/>
          <a:lstStyle/>
          <a:p>
            <a:pPr fontAlgn="auto">
              <a:spcBef>
                <a:spcPts val="0"/>
              </a:spcBef>
              <a:spcAft>
                <a:spcPts val="0"/>
              </a:spcAft>
              <a:defRPr/>
            </a:pPr>
            <a:endParaRPr lang="zh-CN" altLang="en-US">
              <a:solidFill>
                <a:schemeClr val="lt1"/>
              </a:solidFill>
              <a:latin typeface="+mn-lt"/>
              <a:ea typeface="+mn-ea"/>
            </a:endParaRPr>
          </a:p>
        </p:txBody>
      </p:sp>
      <p:pic>
        <p:nvPicPr>
          <p:cNvPr id="8" name="Picture 3" descr="C:\Users\Administrator\Desktop\555666.png"/>
          <p:cNvPicPr>
            <a:picLocks noChangeAspect="1" noChangeArrowheads="1"/>
          </p:cNvPicPr>
          <p:nvPr/>
        </p:nvPicPr>
        <p:blipFill>
          <a:blip r:embed="rId2"/>
          <a:srcRect/>
          <a:stretch>
            <a:fillRect/>
          </a:stretch>
        </p:blipFill>
        <p:spPr bwMode="auto">
          <a:xfrm>
            <a:off x="0" y="1125538"/>
            <a:ext cx="7326313" cy="2200275"/>
          </a:xfrm>
          <a:prstGeom prst="rect">
            <a:avLst/>
          </a:prstGeom>
          <a:noFill/>
          <a:ln w="9525">
            <a:noFill/>
            <a:miter lim="800000"/>
            <a:headEnd/>
            <a:tailEnd/>
          </a:ln>
        </p:spPr>
      </p:pic>
      <p:pic>
        <p:nvPicPr>
          <p:cNvPr id="9" name="图片 15" descr="透明LOGO.png"/>
          <p:cNvPicPr>
            <a:picLocks noChangeAspect="1"/>
          </p:cNvPicPr>
          <p:nvPr userDrawn="1"/>
        </p:nvPicPr>
        <p:blipFill>
          <a:blip r:embed="rId3"/>
          <a:srcRect/>
          <a:stretch>
            <a:fillRect/>
          </a:stretch>
        </p:blipFill>
        <p:spPr bwMode="auto">
          <a:xfrm>
            <a:off x="250825" y="115888"/>
            <a:ext cx="1998663" cy="765175"/>
          </a:xfrm>
          <a:prstGeom prst="rect">
            <a:avLst/>
          </a:prstGeom>
          <a:noFill/>
          <a:ln w="9525">
            <a:noFill/>
            <a:miter lim="800000"/>
            <a:headEnd/>
            <a:tailEnd/>
          </a:ln>
        </p:spPr>
      </p:pic>
      <p:sp>
        <p:nvSpPr>
          <p:cNvPr id="13" name="Rectangle 30"/>
          <p:cNvSpPr>
            <a:spLocks noGrp="1" noChangeArrowheads="1"/>
          </p:cNvSpPr>
          <p:nvPr>
            <p:ph type="ctrTitle"/>
          </p:nvPr>
        </p:nvSpPr>
        <p:spPr>
          <a:xfrm>
            <a:off x="0" y="4509120"/>
            <a:ext cx="6227763" cy="576263"/>
          </a:xfrm>
        </p:spPr>
        <p:txBody>
          <a:bodyPr/>
          <a:lstStyle>
            <a:lvl1pPr algn="ctr">
              <a:defRPr sz="3600" smtClean="0">
                <a:ln>
                  <a:noFill/>
                </a:ln>
                <a:solidFill>
                  <a:schemeClr val="tx1"/>
                </a:solidFill>
                <a:effectLst/>
                <a:ea typeface="黑体" pitchFamily="49" charset="-122"/>
              </a:defRPr>
            </a:lvl1pPr>
          </a:lstStyle>
          <a:p>
            <a:r>
              <a:rPr lang="zh-CN" altLang="en-US" smtClean="0"/>
              <a:t>单击此处编辑母版标题样式</a:t>
            </a:r>
            <a:endParaRPr lang="zh-CN" altLang="en-US" dirty="0" smtClean="0"/>
          </a:p>
        </p:txBody>
      </p:sp>
      <p:sp>
        <p:nvSpPr>
          <p:cNvPr id="14" name="Rectangle 31"/>
          <p:cNvSpPr>
            <a:spLocks noGrp="1" noChangeArrowheads="1"/>
          </p:cNvSpPr>
          <p:nvPr>
            <p:ph type="subTitle" idx="1"/>
          </p:nvPr>
        </p:nvSpPr>
        <p:spPr>
          <a:xfrm>
            <a:off x="0" y="5301208"/>
            <a:ext cx="6227763" cy="576262"/>
          </a:xfrm>
        </p:spPr>
        <p:txBody>
          <a:bodyPr/>
          <a:lstStyle>
            <a:lvl1pPr marL="0" indent="0" algn="ctr">
              <a:buFontTx/>
              <a:buNone/>
              <a:defRPr sz="3200" b="0" smtClean="0"/>
            </a:lvl1pPr>
          </a:lstStyle>
          <a:p>
            <a:r>
              <a:rPr lang="zh-CN" altLang="en-US" smtClean="0"/>
              <a:t>单击此处编辑母版副标题样式</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cap="none" spc="0">
                <a:ln>
                  <a:noFill/>
                </a:ln>
                <a:solidFill>
                  <a:schemeClr val="tx1"/>
                </a:solidFill>
                <a:effectLst/>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2pPr>
              <a:defRPr>
                <a:latin typeface="宋体" pitchFamily="2" charset="-122"/>
                <a:ea typeface="宋体" pitchFamily="2" charset="-122"/>
              </a:defRPr>
            </a:lvl2pPr>
            <a:lvl3pPr>
              <a:defRPr>
                <a:latin typeface="宋体" pitchFamily="2" charset="-122"/>
                <a:ea typeface="宋体" pitchFamily="2" charset="-122"/>
              </a:defRPr>
            </a:lvl3pPr>
            <a:lvl4pPr>
              <a:defRPr>
                <a:latin typeface="宋体" pitchFamily="2" charset="-122"/>
                <a:ea typeface="宋体" pitchFamily="2" charset="-122"/>
              </a:defRPr>
            </a:lvl4pPr>
            <a:lvl5pPr>
              <a:defRPr>
                <a:latin typeface="宋体" pitchFamily="2" charset="-122"/>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792C94B3-06F3-4563-9EB0-EF274AF521B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6"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7" name="图片占位符 2"/>
          <p:cNvSpPr>
            <a:spLocks noGrp="1"/>
          </p:cNvSpPr>
          <p:nvPr>
            <p:ph type="pic" idx="1"/>
          </p:nvPr>
        </p:nvSpPr>
        <p:spPr>
          <a:xfrm>
            <a:off x="1792288" y="857231"/>
            <a:ext cx="5486400" cy="387034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8"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C49738C1-4631-420B-9267-2E31622D3BA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vmlDrawing" Target="../drawings/vmlDrawing1.vml"/><Relationship Id="rId4" Type="http://schemas.openxmlformats.org/officeDocument/2006/relationships/theme" Target="../theme/theme1.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4" name="Freeform 10"/>
          <p:cNvSpPr>
            <a:spLocks/>
          </p:cNvSpPr>
          <p:nvPr/>
        </p:nvSpPr>
        <p:spPr bwMode="gray">
          <a:xfrm>
            <a:off x="0" y="0"/>
            <a:ext cx="9134475" cy="622300"/>
          </a:xfrm>
          <a:custGeom>
            <a:avLst/>
            <a:gdLst>
              <a:gd name="T0" fmla="*/ 0 w 5754"/>
              <a:gd name="T1" fmla="*/ 515669 h 392"/>
              <a:gd name="T2" fmla="*/ 0 w 5754"/>
              <a:gd name="T3" fmla="*/ 0 h 392"/>
              <a:gd name="T4" fmla="*/ 9131300 w 5754"/>
              <a:gd name="T5" fmla="*/ 0 h 392"/>
              <a:gd name="T6" fmla="*/ 9131300 w 5754"/>
              <a:gd name="T7" fmla="*/ 620713 h 392"/>
              <a:gd name="T8" fmla="*/ 6286499 w 5754"/>
              <a:gd name="T9" fmla="*/ 620713 h 392"/>
              <a:gd name="T10" fmla="*/ 5829300 w 5754"/>
              <a:gd name="T11" fmla="*/ 276933 h 392"/>
              <a:gd name="T12" fmla="*/ 127000 w 5754"/>
              <a:gd name="T13" fmla="*/ 276933 h 392"/>
              <a:gd name="T14" fmla="*/ 127000 w 5754"/>
              <a:gd name="T15" fmla="*/ 515669 h 392"/>
              <a:gd name="T16" fmla="*/ 0 w 5754"/>
              <a:gd name="T17" fmla="*/ 515669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54"/>
              <a:gd name="T28" fmla="*/ 0 h 392"/>
              <a:gd name="T29" fmla="*/ 5752 w 5754"/>
              <a:gd name="T30" fmla="*/ 520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54" h="392">
                <a:moveTo>
                  <a:pt x="5752" y="0"/>
                </a:moveTo>
                <a:lnTo>
                  <a:pt x="0" y="0"/>
                </a:lnTo>
                <a:lnTo>
                  <a:pt x="0" y="391"/>
                </a:lnTo>
                <a:lnTo>
                  <a:pt x="1912" y="392"/>
                </a:lnTo>
                <a:lnTo>
                  <a:pt x="2080" y="174"/>
                </a:lnTo>
                <a:lnTo>
                  <a:pt x="5754" y="168"/>
                </a:lnTo>
              </a:path>
            </a:pathLst>
          </a:custGeom>
          <a:solidFill>
            <a:srgbClr val="FFE6CD"/>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27662" name="文本占位符 2"/>
          <p:cNvSpPr>
            <a:spLocks noGrp="1"/>
          </p:cNvSpPr>
          <p:nvPr>
            <p:ph type="body" idx="1"/>
          </p:nvPr>
        </p:nvSpPr>
        <p:spPr bwMode="auto">
          <a:xfrm>
            <a:off x="468313" y="919163"/>
            <a:ext cx="8229600" cy="5173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标题</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3" name="Freeform 9"/>
          <p:cNvSpPr>
            <a:spLocks/>
          </p:cNvSpPr>
          <p:nvPr/>
        </p:nvSpPr>
        <p:spPr bwMode="ltGray">
          <a:xfrm flipH="1">
            <a:off x="0" y="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1038" name="Freeform 14"/>
          <p:cNvSpPr>
            <a:spLocks/>
          </p:cNvSpPr>
          <p:nvPr/>
        </p:nvSpPr>
        <p:spPr bwMode="auto">
          <a:xfrm flipV="1">
            <a:off x="2438400" y="671830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27665" name="Rectangle 28"/>
          <p:cNvSpPr>
            <a:spLocks noGrp="1" noChangeArrowheads="1"/>
          </p:cNvSpPr>
          <p:nvPr>
            <p:ph type="title"/>
          </p:nvPr>
        </p:nvSpPr>
        <p:spPr bwMode="auto">
          <a:xfrm>
            <a:off x="3708400" y="260350"/>
            <a:ext cx="534987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9" name="灯片编号占位符 5"/>
          <p:cNvSpPr>
            <a:spLocks noGrp="1"/>
          </p:cNvSpPr>
          <p:nvPr>
            <p:ph type="sldNum" sz="quarter" idx="4"/>
          </p:nvPr>
        </p:nvSpPr>
        <p:spPr>
          <a:xfrm>
            <a:off x="107950" y="6492875"/>
            <a:ext cx="1317625"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pitchFamily="34" charset="0"/>
                <a:ea typeface="宋体" pitchFamily="2" charset="-122"/>
              </a:defRPr>
            </a:lvl1pPr>
          </a:lstStyle>
          <a:p>
            <a:pPr>
              <a:defRPr/>
            </a:pPr>
            <a:fld id="{33040B0F-D45E-4AE1-9B4C-A83EDADBFB15}" type="slidenum">
              <a:rPr lang="zh-CN" altLang="en-US"/>
              <a:pPr>
                <a:defRPr/>
              </a:pPr>
              <a:t>‹#›</a:t>
            </a:fld>
            <a:endParaRPr lang="zh-CN" altLang="en-US"/>
          </a:p>
        </p:txBody>
      </p:sp>
      <p:pic>
        <p:nvPicPr>
          <p:cNvPr id="10" name="图片 9" descr="透明LOGO.png"/>
          <p:cNvPicPr>
            <a:picLocks noChangeAspect="1"/>
          </p:cNvPicPr>
          <p:nvPr userDrawn="1"/>
        </p:nvPicPr>
        <p:blipFill>
          <a:blip r:embed="rId6"/>
          <a:srcRect/>
          <a:stretch>
            <a:fillRect/>
          </a:stretch>
        </p:blipFill>
        <p:spPr bwMode="auto">
          <a:xfrm>
            <a:off x="0" y="0"/>
            <a:ext cx="1998663" cy="765175"/>
          </a:xfrm>
          <a:prstGeom prst="rect">
            <a:avLst/>
          </a:prstGeom>
          <a:noFill/>
          <a:ln w="9525">
            <a:noFill/>
            <a:miter lim="800000"/>
            <a:headEnd/>
            <a:tailEnd/>
          </a:ln>
        </p:spPr>
      </p:pic>
      <p:graphicFrame>
        <p:nvGraphicFramePr>
          <p:cNvPr id="1026" name="Object 11"/>
          <p:cNvGraphicFramePr>
            <a:graphicFrameLocks/>
          </p:cNvGraphicFramePr>
          <p:nvPr/>
        </p:nvGraphicFramePr>
        <p:xfrm>
          <a:off x="7812088" y="6237288"/>
          <a:ext cx="1208087" cy="466725"/>
        </p:xfrm>
        <a:graphic>
          <a:graphicData uri="http://schemas.openxmlformats.org/presentationml/2006/ole">
            <mc:AlternateContent xmlns:mc="http://schemas.openxmlformats.org/markup-compatibility/2006">
              <mc:Choice xmlns:v="urn:schemas-microsoft-com:vml" Requires="v">
                <p:oleObj spid="_x0000_s27662" r:id="rId7" imgW="7543800" imgH="2738887" progId="">
                  <p:embed/>
                </p:oleObj>
              </mc:Choice>
              <mc:Fallback>
                <p:oleObj r:id="rId7" imgW="7543800" imgH="2738887" progId="">
                  <p:embed/>
                  <p:pic>
                    <p:nvPicPr>
                      <p:cNvPr id="0" name="Picture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2088" y="6237288"/>
                        <a:ext cx="120808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4" r:id="rId1"/>
    <p:sldLayoutId id="2147483662" r:id="rId2"/>
    <p:sldLayoutId id="2147483663"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33"/>
                                        </p:tgtEl>
                                        <p:attrNameLst>
                                          <p:attrName>style.visibility</p:attrName>
                                        </p:attrNameLst>
                                      </p:cBhvr>
                                      <p:to>
                                        <p:strVal val="visible"/>
                                      </p:to>
                                    </p:set>
                                    <p:anim calcmode="lin" valueType="num">
                                      <p:cBhvr additive="base">
                                        <p:cTn id="7" dur="500" fill="hold"/>
                                        <p:tgtEl>
                                          <p:spTgt spid="1033"/>
                                        </p:tgtEl>
                                        <p:attrNameLst>
                                          <p:attrName>ppt_x</p:attrName>
                                        </p:attrNameLst>
                                      </p:cBhvr>
                                      <p:tavLst>
                                        <p:tav tm="0">
                                          <p:val>
                                            <p:strVal val="0-#ppt_w/2"/>
                                          </p:val>
                                        </p:tav>
                                        <p:tav tm="100000">
                                          <p:val>
                                            <p:strVal val="#ppt_x"/>
                                          </p:val>
                                        </p:tav>
                                      </p:tavLst>
                                    </p:anim>
                                    <p:anim calcmode="lin" valueType="num">
                                      <p:cBhvr additive="base">
                                        <p:cTn id="8" dur="500" fill="hold"/>
                                        <p:tgtEl>
                                          <p:spTgt spid="103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38"/>
                                        </p:tgtEl>
                                        <p:attrNameLst>
                                          <p:attrName>style.visibility</p:attrName>
                                        </p:attrNameLst>
                                      </p:cBhvr>
                                      <p:to>
                                        <p:strVal val="visible"/>
                                      </p:to>
                                    </p:set>
                                    <p:anim calcmode="lin" valueType="num">
                                      <p:cBhvr additive="base">
                                        <p:cTn id="11" dur="500" fill="hold"/>
                                        <p:tgtEl>
                                          <p:spTgt spid="1038"/>
                                        </p:tgtEl>
                                        <p:attrNameLst>
                                          <p:attrName>ppt_x</p:attrName>
                                        </p:attrNameLst>
                                      </p:cBhvr>
                                      <p:tavLst>
                                        <p:tav tm="0">
                                          <p:val>
                                            <p:strVal val="1+#ppt_w/2"/>
                                          </p:val>
                                        </p:tav>
                                        <p:tav tm="100000">
                                          <p:val>
                                            <p:strVal val="#ppt_x"/>
                                          </p:val>
                                        </p:tav>
                                      </p:tavLst>
                                    </p:anim>
                                    <p:anim calcmode="lin" valueType="num">
                                      <p:cBhvr additive="base">
                                        <p:cTn id="12" dur="500" fill="hold"/>
                                        <p:tgtEl>
                                          <p:spTgt spid="103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r" rtl="0" eaLnBrk="0" fontAlgn="base" hangingPunct="0">
        <a:spcBef>
          <a:spcPct val="0"/>
        </a:spcBef>
        <a:spcAft>
          <a:spcPct val="0"/>
        </a:spcAft>
        <a:defRPr sz="3200" kern="1200">
          <a:solidFill>
            <a:schemeClr val="tx1"/>
          </a:solidFill>
          <a:latin typeface="+mj-lt"/>
          <a:ea typeface="文鼎CS大宋" pitchFamily="49" charset="-122"/>
          <a:cs typeface="文鼎CS大宋"/>
        </a:defRPr>
      </a:lvl1pPr>
      <a:lvl2pPr algn="r" rtl="0" eaLnBrk="0" fontAlgn="base" hangingPunct="0">
        <a:spcBef>
          <a:spcPct val="0"/>
        </a:spcBef>
        <a:spcAft>
          <a:spcPct val="0"/>
        </a:spcAft>
        <a:defRPr sz="3200">
          <a:solidFill>
            <a:schemeClr val="tx1"/>
          </a:solidFill>
          <a:latin typeface="Calibri" pitchFamily="34" charset="0"/>
          <a:ea typeface="文鼎CS大宋" pitchFamily="49" charset="-122"/>
          <a:cs typeface="文鼎CS大宋"/>
        </a:defRPr>
      </a:lvl2pPr>
      <a:lvl3pPr algn="r" rtl="0" eaLnBrk="0" fontAlgn="base" hangingPunct="0">
        <a:spcBef>
          <a:spcPct val="0"/>
        </a:spcBef>
        <a:spcAft>
          <a:spcPct val="0"/>
        </a:spcAft>
        <a:defRPr sz="3200">
          <a:solidFill>
            <a:schemeClr val="tx1"/>
          </a:solidFill>
          <a:latin typeface="Calibri" pitchFamily="34" charset="0"/>
          <a:ea typeface="文鼎CS大宋" pitchFamily="49" charset="-122"/>
          <a:cs typeface="文鼎CS大宋"/>
        </a:defRPr>
      </a:lvl3pPr>
      <a:lvl4pPr algn="r" rtl="0" eaLnBrk="0" fontAlgn="base" hangingPunct="0">
        <a:spcBef>
          <a:spcPct val="0"/>
        </a:spcBef>
        <a:spcAft>
          <a:spcPct val="0"/>
        </a:spcAft>
        <a:defRPr sz="3200">
          <a:solidFill>
            <a:schemeClr val="tx1"/>
          </a:solidFill>
          <a:latin typeface="Calibri" pitchFamily="34" charset="0"/>
          <a:ea typeface="文鼎CS大宋" pitchFamily="49" charset="-122"/>
          <a:cs typeface="文鼎CS大宋"/>
        </a:defRPr>
      </a:lvl4pPr>
      <a:lvl5pPr algn="r" rtl="0" eaLnBrk="0" fontAlgn="base" hangingPunct="0">
        <a:spcBef>
          <a:spcPct val="0"/>
        </a:spcBef>
        <a:spcAft>
          <a:spcPct val="0"/>
        </a:spcAft>
        <a:defRPr sz="3200">
          <a:solidFill>
            <a:schemeClr val="tx1"/>
          </a:solidFill>
          <a:latin typeface="Calibri" pitchFamily="34" charset="0"/>
          <a:ea typeface="文鼎CS大宋" pitchFamily="49" charset="-122"/>
          <a:cs typeface="文鼎CS大宋"/>
        </a:defRPr>
      </a:lvl5pPr>
      <a:lvl6pPr marL="457200" algn="ctr" rtl="0" eaLnBrk="1" fontAlgn="base" hangingPunct="1">
        <a:spcBef>
          <a:spcPct val="0"/>
        </a:spcBef>
        <a:spcAft>
          <a:spcPct val="0"/>
        </a:spcAft>
        <a:defRPr sz="4400" b="1">
          <a:solidFill>
            <a:schemeClr val="tx1"/>
          </a:solidFill>
          <a:latin typeface="Calibri" pitchFamily="34" charset="0"/>
          <a:ea typeface="宋体" charset="-122"/>
        </a:defRPr>
      </a:lvl6pPr>
      <a:lvl7pPr marL="914400" algn="ctr" rtl="0" eaLnBrk="1" fontAlgn="base" hangingPunct="1">
        <a:spcBef>
          <a:spcPct val="0"/>
        </a:spcBef>
        <a:spcAft>
          <a:spcPct val="0"/>
        </a:spcAft>
        <a:defRPr sz="4400" b="1">
          <a:solidFill>
            <a:schemeClr val="tx1"/>
          </a:solidFill>
          <a:latin typeface="Calibri" pitchFamily="34" charset="0"/>
          <a:ea typeface="宋体" charset="-122"/>
        </a:defRPr>
      </a:lvl7pPr>
      <a:lvl8pPr marL="1371600" algn="ctr" rtl="0" eaLnBrk="1" fontAlgn="base" hangingPunct="1">
        <a:spcBef>
          <a:spcPct val="0"/>
        </a:spcBef>
        <a:spcAft>
          <a:spcPct val="0"/>
        </a:spcAft>
        <a:defRPr sz="4400" b="1">
          <a:solidFill>
            <a:schemeClr val="tx1"/>
          </a:solidFill>
          <a:latin typeface="Calibri" pitchFamily="34" charset="0"/>
          <a:ea typeface="宋体" charset="-122"/>
        </a:defRPr>
      </a:lvl8pPr>
      <a:lvl9pPr marL="1828800" algn="ctr" rtl="0" eaLnBrk="1" fontAlgn="base" hangingPunct="1">
        <a:spcBef>
          <a:spcPct val="0"/>
        </a:spcBef>
        <a:spcAft>
          <a:spcPct val="0"/>
        </a:spcAft>
        <a:defRPr sz="4400" b="1">
          <a:solidFill>
            <a:schemeClr val="tx1"/>
          </a:solidFill>
          <a:latin typeface="Calibri" pitchFamily="34" charset="0"/>
          <a:ea typeface="宋体" charset="-122"/>
        </a:defRPr>
      </a:lvl9pPr>
    </p:titleStyle>
    <p:bodyStyle>
      <a:lvl1pPr marL="342900" indent="-342900" algn="l" rtl="0" eaLnBrk="0" fontAlgn="base" hangingPunct="0">
        <a:lnSpc>
          <a:spcPct val="150000"/>
        </a:lnSpc>
        <a:spcBef>
          <a:spcPct val="20000"/>
        </a:spcBef>
        <a:spcAft>
          <a:spcPct val="0"/>
        </a:spcAft>
        <a:buBlip>
          <a:blip r:embed="rId9"/>
        </a:buBlip>
        <a:defRPr sz="2800" b="1" kern="1200">
          <a:solidFill>
            <a:schemeClr val="tx1"/>
          </a:solidFill>
          <a:latin typeface="+mn-lt"/>
          <a:ea typeface="黑体" pitchFamily="49" charset="-122"/>
          <a:cs typeface="+mn-cs"/>
        </a:defRPr>
      </a:lvl1pPr>
      <a:lvl2pPr marL="742950" indent="-285750" algn="l" rtl="0" eaLnBrk="0" fontAlgn="base" hangingPunct="0">
        <a:lnSpc>
          <a:spcPct val="150000"/>
        </a:lnSpc>
        <a:spcBef>
          <a:spcPct val="20000"/>
        </a:spcBef>
        <a:spcAft>
          <a:spcPct val="0"/>
        </a:spcAft>
        <a:buClr>
          <a:srgbClr val="558ED5"/>
        </a:buClr>
        <a:buFont typeface="Arial" charset="0"/>
        <a:buChar char="–"/>
        <a:defRPr sz="2400" b="1" kern="1200">
          <a:solidFill>
            <a:schemeClr val="tx1"/>
          </a:solidFill>
          <a:latin typeface="+mn-lt"/>
          <a:ea typeface="黑体" pitchFamily="49" charset="-122"/>
          <a:cs typeface="+mn-cs"/>
        </a:defRPr>
      </a:lvl2pPr>
      <a:lvl3pPr marL="1143000" indent="-228600" algn="l" rtl="0" eaLnBrk="0" fontAlgn="base" hangingPunct="0">
        <a:lnSpc>
          <a:spcPct val="150000"/>
        </a:lnSpc>
        <a:spcBef>
          <a:spcPct val="20000"/>
        </a:spcBef>
        <a:spcAft>
          <a:spcPct val="0"/>
        </a:spcAft>
        <a:buClr>
          <a:srgbClr val="558ED5"/>
        </a:buClr>
        <a:buFont typeface="Arial" charset="0"/>
        <a:buChar char="•"/>
        <a:defRPr sz="2400" kern="1200">
          <a:solidFill>
            <a:schemeClr val="tx1"/>
          </a:solidFill>
          <a:latin typeface="+mn-lt"/>
          <a:ea typeface="黑体" pitchFamily="49" charset="-122"/>
          <a:cs typeface="+mn-cs"/>
        </a:defRPr>
      </a:lvl3pPr>
      <a:lvl4pPr marL="1600200" indent="-228600" algn="l" rtl="0" eaLnBrk="0" fontAlgn="base" hangingPunct="0">
        <a:lnSpc>
          <a:spcPct val="150000"/>
        </a:lnSpc>
        <a:spcBef>
          <a:spcPct val="20000"/>
        </a:spcBef>
        <a:spcAft>
          <a:spcPct val="0"/>
        </a:spcAft>
        <a:buClr>
          <a:srgbClr val="558ED5"/>
        </a:buClr>
        <a:buFont typeface="Arial" charset="0"/>
        <a:buChar char="–"/>
        <a:defRPr sz="2000" kern="1200">
          <a:solidFill>
            <a:schemeClr val="tx1"/>
          </a:solidFill>
          <a:latin typeface="+mn-lt"/>
          <a:ea typeface="黑体" pitchFamily="49" charset="-122"/>
          <a:cs typeface="+mn-cs"/>
        </a:defRPr>
      </a:lvl4pPr>
      <a:lvl5pPr marL="2057400" indent="-228600" algn="l" rtl="0" eaLnBrk="0" fontAlgn="base" hangingPunct="0">
        <a:lnSpc>
          <a:spcPct val="150000"/>
        </a:lnSpc>
        <a:spcBef>
          <a:spcPct val="20000"/>
        </a:spcBef>
        <a:spcAft>
          <a:spcPct val="0"/>
        </a:spcAft>
        <a:buClr>
          <a:srgbClr val="558ED5"/>
        </a:buClr>
        <a:buFont typeface="Arial" charset="0"/>
        <a:buChar char="»"/>
        <a:defRPr kern="1200">
          <a:solidFill>
            <a:schemeClr val="tx1"/>
          </a:solidFill>
          <a:latin typeface="+mn-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12" Type="http://schemas.openxmlformats.org/officeDocument/2006/relationships/image" Target="../media/image19.emf"/><Relationship Id="rId2" Type="http://schemas.openxmlformats.org/officeDocument/2006/relationships/hyperlink" Target="http://www.oracle.com/technetwork/database/enterprise-edition/downloads/index.html" TargetMode="External"/><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18.emf"/><Relationship Id="rId5" Type="http://schemas.openxmlformats.org/officeDocument/2006/relationships/image" Target="../media/image12.emf"/><Relationship Id="rId10" Type="http://schemas.openxmlformats.org/officeDocument/2006/relationships/image" Target="../media/image17.emf"/><Relationship Id="rId4" Type="http://schemas.openxmlformats.org/officeDocument/2006/relationships/image" Target="../media/image11.emf"/><Relationship Id="rId9" Type="http://schemas.openxmlformats.org/officeDocument/2006/relationships/image" Target="../media/image16.emf"/></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ctrTitle"/>
          </p:nvPr>
        </p:nvSpPr>
        <p:spPr>
          <a:xfrm>
            <a:off x="0" y="4508500"/>
            <a:ext cx="4068763" cy="576263"/>
          </a:xfrm>
        </p:spPr>
        <p:txBody>
          <a:bodyPr/>
          <a:lstStyle/>
          <a:p>
            <a:pPr eaLnBrk="1" hangingPunct="1"/>
            <a:r>
              <a:rPr lang="zh-CN" altLang="en-US" sz="4000"/>
              <a:t>第一章</a:t>
            </a:r>
          </a:p>
        </p:txBody>
      </p:sp>
      <p:sp>
        <p:nvSpPr>
          <p:cNvPr id="31746" name="副标题 2"/>
          <p:cNvSpPr>
            <a:spLocks noGrp="1"/>
          </p:cNvSpPr>
          <p:nvPr>
            <p:ph type="subTitle" idx="1"/>
          </p:nvPr>
        </p:nvSpPr>
        <p:spPr>
          <a:xfrm>
            <a:off x="179388" y="5157788"/>
            <a:ext cx="6084887" cy="576262"/>
          </a:xfrm>
        </p:spPr>
        <p:txBody>
          <a:bodyPr/>
          <a:lstStyle/>
          <a:p>
            <a:pPr eaLnBrk="1" hangingPunct="1"/>
            <a:r>
              <a:rPr lang="en-US" altLang="zh-CN"/>
              <a:t>Oracle</a:t>
            </a:r>
            <a:r>
              <a:rPr lang="zh-CN" altLang="en-US"/>
              <a:t>入门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pPr eaLnBrk="1" hangingPunct="1"/>
            <a:r>
              <a:rPr lang="en-US" altLang="zh-CN" smtClean="0">
                <a:ea typeface="文鼎CS大宋"/>
              </a:rPr>
              <a:t>Oracle</a:t>
            </a:r>
            <a:r>
              <a:rPr lang="zh-CN" altLang="en-US" smtClean="0">
                <a:ea typeface="文鼎CS大宋"/>
              </a:rPr>
              <a:t>数据库特点</a:t>
            </a:r>
          </a:p>
        </p:txBody>
      </p:sp>
      <p:sp>
        <p:nvSpPr>
          <p:cNvPr id="40962" name="内容占位符 2"/>
          <p:cNvSpPr>
            <a:spLocks noGrp="1"/>
          </p:cNvSpPr>
          <p:nvPr>
            <p:ph idx="1"/>
          </p:nvPr>
        </p:nvSpPr>
        <p:spPr/>
        <p:txBody>
          <a:bodyPr/>
          <a:lstStyle/>
          <a:p>
            <a:pPr eaLnBrk="1" hangingPunct="1"/>
            <a:r>
              <a:rPr lang="en-US" altLang="zh-CN" smtClean="0"/>
              <a:t>Oracle</a:t>
            </a:r>
            <a:r>
              <a:rPr lang="zh-CN" altLang="en-US" smtClean="0"/>
              <a:t>数据库有如下几个主要的特性：</a:t>
            </a:r>
          </a:p>
          <a:p>
            <a:pPr lvl="1" eaLnBrk="1" hangingPunct="1">
              <a:lnSpc>
                <a:spcPct val="120000"/>
              </a:lnSpc>
            </a:pPr>
            <a:r>
              <a:rPr lang="zh-CN" altLang="en-US" smtClean="0">
                <a:latin typeface="宋体" charset="-122"/>
                <a:ea typeface="宋体" charset="-122"/>
              </a:rPr>
              <a:t>支持多用户、大事务量的事务处理</a:t>
            </a:r>
          </a:p>
          <a:p>
            <a:pPr lvl="1" eaLnBrk="1" hangingPunct="1">
              <a:lnSpc>
                <a:spcPct val="120000"/>
              </a:lnSpc>
            </a:pPr>
            <a:r>
              <a:rPr lang="zh-CN" altLang="en-US" smtClean="0">
                <a:latin typeface="宋体" charset="-122"/>
                <a:ea typeface="宋体" charset="-122"/>
              </a:rPr>
              <a:t>数据库安全性和完整性的有效控制</a:t>
            </a:r>
          </a:p>
          <a:p>
            <a:pPr lvl="1" eaLnBrk="1" hangingPunct="1">
              <a:lnSpc>
                <a:spcPct val="120000"/>
              </a:lnSpc>
            </a:pPr>
            <a:r>
              <a:rPr lang="zh-CN" altLang="en-US" smtClean="0">
                <a:latin typeface="宋体" charset="-122"/>
                <a:ea typeface="宋体" charset="-122"/>
              </a:rPr>
              <a:t>支持分布式数据处理</a:t>
            </a:r>
          </a:p>
          <a:p>
            <a:pPr lvl="1" eaLnBrk="1" hangingPunct="1">
              <a:lnSpc>
                <a:spcPct val="120000"/>
              </a:lnSpc>
            </a:pPr>
            <a:r>
              <a:rPr lang="zh-CN" altLang="en-US" smtClean="0">
                <a:latin typeface="宋体" charset="-122"/>
                <a:ea typeface="宋体" charset="-122"/>
              </a:rPr>
              <a:t>可移植性很强</a:t>
            </a:r>
          </a:p>
          <a:p>
            <a:pPr lvl="1" eaLnBrk="1" hangingPunct="1">
              <a:lnSpc>
                <a:spcPct val="120000"/>
              </a:lnSpc>
            </a:pPr>
            <a:r>
              <a:rPr lang="zh-CN" altLang="en-US" smtClean="0">
                <a:latin typeface="宋体" charset="-122"/>
                <a:ea typeface="宋体" charset="-122"/>
              </a:rPr>
              <a:t>跨操作系统、跨硬件平台</a:t>
            </a:r>
          </a:p>
          <a:p>
            <a:pPr eaLnBrk="1" hangingPunct="1"/>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a:lstStyle/>
          <a:p>
            <a:pPr eaLnBrk="1" hangingPunct="1"/>
            <a:r>
              <a:rPr lang="en-US" altLang="zh-CN" smtClean="0">
                <a:ea typeface="文鼎CS大宋"/>
              </a:rPr>
              <a:t>Oracle</a:t>
            </a:r>
            <a:r>
              <a:rPr lang="zh-CN" altLang="en-US" smtClean="0">
                <a:ea typeface="文鼎CS大宋"/>
              </a:rPr>
              <a:t>体系结构</a:t>
            </a:r>
          </a:p>
        </p:txBody>
      </p:sp>
      <p:sp>
        <p:nvSpPr>
          <p:cNvPr id="41986" name="内容占位符 2"/>
          <p:cNvSpPr>
            <a:spLocks noGrp="1"/>
          </p:cNvSpPr>
          <p:nvPr>
            <p:ph idx="1"/>
          </p:nvPr>
        </p:nvSpPr>
        <p:spPr>
          <a:xfrm>
            <a:off x="468313" y="857250"/>
            <a:ext cx="8229600" cy="2714625"/>
          </a:xfrm>
        </p:spPr>
        <p:txBody>
          <a:bodyPr/>
          <a:lstStyle/>
          <a:p>
            <a:pPr eaLnBrk="1" hangingPunct="1"/>
            <a:r>
              <a:rPr lang="zh-CN" altLang="en-US" sz="2400" smtClean="0"/>
              <a:t>数据库的体系结构是指数据库的组成、工作过程与原理，以及数据在数据库中的组织与管理机制</a:t>
            </a:r>
          </a:p>
          <a:p>
            <a:pPr eaLnBrk="1" hangingPunct="1"/>
            <a:r>
              <a:rPr lang="en-US" altLang="zh-CN" sz="2400" smtClean="0"/>
              <a:t>Oracle</a:t>
            </a:r>
            <a:r>
              <a:rPr lang="zh-CN" altLang="en-US" sz="2400" smtClean="0"/>
              <a:t>服务器提供开放、全面和综合的信息管理，它由</a:t>
            </a:r>
            <a:r>
              <a:rPr lang="en-US" altLang="zh-CN" sz="2400" smtClean="0"/>
              <a:t>Oracle</a:t>
            </a:r>
            <a:r>
              <a:rPr lang="zh-CN" altLang="en-US" sz="2400" smtClean="0"/>
              <a:t>数据库和</a:t>
            </a:r>
            <a:r>
              <a:rPr lang="en-US" altLang="zh-CN" sz="2400" smtClean="0"/>
              <a:t>Oracle</a:t>
            </a:r>
            <a:r>
              <a:rPr lang="zh-CN" altLang="en-US" sz="2400" smtClean="0"/>
              <a:t>实例组成</a:t>
            </a:r>
          </a:p>
        </p:txBody>
      </p:sp>
      <p:sp>
        <p:nvSpPr>
          <p:cNvPr id="4" name="AutoShape 34"/>
          <p:cNvSpPr>
            <a:spLocks noChangeArrowheads="1"/>
          </p:cNvSpPr>
          <p:nvPr/>
        </p:nvSpPr>
        <p:spPr bwMode="auto">
          <a:xfrm>
            <a:off x="3276600" y="3500438"/>
            <a:ext cx="2376488" cy="503237"/>
          </a:xfrm>
          <a:prstGeom prst="roundRect">
            <a:avLst>
              <a:gd name="adj" fmla="val 16667"/>
            </a:avLst>
          </a:prstGeom>
          <a:gradFill rotWithShape="1">
            <a:gsLst>
              <a:gs pos="0">
                <a:schemeClr val="bg1"/>
              </a:gs>
              <a:gs pos="100000">
                <a:srgbClr val="33CCFF"/>
              </a:gs>
            </a:gsLst>
            <a:lin ang="18900000" scaled="1"/>
          </a:gradFill>
          <a:ln w="34925" cmpd="dbl" algn="ctr">
            <a:solidFill>
              <a:schemeClr val="bg2"/>
            </a:solidFill>
            <a:round/>
            <a:headEnd/>
            <a:tailEnd/>
          </a:ln>
        </p:spPr>
        <p:txBody>
          <a:bodyPr anchor="ctr"/>
          <a:lstStyle/>
          <a:p>
            <a:pPr algn="ctr"/>
            <a:r>
              <a:rPr lang="en-US" altLang="zh-CN" sz="2000">
                <a:latin typeface="Calibri" pitchFamily="34" charset="0"/>
                <a:ea typeface="黑体" pitchFamily="49" charset="-122"/>
              </a:rPr>
              <a:t>Oracle </a:t>
            </a:r>
            <a:r>
              <a:rPr lang="zh-CN" altLang="en-US" sz="2000">
                <a:latin typeface="Calibri" pitchFamily="34" charset="0"/>
                <a:ea typeface="黑体" pitchFamily="49" charset="-122"/>
              </a:rPr>
              <a:t>服务器 </a:t>
            </a:r>
            <a:endParaRPr lang="en-US" sz="2000">
              <a:latin typeface="Calibri" pitchFamily="34" charset="0"/>
              <a:ea typeface="黑体" pitchFamily="49" charset="-122"/>
            </a:endParaRPr>
          </a:p>
        </p:txBody>
      </p:sp>
      <p:sp>
        <p:nvSpPr>
          <p:cNvPr id="5" name="AutoShape 35"/>
          <p:cNvSpPr>
            <a:spLocks noChangeArrowheads="1"/>
          </p:cNvSpPr>
          <p:nvPr/>
        </p:nvSpPr>
        <p:spPr bwMode="auto">
          <a:xfrm>
            <a:off x="1403350" y="4713288"/>
            <a:ext cx="2233613" cy="501650"/>
          </a:xfrm>
          <a:prstGeom prst="roundRect">
            <a:avLst>
              <a:gd name="adj" fmla="val 16667"/>
            </a:avLst>
          </a:prstGeom>
          <a:gradFill rotWithShape="1">
            <a:gsLst>
              <a:gs pos="0">
                <a:schemeClr val="bg1"/>
              </a:gs>
              <a:gs pos="100000">
                <a:srgbClr val="33CCFF"/>
              </a:gs>
            </a:gsLst>
            <a:lin ang="18900000" scaled="1"/>
          </a:gradFill>
          <a:ln w="34925" cmpd="dbl" algn="ctr">
            <a:solidFill>
              <a:schemeClr val="bg2"/>
            </a:solidFill>
            <a:round/>
            <a:headEnd/>
            <a:tailEnd/>
          </a:ln>
        </p:spPr>
        <p:txBody>
          <a:bodyPr anchor="ctr"/>
          <a:lstStyle/>
          <a:p>
            <a:pPr algn="ctr"/>
            <a:r>
              <a:rPr lang="en-US" altLang="zh-CN" sz="2000">
                <a:latin typeface="Calibri" pitchFamily="34" charset="0"/>
                <a:ea typeface="黑体" pitchFamily="49" charset="-122"/>
              </a:rPr>
              <a:t>Oracle </a:t>
            </a:r>
            <a:r>
              <a:rPr lang="zh-CN" altLang="en-US" sz="2000">
                <a:latin typeface="Calibri" pitchFamily="34" charset="0"/>
                <a:ea typeface="黑体" pitchFamily="49" charset="-122"/>
              </a:rPr>
              <a:t>数据库 </a:t>
            </a:r>
            <a:endParaRPr lang="en-US" sz="2000">
              <a:latin typeface="Calibri" pitchFamily="34" charset="0"/>
              <a:ea typeface="黑体" pitchFamily="49" charset="-122"/>
            </a:endParaRPr>
          </a:p>
        </p:txBody>
      </p:sp>
      <p:sp>
        <p:nvSpPr>
          <p:cNvPr id="6" name="AutoShape 36"/>
          <p:cNvSpPr>
            <a:spLocks noChangeArrowheads="1"/>
          </p:cNvSpPr>
          <p:nvPr/>
        </p:nvSpPr>
        <p:spPr bwMode="auto">
          <a:xfrm>
            <a:off x="5578475" y="4711700"/>
            <a:ext cx="2233613" cy="574675"/>
          </a:xfrm>
          <a:prstGeom prst="roundRect">
            <a:avLst>
              <a:gd name="adj" fmla="val 16667"/>
            </a:avLst>
          </a:prstGeom>
          <a:gradFill rotWithShape="1">
            <a:gsLst>
              <a:gs pos="0">
                <a:schemeClr val="bg1"/>
              </a:gs>
              <a:gs pos="100000">
                <a:srgbClr val="33CCFF"/>
              </a:gs>
            </a:gsLst>
            <a:lin ang="18900000" scaled="1"/>
          </a:gradFill>
          <a:ln w="34925" cmpd="dbl" algn="ctr">
            <a:solidFill>
              <a:schemeClr val="bg2"/>
            </a:solidFill>
            <a:round/>
            <a:headEnd/>
            <a:tailEnd/>
          </a:ln>
        </p:spPr>
        <p:txBody>
          <a:bodyPr anchor="ctr"/>
          <a:lstStyle/>
          <a:p>
            <a:pPr algn="ctr"/>
            <a:r>
              <a:rPr lang="en-US" altLang="zh-CN" sz="2000">
                <a:latin typeface="Calibri" pitchFamily="34" charset="0"/>
                <a:ea typeface="黑体" pitchFamily="49" charset="-122"/>
              </a:rPr>
              <a:t>Oracle </a:t>
            </a:r>
            <a:r>
              <a:rPr lang="zh-CN" altLang="en-US" sz="2000">
                <a:latin typeface="Calibri" pitchFamily="34" charset="0"/>
                <a:ea typeface="黑体" pitchFamily="49" charset="-122"/>
              </a:rPr>
              <a:t>实例</a:t>
            </a:r>
          </a:p>
        </p:txBody>
      </p:sp>
      <p:sp>
        <p:nvSpPr>
          <p:cNvPr id="7" name="Rectangle 39"/>
          <p:cNvSpPr>
            <a:spLocks noChangeArrowheads="1"/>
          </p:cNvSpPr>
          <p:nvPr/>
        </p:nvSpPr>
        <p:spPr bwMode="auto">
          <a:xfrm>
            <a:off x="971550" y="5567363"/>
            <a:ext cx="7343775" cy="576262"/>
          </a:xfrm>
          <a:prstGeom prst="rect">
            <a:avLst/>
          </a:prstGeom>
          <a:gradFill rotWithShape="1">
            <a:gsLst>
              <a:gs pos="0">
                <a:schemeClr val="bg1"/>
              </a:gs>
              <a:gs pos="100000">
                <a:srgbClr val="FF9933"/>
              </a:gs>
            </a:gsLst>
            <a:lin ang="18900000" scaled="1"/>
          </a:gradFill>
          <a:ln w="34925" cmpd="dbl" algn="ctr">
            <a:solidFill>
              <a:schemeClr val="bg2"/>
            </a:solidFill>
            <a:miter lim="800000"/>
            <a:headEnd/>
            <a:tailEnd/>
          </a:ln>
        </p:spPr>
        <p:txBody>
          <a:bodyPr anchor="ctr"/>
          <a:lstStyle/>
          <a:p>
            <a:pPr algn="ctr"/>
            <a:r>
              <a:rPr lang="en-US" altLang="zh-CN" sz="2000">
                <a:latin typeface="Calibri" pitchFamily="34" charset="0"/>
                <a:ea typeface="黑体" pitchFamily="49" charset="-122"/>
              </a:rPr>
              <a:t>Oracle </a:t>
            </a:r>
            <a:r>
              <a:rPr lang="zh-CN" altLang="en-US" sz="2000">
                <a:latin typeface="Calibri" pitchFamily="34" charset="0"/>
                <a:ea typeface="黑体" pitchFamily="49" charset="-122"/>
              </a:rPr>
              <a:t>数据库是一个数据的集合，该集合被视为一个逻辑单元</a:t>
            </a:r>
            <a:endParaRPr lang="en-US" sz="2000">
              <a:latin typeface="Calibri" pitchFamily="34" charset="0"/>
              <a:ea typeface="黑体" pitchFamily="49" charset="-122"/>
            </a:endParaRPr>
          </a:p>
        </p:txBody>
      </p:sp>
      <p:sp>
        <p:nvSpPr>
          <p:cNvPr id="8" name="Rectangle 40"/>
          <p:cNvSpPr>
            <a:spLocks noChangeArrowheads="1"/>
          </p:cNvSpPr>
          <p:nvPr/>
        </p:nvSpPr>
        <p:spPr bwMode="auto">
          <a:xfrm>
            <a:off x="971550" y="5567363"/>
            <a:ext cx="7345363" cy="576262"/>
          </a:xfrm>
          <a:prstGeom prst="rect">
            <a:avLst/>
          </a:prstGeom>
          <a:gradFill rotWithShape="1">
            <a:gsLst>
              <a:gs pos="0">
                <a:schemeClr val="bg1"/>
              </a:gs>
              <a:gs pos="100000">
                <a:srgbClr val="FF9933"/>
              </a:gs>
            </a:gsLst>
            <a:lin ang="18900000" scaled="1"/>
          </a:gradFill>
          <a:ln w="34925" cmpd="dbl" algn="ctr">
            <a:solidFill>
              <a:schemeClr val="bg2"/>
            </a:solidFill>
            <a:miter lim="800000"/>
            <a:headEnd/>
            <a:tailEnd/>
          </a:ln>
        </p:spPr>
        <p:txBody>
          <a:bodyPr anchor="ctr"/>
          <a:lstStyle/>
          <a:p>
            <a:pPr algn="ctr"/>
            <a:r>
              <a:rPr lang="zh-CN" altLang="en-US" sz="2000">
                <a:latin typeface="Calibri" pitchFamily="34" charset="0"/>
                <a:ea typeface="黑体" pitchFamily="49" charset="-122"/>
              </a:rPr>
              <a:t>管理数据库的后台进程和内存结构的集合称为 </a:t>
            </a:r>
            <a:r>
              <a:rPr lang="en-US" altLang="zh-CN" sz="2000">
                <a:latin typeface="Calibri" pitchFamily="34" charset="0"/>
                <a:ea typeface="黑体" pitchFamily="49" charset="-122"/>
              </a:rPr>
              <a:t>Oracle </a:t>
            </a:r>
            <a:r>
              <a:rPr lang="zh-CN" altLang="en-US" sz="2000">
                <a:latin typeface="Calibri" pitchFamily="34" charset="0"/>
                <a:ea typeface="黑体" pitchFamily="49" charset="-122"/>
              </a:rPr>
              <a:t>实例 </a:t>
            </a:r>
            <a:r>
              <a:rPr lang="en-US" sz="2000">
                <a:latin typeface="Calibri" pitchFamily="34" charset="0"/>
                <a:ea typeface="黑体" pitchFamily="49" charset="-122"/>
              </a:rPr>
              <a:t>  </a:t>
            </a:r>
          </a:p>
        </p:txBody>
      </p:sp>
      <p:sp>
        <p:nvSpPr>
          <p:cNvPr id="9" name="Line 41"/>
          <p:cNvSpPr>
            <a:spLocks noChangeShapeType="1"/>
          </p:cNvSpPr>
          <p:nvPr/>
        </p:nvSpPr>
        <p:spPr bwMode="auto">
          <a:xfrm>
            <a:off x="4498975" y="4000500"/>
            <a:ext cx="0" cy="358775"/>
          </a:xfrm>
          <a:prstGeom prst="line">
            <a:avLst/>
          </a:prstGeom>
          <a:noFill/>
          <a:ln w="9525">
            <a:solidFill>
              <a:schemeClr val="tx1"/>
            </a:solidFill>
            <a:round/>
            <a:headEnd/>
            <a:tailEnd/>
          </a:ln>
        </p:spPr>
        <p:txBody>
          <a:bodyPr/>
          <a:lstStyle/>
          <a:p>
            <a:endParaRPr lang="zh-CN" altLang="en-US"/>
          </a:p>
        </p:txBody>
      </p:sp>
      <p:sp>
        <p:nvSpPr>
          <p:cNvPr id="10" name="Line 42"/>
          <p:cNvSpPr>
            <a:spLocks noChangeShapeType="1"/>
          </p:cNvSpPr>
          <p:nvPr/>
        </p:nvSpPr>
        <p:spPr bwMode="auto">
          <a:xfrm>
            <a:off x="2411413" y="4357688"/>
            <a:ext cx="4392612" cy="0"/>
          </a:xfrm>
          <a:prstGeom prst="line">
            <a:avLst/>
          </a:prstGeom>
          <a:noFill/>
          <a:ln w="9525">
            <a:solidFill>
              <a:schemeClr val="tx1"/>
            </a:solidFill>
            <a:round/>
            <a:headEnd/>
            <a:tailEnd/>
          </a:ln>
        </p:spPr>
        <p:txBody>
          <a:bodyPr/>
          <a:lstStyle/>
          <a:p>
            <a:endParaRPr lang="zh-CN" altLang="en-US"/>
          </a:p>
        </p:txBody>
      </p:sp>
      <p:sp>
        <p:nvSpPr>
          <p:cNvPr id="11" name="Line 43"/>
          <p:cNvSpPr>
            <a:spLocks noChangeShapeType="1"/>
          </p:cNvSpPr>
          <p:nvPr/>
        </p:nvSpPr>
        <p:spPr bwMode="auto">
          <a:xfrm>
            <a:off x="2411413" y="4354513"/>
            <a:ext cx="0" cy="360362"/>
          </a:xfrm>
          <a:prstGeom prst="line">
            <a:avLst/>
          </a:prstGeom>
          <a:noFill/>
          <a:ln w="9525">
            <a:solidFill>
              <a:schemeClr val="tx1"/>
            </a:solidFill>
            <a:round/>
            <a:headEnd/>
            <a:tailEnd type="triangle" w="med" len="med"/>
          </a:ln>
        </p:spPr>
        <p:txBody>
          <a:bodyPr/>
          <a:lstStyle/>
          <a:p>
            <a:endParaRPr lang="zh-CN" altLang="en-US"/>
          </a:p>
        </p:txBody>
      </p:sp>
      <p:sp>
        <p:nvSpPr>
          <p:cNvPr id="12" name="Line 44"/>
          <p:cNvSpPr>
            <a:spLocks noChangeShapeType="1"/>
          </p:cNvSpPr>
          <p:nvPr/>
        </p:nvSpPr>
        <p:spPr bwMode="auto">
          <a:xfrm>
            <a:off x="6804025" y="4354513"/>
            <a:ext cx="0" cy="360362"/>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10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1000"/>
                                        <p:tgtEl>
                                          <p:spTgt spid="9"/>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1000"/>
                                        <p:tgtEl>
                                          <p:spTgt spid="10"/>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1000"/>
                                        <p:tgtEl>
                                          <p:spTgt spid="11"/>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1000"/>
                                        <p:tgtEl>
                                          <p:spTgt spid="5"/>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1000"/>
                                        <p:tgtEl>
                                          <p:spTgt spid="12"/>
                                        </p:tgtEl>
                                      </p:cBhvr>
                                    </p:animEffect>
                                  </p:childTnLst>
                                </p:cTn>
                              </p:par>
                            </p:childTnLst>
                          </p:cTn>
                        </p:par>
                        <p:par>
                          <p:cTn id="28" fill="hold">
                            <p:stCondLst>
                              <p:cond delay="6000"/>
                            </p:stCondLst>
                            <p:childTnLst>
                              <p:par>
                                <p:cTn id="29" presetID="22" presetClass="entr" presetSubtype="1"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7"/>
                                        </p:tgtEl>
                                        <p:attrNameLst>
                                          <p:attrName>style.visibility</p:attrName>
                                        </p:attrNameLst>
                                      </p:cBhvr>
                                      <p:to>
                                        <p:strVal val="visible"/>
                                      </p:to>
                                    </p:set>
                                    <p:anim calcmode="discrete" valueType="clr">
                                      <p:cBhvr override="childStyle">
                                        <p:cTn id="36"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7"/>
                                        </p:tgtEl>
                                        <p:attrNameLst>
                                          <p:attrName>fillcolor</p:attrName>
                                        </p:attrNameLst>
                                      </p:cBhvr>
                                      <p:tavLst>
                                        <p:tav tm="0">
                                          <p:val>
                                            <p:clrVal>
                                              <a:schemeClr val="accent2"/>
                                            </p:clrVal>
                                          </p:val>
                                        </p:tav>
                                        <p:tav tm="50000">
                                          <p:val>
                                            <p:clrVal>
                                              <a:schemeClr val="hlink"/>
                                            </p:clrVal>
                                          </p:val>
                                        </p:tav>
                                      </p:tavLst>
                                    </p:anim>
                                    <p:set>
                                      <p:cBhvr>
                                        <p:cTn id="38" dur="80"/>
                                        <p:tgtEl>
                                          <p:spTgt spid="7"/>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2" fill="hold" grpId="1" nodeType="clickEffect">
                                  <p:stCondLst>
                                    <p:cond delay="0"/>
                                  </p:stCondLst>
                                  <p:iterate type="lt">
                                    <p:tmPct val="0"/>
                                  </p:iterate>
                                  <p:childTnLst>
                                    <p:anim calcmode="lin" valueType="num">
                                      <p:cBhvr additive="base">
                                        <p:cTn id="42" dur="500"/>
                                        <p:tgtEl>
                                          <p:spTgt spid="7"/>
                                        </p:tgtEl>
                                        <p:attrNameLst>
                                          <p:attrName>ppt_x</p:attrName>
                                        </p:attrNameLst>
                                      </p:cBhvr>
                                      <p:tavLst>
                                        <p:tav tm="0">
                                          <p:val>
                                            <p:strVal val="ppt_x"/>
                                          </p:val>
                                        </p:tav>
                                        <p:tav tm="100000">
                                          <p:val>
                                            <p:strVal val="1+ppt_w/2"/>
                                          </p:val>
                                        </p:tav>
                                      </p:tavLst>
                                    </p:anim>
                                    <p:anim calcmode="lin" valueType="num">
                                      <p:cBhvr additive="base">
                                        <p:cTn id="43" dur="500"/>
                                        <p:tgtEl>
                                          <p:spTgt spid="7"/>
                                        </p:tgtEl>
                                        <p:attrNameLst>
                                          <p:attrName>ppt_y</p:attrName>
                                        </p:attrNameLst>
                                      </p:cBhvr>
                                      <p:tavLst>
                                        <p:tav tm="0">
                                          <p:val>
                                            <p:strVal val="ppt_y"/>
                                          </p:val>
                                        </p:tav>
                                        <p:tav tm="100000">
                                          <p:val>
                                            <p:strVal val="ppt_y"/>
                                          </p:val>
                                        </p:tav>
                                      </p:tavLst>
                                    </p:anim>
                                    <p:set>
                                      <p:cBhvr>
                                        <p:cTn id="44" dur="1" fill="hold">
                                          <p:stCondLst>
                                            <p:cond delay="499"/>
                                          </p:stCondLst>
                                        </p:cTn>
                                        <p:tgtEl>
                                          <p:spTgt spid="7"/>
                                        </p:tgtEl>
                                        <p:attrNameLst>
                                          <p:attrName>style.visibility</p:attrName>
                                        </p:attrNameLst>
                                      </p:cBhvr>
                                      <p:to>
                                        <p:strVal val="hidden"/>
                                      </p:to>
                                    </p:set>
                                  </p:childTnLst>
                                </p:cTn>
                              </p:par>
                            </p:childTnLst>
                          </p:cTn>
                        </p:par>
                        <p:par>
                          <p:cTn id="45" fill="hold">
                            <p:stCondLst>
                              <p:cond delay="500"/>
                            </p:stCondLst>
                            <p:childTnLst>
                              <p:par>
                                <p:cTn id="46" presetID="27" presetClass="entr" presetSubtype="0" fill="hold" grpId="0" nodeType="afterEffect">
                                  <p:stCondLst>
                                    <p:cond delay="0"/>
                                  </p:stCondLst>
                                  <p:iterate type="lt">
                                    <p:tmPct val="50000"/>
                                  </p:iterate>
                                  <p:childTnLst>
                                    <p:set>
                                      <p:cBhvr>
                                        <p:cTn id="47" dur="1" fill="hold">
                                          <p:stCondLst>
                                            <p:cond delay="0"/>
                                          </p:stCondLst>
                                        </p:cTn>
                                        <p:tgtEl>
                                          <p:spTgt spid="8"/>
                                        </p:tgtEl>
                                        <p:attrNameLst>
                                          <p:attrName>style.visibility</p:attrName>
                                        </p:attrNameLst>
                                      </p:cBhvr>
                                      <p:to>
                                        <p:strVal val="visible"/>
                                      </p:to>
                                    </p:set>
                                    <p:anim calcmode="discrete" valueType="clr">
                                      <p:cBhvr override="childStyle">
                                        <p:cTn id="48"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8"/>
                                        </p:tgtEl>
                                        <p:attrNameLst>
                                          <p:attrName>fillcolor</p:attrName>
                                        </p:attrNameLst>
                                      </p:cBhvr>
                                      <p:tavLst>
                                        <p:tav tm="0">
                                          <p:val>
                                            <p:clrVal>
                                              <a:schemeClr val="accent2"/>
                                            </p:clrVal>
                                          </p:val>
                                        </p:tav>
                                        <p:tav tm="50000">
                                          <p:val>
                                            <p:clrVal>
                                              <a:schemeClr val="hlink"/>
                                            </p:clrVal>
                                          </p:val>
                                        </p:tav>
                                      </p:tavLst>
                                    </p:anim>
                                    <p:set>
                                      <p:cBhvr>
                                        <p:cTn id="50" dur="8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7" grpId="1" animBg="1"/>
      <p:bldP spid="8" grpId="0" animBg="1"/>
      <p:bldP spid="9"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pPr eaLnBrk="1" hangingPunct="1"/>
            <a:r>
              <a:rPr lang="en-US" altLang="zh-CN" smtClean="0">
                <a:ea typeface="文鼎CS大宋"/>
              </a:rPr>
              <a:t>Oracle</a:t>
            </a:r>
            <a:r>
              <a:rPr lang="zh-CN" altLang="en-US" smtClean="0">
                <a:ea typeface="文鼎CS大宋"/>
              </a:rPr>
              <a:t>主要组件</a:t>
            </a:r>
          </a:p>
        </p:txBody>
      </p:sp>
      <p:sp>
        <p:nvSpPr>
          <p:cNvPr id="4" name="Text Box 139"/>
          <p:cNvSpPr txBox="1">
            <a:spLocks noChangeArrowheads="1"/>
          </p:cNvSpPr>
          <p:nvPr/>
        </p:nvSpPr>
        <p:spPr bwMode="auto">
          <a:xfrm>
            <a:off x="2173288" y="1636713"/>
            <a:ext cx="5776912" cy="2232025"/>
          </a:xfrm>
          <a:prstGeom prst="rect">
            <a:avLst/>
          </a:prstGeom>
          <a:gradFill rotWithShape="1">
            <a:gsLst>
              <a:gs pos="0">
                <a:srgbClr val="A3FFC2">
                  <a:alpha val="33000"/>
                </a:srgbClr>
              </a:gs>
              <a:gs pos="50000">
                <a:srgbClr val="FFFFFF"/>
              </a:gs>
              <a:gs pos="100000">
                <a:srgbClr val="A3FFC2">
                  <a:alpha val="33000"/>
                </a:srgbClr>
              </a:gs>
            </a:gsLst>
            <a:lin ang="0" scaled="1"/>
          </a:gradFill>
          <a:ln w="15875">
            <a:solidFill>
              <a:srgbClr val="000000"/>
            </a:solidFill>
            <a:miter lim="800000"/>
            <a:headEnd/>
            <a:tailEnd/>
          </a:ln>
        </p:spPr>
        <p:txBody>
          <a:bodyPr/>
          <a:lstStyle/>
          <a:p>
            <a:pPr algn="ctr" fontAlgn="auto">
              <a:lnSpc>
                <a:spcPct val="85000"/>
              </a:lnSpc>
              <a:spcBef>
                <a:spcPts val="0"/>
              </a:spcBef>
              <a:spcAft>
                <a:spcPts val="0"/>
              </a:spcAft>
              <a:defRPr/>
            </a:pPr>
            <a:r>
              <a:rPr lang="zh-CN" altLang="en-US">
                <a:latin typeface="+mn-lt"/>
                <a:ea typeface="黑体" pitchFamily="49" charset="-122"/>
              </a:rPr>
              <a:t>实     例</a:t>
            </a:r>
          </a:p>
          <a:p>
            <a:pPr algn="just" fontAlgn="auto">
              <a:lnSpc>
                <a:spcPct val="85000"/>
              </a:lnSpc>
              <a:spcBef>
                <a:spcPts val="0"/>
              </a:spcBef>
              <a:spcAft>
                <a:spcPts val="0"/>
              </a:spcAft>
              <a:defRPr/>
            </a:pPr>
            <a:r>
              <a:rPr lang="zh-CN" altLang="en-US" sz="1600" b="1">
                <a:latin typeface="+mn-lt"/>
                <a:ea typeface="黑体" pitchFamily="49" charset="-122"/>
              </a:rPr>
              <a:t>        内存结构</a:t>
            </a:r>
          </a:p>
          <a:p>
            <a:pPr algn="just" fontAlgn="auto">
              <a:spcBef>
                <a:spcPts val="0"/>
              </a:spcBef>
              <a:spcAft>
                <a:spcPts val="0"/>
              </a:spcAft>
              <a:defRPr/>
            </a:pPr>
            <a:endParaRPr lang="zh-CN" altLang="en-US" sz="1600">
              <a:latin typeface="+mn-lt"/>
              <a:ea typeface="黑体" pitchFamily="49" charset="-122"/>
            </a:endParaRPr>
          </a:p>
          <a:p>
            <a:pPr algn="just" fontAlgn="auto">
              <a:spcBef>
                <a:spcPts val="0"/>
              </a:spcBef>
              <a:spcAft>
                <a:spcPts val="0"/>
              </a:spcAft>
              <a:defRPr/>
            </a:pPr>
            <a:endParaRPr lang="zh-CN" altLang="en-US" sz="1100">
              <a:latin typeface="+mn-lt"/>
              <a:ea typeface="黑体" pitchFamily="49" charset="-122"/>
            </a:endParaRPr>
          </a:p>
          <a:p>
            <a:pPr algn="just" fontAlgn="auto">
              <a:spcBef>
                <a:spcPts val="0"/>
              </a:spcBef>
              <a:spcAft>
                <a:spcPts val="0"/>
              </a:spcAft>
              <a:defRPr/>
            </a:pPr>
            <a:endParaRPr lang="zh-CN" altLang="en-US" sz="1100">
              <a:latin typeface="+mn-lt"/>
              <a:ea typeface="黑体" pitchFamily="49" charset="-122"/>
            </a:endParaRPr>
          </a:p>
          <a:p>
            <a:pPr algn="just" fontAlgn="auto">
              <a:spcBef>
                <a:spcPts val="0"/>
              </a:spcBef>
              <a:spcAft>
                <a:spcPts val="0"/>
              </a:spcAft>
              <a:defRPr/>
            </a:pPr>
            <a:endParaRPr lang="zh-CN" altLang="en-US" sz="1100">
              <a:latin typeface="+mn-lt"/>
              <a:ea typeface="黑体" pitchFamily="49" charset="-122"/>
            </a:endParaRPr>
          </a:p>
          <a:p>
            <a:pPr algn="just" fontAlgn="auto">
              <a:spcBef>
                <a:spcPts val="0"/>
              </a:spcBef>
              <a:spcAft>
                <a:spcPts val="0"/>
              </a:spcAft>
              <a:defRPr/>
            </a:pPr>
            <a:endParaRPr lang="zh-CN" altLang="en-US" sz="1100">
              <a:latin typeface="+mn-lt"/>
              <a:ea typeface="黑体" pitchFamily="49" charset="-122"/>
            </a:endParaRPr>
          </a:p>
          <a:p>
            <a:pPr algn="just" fontAlgn="auto">
              <a:spcBef>
                <a:spcPts val="0"/>
              </a:spcBef>
              <a:spcAft>
                <a:spcPts val="0"/>
              </a:spcAft>
              <a:defRPr/>
            </a:pPr>
            <a:r>
              <a:rPr lang="zh-CN" altLang="en-US" sz="1600" b="1">
                <a:latin typeface="+mn-lt"/>
                <a:ea typeface="黑体" pitchFamily="49" charset="-122"/>
              </a:rPr>
              <a:t>        后台进程</a:t>
            </a:r>
          </a:p>
          <a:p>
            <a:pPr fontAlgn="auto">
              <a:spcBef>
                <a:spcPts val="0"/>
              </a:spcBef>
              <a:spcAft>
                <a:spcPts val="0"/>
              </a:spcAft>
              <a:defRPr/>
            </a:pPr>
            <a:endParaRPr lang="en-US" altLang="zh-CN" sz="1600">
              <a:latin typeface="+mn-lt"/>
              <a:ea typeface="黑体" pitchFamily="49" charset="-122"/>
            </a:endParaRPr>
          </a:p>
        </p:txBody>
      </p:sp>
      <p:sp>
        <p:nvSpPr>
          <p:cNvPr id="5" name="Text Box 140"/>
          <p:cNvSpPr txBox="1">
            <a:spLocks noChangeArrowheads="1"/>
          </p:cNvSpPr>
          <p:nvPr/>
        </p:nvSpPr>
        <p:spPr bwMode="auto">
          <a:xfrm>
            <a:off x="2557463" y="3349625"/>
            <a:ext cx="5076825" cy="371475"/>
          </a:xfrm>
          <a:prstGeom prst="rect">
            <a:avLst/>
          </a:prstGeom>
          <a:gradFill rotWithShape="1">
            <a:gsLst>
              <a:gs pos="0">
                <a:srgbClr val="CCFF33"/>
              </a:gs>
              <a:gs pos="100000">
                <a:srgbClr val="FFFFFF"/>
              </a:gs>
            </a:gsLst>
            <a:lin ang="5400000" scaled="1"/>
          </a:gradFill>
          <a:ln w="9525">
            <a:solidFill>
              <a:srgbClr val="000000"/>
            </a:solidFill>
            <a:miter lim="800000"/>
            <a:headEnd/>
            <a:tailEnd/>
          </a:ln>
          <a:effectLst>
            <a:outerShdw dist="35921" dir="2700000" algn="ctr" rotWithShape="0">
              <a:srgbClr val="808080">
                <a:alpha val="50000"/>
              </a:srgbClr>
            </a:outerShdw>
          </a:effectLst>
        </p:spPr>
        <p:txBody>
          <a:bodyPr/>
          <a:lstStyle/>
          <a:p>
            <a:pPr algn="just" fontAlgn="auto">
              <a:spcBef>
                <a:spcPts val="0"/>
              </a:spcBef>
              <a:spcAft>
                <a:spcPts val="0"/>
              </a:spcAft>
              <a:defRPr/>
            </a:pPr>
            <a:r>
              <a:rPr lang="en-US" altLang="zh-CN" sz="1200" b="1">
                <a:latin typeface="+mn-lt"/>
                <a:ea typeface="黑体" pitchFamily="49" charset="-122"/>
              </a:rPr>
              <a:t>  </a:t>
            </a:r>
            <a:r>
              <a:rPr lang="en-US" altLang="zh-CN" sz="1600" b="1">
                <a:latin typeface="+mn-lt"/>
                <a:ea typeface="黑体" pitchFamily="49" charset="-122"/>
              </a:rPr>
              <a:t>PMON    SMON    DBWR   LGWR    CKPT     </a:t>
            </a:r>
            <a:r>
              <a:rPr lang="zh-CN" altLang="en-US" sz="1600">
                <a:latin typeface="+mn-lt"/>
                <a:ea typeface="黑体" pitchFamily="49" charset="-122"/>
              </a:rPr>
              <a:t>其他</a:t>
            </a:r>
          </a:p>
        </p:txBody>
      </p:sp>
      <p:sp>
        <p:nvSpPr>
          <p:cNvPr id="43014" name="Line 141"/>
          <p:cNvSpPr>
            <a:spLocks noChangeShapeType="1"/>
          </p:cNvSpPr>
          <p:nvPr/>
        </p:nvSpPr>
        <p:spPr bwMode="auto">
          <a:xfrm>
            <a:off x="4787900" y="3860800"/>
            <a:ext cx="1588" cy="458788"/>
          </a:xfrm>
          <a:prstGeom prst="line">
            <a:avLst/>
          </a:prstGeom>
          <a:noFill/>
          <a:ln w="19050">
            <a:solidFill>
              <a:srgbClr val="000000"/>
            </a:solidFill>
            <a:round/>
            <a:headEnd/>
            <a:tailEnd type="triangle" w="med" len="med"/>
          </a:ln>
        </p:spPr>
        <p:txBody>
          <a:bodyPr/>
          <a:lstStyle/>
          <a:p>
            <a:endParaRPr lang="zh-CN" altLang="en-US"/>
          </a:p>
        </p:txBody>
      </p:sp>
      <p:sp>
        <p:nvSpPr>
          <p:cNvPr id="43015" name="Line 142"/>
          <p:cNvSpPr>
            <a:spLocks noChangeShapeType="1"/>
          </p:cNvSpPr>
          <p:nvPr/>
        </p:nvSpPr>
        <p:spPr bwMode="auto">
          <a:xfrm flipV="1">
            <a:off x="5259388" y="3860800"/>
            <a:ext cx="1587" cy="457200"/>
          </a:xfrm>
          <a:prstGeom prst="line">
            <a:avLst/>
          </a:prstGeom>
          <a:noFill/>
          <a:ln w="19050">
            <a:solidFill>
              <a:srgbClr val="000000"/>
            </a:solidFill>
            <a:round/>
            <a:headEnd/>
            <a:tailEnd type="triangle" w="med" len="med"/>
          </a:ln>
        </p:spPr>
        <p:txBody>
          <a:bodyPr/>
          <a:lstStyle/>
          <a:p>
            <a:endParaRPr lang="zh-CN" altLang="en-US"/>
          </a:p>
        </p:txBody>
      </p:sp>
      <p:sp>
        <p:nvSpPr>
          <p:cNvPr id="8" name="Text Box 143"/>
          <p:cNvSpPr txBox="1">
            <a:spLocks noChangeArrowheads="1"/>
          </p:cNvSpPr>
          <p:nvPr/>
        </p:nvSpPr>
        <p:spPr bwMode="auto">
          <a:xfrm>
            <a:off x="2616200" y="4313238"/>
            <a:ext cx="4779963" cy="1708150"/>
          </a:xfrm>
          <a:prstGeom prst="rect">
            <a:avLst/>
          </a:prstGeom>
          <a:gradFill rotWithShape="1">
            <a:gsLst>
              <a:gs pos="0">
                <a:srgbClr val="A3FFC2">
                  <a:alpha val="33000"/>
                </a:srgbClr>
              </a:gs>
              <a:gs pos="50000">
                <a:srgbClr val="FFFFFF"/>
              </a:gs>
              <a:gs pos="100000">
                <a:srgbClr val="A3FFC2">
                  <a:alpha val="33000"/>
                </a:srgbClr>
              </a:gs>
            </a:gsLst>
            <a:lin ang="0" scaled="1"/>
          </a:gradFill>
          <a:ln w="15875" algn="ctr">
            <a:solidFill>
              <a:srgbClr val="000000"/>
            </a:solidFill>
            <a:miter lim="800000"/>
            <a:headEnd/>
            <a:tailEnd/>
          </a:ln>
          <a:effectLst/>
        </p:spPr>
        <p:txBody>
          <a:bodyPr/>
          <a:lstStyle/>
          <a:p>
            <a:pPr algn="just" fontAlgn="auto">
              <a:spcBef>
                <a:spcPts val="0"/>
              </a:spcBef>
              <a:spcAft>
                <a:spcPts val="0"/>
              </a:spcAft>
              <a:defRPr/>
            </a:pPr>
            <a:r>
              <a:rPr lang="en-US" altLang="zh-CN" sz="1600" b="1" dirty="0">
                <a:latin typeface="+mn-lt"/>
                <a:ea typeface="黑体" pitchFamily="49" charset="-122"/>
              </a:rPr>
              <a:t> </a:t>
            </a:r>
            <a:br>
              <a:rPr lang="en-US" altLang="zh-CN" sz="1600" b="1" dirty="0">
                <a:latin typeface="+mn-lt"/>
                <a:ea typeface="黑体" pitchFamily="49" charset="-122"/>
              </a:rPr>
            </a:br>
            <a:endParaRPr lang="en-US" altLang="zh-CN" sz="1600" b="1" dirty="0">
              <a:latin typeface="+mn-lt"/>
              <a:ea typeface="黑体" pitchFamily="49" charset="-122"/>
            </a:endParaRPr>
          </a:p>
          <a:p>
            <a:pPr algn="just" fontAlgn="auto">
              <a:spcBef>
                <a:spcPts val="0"/>
              </a:spcBef>
              <a:spcAft>
                <a:spcPts val="0"/>
              </a:spcAft>
              <a:defRPr/>
            </a:pPr>
            <a:endParaRPr lang="en-US" altLang="zh-CN" sz="1600" b="1" dirty="0">
              <a:latin typeface="+mn-lt"/>
              <a:ea typeface="黑体" pitchFamily="49" charset="-122"/>
            </a:endParaRPr>
          </a:p>
          <a:p>
            <a:pPr algn="just" fontAlgn="auto">
              <a:spcBef>
                <a:spcPts val="0"/>
              </a:spcBef>
              <a:spcAft>
                <a:spcPts val="0"/>
              </a:spcAft>
              <a:defRPr/>
            </a:pPr>
            <a:endParaRPr lang="en-US" altLang="zh-CN" sz="1600" b="1" dirty="0">
              <a:latin typeface="+mn-lt"/>
              <a:ea typeface="黑体" pitchFamily="49" charset="-122"/>
            </a:endParaRPr>
          </a:p>
          <a:p>
            <a:pPr algn="just" fontAlgn="auto">
              <a:spcBef>
                <a:spcPts val="0"/>
              </a:spcBef>
              <a:spcAft>
                <a:spcPts val="0"/>
              </a:spcAft>
              <a:defRPr/>
            </a:pPr>
            <a:endParaRPr lang="en-US" altLang="en-US" sz="1600" b="1" noProof="1">
              <a:latin typeface="+mn-lt"/>
              <a:ea typeface="黑体" pitchFamily="49" charset="-122"/>
            </a:endParaRPr>
          </a:p>
          <a:p>
            <a:pPr algn="just" fontAlgn="auto">
              <a:spcBef>
                <a:spcPts val="0"/>
              </a:spcBef>
              <a:spcAft>
                <a:spcPts val="0"/>
              </a:spcAft>
              <a:defRPr/>
            </a:pPr>
            <a:endParaRPr lang="en-US" altLang="zh-CN" sz="1600" b="1" dirty="0">
              <a:latin typeface="+mn-lt"/>
              <a:ea typeface="黑体" pitchFamily="49" charset="-122"/>
            </a:endParaRPr>
          </a:p>
          <a:p>
            <a:pPr algn="just" fontAlgn="auto">
              <a:spcBef>
                <a:spcPts val="0"/>
              </a:spcBef>
              <a:spcAft>
                <a:spcPts val="0"/>
              </a:spcAft>
              <a:defRPr/>
            </a:pPr>
            <a:endParaRPr lang="en-US" altLang="en-US" sz="1600" b="1" noProof="1">
              <a:latin typeface="+mn-lt"/>
              <a:ea typeface="黑体" pitchFamily="49" charset="-122"/>
            </a:endParaRPr>
          </a:p>
          <a:p>
            <a:pPr algn="just" fontAlgn="auto">
              <a:spcBef>
                <a:spcPts val="0"/>
              </a:spcBef>
              <a:spcAft>
                <a:spcPts val="0"/>
              </a:spcAft>
              <a:defRPr/>
            </a:pPr>
            <a:r>
              <a:rPr lang="zh-CN" altLang="en-US" sz="1600" b="1" noProof="1">
                <a:latin typeface="+mn-lt"/>
                <a:ea typeface="黑体" pitchFamily="49" charset="-122"/>
              </a:rPr>
              <a:t>数据库</a:t>
            </a:r>
            <a:endParaRPr lang="zh-CN" altLang="en-US" sz="1600" b="1" dirty="0">
              <a:latin typeface="+mn-lt"/>
              <a:ea typeface="黑体" pitchFamily="49" charset="-122"/>
            </a:endParaRPr>
          </a:p>
        </p:txBody>
      </p:sp>
      <p:sp>
        <p:nvSpPr>
          <p:cNvPr id="9" name="Text Box 144"/>
          <p:cNvSpPr txBox="1">
            <a:spLocks noChangeArrowheads="1"/>
          </p:cNvSpPr>
          <p:nvPr/>
        </p:nvSpPr>
        <p:spPr bwMode="auto">
          <a:xfrm>
            <a:off x="2960688" y="4575175"/>
            <a:ext cx="1104900" cy="330200"/>
          </a:xfrm>
          <a:prstGeom prst="rect">
            <a:avLst/>
          </a:prstGeom>
          <a:gradFill rotWithShape="1">
            <a:gsLst>
              <a:gs pos="0">
                <a:srgbClr val="66FF33"/>
              </a:gs>
              <a:gs pos="100000">
                <a:srgbClr val="FFFFFF"/>
              </a:gs>
            </a:gsLst>
            <a:lin ang="2700000" scaled="1"/>
          </a:gradFill>
          <a:ln w="9525" algn="ctr">
            <a:solidFill>
              <a:srgbClr val="008000"/>
            </a:solidFill>
            <a:miter lim="800000"/>
            <a:headEnd/>
            <a:tailEnd/>
          </a:ln>
          <a:effectLst>
            <a:outerShdw dist="28398" dir="1593903" algn="ctr" rotWithShape="0">
              <a:srgbClr val="808080"/>
            </a:outerShdw>
          </a:effectLst>
        </p:spPr>
        <p:txBody>
          <a:bodyPr anchor="ctr"/>
          <a:lstStyle/>
          <a:p>
            <a:pPr algn="ctr" fontAlgn="auto">
              <a:spcBef>
                <a:spcPts val="0"/>
              </a:spcBef>
              <a:spcAft>
                <a:spcPts val="0"/>
              </a:spcAft>
              <a:defRPr/>
            </a:pPr>
            <a:r>
              <a:rPr lang="zh-CN" altLang="en-US" sz="1600">
                <a:latin typeface="+mn-lt"/>
                <a:ea typeface="黑体" pitchFamily="49" charset="-122"/>
              </a:rPr>
              <a:t>数据文件</a:t>
            </a:r>
          </a:p>
        </p:txBody>
      </p:sp>
      <p:sp>
        <p:nvSpPr>
          <p:cNvPr id="10" name="Text Box 145"/>
          <p:cNvSpPr txBox="1">
            <a:spLocks noChangeArrowheads="1"/>
          </p:cNvSpPr>
          <p:nvPr/>
        </p:nvSpPr>
        <p:spPr bwMode="auto">
          <a:xfrm>
            <a:off x="2965450" y="5041900"/>
            <a:ext cx="1101725" cy="331788"/>
          </a:xfrm>
          <a:prstGeom prst="rect">
            <a:avLst/>
          </a:prstGeom>
          <a:gradFill rotWithShape="1">
            <a:gsLst>
              <a:gs pos="0">
                <a:srgbClr val="66FF33"/>
              </a:gs>
              <a:gs pos="100000">
                <a:srgbClr val="FFFFFF"/>
              </a:gs>
            </a:gsLst>
            <a:lin ang="2700000" scaled="1"/>
          </a:gradFill>
          <a:ln w="9525" algn="ctr">
            <a:solidFill>
              <a:srgbClr val="008000"/>
            </a:solidFill>
            <a:miter lim="800000"/>
            <a:headEnd/>
            <a:tailEnd/>
          </a:ln>
          <a:effectLst>
            <a:outerShdw dist="28398" dir="1593903" algn="ctr" rotWithShape="0">
              <a:srgbClr val="808080"/>
            </a:outerShdw>
          </a:effectLst>
        </p:spPr>
        <p:txBody>
          <a:bodyPr anchor="ctr"/>
          <a:lstStyle/>
          <a:p>
            <a:pPr algn="ctr" fontAlgn="auto">
              <a:spcBef>
                <a:spcPts val="0"/>
              </a:spcBef>
              <a:spcAft>
                <a:spcPts val="0"/>
              </a:spcAft>
              <a:defRPr/>
            </a:pPr>
            <a:r>
              <a:rPr lang="zh-CN" altLang="en-US" sz="1600">
                <a:latin typeface="+mn-lt"/>
                <a:ea typeface="黑体" pitchFamily="49" charset="-122"/>
              </a:rPr>
              <a:t>数据文件</a:t>
            </a:r>
          </a:p>
        </p:txBody>
      </p:sp>
      <p:sp>
        <p:nvSpPr>
          <p:cNvPr id="11" name="Text Box 146"/>
          <p:cNvSpPr txBox="1">
            <a:spLocks noChangeArrowheads="1"/>
          </p:cNvSpPr>
          <p:nvPr/>
        </p:nvSpPr>
        <p:spPr bwMode="auto">
          <a:xfrm>
            <a:off x="2970213" y="5516563"/>
            <a:ext cx="1101725" cy="331787"/>
          </a:xfrm>
          <a:prstGeom prst="rect">
            <a:avLst/>
          </a:prstGeom>
          <a:gradFill rotWithShape="1">
            <a:gsLst>
              <a:gs pos="0">
                <a:srgbClr val="66FF33"/>
              </a:gs>
              <a:gs pos="100000">
                <a:srgbClr val="FFFFFF"/>
              </a:gs>
            </a:gsLst>
            <a:lin ang="2700000" scaled="1"/>
          </a:gradFill>
          <a:ln w="9525" algn="ctr">
            <a:solidFill>
              <a:srgbClr val="008000"/>
            </a:solidFill>
            <a:miter lim="800000"/>
            <a:headEnd/>
            <a:tailEnd/>
          </a:ln>
          <a:effectLst>
            <a:outerShdw dist="28398" dir="1593903" algn="ctr" rotWithShape="0">
              <a:srgbClr val="808080"/>
            </a:outerShdw>
          </a:effectLst>
        </p:spPr>
        <p:txBody>
          <a:bodyPr anchor="ctr"/>
          <a:lstStyle/>
          <a:p>
            <a:pPr algn="ctr" fontAlgn="auto">
              <a:spcBef>
                <a:spcPts val="0"/>
              </a:spcBef>
              <a:spcAft>
                <a:spcPts val="0"/>
              </a:spcAft>
              <a:defRPr/>
            </a:pPr>
            <a:r>
              <a:rPr lang="zh-CN" altLang="en-US" sz="1600">
                <a:latin typeface="+mn-lt"/>
                <a:ea typeface="黑体" pitchFamily="49" charset="-122"/>
              </a:rPr>
              <a:t>数据文件</a:t>
            </a:r>
          </a:p>
        </p:txBody>
      </p:sp>
      <p:sp>
        <p:nvSpPr>
          <p:cNvPr id="12" name="Text Box 147"/>
          <p:cNvSpPr txBox="1">
            <a:spLocks noChangeArrowheads="1"/>
          </p:cNvSpPr>
          <p:nvPr/>
        </p:nvSpPr>
        <p:spPr bwMode="auto">
          <a:xfrm>
            <a:off x="4356100" y="4581525"/>
            <a:ext cx="1314450" cy="331788"/>
          </a:xfrm>
          <a:prstGeom prst="rect">
            <a:avLst/>
          </a:prstGeom>
          <a:gradFill rotWithShape="1">
            <a:gsLst>
              <a:gs pos="0">
                <a:srgbClr val="66FF33"/>
              </a:gs>
              <a:gs pos="100000">
                <a:srgbClr val="FFFFFF"/>
              </a:gs>
            </a:gsLst>
            <a:lin ang="2700000" scaled="1"/>
          </a:gradFill>
          <a:ln w="9525" algn="ctr">
            <a:solidFill>
              <a:srgbClr val="008000"/>
            </a:solidFill>
            <a:miter lim="800000"/>
            <a:headEnd/>
            <a:tailEnd/>
          </a:ln>
          <a:effectLst>
            <a:outerShdw dist="28398" dir="1593903" algn="ctr" rotWithShape="0">
              <a:srgbClr val="808080"/>
            </a:outerShdw>
          </a:effectLst>
        </p:spPr>
        <p:txBody>
          <a:bodyPr anchor="ctr"/>
          <a:lstStyle/>
          <a:p>
            <a:pPr algn="ctr" fontAlgn="auto">
              <a:spcBef>
                <a:spcPts val="0"/>
              </a:spcBef>
              <a:spcAft>
                <a:spcPts val="0"/>
              </a:spcAft>
              <a:defRPr/>
            </a:pPr>
            <a:r>
              <a:rPr lang="zh-CN" altLang="en-US" sz="1600">
                <a:latin typeface="+mn-lt"/>
                <a:ea typeface="黑体" pitchFamily="49" charset="-122"/>
              </a:rPr>
              <a:t>控制文件</a:t>
            </a:r>
          </a:p>
        </p:txBody>
      </p:sp>
      <p:sp>
        <p:nvSpPr>
          <p:cNvPr id="13" name="Text Box 148"/>
          <p:cNvSpPr txBox="1">
            <a:spLocks noChangeArrowheads="1"/>
          </p:cNvSpPr>
          <p:nvPr/>
        </p:nvSpPr>
        <p:spPr bwMode="auto">
          <a:xfrm>
            <a:off x="4356100" y="5032375"/>
            <a:ext cx="1314450" cy="331788"/>
          </a:xfrm>
          <a:prstGeom prst="rect">
            <a:avLst/>
          </a:prstGeom>
          <a:gradFill rotWithShape="1">
            <a:gsLst>
              <a:gs pos="0">
                <a:srgbClr val="66FF33"/>
              </a:gs>
              <a:gs pos="100000">
                <a:srgbClr val="FFFFFF"/>
              </a:gs>
            </a:gsLst>
            <a:lin ang="2700000" scaled="1"/>
          </a:gradFill>
          <a:ln w="9525" algn="ctr">
            <a:solidFill>
              <a:srgbClr val="008000"/>
            </a:solidFill>
            <a:miter lim="800000"/>
            <a:headEnd/>
            <a:tailEnd/>
          </a:ln>
          <a:effectLst>
            <a:outerShdw dist="28398" dir="1593903" algn="ctr" rotWithShape="0">
              <a:srgbClr val="808080"/>
            </a:outerShdw>
          </a:effectLst>
        </p:spPr>
        <p:txBody>
          <a:bodyPr anchor="ctr"/>
          <a:lstStyle/>
          <a:p>
            <a:pPr algn="ctr" fontAlgn="auto">
              <a:spcBef>
                <a:spcPts val="0"/>
              </a:spcBef>
              <a:spcAft>
                <a:spcPts val="0"/>
              </a:spcAft>
              <a:defRPr/>
            </a:pPr>
            <a:r>
              <a:rPr lang="zh-CN" altLang="en-US" sz="1600">
                <a:latin typeface="+mn-lt"/>
                <a:ea typeface="黑体" pitchFamily="49" charset="-122"/>
              </a:rPr>
              <a:t>控制文件</a:t>
            </a:r>
          </a:p>
        </p:txBody>
      </p:sp>
      <p:sp>
        <p:nvSpPr>
          <p:cNvPr id="14" name="Text Box 149"/>
          <p:cNvSpPr txBox="1">
            <a:spLocks noChangeArrowheads="1"/>
          </p:cNvSpPr>
          <p:nvPr/>
        </p:nvSpPr>
        <p:spPr bwMode="auto">
          <a:xfrm>
            <a:off x="5872163" y="4581525"/>
            <a:ext cx="1208087" cy="331788"/>
          </a:xfrm>
          <a:prstGeom prst="rect">
            <a:avLst/>
          </a:prstGeom>
          <a:gradFill rotWithShape="1">
            <a:gsLst>
              <a:gs pos="0">
                <a:srgbClr val="66FF33"/>
              </a:gs>
              <a:gs pos="100000">
                <a:srgbClr val="FFFFFF"/>
              </a:gs>
            </a:gsLst>
            <a:lin ang="2700000" scaled="1"/>
          </a:gradFill>
          <a:ln w="9525" algn="ctr">
            <a:solidFill>
              <a:srgbClr val="008000"/>
            </a:solidFill>
            <a:miter lim="800000"/>
            <a:headEnd/>
            <a:tailEnd/>
          </a:ln>
          <a:effectLst>
            <a:outerShdw dist="28398" dir="1593903" algn="ctr" rotWithShape="0">
              <a:srgbClr val="808080"/>
            </a:outerShdw>
          </a:effectLst>
        </p:spPr>
        <p:txBody>
          <a:bodyPr anchor="ctr"/>
          <a:lstStyle/>
          <a:p>
            <a:pPr algn="ctr" fontAlgn="auto">
              <a:spcBef>
                <a:spcPts val="0"/>
              </a:spcBef>
              <a:spcAft>
                <a:spcPts val="0"/>
              </a:spcAft>
              <a:defRPr/>
            </a:pPr>
            <a:r>
              <a:rPr lang="zh-CN" altLang="en-US" sz="1600">
                <a:latin typeface="+mn-lt"/>
                <a:ea typeface="黑体" pitchFamily="49" charset="-122"/>
              </a:rPr>
              <a:t>日志文件</a:t>
            </a:r>
          </a:p>
        </p:txBody>
      </p:sp>
      <p:sp>
        <p:nvSpPr>
          <p:cNvPr id="15" name="Text Box 150"/>
          <p:cNvSpPr txBox="1">
            <a:spLocks noChangeArrowheads="1"/>
          </p:cNvSpPr>
          <p:nvPr/>
        </p:nvSpPr>
        <p:spPr bwMode="auto">
          <a:xfrm>
            <a:off x="5872163" y="5041900"/>
            <a:ext cx="1208087" cy="331788"/>
          </a:xfrm>
          <a:prstGeom prst="rect">
            <a:avLst/>
          </a:prstGeom>
          <a:gradFill rotWithShape="1">
            <a:gsLst>
              <a:gs pos="0">
                <a:srgbClr val="66FF33"/>
              </a:gs>
              <a:gs pos="100000">
                <a:srgbClr val="FFFFFF"/>
              </a:gs>
            </a:gsLst>
            <a:lin ang="2700000" scaled="1"/>
          </a:gradFill>
          <a:ln w="9525" algn="ctr">
            <a:solidFill>
              <a:srgbClr val="008000"/>
            </a:solidFill>
            <a:miter lim="800000"/>
            <a:headEnd/>
            <a:tailEnd/>
          </a:ln>
          <a:effectLst>
            <a:outerShdw dist="28398" dir="1593903" algn="ctr" rotWithShape="0">
              <a:srgbClr val="808080"/>
            </a:outerShdw>
          </a:effectLst>
        </p:spPr>
        <p:txBody>
          <a:bodyPr anchor="ctr"/>
          <a:lstStyle/>
          <a:p>
            <a:pPr algn="ctr" fontAlgn="auto">
              <a:spcBef>
                <a:spcPts val="0"/>
              </a:spcBef>
              <a:spcAft>
                <a:spcPts val="0"/>
              </a:spcAft>
              <a:defRPr/>
            </a:pPr>
            <a:r>
              <a:rPr lang="zh-CN" altLang="en-US" sz="1600">
                <a:latin typeface="+mn-lt"/>
                <a:ea typeface="黑体" pitchFamily="49" charset="-122"/>
              </a:rPr>
              <a:t>日志文件</a:t>
            </a:r>
          </a:p>
        </p:txBody>
      </p:sp>
      <p:sp>
        <p:nvSpPr>
          <p:cNvPr id="16" name="Text Box 151"/>
          <p:cNvSpPr txBox="1">
            <a:spLocks noChangeArrowheads="1"/>
          </p:cNvSpPr>
          <p:nvPr/>
        </p:nvSpPr>
        <p:spPr bwMode="auto">
          <a:xfrm>
            <a:off x="1301750" y="4637088"/>
            <a:ext cx="1065213" cy="341312"/>
          </a:xfrm>
          <a:prstGeom prst="rect">
            <a:avLst/>
          </a:prstGeom>
          <a:gradFill rotWithShape="1">
            <a:gsLst>
              <a:gs pos="0">
                <a:srgbClr val="99FF99"/>
              </a:gs>
              <a:gs pos="100000">
                <a:schemeClr val="bg1"/>
              </a:gs>
            </a:gsLst>
            <a:lin ang="5400000" scaled="1"/>
          </a:gradFill>
          <a:ln w="9525" algn="ctr">
            <a:solidFill>
              <a:srgbClr val="000000"/>
            </a:solidFill>
            <a:miter lim="800000"/>
            <a:headEnd/>
            <a:tailEnd/>
          </a:ln>
          <a:effectLst>
            <a:outerShdw dist="35921" dir="2700000" algn="ctr" rotWithShape="0">
              <a:srgbClr val="808080"/>
            </a:outerShdw>
          </a:effectLst>
        </p:spPr>
        <p:txBody>
          <a:bodyPr anchor="ctr"/>
          <a:lstStyle/>
          <a:p>
            <a:pPr algn="ctr" fontAlgn="auto">
              <a:spcBef>
                <a:spcPts val="0"/>
              </a:spcBef>
              <a:spcAft>
                <a:spcPts val="0"/>
              </a:spcAft>
              <a:defRPr/>
            </a:pPr>
            <a:r>
              <a:rPr lang="zh-CN" altLang="en-US" sz="1600">
                <a:latin typeface="+mn-lt"/>
                <a:ea typeface="黑体" pitchFamily="49" charset="-122"/>
              </a:rPr>
              <a:t>参数文件</a:t>
            </a:r>
          </a:p>
        </p:txBody>
      </p:sp>
      <p:sp>
        <p:nvSpPr>
          <p:cNvPr id="43027" name="Text Box 152"/>
          <p:cNvSpPr txBox="1">
            <a:spLocks noChangeArrowheads="1"/>
          </p:cNvSpPr>
          <p:nvPr/>
        </p:nvSpPr>
        <p:spPr bwMode="auto">
          <a:xfrm>
            <a:off x="7480300" y="4797425"/>
            <a:ext cx="1484313" cy="330200"/>
          </a:xfrm>
          <a:prstGeom prst="rect">
            <a:avLst/>
          </a:prstGeom>
          <a:gradFill rotWithShape="1">
            <a:gsLst>
              <a:gs pos="0">
                <a:srgbClr val="FF9933"/>
              </a:gs>
              <a:gs pos="100000">
                <a:srgbClr val="FFFFFF"/>
              </a:gs>
            </a:gsLst>
            <a:lin ang="2700000" scaled="1"/>
          </a:gradFill>
          <a:ln w="9525" algn="ctr">
            <a:solidFill>
              <a:srgbClr val="000000"/>
            </a:solidFill>
            <a:miter lim="800000"/>
            <a:headEnd/>
            <a:tailEnd/>
          </a:ln>
        </p:spPr>
        <p:txBody>
          <a:bodyPr anchor="ctr"/>
          <a:lstStyle/>
          <a:p>
            <a:pPr algn="just"/>
            <a:r>
              <a:rPr lang="zh-CN" altLang="en-US" sz="1600" b="1" noProof="1">
                <a:latin typeface="Calibri" pitchFamily="34" charset="0"/>
                <a:ea typeface="黑体" pitchFamily="49" charset="-122"/>
              </a:rPr>
              <a:t>归档日志文件</a:t>
            </a:r>
            <a:endParaRPr lang="zh-CN" altLang="en-US" sz="1600" b="1">
              <a:latin typeface="Calibri" pitchFamily="34" charset="0"/>
              <a:ea typeface="黑体" pitchFamily="49" charset="-122"/>
            </a:endParaRPr>
          </a:p>
        </p:txBody>
      </p:sp>
      <p:sp>
        <p:nvSpPr>
          <p:cNvPr id="18" name="Text Box 153"/>
          <p:cNvSpPr txBox="1">
            <a:spLocks noChangeArrowheads="1"/>
          </p:cNvSpPr>
          <p:nvPr/>
        </p:nvSpPr>
        <p:spPr bwMode="auto">
          <a:xfrm>
            <a:off x="1301750" y="5300663"/>
            <a:ext cx="1065213" cy="331787"/>
          </a:xfrm>
          <a:prstGeom prst="rect">
            <a:avLst/>
          </a:prstGeom>
          <a:gradFill rotWithShape="1">
            <a:gsLst>
              <a:gs pos="0">
                <a:srgbClr val="99FF99"/>
              </a:gs>
              <a:gs pos="100000">
                <a:schemeClr val="bg1"/>
              </a:gs>
            </a:gsLst>
            <a:lin ang="5400000" scaled="1"/>
          </a:gradFill>
          <a:ln w="9525" algn="ctr">
            <a:solidFill>
              <a:srgbClr val="000000"/>
            </a:solidFill>
            <a:miter lim="800000"/>
            <a:headEnd/>
            <a:tailEnd/>
          </a:ln>
          <a:effectLst>
            <a:outerShdw dist="35921" dir="2700000" algn="ctr" rotWithShape="0">
              <a:srgbClr val="808080"/>
            </a:outerShdw>
          </a:effectLst>
        </p:spPr>
        <p:txBody>
          <a:bodyPr anchor="ctr"/>
          <a:lstStyle/>
          <a:p>
            <a:pPr algn="ctr" fontAlgn="auto">
              <a:spcBef>
                <a:spcPts val="0"/>
              </a:spcBef>
              <a:spcAft>
                <a:spcPts val="0"/>
              </a:spcAft>
              <a:defRPr/>
            </a:pPr>
            <a:r>
              <a:rPr lang="zh-CN" altLang="en-US" sz="1600">
                <a:latin typeface="+mn-lt"/>
                <a:ea typeface="黑体" pitchFamily="49" charset="-122"/>
              </a:rPr>
              <a:t>口令文件</a:t>
            </a:r>
          </a:p>
        </p:txBody>
      </p:sp>
      <p:sp>
        <p:nvSpPr>
          <p:cNvPr id="43029" name="Rectangle 154"/>
          <p:cNvSpPr>
            <a:spLocks noChangeArrowheads="1"/>
          </p:cNvSpPr>
          <p:nvPr/>
        </p:nvSpPr>
        <p:spPr bwMode="auto">
          <a:xfrm>
            <a:off x="2573338" y="2157413"/>
            <a:ext cx="5060950" cy="744537"/>
          </a:xfrm>
          <a:prstGeom prst="rect">
            <a:avLst/>
          </a:prstGeom>
          <a:noFill/>
          <a:ln w="9525">
            <a:solidFill>
              <a:srgbClr val="000000"/>
            </a:solidFill>
            <a:miter lim="800000"/>
            <a:headEnd/>
            <a:tailEnd/>
          </a:ln>
        </p:spPr>
        <p:txBody>
          <a:bodyPr/>
          <a:lstStyle/>
          <a:p>
            <a:pPr algn="ctr"/>
            <a:r>
              <a:rPr lang="en-US" altLang="zh-CN" sz="1400" b="1">
                <a:latin typeface="Calibri" pitchFamily="34" charset="0"/>
                <a:ea typeface="黑体" pitchFamily="49" charset="-122"/>
              </a:rPr>
              <a:t>SGA</a:t>
            </a:r>
          </a:p>
          <a:p>
            <a:pPr algn="just"/>
            <a:endParaRPr lang="en-US" altLang="zh-CN" sz="1400" b="1">
              <a:latin typeface="Calibri" pitchFamily="34" charset="0"/>
              <a:ea typeface="黑体" pitchFamily="49" charset="-122"/>
            </a:endParaRPr>
          </a:p>
          <a:p>
            <a:endParaRPr lang="en-US" altLang="zh-CN">
              <a:latin typeface="Calibri" pitchFamily="34" charset="0"/>
              <a:ea typeface="黑体" pitchFamily="49" charset="-122"/>
            </a:endParaRPr>
          </a:p>
        </p:txBody>
      </p:sp>
      <p:sp>
        <p:nvSpPr>
          <p:cNvPr id="20" name="Text Box 155"/>
          <p:cNvSpPr txBox="1">
            <a:spLocks noChangeArrowheads="1"/>
          </p:cNvSpPr>
          <p:nvPr/>
        </p:nvSpPr>
        <p:spPr bwMode="auto">
          <a:xfrm>
            <a:off x="684213" y="1860550"/>
            <a:ext cx="1260475" cy="339725"/>
          </a:xfrm>
          <a:prstGeom prst="rect">
            <a:avLst/>
          </a:prstGeom>
          <a:gradFill rotWithShape="1">
            <a:gsLst>
              <a:gs pos="0">
                <a:srgbClr val="99FF99"/>
              </a:gs>
              <a:gs pos="100000">
                <a:schemeClr val="bg1"/>
              </a:gs>
            </a:gsLst>
            <a:lin ang="5400000" scaled="1"/>
          </a:gradFill>
          <a:ln w="9525">
            <a:solidFill>
              <a:srgbClr val="000000"/>
            </a:solidFill>
            <a:miter lim="800000"/>
            <a:headEnd/>
            <a:tailEnd/>
          </a:ln>
          <a:effectLst>
            <a:outerShdw dist="35921" dir="2700000" algn="ctr" rotWithShape="0">
              <a:srgbClr val="808080"/>
            </a:outerShdw>
          </a:effectLst>
        </p:spPr>
        <p:txBody>
          <a:bodyPr anchor="ctr"/>
          <a:lstStyle/>
          <a:p>
            <a:pPr algn="ctr" fontAlgn="auto">
              <a:spcBef>
                <a:spcPts val="0"/>
              </a:spcBef>
              <a:spcAft>
                <a:spcPts val="0"/>
              </a:spcAft>
              <a:defRPr/>
            </a:pPr>
            <a:r>
              <a:rPr lang="zh-CN" altLang="en-US" sz="1600" noProof="1">
                <a:latin typeface="+mn-lt"/>
                <a:ea typeface="黑体" pitchFamily="49" charset="-122"/>
              </a:rPr>
              <a:t>用户进程</a:t>
            </a:r>
            <a:endParaRPr lang="zh-CN" altLang="en-US" sz="1600">
              <a:latin typeface="+mn-lt"/>
              <a:ea typeface="黑体" pitchFamily="49" charset="-122"/>
            </a:endParaRPr>
          </a:p>
        </p:txBody>
      </p:sp>
      <p:sp>
        <p:nvSpPr>
          <p:cNvPr id="21" name="Text Box 156"/>
          <p:cNvSpPr txBox="1">
            <a:spLocks noChangeArrowheads="1"/>
          </p:cNvSpPr>
          <p:nvPr/>
        </p:nvSpPr>
        <p:spPr bwMode="auto">
          <a:xfrm>
            <a:off x="684213" y="2682875"/>
            <a:ext cx="1247775" cy="368300"/>
          </a:xfrm>
          <a:prstGeom prst="rect">
            <a:avLst/>
          </a:prstGeom>
          <a:gradFill rotWithShape="1">
            <a:gsLst>
              <a:gs pos="0">
                <a:srgbClr val="99FF99"/>
              </a:gs>
              <a:gs pos="100000">
                <a:schemeClr val="bg1"/>
              </a:gs>
            </a:gsLst>
            <a:lin ang="5400000" scaled="1"/>
          </a:gradFill>
          <a:ln w="9525" algn="ctr">
            <a:solidFill>
              <a:srgbClr val="000000"/>
            </a:solidFill>
            <a:miter lim="800000"/>
            <a:headEnd/>
            <a:tailEnd/>
          </a:ln>
          <a:effectLst>
            <a:outerShdw dist="35921" dir="2700000" algn="ctr" rotWithShape="0">
              <a:srgbClr val="808080"/>
            </a:outerShdw>
          </a:effectLst>
        </p:spPr>
        <p:txBody>
          <a:bodyPr anchor="ctr"/>
          <a:lstStyle/>
          <a:p>
            <a:pPr algn="ctr" fontAlgn="auto">
              <a:spcBef>
                <a:spcPts val="0"/>
              </a:spcBef>
              <a:spcAft>
                <a:spcPts val="0"/>
              </a:spcAft>
              <a:defRPr/>
            </a:pPr>
            <a:r>
              <a:rPr lang="zh-CN" altLang="en-US" sz="1600" noProof="1">
                <a:latin typeface="+mn-lt"/>
                <a:ea typeface="黑体" pitchFamily="49" charset="-122"/>
              </a:rPr>
              <a:t>服务器进程</a:t>
            </a:r>
            <a:endParaRPr lang="zh-CN" altLang="en-US" sz="1600">
              <a:latin typeface="+mn-lt"/>
              <a:ea typeface="黑体" pitchFamily="49" charset="-122"/>
            </a:endParaRPr>
          </a:p>
        </p:txBody>
      </p:sp>
      <p:sp>
        <p:nvSpPr>
          <p:cNvPr id="43032" name="Line 157"/>
          <p:cNvSpPr>
            <a:spLocks noChangeShapeType="1"/>
          </p:cNvSpPr>
          <p:nvPr/>
        </p:nvSpPr>
        <p:spPr bwMode="auto">
          <a:xfrm>
            <a:off x="1304925" y="2201863"/>
            <a:ext cx="1588" cy="504825"/>
          </a:xfrm>
          <a:prstGeom prst="line">
            <a:avLst/>
          </a:prstGeom>
          <a:noFill/>
          <a:ln w="9525">
            <a:solidFill>
              <a:srgbClr val="000000"/>
            </a:solidFill>
            <a:round/>
            <a:headEnd/>
            <a:tailEnd type="triangle" w="med" len="med"/>
          </a:ln>
        </p:spPr>
        <p:txBody>
          <a:bodyPr/>
          <a:lstStyle/>
          <a:p>
            <a:endParaRPr lang="zh-CN" altLang="en-US"/>
          </a:p>
        </p:txBody>
      </p:sp>
      <p:sp>
        <p:nvSpPr>
          <p:cNvPr id="43033" name="Line 158"/>
          <p:cNvSpPr>
            <a:spLocks noChangeShapeType="1"/>
          </p:cNvSpPr>
          <p:nvPr/>
        </p:nvSpPr>
        <p:spPr bwMode="auto">
          <a:xfrm>
            <a:off x="1935163" y="2871788"/>
            <a:ext cx="238125" cy="0"/>
          </a:xfrm>
          <a:prstGeom prst="line">
            <a:avLst/>
          </a:prstGeom>
          <a:noFill/>
          <a:ln w="9525">
            <a:solidFill>
              <a:srgbClr val="000000"/>
            </a:solidFill>
            <a:round/>
            <a:headEnd/>
            <a:tailEnd type="triangle" w="med" len="med"/>
          </a:ln>
        </p:spPr>
        <p:txBody>
          <a:bodyPr/>
          <a:lstStyle/>
          <a:p>
            <a:endParaRPr lang="zh-CN" altLang="en-US"/>
          </a:p>
        </p:txBody>
      </p:sp>
      <p:sp>
        <p:nvSpPr>
          <p:cNvPr id="43034" name="Text Box 159"/>
          <p:cNvSpPr txBox="1">
            <a:spLocks noChangeArrowheads="1"/>
          </p:cNvSpPr>
          <p:nvPr/>
        </p:nvSpPr>
        <p:spPr bwMode="auto">
          <a:xfrm>
            <a:off x="1208088" y="3117850"/>
            <a:ext cx="727075" cy="379413"/>
          </a:xfrm>
          <a:prstGeom prst="rect">
            <a:avLst/>
          </a:prstGeom>
          <a:gradFill rotWithShape="1">
            <a:gsLst>
              <a:gs pos="0">
                <a:srgbClr val="FF9933"/>
              </a:gs>
              <a:gs pos="100000">
                <a:srgbClr val="FFFFFF"/>
              </a:gs>
            </a:gsLst>
            <a:lin ang="2700000" scaled="1"/>
          </a:gradFill>
          <a:ln w="9525">
            <a:solidFill>
              <a:srgbClr val="000000"/>
            </a:solidFill>
            <a:miter lim="800000"/>
            <a:headEnd/>
            <a:tailEnd/>
          </a:ln>
        </p:spPr>
        <p:txBody>
          <a:bodyPr/>
          <a:lstStyle/>
          <a:p>
            <a:pPr algn="just"/>
            <a:r>
              <a:rPr lang="en-US" altLang="zh-CN" b="1">
                <a:latin typeface="Calibri" pitchFamily="34" charset="0"/>
                <a:ea typeface="黑体" pitchFamily="49" charset="-122"/>
              </a:rPr>
              <a:t>PGA</a:t>
            </a:r>
            <a:endParaRPr lang="en-US" altLang="zh-CN">
              <a:latin typeface="Calibri" pitchFamily="34" charset="0"/>
              <a:ea typeface="黑体" pitchFamily="49" charset="-122"/>
            </a:endParaRPr>
          </a:p>
        </p:txBody>
      </p:sp>
      <p:sp>
        <p:nvSpPr>
          <p:cNvPr id="25" name="Text Box 160"/>
          <p:cNvSpPr txBox="1">
            <a:spLocks noChangeArrowheads="1"/>
          </p:cNvSpPr>
          <p:nvPr/>
        </p:nvSpPr>
        <p:spPr bwMode="auto">
          <a:xfrm>
            <a:off x="2695575" y="2454275"/>
            <a:ext cx="1403350" cy="298450"/>
          </a:xfrm>
          <a:prstGeom prst="rect">
            <a:avLst/>
          </a:prstGeom>
          <a:gradFill rotWithShape="1">
            <a:gsLst>
              <a:gs pos="0">
                <a:srgbClr val="66FF33"/>
              </a:gs>
              <a:gs pos="100000">
                <a:srgbClr val="FFFFFF"/>
              </a:gs>
            </a:gsLst>
            <a:lin ang="2700000" scaled="1"/>
          </a:gradFill>
          <a:ln w="9525" algn="ctr">
            <a:solidFill>
              <a:srgbClr val="008000"/>
            </a:solidFill>
            <a:miter lim="800000"/>
            <a:headEnd/>
            <a:tailEnd/>
          </a:ln>
          <a:effectLst>
            <a:outerShdw dist="35921" dir="2700000" algn="ctr" rotWithShape="0">
              <a:srgbClr val="808080"/>
            </a:outerShdw>
          </a:effectLst>
        </p:spPr>
        <p:txBody>
          <a:bodyPr anchor="ctr"/>
          <a:lstStyle/>
          <a:p>
            <a:pPr algn="ctr" fontAlgn="auto">
              <a:spcBef>
                <a:spcPts val="0"/>
              </a:spcBef>
              <a:spcAft>
                <a:spcPts val="0"/>
              </a:spcAft>
              <a:defRPr/>
            </a:pPr>
            <a:r>
              <a:rPr lang="zh-CN" altLang="en-US" sz="1600">
                <a:latin typeface="+mn-lt"/>
                <a:ea typeface="黑体" pitchFamily="49" charset="-122"/>
              </a:rPr>
              <a:t>共享池</a:t>
            </a:r>
          </a:p>
        </p:txBody>
      </p:sp>
      <p:sp>
        <p:nvSpPr>
          <p:cNvPr id="26" name="Text Box 161"/>
          <p:cNvSpPr txBox="1">
            <a:spLocks noChangeArrowheads="1"/>
          </p:cNvSpPr>
          <p:nvPr/>
        </p:nvSpPr>
        <p:spPr bwMode="auto">
          <a:xfrm>
            <a:off x="4387850" y="2454275"/>
            <a:ext cx="1417638" cy="298450"/>
          </a:xfrm>
          <a:prstGeom prst="rect">
            <a:avLst/>
          </a:prstGeom>
          <a:gradFill rotWithShape="1">
            <a:gsLst>
              <a:gs pos="0">
                <a:srgbClr val="66FF33"/>
              </a:gs>
              <a:gs pos="100000">
                <a:srgbClr val="FFFFFF"/>
              </a:gs>
            </a:gsLst>
            <a:lin ang="2700000" scaled="1"/>
          </a:gradFill>
          <a:ln w="9525" algn="ctr">
            <a:solidFill>
              <a:srgbClr val="008000"/>
            </a:solidFill>
            <a:miter lim="800000"/>
            <a:headEnd/>
            <a:tailEnd/>
          </a:ln>
          <a:effectLst>
            <a:outerShdw dist="35921" dir="2700000" algn="ctr" rotWithShape="0">
              <a:srgbClr val="808080"/>
            </a:outerShdw>
          </a:effectLst>
        </p:spPr>
        <p:txBody>
          <a:bodyPr anchor="ctr"/>
          <a:lstStyle/>
          <a:p>
            <a:pPr algn="ctr" fontAlgn="auto">
              <a:spcBef>
                <a:spcPts val="0"/>
              </a:spcBef>
              <a:spcAft>
                <a:spcPts val="0"/>
              </a:spcAft>
              <a:defRPr/>
            </a:pPr>
            <a:r>
              <a:rPr lang="zh-CN" altLang="en-US" sz="1600">
                <a:latin typeface="+mn-lt"/>
                <a:ea typeface="黑体" pitchFamily="49" charset="-122"/>
              </a:rPr>
              <a:t>数据缓冲区</a:t>
            </a:r>
          </a:p>
        </p:txBody>
      </p:sp>
      <p:sp>
        <p:nvSpPr>
          <p:cNvPr id="27" name="Text Box 162"/>
          <p:cNvSpPr txBox="1">
            <a:spLocks noChangeArrowheads="1"/>
          </p:cNvSpPr>
          <p:nvPr/>
        </p:nvSpPr>
        <p:spPr bwMode="auto">
          <a:xfrm>
            <a:off x="6210300" y="2454275"/>
            <a:ext cx="1246188" cy="298450"/>
          </a:xfrm>
          <a:prstGeom prst="rect">
            <a:avLst/>
          </a:prstGeom>
          <a:gradFill rotWithShape="1">
            <a:gsLst>
              <a:gs pos="0">
                <a:srgbClr val="66FF33"/>
              </a:gs>
              <a:gs pos="100000">
                <a:srgbClr val="FFFFFF"/>
              </a:gs>
            </a:gsLst>
            <a:lin ang="2700000" scaled="1"/>
          </a:gradFill>
          <a:ln w="9525" algn="ctr">
            <a:solidFill>
              <a:srgbClr val="008000"/>
            </a:solidFill>
            <a:miter lim="800000"/>
            <a:headEnd/>
            <a:tailEnd/>
          </a:ln>
          <a:effectLst>
            <a:outerShdw dist="35921" dir="2700000" algn="ctr" rotWithShape="0">
              <a:srgbClr val="808080"/>
            </a:outerShdw>
          </a:effectLst>
        </p:spPr>
        <p:txBody>
          <a:bodyPr anchor="ctr"/>
          <a:lstStyle/>
          <a:p>
            <a:pPr algn="ctr" fontAlgn="auto">
              <a:spcBef>
                <a:spcPts val="0"/>
              </a:spcBef>
              <a:spcAft>
                <a:spcPts val="0"/>
              </a:spcAft>
              <a:defRPr/>
            </a:pPr>
            <a:r>
              <a:rPr lang="zh-CN" altLang="en-US" sz="1600">
                <a:latin typeface="+mn-lt"/>
                <a:ea typeface="黑体" pitchFamily="49" charset="-122"/>
              </a:rPr>
              <a:t>日志缓冲区</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a:lstStyle/>
          <a:p>
            <a:pPr eaLnBrk="1" hangingPunct="1"/>
            <a:r>
              <a:rPr lang="en-US" altLang="zh-CN" smtClean="0">
                <a:ea typeface="文鼎CS大宋"/>
              </a:rPr>
              <a:t>Oracle</a:t>
            </a:r>
            <a:r>
              <a:rPr lang="zh-CN" altLang="en-US" smtClean="0">
                <a:ea typeface="文鼎CS大宋"/>
              </a:rPr>
              <a:t>实例</a:t>
            </a:r>
          </a:p>
        </p:txBody>
      </p:sp>
      <p:sp>
        <p:nvSpPr>
          <p:cNvPr id="44034" name="内容占位符 2"/>
          <p:cNvSpPr>
            <a:spLocks noGrp="1"/>
          </p:cNvSpPr>
          <p:nvPr>
            <p:ph idx="1"/>
          </p:nvPr>
        </p:nvSpPr>
        <p:spPr>
          <a:xfrm>
            <a:off x="468313" y="919163"/>
            <a:ext cx="8229600" cy="723900"/>
          </a:xfrm>
        </p:spPr>
        <p:txBody>
          <a:bodyPr/>
          <a:lstStyle/>
          <a:p>
            <a:pPr eaLnBrk="1" hangingPunct="1"/>
            <a:r>
              <a:rPr lang="en-US" altLang="zh-CN" smtClean="0"/>
              <a:t>Oracle </a:t>
            </a:r>
            <a:r>
              <a:rPr lang="zh-CN" altLang="en-US" smtClean="0"/>
              <a:t>实例是后台进程和内存结构的集合</a:t>
            </a:r>
          </a:p>
          <a:p>
            <a:pPr eaLnBrk="1" hangingPunct="1">
              <a:buFontTx/>
              <a:buNone/>
            </a:pPr>
            <a:endParaRPr lang="zh-CN" altLang="en-US" smtClean="0"/>
          </a:p>
        </p:txBody>
      </p:sp>
      <p:sp>
        <p:nvSpPr>
          <p:cNvPr id="4" name="Rectangle 31"/>
          <p:cNvSpPr>
            <a:spLocks noChangeArrowheads="1"/>
          </p:cNvSpPr>
          <p:nvPr/>
        </p:nvSpPr>
        <p:spPr bwMode="auto">
          <a:xfrm>
            <a:off x="900113" y="3284538"/>
            <a:ext cx="2519362" cy="720725"/>
          </a:xfrm>
          <a:prstGeom prst="rect">
            <a:avLst/>
          </a:prstGeom>
          <a:gradFill rotWithShape="1">
            <a:gsLst>
              <a:gs pos="0">
                <a:schemeClr val="bg1"/>
              </a:gs>
              <a:gs pos="100000">
                <a:srgbClr val="B8EFAF"/>
              </a:gs>
            </a:gsLst>
            <a:lin ang="18900000" scaled="1"/>
          </a:gradFill>
          <a:ln w="34925" cmpd="dbl" algn="ctr">
            <a:solidFill>
              <a:schemeClr val="bg2"/>
            </a:solidFill>
            <a:miter lim="800000"/>
            <a:headEnd/>
            <a:tailEnd/>
          </a:ln>
          <a:effectLst>
            <a:outerShdw dist="56796" dir="1593903" algn="ctr" rotWithShape="0">
              <a:schemeClr val="bg2"/>
            </a:outerShdw>
          </a:effectLst>
        </p:spPr>
        <p:txBody>
          <a:bodyPr anchor="ctr"/>
          <a:lstStyle/>
          <a:p>
            <a:pPr algn="ctr" fontAlgn="auto">
              <a:spcBef>
                <a:spcPts val="0"/>
              </a:spcBef>
              <a:spcAft>
                <a:spcPts val="0"/>
              </a:spcAft>
              <a:defRPr/>
            </a:pPr>
            <a:r>
              <a:rPr lang="en-US" altLang="zh-CN" sz="2000">
                <a:latin typeface="+mn-lt"/>
                <a:ea typeface="黑体" pitchFamily="49" charset="-122"/>
              </a:rPr>
              <a:t>Oracle </a:t>
            </a:r>
            <a:r>
              <a:rPr lang="zh-CN" altLang="en-US" sz="2000">
                <a:latin typeface="+mn-lt"/>
                <a:ea typeface="黑体" pitchFamily="49" charset="-122"/>
              </a:rPr>
              <a:t>实例 </a:t>
            </a:r>
            <a:endParaRPr lang="en-US" sz="2000">
              <a:latin typeface="+mn-lt"/>
              <a:ea typeface="黑体" pitchFamily="49" charset="-122"/>
            </a:endParaRPr>
          </a:p>
        </p:txBody>
      </p:sp>
      <p:sp>
        <p:nvSpPr>
          <p:cNvPr id="5" name="Line 32"/>
          <p:cNvSpPr>
            <a:spLocks noChangeShapeType="1"/>
          </p:cNvSpPr>
          <p:nvPr/>
        </p:nvSpPr>
        <p:spPr bwMode="auto">
          <a:xfrm flipV="1">
            <a:off x="3419475" y="2997200"/>
            <a:ext cx="1944688" cy="647700"/>
          </a:xfrm>
          <a:prstGeom prst="line">
            <a:avLst/>
          </a:prstGeom>
          <a:noFill/>
          <a:ln w="9525">
            <a:solidFill>
              <a:schemeClr val="tx1"/>
            </a:solidFill>
            <a:round/>
            <a:headEnd/>
            <a:tailEnd type="triangle" w="med" len="med"/>
          </a:ln>
        </p:spPr>
        <p:txBody>
          <a:bodyPr/>
          <a:lstStyle/>
          <a:p>
            <a:endParaRPr lang="zh-CN" altLang="en-US"/>
          </a:p>
        </p:txBody>
      </p:sp>
      <p:sp>
        <p:nvSpPr>
          <p:cNvPr id="6" name="Line 33"/>
          <p:cNvSpPr>
            <a:spLocks noChangeShapeType="1"/>
          </p:cNvSpPr>
          <p:nvPr/>
        </p:nvSpPr>
        <p:spPr bwMode="auto">
          <a:xfrm>
            <a:off x="3419475" y="3644900"/>
            <a:ext cx="1944688" cy="1008063"/>
          </a:xfrm>
          <a:prstGeom prst="line">
            <a:avLst/>
          </a:prstGeom>
          <a:noFill/>
          <a:ln w="9525">
            <a:solidFill>
              <a:schemeClr val="tx1"/>
            </a:solidFill>
            <a:round/>
            <a:headEnd/>
            <a:tailEnd type="triangle" w="med" len="med"/>
          </a:ln>
        </p:spPr>
        <p:txBody>
          <a:bodyPr/>
          <a:lstStyle/>
          <a:p>
            <a:endParaRPr lang="zh-CN" altLang="en-US"/>
          </a:p>
        </p:txBody>
      </p:sp>
      <p:sp>
        <p:nvSpPr>
          <p:cNvPr id="7" name="Rectangle 34"/>
          <p:cNvSpPr>
            <a:spLocks noChangeArrowheads="1"/>
          </p:cNvSpPr>
          <p:nvPr/>
        </p:nvSpPr>
        <p:spPr bwMode="auto">
          <a:xfrm>
            <a:off x="5364163" y="2565400"/>
            <a:ext cx="2519362" cy="720725"/>
          </a:xfrm>
          <a:prstGeom prst="rect">
            <a:avLst/>
          </a:prstGeom>
          <a:gradFill rotWithShape="1">
            <a:gsLst>
              <a:gs pos="0">
                <a:schemeClr val="bg1"/>
              </a:gs>
              <a:gs pos="100000">
                <a:srgbClr val="99CCFF"/>
              </a:gs>
            </a:gsLst>
            <a:lin ang="18900000" scaled="1"/>
          </a:gradFill>
          <a:ln w="34925" cmpd="dbl" algn="ctr">
            <a:solidFill>
              <a:schemeClr val="bg2"/>
            </a:solidFill>
            <a:miter lim="800000"/>
            <a:headEnd/>
            <a:tailEnd/>
          </a:ln>
          <a:effectLst>
            <a:outerShdw dist="56796" dir="1593903" algn="ctr" rotWithShape="0">
              <a:schemeClr val="bg2"/>
            </a:outerShdw>
          </a:effectLst>
        </p:spPr>
        <p:txBody>
          <a:bodyPr anchor="ctr"/>
          <a:lstStyle/>
          <a:p>
            <a:pPr algn="ctr" fontAlgn="auto">
              <a:spcBef>
                <a:spcPts val="0"/>
              </a:spcBef>
              <a:spcAft>
                <a:spcPts val="0"/>
              </a:spcAft>
              <a:defRPr/>
            </a:pPr>
            <a:r>
              <a:rPr lang="zh-CN" altLang="en-US" sz="2000">
                <a:latin typeface="+mn-lt"/>
                <a:ea typeface="黑体" pitchFamily="49" charset="-122"/>
              </a:rPr>
              <a:t>系统全局区 </a:t>
            </a:r>
            <a:endParaRPr lang="en-US" sz="2000">
              <a:latin typeface="+mn-lt"/>
              <a:ea typeface="黑体" pitchFamily="49" charset="-122"/>
            </a:endParaRPr>
          </a:p>
        </p:txBody>
      </p:sp>
      <p:sp>
        <p:nvSpPr>
          <p:cNvPr id="8" name="Rectangle 35"/>
          <p:cNvSpPr>
            <a:spLocks noChangeArrowheads="1"/>
          </p:cNvSpPr>
          <p:nvPr/>
        </p:nvSpPr>
        <p:spPr bwMode="auto">
          <a:xfrm>
            <a:off x="5364163" y="4364038"/>
            <a:ext cx="2519362" cy="720725"/>
          </a:xfrm>
          <a:prstGeom prst="rect">
            <a:avLst/>
          </a:prstGeom>
          <a:gradFill rotWithShape="1">
            <a:gsLst>
              <a:gs pos="0">
                <a:schemeClr val="bg1"/>
              </a:gs>
              <a:gs pos="100000">
                <a:srgbClr val="99CCFF"/>
              </a:gs>
            </a:gsLst>
            <a:lin ang="18900000" scaled="1"/>
          </a:gradFill>
          <a:ln w="34925" cmpd="dbl" algn="ctr">
            <a:solidFill>
              <a:schemeClr val="bg2"/>
            </a:solidFill>
            <a:miter lim="800000"/>
            <a:headEnd/>
            <a:tailEnd/>
          </a:ln>
          <a:effectLst>
            <a:outerShdw dist="56796" dir="1593903" algn="ctr" rotWithShape="0">
              <a:schemeClr val="bg2"/>
            </a:outerShdw>
          </a:effectLst>
        </p:spPr>
        <p:txBody>
          <a:bodyPr anchor="ctr"/>
          <a:lstStyle/>
          <a:p>
            <a:pPr algn="ctr" fontAlgn="auto">
              <a:spcBef>
                <a:spcPts val="0"/>
              </a:spcBef>
              <a:spcAft>
                <a:spcPts val="0"/>
              </a:spcAft>
              <a:defRPr/>
            </a:pPr>
            <a:r>
              <a:rPr lang="zh-CN" altLang="en-US" sz="2000">
                <a:latin typeface="+mn-lt"/>
                <a:ea typeface="黑体" pitchFamily="49" charset="-122"/>
              </a:rPr>
              <a:t>后台进程 </a:t>
            </a:r>
            <a:endParaRPr lang="en-US" sz="2000">
              <a:latin typeface="+mn-lt"/>
              <a:ea typeface="黑体" pitchFamily="49" charset="-122"/>
            </a:endParaRPr>
          </a:p>
        </p:txBody>
      </p:sp>
      <p:sp>
        <p:nvSpPr>
          <p:cNvPr id="9" name="Text Box 36"/>
          <p:cNvSpPr txBox="1">
            <a:spLocks noChangeArrowheads="1"/>
          </p:cNvSpPr>
          <p:nvPr/>
        </p:nvSpPr>
        <p:spPr bwMode="auto">
          <a:xfrm>
            <a:off x="3851275" y="2838450"/>
            <a:ext cx="755650" cy="366713"/>
          </a:xfrm>
          <a:prstGeom prst="rect">
            <a:avLst/>
          </a:prstGeom>
          <a:noFill/>
          <a:ln w="9525">
            <a:noFill/>
            <a:miter lim="800000"/>
            <a:headEnd/>
            <a:tailEnd/>
          </a:ln>
        </p:spPr>
        <p:txBody>
          <a:bodyPr wrap="none">
            <a:spAutoFit/>
          </a:bodyPr>
          <a:lstStyle/>
          <a:p>
            <a:r>
              <a:rPr lang="zh-CN" altLang="en-US">
                <a:latin typeface="黑体" pitchFamily="49" charset="-122"/>
                <a:ea typeface="黑体" pitchFamily="49" charset="-122"/>
              </a:rPr>
              <a:t>分配 </a:t>
            </a:r>
            <a:endParaRPr lang="en-US">
              <a:latin typeface="黑体" pitchFamily="49" charset="-122"/>
              <a:ea typeface="黑体" pitchFamily="49" charset="-122"/>
            </a:endParaRPr>
          </a:p>
        </p:txBody>
      </p:sp>
      <p:sp>
        <p:nvSpPr>
          <p:cNvPr id="10" name="Text Box 37"/>
          <p:cNvSpPr txBox="1">
            <a:spLocks noChangeArrowheads="1"/>
          </p:cNvSpPr>
          <p:nvPr/>
        </p:nvSpPr>
        <p:spPr bwMode="auto">
          <a:xfrm>
            <a:off x="3924300" y="4271963"/>
            <a:ext cx="755650" cy="366712"/>
          </a:xfrm>
          <a:prstGeom prst="rect">
            <a:avLst/>
          </a:prstGeom>
          <a:noFill/>
          <a:ln w="9525">
            <a:noFill/>
            <a:miter lim="800000"/>
            <a:headEnd/>
            <a:tailEnd/>
          </a:ln>
        </p:spPr>
        <p:txBody>
          <a:bodyPr wrap="none">
            <a:spAutoFit/>
          </a:bodyPr>
          <a:lstStyle/>
          <a:p>
            <a:r>
              <a:rPr lang="zh-CN" altLang="en-US">
                <a:latin typeface="黑体" pitchFamily="49" charset="-122"/>
                <a:ea typeface="黑体" pitchFamily="49" charset="-122"/>
              </a:rPr>
              <a:t>启动 </a:t>
            </a:r>
            <a:endParaRPr lang="en-US">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1000"/>
                                        <p:tgtEl>
                                          <p:spTgt spid="4"/>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000" fill="hold"/>
                                        <p:tgtEl>
                                          <p:spTgt spid="7"/>
                                        </p:tgtEl>
                                        <p:attrNameLst>
                                          <p:attrName>ppt_x</p:attrName>
                                        </p:attrNameLst>
                                      </p:cBhvr>
                                      <p:tavLst>
                                        <p:tav tm="0">
                                          <p:val>
                                            <p:strVal val="1+#ppt_w/2"/>
                                          </p:val>
                                        </p:tav>
                                        <p:tav tm="100000">
                                          <p:val>
                                            <p:strVal val="#ppt_x"/>
                                          </p:val>
                                        </p:tav>
                                      </p:tavLst>
                                    </p:anim>
                                    <p:anim calcmode="lin" valueType="num">
                                      <p:cBhvr additive="base">
                                        <p:cTn id="21" dur="10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1000"/>
                                        <p:tgtEl>
                                          <p:spTgt spid="10"/>
                                        </p:tgtEl>
                                      </p:cBhvr>
                                    </p:animEffect>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1000" fill="hold"/>
                                        <p:tgtEl>
                                          <p:spTgt spid="8"/>
                                        </p:tgtEl>
                                        <p:attrNameLst>
                                          <p:attrName>ppt_x</p:attrName>
                                        </p:attrNameLst>
                                      </p:cBhvr>
                                      <p:tavLst>
                                        <p:tav tm="0">
                                          <p:val>
                                            <p:strVal val="1+#ppt_w/2"/>
                                          </p:val>
                                        </p:tav>
                                        <p:tav tm="100000">
                                          <p:val>
                                            <p:strVal val="#ppt_x"/>
                                          </p:val>
                                        </p:tav>
                                      </p:tavLst>
                                    </p:anim>
                                    <p:anim calcmode="lin" valueType="num">
                                      <p:cBhvr additive="base">
                                        <p:cTn id="35"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pPr eaLnBrk="1" hangingPunct="1"/>
            <a:r>
              <a:rPr lang="en-US" altLang="zh-CN" smtClean="0">
                <a:ea typeface="文鼎CS大宋"/>
              </a:rPr>
              <a:t>Oracle</a:t>
            </a:r>
            <a:r>
              <a:rPr lang="zh-CN" altLang="en-US" smtClean="0">
                <a:ea typeface="文鼎CS大宋"/>
              </a:rPr>
              <a:t>数据库</a:t>
            </a:r>
          </a:p>
        </p:txBody>
      </p:sp>
      <p:sp>
        <p:nvSpPr>
          <p:cNvPr id="45058" name="内容占位符 2"/>
          <p:cNvSpPr>
            <a:spLocks noGrp="1"/>
          </p:cNvSpPr>
          <p:nvPr>
            <p:ph idx="1"/>
          </p:nvPr>
        </p:nvSpPr>
        <p:spPr>
          <a:xfrm>
            <a:off x="468313" y="919163"/>
            <a:ext cx="8229600" cy="2081212"/>
          </a:xfrm>
        </p:spPr>
        <p:txBody>
          <a:bodyPr/>
          <a:lstStyle/>
          <a:p>
            <a:pPr eaLnBrk="1" hangingPunct="1"/>
            <a:r>
              <a:rPr lang="en-US" altLang="zh-CN" smtClean="0"/>
              <a:t>Oracle </a:t>
            </a:r>
            <a:r>
              <a:rPr lang="zh-CN" altLang="en-US" smtClean="0"/>
              <a:t>数据库由操作系统文件组成，这些文件为数据库信息提供实际物理存储区</a:t>
            </a:r>
          </a:p>
          <a:p>
            <a:pPr eaLnBrk="1" hangingPunct="1"/>
            <a:r>
              <a:rPr lang="en-US" altLang="zh-CN" smtClean="0"/>
              <a:t>Oracle </a:t>
            </a:r>
            <a:r>
              <a:rPr lang="zh-CN" altLang="en-US" smtClean="0"/>
              <a:t>数据库包括逻辑结构和物理结构</a:t>
            </a:r>
          </a:p>
        </p:txBody>
      </p:sp>
      <p:sp>
        <p:nvSpPr>
          <p:cNvPr id="4" name="AutoShape 8"/>
          <p:cNvSpPr>
            <a:spLocks noChangeArrowheads="1"/>
          </p:cNvSpPr>
          <p:nvPr/>
        </p:nvSpPr>
        <p:spPr bwMode="auto">
          <a:xfrm>
            <a:off x="1428750" y="4418013"/>
            <a:ext cx="2089150" cy="646112"/>
          </a:xfrm>
          <a:prstGeom prst="roundRect">
            <a:avLst>
              <a:gd name="adj" fmla="val 16667"/>
            </a:avLst>
          </a:prstGeom>
          <a:gradFill rotWithShape="1">
            <a:gsLst>
              <a:gs pos="0">
                <a:schemeClr val="bg1"/>
              </a:gs>
              <a:gs pos="100000">
                <a:srgbClr val="B8EFAF"/>
              </a:gs>
            </a:gsLst>
            <a:lin ang="18900000" scaled="1"/>
          </a:gradFill>
          <a:ln w="34925" cmpd="dbl" algn="ctr">
            <a:solidFill>
              <a:schemeClr val="hlink"/>
            </a:solidFill>
            <a:round/>
            <a:headEnd/>
            <a:tailEnd/>
          </a:ln>
          <a:effectLst>
            <a:outerShdw dist="35921" dir="2700000" algn="ctr" rotWithShape="0">
              <a:schemeClr val="bg2"/>
            </a:outerShdw>
          </a:effectLst>
        </p:spPr>
        <p:txBody>
          <a:bodyPr anchor="ctr"/>
          <a:lstStyle/>
          <a:p>
            <a:pPr algn="ctr" fontAlgn="auto">
              <a:spcBef>
                <a:spcPts val="0"/>
              </a:spcBef>
              <a:spcAft>
                <a:spcPts val="0"/>
              </a:spcAft>
              <a:defRPr/>
            </a:pPr>
            <a:r>
              <a:rPr lang="zh-CN" altLang="en-US" sz="2000">
                <a:latin typeface="+mn-lt"/>
                <a:ea typeface="黑体" pitchFamily="49" charset="-122"/>
              </a:rPr>
              <a:t>物理结构 </a:t>
            </a:r>
            <a:endParaRPr lang="en-US" sz="2000">
              <a:latin typeface="+mn-lt"/>
              <a:ea typeface="黑体" pitchFamily="49" charset="-122"/>
            </a:endParaRPr>
          </a:p>
        </p:txBody>
      </p:sp>
      <p:sp>
        <p:nvSpPr>
          <p:cNvPr id="5" name="Line 9"/>
          <p:cNvSpPr>
            <a:spLocks noChangeShapeType="1"/>
          </p:cNvSpPr>
          <p:nvPr/>
        </p:nvSpPr>
        <p:spPr bwMode="auto">
          <a:xfrm>
            <a:off x="4524375" y="3625850"/>
            <a:ext cx="0" cy="358775"/>
          </a:xfrm>
          <a:prstGeom prst="line">
            <a:avLst/>
          </a:prstGeom>
          <a:noFill/>
          <a:ln w="22225">
            <a:solidFill>
              <a:schemeClr val="tx1"/>
            </a:solidFill>
            <a:round/>
            <a:headEnd/>
            <a:tailEnd/>
          </a:ln>
        </p:spPr>
        <p:txBody>
          <a:bodyPr/>
          <a:lstStyle/>
          <a:p>
            <a:endParaRPr lang="zh-CN" altLang="en-US"/>
          </a:p>
        </p:txBody>
      </p:sp>
      <p:sp>
        <p:nvSpPr>
          <p:cNvPr id="6" name="Line 10"/>
          <p:cNvSpPr>
            <a:spLocks noChangeShapeType="1"/>
          </p:cNvSpPr>
          <p:nvPr/>
        </p:nvSpPr>
        <p:spPr bwMode="auto">
          <a:xfrm>
            <a:off x="2436813" y="3984625"/>
            <a:ext cx="4392612" cy="0"/>
          </a:xfrm>
          <a:prstGeom prst="line">
            <a:avLst/>
          </a:prstGeom>
          <a:noFill/>
          <a:ln w="19050">
            <a:solidFill>
              <a:schemeClr val="tx1"/>
            </a:solidFill>
            <a:round/>
            <a:headEnd/>
            <a:tailEnd/>
          </a:ln>
        </p:spPr>
        <p:txBody>
          <a:bodyPr/>
          <a:lstStyle/>
          <a:p>
            <a:endParaRPr lang="zh-CN" altLang="en-US"/>
          </a:p>
        </p:txBody>
      </p:sp>
      <p:sp>
        <p:nvSpPr>
          <p:cNvPr id="7" name="Line 11"/>
          <p:cNvSpPr>
            <a:spLocks noChangeShapeType="1"/>
          </p:cNvSpPr>
          <p:nvPr/>
        </p:nvSpPr>
        <p:spPr bwMode="auto">
          <a:xfrm>
            <a:off x="2436813" y="3984625"/>
            <a:ext cx="0" cy="360363"/>
          </a:xfrm>
          <a:prstGeom prst="line">
            <a:avLst/>
          </a:prstGeom>
          <a:noFill/>
          <a:ln w="19050">
            <a:solidFill>
              <a:schemeClr val="tx1"/>
            </a:solidFill>
            <a:round/>
            <a:headEnd/>
            <a:tailEnd type="triangle" w="med" len="med"/>
          </a:ln>
        </p:spPr>
        <p:txBody>
          <a:bodyPr/>
          <a:lstStyle/>
          <a:p>
            <a:endParaRPr lang="zh-CN" altLang="en-US"/>
          </a:p>
        </p:txBody>
      </p:sp>
      <p:sp>
        <p:nvSpPr>
          <p:cNvPr id="8" name="Line 12"/>
          <p:cNvSpPr>
            <a:spLocks noChangeShapeType="1"/>
          </p:cNvSpPr>
          <p:nvPr/>
        </p:nvSpPr>
        <p:spPr bwMode="auto">
          <a:xfrm>
            <a:off x="6829425" y="3984625"/>
            <a:ext cx="0" cy="360363"/>
          </a:xfrm>
          <a:prstGeom prst="line">
            <a:avLst/>
          </a:prstGeom>
          <a:noFill/>
          <a:ln w="19050">
            <a:solidFill>
              <a:schemeClr val="tx1"/>
            </a:solidFill>
            <a:round/>
            <a:headEnd/>
            <a:tailEnd type="triangle" w="med" len="med"/>
          </a:ln>
        </p:spPr>
        <p:txBody>
          <a:bodyPr/>
          <a:lstStyle/>
          <a:p>
            <a:endParaRPr lang="zh-CN" altLang="en-US"/>
          </a:p>
        </p:txBody>
      </p:sp>
      <p:sp>
        <p:nvSpPr>
          <p:cNvPr id="9" name="AutoShape 13"/>
          <p:cNvSpPr>
            <a:spLocks noChangeArrowheads="1"/>
          </p:cNvSpPr>
          <p:nvPr/>
        </p:nvSpPr>
        <p:spPr bwMode="auto">
          <a:xfrm>
            <a:off x="5749925" y="4418013"/>
            <a:ext cx="2089150" cy="646112"/>
          </a:xfrm>
          <a:prstGeom prst="roundRect">
            <a:avLst>
              <a:gd name="adj" fmla="val 16667"/>
            </a:avLst>
          </a:prstGeom>
          <a:gradFill rotWithShape="1">
            <a:gsLst>
              <a:gs pos="0">
                <a:schemeClr val="bg1"/>
              </a:gs>
              <a:gs pos="100000">
                <a:srgbClr val="B8EFAF"/>
              </a:gs>
            </a:gsLst>
            <a:lin ang="18900000" scaled="1"/>
          </a:gradFill>
          <a:ln w="34925" cmpd="dbl" algn="ctr">
            <a:solidFill>
              <a:schemeClr val="hlink"/>
            </a:solidFill>
            <a:round/>
            <a:headEnd/>
            <a:tailEnd/>
          </a:ln>
          <a:effectLst>
            <a:outerShdw dist="35921" dir="2700000" algn="ctr" rotWithShape="0">
              <a:schemeClr val="bg2"/>
            </a:outerShdw>
          </a:effectLst>
        </p:spPr>
        <p:txBody>
          <a:bodyPr anchor="ctr"/>
          <a:lstStyle/>
          <a:p>
            <a:pPr algn="ctr" fontAlgn="auto">
              <a:spcBef>
                <a:spcPts val="0"/>
              </a:spcBef>
              <a:spcAft>
                <a:spcPts val="0"/>
              </a:spcAft>
              <a:defRPr/>
            </a:pPr>
            <a:r>
              <a:rPr lang="zh-CN" altLang="en-US" sz="2000">
                <a:latin typeface="+mn-lt"/>
                <a:ea typeface="黑体" pitchFamily="49" charset="-122"/>
              </a:rPr>
              <a:t>逻辑结构 </a:t>
            </a:r>
            <a:endParaRPr lang="en-US" sz="2000">
              <a:latin typeface="+mn-lt"/>
              <a:ea typeface="黑体" pitchFamily="49" charset="-122"/>
            </a:endParaRPr>
          </a:p>
        </p:txBody>
      </p:sp>
      <p:sp>
        <p:nvSpPr>
          <p:cNvPr id="10" name="Rectangle 14"/>
          <p:cNvSpPr>
            <a:spLocks noChangeArrowheads="1"/>
          </p:cNvSpPr>
          <p:nvPr/>
        </p:nvSpPr>
        <p:spPr bwMode="auto">
          <a:xfrm>
            <a:off x="1285875" y="5495925"/>
            <a:ext cx="6696075" cy="576263"/>
          </a:xfrm>
          <a:prstGeom prst="rect">
            <a:avLst/>
          </a:prstGeom>
          <a:solidFill>
            <a:srgbClr val="F8BFA6"/>
          </a:solidFill>
          <a:ln w="9525">
            <a:solidFill>
              <a:schemeClr val="tx1"/>
            </a:solidFill>
            <a:miter lim="800000"/>
            <a:headEnd/>
            <a:tailEnd/>
          </a:ln>
        </p:spPr>
        <p:txBody>
          <a:bodyPr wrap="none" anchor="ctr"/>
          <a:lstStyle/>
          <a:p>
            <a:r>
              <a:rPr lang="zh-CN" altLang="en-US" sz="2000">
                <a:latin typeface="Calibri" pitchFamily="34" charset="0"/>
              </a:rPr>
              <a:t>物理结构包含数据库中的一组操作系统文件。</a:t>
            </a:r>
          </a:p>
        </p:txBody>
      </p:sp>
      <p:sp>
        <p:nvSpPr>
          <p:cNvPr id="11" name="Rectangle 15"/>
          <p:cNvSpPr>
            <a:spLocks noChangeArrowheads="1"/>
          </p:cNvSpPr>
          <p:nvPr/>
        </p:nvSpPr>
        <p:spPr bwMode="auto">
          <a:xfrm>
            <a:off x="1285875" y="5495925"/>
            <a:ext cx="6696075" cy="576263"/>
          </a:xfrm>
          <a:prstGeom prst="rect">
            <a:avLst/>
          </a:prstGeom>
          <a:gradFill rotWithShape="1">
            <a:gsLst>
              <a:gs pos="0">
                <a:schemeClr val="bg1"/>
              </a:gs>
              <a:gs pos="100000">
                <a:srgbClr val="FF9933"/>
              </a:gs>
            </a:gsLst>
            <a:lin ang="18900000" scaled="1"/>
          </a:gradFill>
          <a:ln w="34925" cmpd="dbl" algn="ctr">
            <a:solidFill>
              <a:schemeClr val="bg2"/>
            </a:solidFill>
            <a:miter lim="800000"/>
            <a:headEnd/>
            <a:tailEnd/>
          </a:ln>
        </p:spPr>
        <p:txBody>
          <a:bodyPr anchor="ctr"/>
          <a:lstStyle/>
          <a:p>
            <a:pPr algn="ctr"/>
            <a:r>
              <a:rPr lang="zh-CN" sz="2000">
                <a:latin typeface="Calibri" pitchFamily="34" charset="0"/>
                <a:ea typeface="黑体" pitchFamily="49" charset="-122"/>
              </a:rPr>
              <a:t>逻辑结构指数据库创建之后形成的逻辑概念之间的关系</a:t>
            </a:r>
            <a:endParaRPr lang="en-US" sz="2000">
              <a:latin typeface="Calibri" pitchFamily="34" charset="0"/>
              <a:ea typeface="黑体" pitchFamily="49" charset="-122"/>
            </a:endParaRPr>
          </a:p>
        </p:txBody>
      </p:sp>
      <p:sp>
        <p:nvSpPr>
          <p:cNvPr id="12" name="AutoShape 7"/>
          <p:cNvSpPr>
            <a:spLocks noChangeArrowheads="1"/>
          </p:cNvSpPr>
          <p:nvPr/>
        </p:nvSpPr>
        <p:spPr bwMode="auto">
          <a:xfrm>
            <a:off x="2941638" y="3121025"/>
            <a:ext cx="3097212" cy="503238"/>
          </a:xfrm>
          <a:prstGeom prst="roundRect">
            <a:avLst>
              <a:gd name="adj" fmla="val 16667"/>
            </a:avLst>
          </a:prstGeom>
          <a:gradFill rotWithShape="1">
            <a:gsLst>
              <a:gs pos="0">
                <a:schemeClr val="bg1"/>
              </a:gs>
              <a:gs pos="100000">
                <a:srgbClr val="99CCFF"/>
              </a:gs>
            </a:gsLst>
            <a:lin ang="18900000" scaled="1"/>
          </a:gradFill>
          <a:ln w="34925" cmpd="dbl" algn="ctr">
            <a:solidFill>
              <a:schemeClr val="hlink"/>
            </a:solidFill>
            <a:round/>
            <a:headEnd/>
            <a:tailEnd/>
          </a:ln>
          <a:effectLst>
            <a:outerShdw dist="53882" dir="2700000" algn="ctr" rotWithShape="0">
              <a:schemeClr val="bg2"/>
            </a:outerShdw>
          </a:effectLst>
        </p:spPr>
        <p:txBody>
          <a:bodyPr anchor="ctr"/>
          <a:lstStyle/>
          <a:p>
            <a:pPr algn="ctr" fontAlgn="auto">
              <a:spcBef>
                <a:spcPts val="0"/>
              </a:spcBef>
              <a:spcAft>
                <a:spcPts val="0"/>
              </a:spcAft>
              <a:defRPr/>
            </a:pPr>
            <a:r>
              <a:rPr lang="en-US" altLang="zh-CN" sz="2400" b="1">
                <a:latin typeface="+mn-lt"/>
                <a:ea typeface="黑体" pitchFamily="49" charset="-122"/>
              </a:rPr>
              <a:t>Oracle </a:t>
            </a:r>
            <a:r>
              <a:rPr lang="zh-CN" altLang="en-US" sz="2400" b="1">
                <a:latin typeface="+mn-lt"/>
                <a:ea typeface="黑体" pitchFamily="49" charset="-122"/>
              </a:rPr>
              <a:t>数据库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slide(fromTop)">
                                      <p:cBhvr>
                                        <p:cTn id="7" dur="1000"/>
                                        <p:tgtEl>
                                          <p:spTgt spid="12"/>
                                        </p:tgtEl>
                                      </p:cBhvr>
                                    </p:animEffec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par>
                          <p:cTn id="12" fill="hold">
                            <p:stCondLst>
                              <p:cond delay="2500"/>
                            </p:stCondLst>
                            <p:childTnLst>
                              <p:par>
                                <p:cTn id="13" presetID="9"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1000"/>
                                        <p:tgtEl>
                                          <p:spTgt spid="6"/>
                                        </p:tgtEl>
                                      </p:cBhvr>
                                    </p:animEffect>
                                  </p:childTnLst>
                                </p:cTn>
                              </p:par>
                            </p:childTnLst>
                          </p:cTn>
                        </p:par>
                        <p:par>
                          <p:cTn id="16" fill="hold">
                            <p:stCondLst>
                              <p:cond delay="3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000"/>
                                        <p:tgtEl>
                                          <p:spTgt spid="7"/>
                                        </p:tgtEl>
                                      </p:cBhvr>
                                    </p:animEffect>
                                  </p:childTnLst>
                                </p:cTn>
                              </p:par>
                            </p:childTnLst>
                          </p:cTn>
                        </p:par>
                        <p:par>
                          <p:cTn id="20" fill="hold">
                            <p:stCondLst>
                              <p:cond delay="4500"/>
                            </p:stCondLst>
                            <p:childTnLst>
                              <p:par>
                                <p:cTn id="21" presetID="22" presetClass="entr" presetSubtype="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1000"/>
                                        <p:tgtEl>
                                          <p:spTgt spid="4"/>
                                        </p:tgtEl>
                                      </p:cBhvr>
                                    </p:animEffect>
                                  </p:childTnLst>
                                </p:cTn>
                              </p:par>
                            </p:childTnLst>
                          </p:cTn>
                        </p:par>
                        <p:par>
                          <p:cTn id="24" fill="hold">
                            <p:stCondLst>
                              <p:cond delay="550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1000"/>
                                        <p:tgtEl>
                                          <p:spTgt spid="8"/>
                                        </p:tgtEl>
                                      </p:cBhvr>
                                    </p:animEffect>
                                  </p:childTnLst>
                                </p:cTn>
                              </p:par>
                            </p:childTnLst>
                          </p:cTn>
                        </p:par>
                        <p:par>
                          <p:cTn id="28" fill="hold">
                            <p:stCondLst>
                              <p:cond delay="6500"/>
                            </p:stCondLst>
                            <p:childTnLst>
                              <p:par>
                                <p:cTn id="29" presetID="22"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1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10"/>
                                        </p:tgtEl>
                                        <p:attrNameLst>
                                          <p:attrName>style.visibility</p:attrName>
                                        </p:attrNameLst>
                                      </p:cBhvr>
                                      <p:to>
                                        <p:strVal val="visible"/>
                                      </p:to>
                                    </p:set>
                                    <p:anim calcmode="discrete" valueType="clr">
                                      <p:cBhvr override="childStyle">
                                        <p:cTn id="36" dur="10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37" dur="100"/>
                                        <p:tgtEl>
                                          <p:spTgt spid="10"/>
                                        </p:tgtEl>
                                        <p:attrNameLst>
                                          <p:attrName>fillcolor</p:attrName>
                                        </p:attrNameLst>
                                      </p:cBhvr>
                                      <p:tavLst>
                                        <p:tav tm="0">
                                          <p:val>
                                            <p:clrVal>
                                              <a:schemeClr val="accent2"/>
                                            </p:clrVal>
                                          </p:val>
                                        </p:tav>
                                        <p:tav tm="50000">
                                          <p:val>
                                            <p:clrVal>
                                              <a:schemeClr val="hlink"/>
                                            </p:clrVal>
                                          </p:val>
                                        </p:tav>
                                      </p:tavLst>
                                    </p:anim>
                                    <p:set>
                                      <p:cBhvr>
                                        <p:cTn id="38" dur="100"/>
                                        <p:tgtEl>
                                          <p:spTgt spid="10"/>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2" fill="hold" grpId="1" nodeType="clickEffect">
                                  <p:stCondLst>
                                    <p:cond delay="0"/>
                                  </p:stCondLst>
                                  <p:iterate type="lt">
                                    <p:tmPct val="0"/>
                                  </p:iterate>
                                  <p:childTnLst>
                                    <p:anim calcmode="lin" valueType="num">
                                      <p:cBhvr additive="base">
                                        <p:cTn id="42" dur="500"/>
                                        <p:tgtEl>
                                          <p:spTgt spid="10"/>
                                        </p:tgtEl>
                                        <p:attrNameLst>
                                          <p:attrName>ppt_x</p:attrName>
                                        </p:attrNameLst>
                                      </p:cBhvr>
                                      <p:tavLst>
                                        <p:tav tm="0">
                                          <p:val>
                                            <p:strVal val="ppt_x"/>
                                          </p:val>
                                        </p:tav>
                                        <p:tav tm="100000">
                                          <p:val>
                                            <p:strVal val="1+ppt_w/2"/>
                                          </p:val>
                                        </p:tav>
                                      </p:tavLst>
                                    </p:anim>
                                    <p:anim calcmode="lin" valueType="num">
                                      <p:cBhvr additive="base">
                                        <p:cTn id="43" dur="500"/>
                                        <p:tgtEl>
                                          <p:spTgt spid="10"/>
                                        </p:tgtEl>
                                        <p:attrNameLst>
                                          <p:attrName>ppt_y</p:attrName>
                                        </p:attrNameLst>
                                      </p:cBhvr>
                                      <p:tavLst>
                                        <p:tav tm="0">
                                          <p:val>
                                            <p:strVal val="ppt_y"/>
                                          </p:val>
                                        </p:tav>
                                        <p:tav tm="100000">
                                          <p:val>
                                            <p:strVal val="ppt_y"/>
                                          </p:val>
                                        </p:tav>
                                      </p:tavLst>
                                    </p:anim>
                                    <p:set>
                                      <p:cBhvr>
                                        <p:cTn id="44" dur="1" fill="hold">
                                          <p:stCondLst>
                                            <p:cond delay="499"/>
                                          </p:stCondLst>
                                        </p:cTn>
                                        <p:tgtEl>
                                          <p:spTgt spid="10"/>
                                        </p:tgtEl>
                                        <p:attrNameLst>
                                          <p:attrName>style.visibility</p:attrName>
                                        </p:attrNameLst>
                                      </p:cBhvr>
                                      <p:to>
                                        <p:strVal val="hidden"/>
                                      </p:to>
                                    </p:set>
                                  </p:childTnLst>
                                </p:cTn>
                              </p:par>
                            </p:childTnLst>
                          </p:cTn>
                        </p:par>
                        <p:par>
                          <p:cTn id="45" fill="hold">
                            <p:stCondLst>
                              <p:cond delay="500"/>
                            </p:stCondLst>
                            <p:childTnLst>
                              <p:par>
                                <p:cTn id="46" presetID="27" presetClass="entr" presetSubtype="0" fill="hold" grpId="0" nodeType="afterEffect">
                                  <p:stCondLst>
                                    <p:cond delay="0"/>
                                  </p:stCondLst>
                                  <p:iterate type="lt">
                                    <p:tmPct val="50000"/>
                                  </p:iterate>
                                  <p:childTnLst>
                                    <p:set>
                                      <p:cBhvr>
                                        <p:cTn id="47" dur="1" fill="hold">
                                          <p:stCondLst>
                                            <p:cond delay="0"/>
                                          </p:stCondLst>
                                        </p:cTn>
                                        <p:tgtEl>
                                          <p:spTgt spid="11"/>
                                        </p:tgtEl>
                                        <p:attrNameLst>
                                          <p:attrName>style.visibility</p:attrName>
                                        </p:attrNameLst>
                                      </p:cBhvr>
                                      <p:to>
                                        <p:strVal val="visible"/>
                                      </p:to>
                                    </p:set>
                                    <p:anim calcmode="discrete" valueType="clr">
                                      <p:cBhvr override="childStyle">
                                        <p:cTn id="48" dur="10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49" dur="100"/>
                                        <p:tgtEl>
                                          <p:spTgt spid="11"/>
                                        </p:tgtEl>
                                        <p:attrNameLst>
                                          <p:attrName>fillcolor</p:attrName>
                                        </p:attrNameLst>
                                      </p:cBhvr>
                                      <p:tavLst>
                                        <p:tav tm="0">
                                          <p:val>
                                            <p:clrVal>
                                              <a:schemeClr val="accent2"/>
                                            </p:clrVal>
                                          </p:val>
                                        </p:tav>
                                        <p:tav tm="50000">
                                          <p:val>
                                            <p:clrVal>
                                              <a:schemeClr val="hlink"/>
                                            </p:clrVal>
                                          </p:val>
                                        </p:tav>
                                      </p:tavLst>
                                    </p:anim>
                                    <p:set>
                                      <p:cBhvr>
                                        <p:cTn id="50" dur="100"/>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0" grpId="1"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p:txBody>
          <a:bodyPr/>
          <a:lstStyle/>
          <a:p>
            <a:pPr eaLnBrk="1" hangingPunct="1"/>
            <a:r>
              <a:rPr lang="en-US" altLang="zh-CN" smtClean="0">
                <a:ea typeface="文鼎CS大宋"/>
              </a:rPr>
              <a:t>Oracle</a:t>
            </a:r>
            <a:r>
              <a:rPr lang="zh-CN" altLang="en-US" smtClean="0">
                <a:ea typeface="文鼎CS大宋"/>
              </a:rPr>
              <a:t>会话</a:t>
            </a:r>
          </a:p>
        </p:txBody>
      </p:sp>
      <p:sp>
        <p:nvSpPr>
          <p:cNvPr id="46082" name="内容占位符 2"/>
          <p:cNvSpPr>
            <a:spLocks noGrp="1"/>
          </p:cNvSpPr>
          <p:nvPr>
            <p:ph idx="1"/>
          </p:nvPr>
        </p:nvSpPr>
        <p:spPr>
          <a:xfrm>
            <a:off x="468313" y="1204913"/>
            <a:ext cx="4960937" cy="4367212"/>
          </a:xfrm>
        </p:spPr>
        <p:txBody>
          <a:bodyPr/>
          <a:lstStyle/>
          <a:p>
            <a:pPr eaLnBrk="1" hangingPunct="1"/>
            <a:r>
              <a:rPr lang="zh-CN" altLang="en-US" smtClean="0"/>
              <a:t>会话是用户与 </a:t>
            </a:r>
            <a:r>
              <a:rPr lang="en-US" altLang="zh-CN" smtClean="0"/>
              <a:t>Oracle </a:t>
            </a:r>
            <a:r>
              <a:rPr lang="zh-CN" altLang="en-US" smtClean="0"/>
              <a:t>服务器的单个连接</a:t>
            </a:r>
          </a:p>
          <a:p>
            <a:pPr eaLnBrk="1" hangingPunct="1"/>
            <a:r>
              <a:rPr lang="zh-CN" altLang="en-US" smtClean="0"/>
              <a:t>当用户与服务器建立连接时创建会话</a:t>
            </a:r>
          </a:p>
          <a:p>
            <a:pPr eaLnBrk="1" hangingPunct="1"/>
            <a:r>
              <a:rPr lang="zh-CN" altLang="en-US" smtClean="0"/>
              <a:t>当用户与服务器断开连接时关闭会话</a:t>
            </a:r>
          </a:p>
          <a:p>
            <a:pPr eaLnBrk="1" hangingPunct="1"/>
            <a:endParaRPr lang="zh-CN" altLang="en-US" smtClean="0"/>
          </a:p>
        </p:txBody>
      </p:sp>
      <p:sp>
        <p:nvSpPr>
          <p:cNvPr id="4" name="Rectangle 4"/>
          <p:cNvSpPr>
            <a:spLocks noChangeArrowheads="1"/>
          </p:cNvSpPr>
          <p:nvPr/>
        </p:nvSpPr>
        <p:spPr bwMode="auto">
          <a:xfrm>
            <a:off x="6143625" y="1285875"/>
            <a:ext cx="2449513" cy="504825"/>
          </a:xfrm>
          <a:prstGeom prst="rect">
            <a:avLst/>
          </a:prstGeom>
          <a:gradFill rotWithShape="1">
            <a:gsLst>
              <a:gs pos="0">
                <a:schemeClr val="bg1"/>
              </a:gs>
              <a:gs pos="100000">
                <a:srgbClr val="CC99FF"/>
              </a:gs>
            </a:gsLst>
            <a:lin ang="18900000" scaled="1"/>
          </a:gradFill>
          <a:ln w="9525">
            <a:solidFill>
              <a:schemeClr val="tx1"/>
            </a:solidFill>
            <a:miter lim="800000"/>
            <a:headEnd/>
            <a:tailEnd/>
          </a:ln>
          <a:effectLst>
            <a:outerShdw dist="53882" dir="2700000" algn="ctr" rotWithShape="0">
              <a:schemeClr val="bg2"/>
            </a:outerShdw>
          </a:effectLst>
        </p:spPr>
        <p:txBody>
          <a:bodyPr wrap="none" anchor="ctr"/>
          <a:lstStyle/>
          <a:p>
            <a:pPr algn="ctr" fontAlgn="auto">
              <a:spcBef>
                <a:spcPts val="0"/>
              </a:spcBef>
              <a:spcAft>
                <a:spcPts val="0"/>
              </a:spcAft>
              <a:defRPr/>
            </a:pPr>
            <a:r>
              <a:rPr lang="zh-CN" altLang="en-US">
                <a:latin typeface="+mn-lt"/>
                <a:ea typeface="黑体" pitchFamily="49" charset="-122"/>
              </a:rPr>
              <a:t>启动 </a:t>
            </a:r>
            <a:r>
              <a:rPr lang="en-US">
                <a:latin typeface="+mn-lt"/>
                <a:ea typeface="黑体" pitchFamily="49" charset="-122"/>
              </a:rPr>
              <a:t>Oracle</a:t>
            </a:r>
            <a:r>
              <a:rPr lang="en-US" altLang="zh-CN">
                <a:latin typeface="+mn-lt"/>
                <a:ea typeface="黑体" pitchFamily="49" charset="-122"/>
              </a:rPr>
              <a:t> </a:t>
            </a:r>
            <a:r>
              <a:rPr lang="zh-CN" altLang="en-US">
                <a:latin typeface="+mn-lt"/>
                <a:ea typeface="黑体" pitchFamily="49" charset="-122"/>
              </a:rPr>
              <a:t>实例</a:t>
            </a:r>
          </a:p>
        </p:txBody>
      </p:sp>
      <p:sp>
        <p:nvSpPr>
          <p:cNvPr id="5" name="Line 5"/>
          <p:cNvSpPr>
            <a:spLocks noChangeShapeType="1"/>
          </p:cNvSpPr>
          <p:nvPr/>
        </p:nvSpPr>
        <p:spPr bwMode="auto">
          <a:xfrm>
            <a:off x="7319963" y="1790700"/>
            <a:ext cx="0" cy="431800"/>
          </a:xfrm>
          <a:prstGeom prst="line">
            <a:avLst/>
          </a:prstGeom>
          <a:noFill/>
          <a:ln w="19050">
            <a:solidFill>
              <a:schemeClr val="tx1"/>
            </a:solidFill>
            <a:round/>
            <a:headEnd/>
            <a:tailEnd type="triangle" w="med" len="med"/>
          </a:ln>
        </p:spPr>
        <p:txBody>
          <a:bodyPr/>
          <a:lstStyle/>
          <a:p>
            <a:endParaRPr lang="zh-CN" altLang="en-US"/>
          </a:p>
        </p:txBody>
      </p:sp>
      <p:sp>
        <p:nvSpPr>
          <p:cNvPr id="6" name="Rectangle 6"/>
          <p:cNvSpPr>
            <a:spLocks noChangeArrowheads="1"/>
          </p:cNvSpPr>
          <p:nvPr/>
        </p:nvSpPr>
        <p:spPr bwMode="auto">
          <a:xfrm>
            <a:off x="6143625" y="2222500"/>
            <a:ext cx="2449513" cy="576263"/>
          </a:xfrm>
          <a:prstGeom prst="rect">
            <a:avLst/>
          </a:prstGeom>
          <a:gradFill rotWithShape="1">
            <a:gsLst>
              <a:gs pos="0">
                <a:schemeClr val="bg1"/>
              </a:gs>
              <a:gs pos="100000">
                <a:srgbClr val="CC99FF"/>
              </a:gs>
            </a:gsLst>
            <a:lin ang="18900000" scaled="1"/>
          </a:gradFill>
          <a:ln w="9525" algn="ctr">
            <a:solidFill>
              <a:schemeClr val="tx1"/>
            </a:solidFill>
            <a:miter lim="800000"/>
            <a:headEnd/>
            <a:tailEnd/>
          </a:ln>
          <a:effectLst>
            <a:outerShdw dist="53882" dir="2700000" algn="ctr" rotWithShape="0">
              <a:schemeClr val="bg2"/>
            </a:outerShdw>
          </a:effectLst>
        </p:spPr>
        <p:txBody>
          <a:bodyPr wrap="none" anchor="ctr"/>
          <a:lstStyle/>
          <a:p>
            <a:pPr algn="ctr" fontAlgn="auto">
              <a:spcBef>
                <a:spcPts val="0"/>
              </a:spcBef>
              <a:spcAft>
                <a:spcPts val="0"/>
              </a:spcAft>
              <a:defRPr/>
            </a:pPr>
            <a:r>
              <a:rPr lang="zh-CN" altLang="en-US">
                <a:latin typeface="+mn-lt"/>
                <a:ea typeface="黑体" pitchFamily="49" charset="-122"/>
              </a:rPr>
              <a:t>使用</a:t>
            </a:r>
            <a:r>
              <a:rPr lang="en-US">
                <a:latin typeface="+mn-lt"/>
                <a:ea typeface="黑体" pitchFamily="49" charset="-122"/>
              </a:rPr>
              <a:t>SQL*Plus</a:t>
            </a:r>
            <a:r>
              <a:rPr lang="zh-CN" altLang="en-US">
                <a:latin typeface="+mn-lt"/>
                <a:ea typeface="黑体" pitchFamily="49" charset="-122"/>
              </a:rPr>
              <a:t>连接</a:t>
            </a:r>
          </a:p>
          <a:p>
            <a:pPr algn="ctr" fontAlgn="auto">
              <a:spcBef>
                <a:spcPts val="0"/>
              </a:spcBef>
              <a:spcAft>
                <a:spcPts val="0"/>
              </a:spcAft>
              <a:defRPr/>
            </a:pPr>
            <a:r>
              <a:rPr lang="zh-CN" altLang="en-US">
                <a:latin typeface="+mn-lt"/>
                <a:ea typeface="黑体" pitchFamily="49" charset="-122"/>
              </a:rPr>
              <a:t>至数据库</a:t>
            </a:r>
          </a:p>
        </p:txBody>
      </p:sp>
      <p:sp>
        <p:nvSpPr>
          <p:cNvPr id="7" name="Rectangle 7"/>
          <p:cNvSpPr>
            <a:spLocks noChangeArrowheads="1"/>
          </p:cNvSpPr>
          <p:nvPr/>
        </p:nvSpPr>
        <p:spPr bwMode="auto">
          <a:xfrm>
            <a:off x="6143625" y="3230563"/>
            <a:ext cx="2449513" cy="504825"/>
          </a:xfrm>
          <a:prstGeom prst="rect">
            <a:avLst/>
          </a:prstGeom>
          <a:gradFill rotWithShape="1">
            <a:gsLst>
              <a:gs pos="0">
                <a:schemeClr val="bg1"/>
              </a:gs>
              <a:gs pos="100000">
                <a:srgbClr val="CC99FF"/>
              </a:gs>
            </a:gsLst>
            <a:lin ang="18900000" scaled="1"/>
          </a:gradFill>
          <a:ln w="9525" algn="ctr">
            <a:solidFill>
              <a:schemeClr val="tx1"/>
            </a:solidFill>
            <a:miter lim="800000"/>
            <a:headEnd/>
            <a:tailEnd/>
          </a:ln>
          <a:effectLst>
            <a:outerShdw dist="53882" dir="2700000" algn="ctr" rotWithShape="0">
              <a:schemeClr val="bg2"/>
            </a:outerShdw>
          </a:effectLst>
        </p:spPr>
        <p:txBody>
          <a:bodyPr wrap="none" anchor="ctr"/>
          <a:lstStyle/>
          <a:p>
            <a:pPr algn="ctr" fontAlgn="auto">
              <a:spcBef>
                <a:spcPts val="0"/>
              </a:spcBef>
              <a:spcAft>
                <a:spcPts val="0"/>
              </a:spcAft>
              <a:defRPr/>
            </a:pPr>
            <a:r>
              <a:rPr lang="zh-CN" altLang="en-US">
                <a:latin typeface="+mn-lt"/>
                <a:ea typeface="黑体" pitchFamily="49" charset="-122"/>
              </a:rPr>
              <a:t>创建用户进程</a:t>
            </a:r>
          </a:p>
        </p:txBody>
      </p:sp>
      <p:sp>
        <p:nvSpPr>
          <p:cNvPr id="8" name="Line 8"/>
          <p:cNvSpPr>
            <a:spLocks noChangeShapeType="1"/>
          </p:cNvSpPr>
          <p:nvPr/>
        </p:nvSpPr>
        <p:spPr bwMode="auto">
          <a:xfrm>
            <a:off x="7340600" y="2798763"/>
            <a:ext cx="0" cy="431800"/>
          </a:xfrm>
          <a:prstGeom prst="line">
            <a:avLst/>
          </a:prstGeom>
          <a:noFill/>
          <a:ln w="19050">
            <a:solidFill>
              <a:schemeClr val="tx1"/>
            </a:solidFill>
            <a:round/>
            <a:headEnd/>
            <a:tailEnd type="triangle" w="med" len="med"/>
          </a:ln>
        </p:spPr>
        <p:txBody>
          <a:bodyPr/>
          <a:lstStyle/>
          <a:p>
            <a:endParaRPr lang="zh-CN" altLang="en-US"/>
          </a:p>
        </p:txBody>
      </p:sp>
      <p:sp>
        <p:nvSpPr>
          <p:cNvPr id="9" name="Line 9"/>
          <p:cNvSpPr>
            <a:spLocks noChangeShapeType="1"/>
          </p:cNvSpPr>
          <p:nvPr/>
        </p:nvSpPr>
        <p:spPr bwMode="auto">
          <a:xfrm>
            <a:off x="7340600" y="3735388"/>
            <a:ext cx="0" cy="431800"/>
          </a:xfrm>
          <a:prstGeom prst="line">
            <a:avLst/>
          </a:prstGeom>
          <a:noFill/>
          <a:ln w="19050">
            <a:solidFill>
              <a:schemeClr val="tx1"/>
            </a:solidFill>
            <a:round/>
            <a:headEnd/>
            <a:tailEnd type="triangle" w="med" len="med"/>
          </a:ln>
        </p:spPr>
        <p:txBody>
          <a:bodyPr/>
          <a:lstStyle/>
          <a:p>
            <a:endParaRPr lang="zh-CN" altLang="en-US"/>
          </a:p>
        </p:txBody>
      </p:sp>
      <p:sp>
        <p:nvSpPr>
          <p:cNvPr id="10" name="Rectangle 10"/>
          <p:cNvSpPr>
            <a:spLocks noChangeArrowheads="1"/>
          </p:cNvSpPr>
          <p:nvPr/>
        </p:nvSpPr>
        <p:spPr bwMode="auto">
          <a:xfrm>
            <a:off x="6143625" y="4167188"/>
            <a:ext cx="2449513" cy="504825"/>
          </a:xfrm>
          <a:prstGeom prst="rect">
            <a:avLst/>
          </a:prstGeom>
          <a:gradFill rotWithShape="1">
            <a:gsLst>
              <a:gs pos="0">
                <a:schemeClr val="bg1"/>
              </a:gs>
              <a:gs pos="100000">
                <a:srgbClr val="CC99FF"/>
              </a:gs>
            </a:gsLst>
            <a:lin ang="18900000" scaled="1"/>
          </a:gradFill>
          <a:ln w="9525" algn="ctr">
            <a:solidFill>
              <a:schemeClr val="tx1"/>
            </a:solidFill>
            <a:miter lim="800000"/>
            <a:headEnd/>
            <a:tailEnd/>
          </a:ln>
          <a:effectLst>
            <a:outerShdw dist="53882" dir="2700000" algn="ctr" rotWithShape="0">
              <a:schemeClr val="bg2"/>
            </a:outerShdw>
          </a:effectLst>
        </p:spPr>
        <p:txBody>
          <a:bodyPr wrap="none" anchor="ctr"/>
          <a:lstStyle/>
          <a:p>
            <a:pPr algn="ctr" fontAlgn="auto">
              <a:spcBef>
                <a:spcPts val="0"/>
              </a:spcBef>
              <a:spcAft>
                <a:spcPts val="0"/>
              </a:spcAft>
              <a:defRPr/>
            </a:pPr>
            <a:r>
              <a:rPr lang="zh-CN" altLang="en-US">
                <a:latin typeface="+mn-lt"/>
                <a:ea typeface="黑体" pitchFamily="49" charset="-122"/>
              </a:rPr>
              <a:t>创建服务器进程</a:t>
            </a:r>
          </a:p>
        </p:txBody>
      </p:sp>
      <p:sp>
        <p:nvSpPr>
          <p:cNvPr id="11" name="Line 11"/>
          <p:cNvSpPr>
            <a:spLocks noChangeShapeType="1"/>
          </p:cNvSpPr>
          <p:nvPr/>
        </p:nvSpPr>
        <p:spPr bwMode="auto">
          <a:xfrm>
            <a:off x="7367588" y="4670425"/>
            <a:ext cx="0" cy="431800"/>
          </a:xfrm>
          <a:prstGeom prst="line">
            <a:avLst/>
          </a:prstGeom>
          <a:noFill/>
          <a:ln w="19050">
            <a:solidFill>
              <a:schemeClr val="tx1"/>
            </a:solidFill>
            <a:round/>
            <a:headEnd/>
            <a:tailEnd type="triangle" w="med" len="med"/>
          </a:ln>
        </p:spPr>
        <p:txBody>
          <a:bodyPr/>
          <a:lstStyle/>
          <a:p>
            <a:endParaRPr lang="zh-CN" altLang="en-US"/>
          </a:p>
        </p:txBody>
      </p:sp>
      <p:sp>
        <p:nvSpPr>
          <p:cNvPr id="12" name="Rectangle 12"/>
          <p:cNvSpPr>
            <a:spLocks noChangeArrowheads="1"/>
          </p:cNvSpPr>
          <p:nvPr/>
        </p:nvSpPr>
        <p:spPr bwMode="auto">
          <a:xfrm>
            <a:off x="6145213" y="5102225"/>
            <a:ext cx="2447925" cy="504825"/>
          </a:xfrm>
          <a:prstGeom prst="rect">
            <a:avLst/>
          </a:prstGeom>
          <a:gradFill rotWithShape="1">
            <a:gsLst>
              <a:gs pos="0">
                <a:schemeClr val="bg1"/>
              </a:gs>
              <a:gs pos="100000">
                <a:srgbClr val="CC99FF"/>
              </a:gs>
            </a:gsLst>
            <a:lin ang="18900000" scaled="1"/>
          </a:gradFill>
          <a:ln w="9525" algn="ctr">
            <a:solidFill>
              <a:schemeClr val="tx1"/>
            </a:solidFill>
            <a:miter lim="800000"/>
            <a:headEnd/>
            <a:tailEnd/>
          </a:ln>
          <a:effectLst>
            <a:outerShdw dist="53882" dir="2700000" algn="ctr" rotWithShape="0">
              <a:schemeClr val="bg2"/>
            </a:outerShdw>
          </a:effectLst>
        </p:spPr>
        <p:txBody>
          <a:bodyPr wrap="none" anchor="ctr"/>
          <a:lstStyle/>
          <a:p>
            <a:pPr algn="ctr" fontAlgn="auto">
              <a:spcBef>
                <a:spcPts val="0"/>
              </a:spcBef>
              <a:spcAft>
                <a:spcPts val="0"/>
              </a:spcAft>
              <a:defRPr/>
            </a:pPr>
            <a:r>
              <a:rPr lang="zh-CN" altLang="en-US">
                <a:latin typeface="+mn-lt"/>
                <a:ea typeface="黑体" pitchFamily="49" charset="-122"/>
              </a:rPr>
              <a:t>提交 </a:t>
            </a:r>
            <a:r>
              <a:rPr lang="en-US">
                <a:latin typeface="+mn-lt"/>
                <a:ea typeface="黑体" pitchFamily="49" charset="-122"/>
              </a:rPr>
              <a:t>SQL</a:t>
            </a:r>
            <a:r>
              <a:rPr lang="en-US" altLang="zh-CN">
                <a:latin typeface="+mn-lt"/>
                <a:ea typeface="黑体" pitchFamily="49" charset="-122"/>
              </a:rPr>
              <a:t> </a:t>
            </a:r>
            <a:r>
              <a:rPr lang="zh-CN" altLang="en-US">
                <a:latin typeface="+mn-lt"/>
                <a:ea typeface="黑体" pitchFamily="49" charset="-122"/>
              </a:rPr>
              <a:t>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1000"/>
                                        <p:tgtEl>
                                          <p:spTgt spid="6"/>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000"/>
                                        <p:tgtEl>
                                          <p:spTgt spid="8"/>
                                        </p:tgtEl>
                                      </p:cBhvr>
                                    </p:animEffect>
                                  </p:childTnLst>
                                </p:cTn>
                              </p:par>
                            </p:childTnLst>
                          </p:cTn>
                        </p:par>
                        <p:par>
                          <p:cTn id="20" fill="hold">
                            <p:stCondLst>
                              <p:cond delay="4000"/>
                            </p:stCondLst>
                            <p:childTnLst>
                              <p:par>
                                <p:cTn id="21" presetID="9"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1000"/>
                                        <p:tgtEl>
                                          <p:spTgt spid="7"/>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1000"/>
                                        <p:tgtEl>
                                          <p:spTgt spid="9"/>
                                        </p:tgtEl>
                                      </p:cBhvr>
                                    </p:animEffect>
                                  </p:childTnLst>
                                </p:cTn>
                              </p:par>
                            </p:childTnLst>
                          </p:cTn>
                        </p:par>
                        <p:par>
                          <p:cTn id="28" fill="hold">
                            <p:stCondLst>
                              <p:cond delay="6000"/>
                            </p:stCondLst>
                            <p:childTnLst>
                              <p:par>
                                <p:cTn id="29" presetID="9"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1000"/>
                                        <p:tgtEl>
                                          <p:spTgt spid="10"/>
                                        </p:tgtEl>
                                      </p:cBhvr>
                                    </p:animEffect>
                                  </p:childTnLst>
                                </p:cTn>
                              </p:par>
                            </p:childTnLst>
                          </p:cTn>
                        </p:par>
                        <p:par>
                          <p:cTn id="32" fill="hold">
                            <p:stCondLst>
                              <p:cond delay="7000"/>
                            </p:stCondLst>
                            <p:childTnLst>
                              <p:par>
                                <p:cTn id="33" presetID="22" presetClass="entr" presetSubtype="1"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1000"/>
                                        <p:tgtEl>
                                          <p:spTgt spid="11"/>
                                        </p:tgtEl>
                                      </p:cBhvr>
                                    </p:animEffect>
                                  </p:childTnLst>
                                </p:cTn>
                              </p:par>
                            </p:childTnLst>
                          </p:cTn>
                        </p:par>
                        <p:par>
                          <p:cTn id="36" fill="hold">
                            <p:stCondLst>
                              <p:cond delay="8000"/>
                            </p:stCondLst>
                            <p:childTnLst>
                              <p:par>
                                <p:cTn id="37" presetID="9"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tLang="zh-CN" smtClean="0">
                <a:ea typeface="文鼎CS大宋"/>
              </a:rPr>
              <a:t>Oracle </a:t>
            </a:r>
            <a:r>
              <a:rPr lang="zh-CN" altLang="en-US" smtClean="0">
                <a:ea typeface="文鼎CS大宋"/>
              </a:rPr>
              <a:t>物理组件</a:t>
            </a:r>
            <a:endParaRPr lang="en-US" smtClean="0">
              <a:ea typeface="文鼎CS大宋"/>
            </a:endParaRPr>
          </a:p>
        </p:txBody>
      </p:sp>
      <p:sp>
        <p:nvSpPr>
          <p:cNvPr id="47106" name="Text Box 3"/>
          <p:cNvSpPr txBox="1">
            <a:spLocks noChangeArrowheads="1"/>
          </p:cNvSpPr>
          <p:nvPr/>
        </p:nvSpPr>
        <p:spPr bwMode="auto">
          <a:xfrm>
            <a:off x="663575" y="1119188"/>
            <a:ext cx="8085138" cy="1311275"/>
          </a:xfrm>
          <a:prstGeom prst="rect">
            <a:avLst/>
          </a:prstGeom>
          <a:noFill/>
          <a:ln w="9525" algn="ctr">
            <a:noFill/>
            <a:miter lim="800000"/>
            <a:headEnd/>
            <a:tailEnd/>
          </a:ln>
        </p:spPr>
        <p:txBody>
          <a:bodyPr>
            <a:spAutoFit/>
          </a:bodyPr>
          <a:lstStyle/>
          <a:p>
            <a:pPr marL="342900" indent="-342900">
              <a:lnSpc>
                <a:spcPct val="150000"/>
              </a:lnSpc>
              <a:spcBef>
                <a:spcPct val="20000"/>
              </a:spcBef>
              <a:buClr>
                <a:schemeClr val="accent2"/>
              </a:buClr>
              <a:buFontTx/>
              <a:buBlip>
                <a:blip r:embed="rId2"/>
              </a:buBlip>
            </a:pPr>
            <a:r>
              <a:rPr lang="zh-CN" altLang="en-US" sz="2800" b="1">
                <a:latin typeface="Calibri" pitchFamily="34" charset="0"/>
                <a:ea typeface="黑体" pitchFamily="49" charset="-122"/>
              </a:rPr>
              <a:t>物理组件就是</a:t>
            </a:r>
            <a:r>
              <a:rPr lang="en-US" altLang="zh-CN" sz="2800" b="1">
                <a:latin typeface="Calibri" pitchFamily="34" charset="0"/>
                <a:ea typeface="黑体" pitchFamily="49" charset="-122"/>
              </a:rPr>
              <a:t>Oracle</a:t>
            </a:r>
            <a:r>
              <a:rPr lang="zh-CN" altLang="en-US" sz="2800" b="1">
                <a:latin typeface="Calibri" pitchFamily="34" charset="0"/>
                <a:ea typeface="黑体" pitchFamily="49" charset="-122"/>
              </a:rPr>
              <a:t>数据库所使用的操作系统物理文件。物理文件可分为三类：</a:t>
            </a:r>
          </a:p>
        </p:txBody>
      </p:sp>
      <p:sp>
        <p:nvSpPr>
          <p:cNvPr id="115716" name="AutoShape 4"/>
          <p:cNvSpPr>
            <a:spLocks noChangeArrowheads="1"/>
          </p:cNvSpPr>
          <p:nvPr/>
        </p:nvSpPr>
        <p:spPr bwMode="auto">
          <a:xfrm>
            <a:off x="3348038" y="2627313"/>
            <a:ext cx="2376487" cy="574675"/>
          </a:xfrm>
          <a:prstGeom prst="roundRect">
            <a:avLst>
              <a:gd name="adj" fmla="val 16667"/>
            </a:avLst>
          </a:prstGeom>
          <a:gradFill rotWithShape="1">
            <a:gsLst>
              <a:gs pos="0">
                <a:schemeClr val="bg1"/>
              </a:gs>
              <a:gs pos="100000">
                <a:srgbClr val="CCFFCC"/>
              </a:gs>
            </a:gsLst>
            <a:lin ang="18900000" scaled="1"/>
          </a:gradFill>
          <a:ln w="28575" cmpd="dbl" algn="ctr">
            <a:solidFill>
              <a:srgbClr val="008000"/>
            </a:solidFill>
            <a:round/>
            <a:headEnd/>
            <a:tailEnd/>
          </a:ln>
          <a:effectLst>
            <a:prstShdw prst="shdw13" dist="53882" dir="13500000">
              <a:schemeClr val="bg2">
                <a:alpha val="50000"/>
              </a:schemeClr>
            </a:prstShdw>
          </a:effectLst>
        </p:spPr>
        <p:txBody>
          <a:bodyPr wrap="none" anchor="ctr"/>
          <a:lstStyle/>
          <a:p>
            <a:pPr algn="ctr"/>
            <a:r>
              <a:rPr lang="zh-CN" altLang="en-US" sz="2400">
                <a:latin typeface="Calibri" pitchFamily="34" charset="0"/>
                <a:ea typeface="黑体" pitchFamily="49" charset="-122"/>
              </a:rPr>
              <a:t>物理组件</a:t>
            </a:r>
          </a:p>
        </p:txBody>
      </p:sp>
      <p:sp>
        <p:nvSpPr>
          <p:cNvPr id="115717" name="Line 5"/>
          <p:cNvSpPr>
            <a:spLocks noChangeShapeType="1"/>
          </p:cNvSpPr>
          <p:nvPr/>
        </p:nvSpPr>
        <p:spPr bwMode="auto">
          <a:xfrm>
            <a:off x="4500563" y="3201988"/>
            <a:ext cx="0" cy="504825"/>
          </a:xfrm>
          <a:prstGeom prst="line">
            <a:avLst/>
          </a:prstGeom>
          <a:noFill/>
          <a:ln w="9525">
            <a:solidFill>
              <a:schemeClr val="tx1"/>
            </a:solidFill>
            <a:round/>
            <a:headEnd/>
            <a:tailEnd/>
          </a:ln>
        </p:spPr>
        <p:txBody>
          <a:bodyPr/>
          <a:lstStyle/>
          <a:p>
            <a:endParaRPr lang="zh-CN" altLang="en-US"/>
          </a:p>
        </p:txBody>
      </p:sp>
      <p:sp>
        <p:nvSpPr>
          <p:cNvPr id="115718" name="Line 6"/>
          <p:cNvSpPr>
            <a:spLocks noChangeShapeType="1"/>
          </p:cNvSpPr>
          <p:nvPr/>
        </p:nvSpPr>
        <p:spPr bwMode="auto">
          <a:xfrm>
            <a:off x="1547813" y="3706813"/>
            <a:ext cx="5903912" cy="0"/>
          </a:xfrm>
          <a:prstGeom prst="line">
            <a:avLst/>
          </a:prstGeom>
          <a:noFill/>
          <a:ln w="9525">
            <a:solidFill>
              <a:schemeClr val="tx1"/>
            </a:solidFill>
            <a:round/>
            <a:headEnd/>
            <a:tailEnd/>
          </a:ln>
        </p:spPr>
        <p:txBody>
          <a:bodyPr/>
          <a:lstStyle/>
          <a:p>
            <a:endParaRPr lang="zh-CN" altLang="en-US"/>
          </a:p>
        </p:txBody>
      </p:sp>
      <p:sp>
        <p:nvSpPr>
          <p:cNvPr id="115719" name="Line 7"/>
          <p:cNvSpPr>
            <a:spLocks noChangeShapeType="1"/>
          </p:cNvSpPr>
          <p:nvPr/>
        </p:nvSpPr>
        <p:spPr bwMode="auto">
          <a:xfrm>
            <a:off x="1547813" y="3706813"/>
            <a:ext cx="0" cy="504825"/>
          </a:xfrm>
          <a:prstGeom prst="line">
            <a:avLst/>
          </a:prstGeom>
          <a:noFill/>
          <a:ln w="9525">
            <a:solidFill>
              <a:schemeClr val="tx1"/>
            </a:solidFill>
            <a:round/>
            <a:headEnd/>
            <a:tailEnd type="triangle" w="med" len="med"/>
          </a:ln>
        </p:spPr>
        <p:txBody>
          <a:bodyPr/>
          <a:lstStyle/>
          <a:p>
            <a:endParaRPr lang="zh-CN" altLang="en-US"/>
          </a:p>
        </p:txBody>
      </p:sp>
      <p:sp>
        <p:nvSpPr>
          <p:cNvPr id="115720" name="AutoShape 8"/>
          <p:cNvSpPr>
            <a:spLocks noChangeArrowheads="1"/>
          </p:cNvSpPr>
          <p:nvPr/>
        </p:nvSpPr>
        <p:spPr bwMode="auto">
          <a:xfrm>
            <a:off x="754063" y="4354513"/>
            <a:ext cx="2089150" cy="503237"/>
          </a:xfrm>
          <a:prstGeom prst="roundRect">
            <a:avLst>
              <a:gd name="adj" fmla="val 16667"/>
            </a:avLst>
          </a:prstGeom>
          <a:gradFill rotWithShape="1">
            <a:gsLst>
              <a:gs pos="0">
                <a:schemeClr val="bg1"/>
              </a:gs>
              <a:gs pos="100000">
                <a:srgbClr val="CCFFCC"/>
              </a:gs>
            </a:gsLst>
            <a:lin ang="18900000" scaled="1"/>
          </a:gradFill>
          <a:ln w="9525" algn="ctr">
            <a:solidFill>
              <a:srgbClr val="008000"/>
            </a:solidFill>
            <a:round/>
            <a:headEnd/>
            <a:tailEnd/>
          </a:ln>
          <a:effectLst>
            <a:prstShdw prst="shdw13" dist="53882" dir="13500000">
              <a:schemeClr val="bg2">
                <a:alpha val="50000"/>
              </a:schemeClr>
            </a:prstShdw>
          </a:effectLst>
        </p:spPr>
        <p:txBody>
          <a:bodyPr wrap="none" anchor="ctr"/>
          <a:lstStyle/>
          <a:p>
            <a:pPr algn="ctr"/>
            <a:r>
              <a:rPr lang="zh-CN" altLang="en-US" sz="2400">
                <a:latin typeface="Calibri" pitchFamily="34" charset="0"/>
                <a:ea typeface="黑体" pitchFamily="49" charset="-122"/>
              </a:rPr>
              <a:t>数据文件 </a:t>
            </a:r>
          </a:p>
        </p:txBody>
      </p:sp>
      <p:sp>
        <p:nvSpPr>
          <p:cNvPr id="115721" name="Line 9"/>
          <p:cNvSpPr>
            <a:spLocks noChangeShapeType="1"/>
          </p:cNvSpPr>
          <p:nvPr/>
        </p:nvSpPr>
        <p:spPr bwMode="auto">
          <a:xfrm>
            <a:off x="4500563" y="3706813"/>
            <a:ext cx="0" cy="504825"/>
          </a:xfrm>
          <a:prstGeom prst="line">
            <a:avLst/>
          </a:prstGeom>
          <a:noFill/>
          <a:ln w="9525">
            <a:solidFill>
              <a:schemeClr val="tx1"/>
            </a:solidFill>
            <a:round/>
            <a:headEnd/>
            <a:tailEnd type="triangle" w="med" len="med"/>
          </a:ln>
        </p:spPr>
        <p:txBody>
          <a:bodyPr/>
          <a:lstStyle/>
          <a:p>
            <a:endParaRPr lang="zh-CN" altLang="en-US"/>
          </a:p>
        </p:txBody>
      </p:sp>
      <p:sp>
        <p:nvSpPr>
          <p:cNvPr id="115722" name="AutoShape 10"/>
          <p:cNvSpPr>
            <a:spLocks noChangeArrowheads="1"/>
          </p:cNvSpPr>
          <p:nvPr/>
        </p:nvSpPr>
        <p:spPr bwMode="auto">
          <a:xfrm>
            <a:off x="3562350" y="4354513"/>
            <a:ext cx="2089150" cy="503237"/>
          </a:xfrm>
          <a:prstGeom prst="roundRect">
            <a:avLst>
              <a:gd name="adj" fmla="val 16667"/>
            </a:avLst>
          </a:prstGeom>
          <a:gradFill rotWithShape="1">
            <a:gsLst>
              <a:gs pos="0">
                <a:schemeClr val="bg1"/>
              </a:gs>
              <a:gs pos="100000">
                <a:srgbClr val="CCFFCC"/>
              </a:gs>
            </a:gsLst>
            <a:lin ang="18900000" scaled="1"/>
          </a:gradFill>
          <a:ln w="9525" algn="ctr">
            <a:solidFill>
              <a:srgbClr val="008000"/>
            </a:solidFill>
            <a:round/>
            <a:headEnd/>
            <a:tailEnd/>
          </a:ln>
          <a:effectLst>
            <a:prstShdw prst="shdw13" dist="53882" dir="13500000">
              <a:schemeClr val="bg2">
                <a:alpha val="50000"/>
              </a:schemeClr>
            </a:prstShdw>
          </a:effectLst>
        </p:spPr>
        <p:txBody>
          <a:bodyPr wrap="none" anchor="ctr"/>
          <a:lstStyle/>
          <a:p>
            <a:pPr algn="ctr"/>
            <a:r>
              <a:rPr lang="zh-CN" altLang="en-US" sz="2400">
                <a:latin typeface="Calibri" pitchFamily="34" charset="0"/>
                <a:ea typeface="黑体" pitchFamily="49" charset="-122"/>
              </a:rPr>
              <a:t>控制文件</a:t>
            </a:r>
          </a:p>
        </p:txBody>
      </p:sp>
      <p:sp>
        <p:nvSpPr>
          <p:cNvPr id="115723" name="Line 11"/>
          <p:cNvSpPr>
            <a:spLocks noChangeShapeType="1"/>
          </p:cNvSpPr>
          <p:nvPr/>
        </p:nvSpPr>
        <p:spPr bwMode="auto">
          <a:xfrm>
            <a:off x="7451725" y="3706813"/>
            <a:ext cx="0" cy="504825"/>
          </a:xfrm>
          <a:prstGeom prst="line">
            <a:avLst/>
          </a:prstGeom>
          <a:noFill/>
          <a:ln w="9525">
            <a:solidFill>
              <a:schemeClr val="tx1"/>
            </a:solidFill>
            <a:round/>
            <a:headEnd/>
            <a:tailEnd type="triangle" w="med" len="med"/>
          </a:ln>
        </p:spPr>
        <p:txBody>
          <a:bodyPr/>
          <a:lstStyle/>
          <a:p>
            <a:endParaRPr lang="zh-CN" altLang="en-US"/>
          </a:p>
        </p:txBody>
      </p:sp>
      <p:sp>
        <p:nvSpPr>
          <p:cNvPr id="115724" name="AutoShape 12"/>
          <p:cNvSpPr>
            <a:spLocks noChangeArrowheads="1"/>
          </p:cNvSpPr>
          <p:nvPr/>
        </p:nvSpPr>
        <p:spPr bwMode="auto">
          <a:xfrm>
            <a:off x="6372225" y="4354513"/>
            <a:ext cx="2016125" cy="503237"/>
          </a:xfrm>
          <a:prstGeom prst="roundRect">
            <a:avLst>
              <a:gd name="adj" fmla="val 16667"/>
            </a:avLst>
          </a:prstGeom>
          <a:gradFill rotWithShape="1">
            <a:gsLst>
              <a:gs pos="0">
                <a:schemeClr val="bg1"/>
              </a:gs>
              <a:gs pos="100000">
                <a:srgbClr val="CCFFCC"/>
              </a:gs>
            </a:gsLst>
            <a:lin ang="18900000" scaled="1"/>
          </a:gradFill>
          <a:ln w="9525" algn="ctr">
            <a:solidFill>
              <a:srgbClr val="008000"/>
            </a:solidFill>
            <a:round/>
            <a:headEnd/>
            <a:tailEnd/>
          </a:ln>
          <a:effectLst>
            <a:prstShdw prst="shdw13" dist="53882" dir="13500000">
              <a:schemeClr val="bg2">
                <a:alpha val="50000"/>
              </a:schemeClr>
            </a:prstShdw>
          </a:effectLst>
        </p:spPr>
        <p:txBody>
          <a:bodyPr wrap="none" anchor="ctr"/>
          <a:lstStyle/>
          <a:p>
            <a:pPr algn="ctr"/>
            <a:r>
              <a:rPr lang="zh-CN" altLang="en-US" sz="2400">
                <a:latin typeface="Calibri" pitchFamily="34" charset="0"/>
                <a:ea typeface="黑体" pitchFamily="49" charset="-122"/>
              </a:rPr>
              <a:t>日志文件</a:t>
            </a:r>
          </a:p>
        </p:txBody>
      </p:sp>
      <p:sp>
        <p:nvSpPr>
          <p:cNvPr id="115725" name="Rectangle 13"/>
          <p:cNvSpPr>
            <a:spLocks noChangeArrowheads="1"/>
          </p:cNvSpPr>
          <p:nvPr/>
        </p:nvSpPr>
        <p:spPr bwMode="auto">
          <a:xfrm>
            <a:off x="684213" y="5157788"/>
            <a:ext cx="7848600" cy="576262"/>
          </a:xfrm>
          <a:prstGeom prst="rect">
            <a:avLst/>
          </a:prstGeom>
          <a:solidFill>
            <a:srgbClr val="F8BFA6"/>
          </a:solidFill>
          <a:ln w="9525">
            <a:solidFill>
              <a:schemeClr val="tx1"/>
            </a:solidFill>
            <a:miter lim="800000"/>
            <a:headEnd/>
            <a:tailEnd/>
          </a:ln>
        </p:spPr>
        <p:txBody>
          <a:bodyPr wrap="none" anchor="ctr"/>
          <a:lstStyle/>
          <a:p>
            <a:r>
              <a:rPr lang="zh-CN" altLang="en-US" sz="2000">
                <a:latin typeface="Calibri" pitchFamily="34" charset="0"/>
              </a:rPr>
              <a:t>数据文件用于存储数据库数据，如表、索引数据等。</a:t>
            </a:r>
          </a:p>
        </p:txBody>
      </p:sp>
      <p:sp>
        <p:nvSpPr>
          <p:cNvPr id="115726" name="Rectangle 14"/>
          <p:cNvSpPr>
            <a:spLocks noChangeArrowheads="1"/>
          </p:cNvSpPr>
          <p:nvPr/>
        </p:nvSpPr>
        <p:spPr bwMode="auto">
          <a:xfrm>
            <a:off x="684213" y="5157788"/>
            <a:ext cx="7848600" cy="576262"/>
          </a:xfrm>
          <a:prstGeom prst="rect">
            <a:avLst/>
          </a:prstGeom>
          <a:solidFill>
            <a:srgbClr val="F8BFA6"/>
          </a:solidFill>
          <a:ln w="9525">
            <a:solidFill>
              <a:schemeClr val="tx1"/>
            </a:solidFill>
            <a:miter lim="800000"/>
            <a:headEnd/>
            <a:tailEnd/>
          </a:ln>
        </p:spPr>
        <p:txBody>
          <a:bodyPr wrap="none" anchor="ctr"/>
          <a:lstStyle/>
          <a:p>
            <a:r>
              <a:rPr lang="en-US" altLang="en-US" sz="2000">
                <a:latin typeface="Calibri" pitchFamily="34" charset="0"/>
              </a:rPr>
              <a:t>控制文件是记录数据库物理结构的二进制文件。</a:t>
            </a:r>
            <a:endParaRPr lang="zh-CN" altLang="en-US" sz="2000">
              <a:latin typeface="Calibri" pitchFamily="34" charset="0"/>
            </a:endParaRPr>
          </a:p>
        </p:txBody>
      </p:sp>
      <p:sp>
        <p:nvSpPr>
          <p:cNvPr id="115727" name="Rectangle 15"/>
          <p:cNvSpPr>
            <a:spLocks noChangeArrowheads="1"/>
          </p:cNvSpPr>
          <p:nvPr/>
        </p:nvSpPr>
        <p:spPr bwMode="auto">
          <a:xfrm>
            <a:off x="684213" y="5157788"/>
            <a:ext cx="7848600" cy="576262"/>
          </a:xfrm>
          <a:prstGeom prst="rect">
            <a:avLst/>
          </a:prstGeom>
          <a:gradFill rotWithShape="1">
            <a:gsLst>
              <a:gs pos="0">
                <a:schemeClr val="bg1"/>
              </a:gs>
              <a:gs pos="100000">
                <a:srgbClr val="FF9933"/>
              </a:gs>
            </a:gsLst>
            <a:lin ang="18900000" scaled="1"/>
          </a:gradFill>
          <a:ln w="34925" cmpd="dbl" algn="ctr">
            <a:solidFill>
              <a:schemeClr val="bg2"/>
            </a:solidFill>
            <a:miter lim="800000"/>
            <a:headEnd/>
            <a:tailEnd/>
          </a:ln>
        </p:spPr>
        <p:txBody>
          <a:bodyPr anchor="ctr"/>
          <a:lstStyle/>
          <a:p>
            <a:pPr algn="ctr"/>
            <a:r>
              <a:rPr lang="zh-CN" altLang="en-US" sz="2000">
                <a:latin typeface="Calibri" pitchFamily="34" charset="0"/>
                <a:ea typeface="黑体" pitchFamily="49" charset="-122"/>
              </a:rPr>
              <a:t>日志文件记录对数据库的所有修改信息，用于故障恢复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slide(fromTop)">
                                      <p:cBhvr>
                                        <p:cTn id="7" dur="1000"/>
                                        <p:tgtEl>
                                          <p:spTgt spid="11571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15717"/>
                                        </p:tgtEl>
                                        <p:attrNameLst>
                                          <p:attrName>style.visibility</p:attrName>
                                        </p:attrNameLst>
                                      </p:cBhvr>
                                      <p:to>
                                        <p:strVal val="visible"/>
                                      </p:to>
                                    </p:set>
                                    <p:animEffect transition="in" filter="wipe(up)">
                                      <p:cBhvr>
                                        <p:cTn id="11" dur="1000"/>
                                        <p:tgtEl>
                                          <p:spTgt spid="115717"/>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115718"/>
                                        </p:tgtEl>
                                        <p:attrNameLst>
                                          <p:attrName>style.visibility</p:attrName>
                                        </p:attrNameLst>
                                      </p:cBhvr>
                                      <p:to>
                                        <p:strVal val="visible"/>
                                      </p:to>
                                    </p:set>
                                    <p:animEffect transition="in" filter="dissolve">
                                      <p:cBhvr>
                                        <p:cTn id="15" dur="1000"/>
                                        <p:tgtEl>
                                          <p:spTgt spid="115718"/>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15719"/>
                                        </p:tgtEl>
                                        <p:attrNameLst>
                                          <p:attrName>style.visibility</p:attrName>
                                        </p:attrNameLst>
                                      </p:cBhvr>
                                      <p:to>
                                        <p:strVal val="visible"/>
                                      </p:to>
                                    </p:set>
                                    <p:animEffect transition="in" filter="wipe(up)">
                                      <p:cBhvr>
                                        <p:cTn id="19" dur="1000"/>
                                        <p:tgtEl>
                                          <p:spTgt spid="115719"/>
                                        </p:tgtEl>
                                      </p:cBhvr>
                                    </p:animEffect>
                                  </p:childTnLst>
                                </p:cTn>
                              </p:par>
                            </p:childTnLst>
                          </p:cTn>
                        </p:par>
                        <p:par>
                          <p:cTn id="20" fill="hold">
                            <p:stCondLst>
                              <p:cond delay="4000"/>
                            </p:stCondLst>
                            <p:childTnLst>
                              <p:par>
                                <p:cTn id="21" presetID="12" presetClass="entr" presetSubtype="1" fill="hold" grpId="0" nodeType="afterEffect">
                                  <p:stCondLst>
                                    <p:cond delay="0"/>
                                  </p:stCondLst>
                                  <p:childTnLst>
                                    <p:set>
                                      <p:cBhvr>
                                        <p:cTn id="22" dur="1" fill="hold">
                                          <p:stCondLst>
                                            <p:cond delay="0"/>
                                          </p:stCondLst>
                                        </p:cTn>
                                        <p:tgtEl>
                                          <p:spTgt spid="115720"/>
                                        </p:tgtEl>
                                        <p:attrNameLst>
                                          <p:attrName>style.visibility</p:attrName>
                                        </p:attrNameLst>
                                      </p:cBhvr>
                                      <p:to>
                                        <p:strVal val="visible"/>
                                      </p:to>
                                    </p:set>
                                    <p:animEffect transition="in" filter="slide(fromTop)">
                                      <p:cBhvr>
                                        <p:cTn id="23" dur="1000"/>
                                        <p:tgtEl>
                                          <p:spTgt spid="115720"/>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115721"/>
                                        </p:tgtEl>
                                        <p:attrNameLst>
                                          <p:attrName>style.visibility</p:attrName>
                                        </p:attrNameLst>
                                      </p:cBhvr>
                                      <p:to>
                                        <p:strVal val="visible"/>
                                      </p:to>
                                    </p:set>
                                    <p:animEffect transition="in" filter="wipe(up)">
                                      <p:cBhvr>
                                        <p:cTn id="27" dur="1000"/>
                                        <p:tgtEl>
                                          <p:spTgt spid="115721"/>
                                        </p:tgtEl>
                                      </p:cBhvr>
                                    </p:animEffect>
                                  </p:childTnLst>
                                </p:cTn>
                              </p:par>
                            </p:childTnLst>
                          </p:cTn>
                        </p:par>
                        <p:par>
                          <p:cTn id="28" fill="hold">
                            <p:stCondLst>
                              <p:cond delay="6000"/>
                            </p:stCondLst>
                            <p:childTnLst>
                              <p:par>
                                <p:cTn id="29" presetID="12" presetClass="entr" presetSubtype="1" fill="hold" grpId="0" nodeType="afterEffect">
                                  <p:stCondLst>
                                    <p:cond delay="0"/>
                                  </p:stCondLst>
                                  <p:childTnLst>
                                    <p:set>
                                      <p:cBhvr>
                                        <p:cTn id="30" dur="1" fill="hold">
                                          <p:stCondLst>
                                            <p:cond delay="0"/>
                                          </p:stCondLst>
                                        </p:cTn>
                                        <p:tgtEl>
                                          <p:spTgt spid="115722"/>
                                        </p:tgtEl>
                                        <p:attrNameLst>
                                          <p:attrName>style.visibility</p:attrName>
                                        </p:attrNameLst>
                                      </p:cBhvr>
                                      <p:to>
                                        <p:strVal val="visible"/>
                                      </p:to>
                                    </p:set>
                                    <p:animEffect transition="in" filter="slide(fromTop)">
                                      <p:cBhvr>
                                        <p:cTn id="31" dur="1000"/>
                                        <p:tgtEl>
                                          <p:spTgt spid="115722"/>
                                        </p:tgtEl>
                                      </p:cBhvr>
                                    </p:animEffect>
                                  </p:childTnLst>
                                </p:cTn>
                              </p:par>
                            </p:childTnLst>
                          </p:cTn>
                        </p:par>
                        <p:par>
                          <p:cTn id="32" fill="hold">
                            <p:stCondLst>
                              <p:cond delay="7000"/>
                            </p:stCondLst>
                            <p:childTnLst>
                              <p:par>
                                <p:cTn id="33" presetID="22" presetClass="entr" presetSubtype="1" fill="hold" grpId="0" nodeType="afterEffect">
                                  <p:stCondLst>
                                    <p:cond delay="0"/>
                                  </p:stCondLst>
                                  <p:childTnLst>
                                    <p:set>
                                      <p:cBhvr>
                                        <p:cTn id="34" dur="1" fill="hold">
                                          <p:stCondLst>
                                            <p:cond delay="0"/>
                                          </p:stCondLst>
                                        </p:cTn>
                                        <p:tgtEl>
                                          <p:spTgt spid="115723"/>
                                        </p:tgtEl>
                                        <p:attrNameLst>
                                          <p:attrName>style.visibility</p:attrName>
                                        </p:attrNameLst>
                                      </p:cBhvr>
                                      <p:to>
                                        <p:strVal val="visible"/>
                                      </p:to>
                                    </p:set>
                                    <p:animEffect transition="in" filter="wipe(up)">
                                      <p:cBhvr>
                                        <p:cTn id="35" dur="1000"/>
                                        <p:tgtEl>
                                          <p:spTgt spid="115723"/>
                                        </p:tgtEl>
                                      </p:cBhvr>
                                    </p:animEffect>
                                  </p:childTnLst>
                                </p:cTn>
                              </p:par>
                            </p:childTnLst>
                          </p:cTn>
                        </p:par>
                        <p:par>
                          <p:cTn id="36" fill="hold">
                            <p:stCondLst>
                              <p:cond delay="8000"/>
                            </p:stCondLst>
                            <p:childTnLst>
                              <p:par>
                                <p:cTn id="37" presetID="12" presetClass="entr" presetSubtype="1" fill="hold" grpId="0" nodeType="afterEffect">
                                  <p:stCondLst>
                                    <p:cond delay="0"/>
                                  </p:stCondLst>
                                  <p:childTnLst>
                                    <p:set>
                                      <p:cBhvr>
                                        <p:cTn id="38" dur="1" fill="hold">
                                          <p:stCondLst>
                                            <p:cond delay="0"/>
                                          </p:stCondLst>
                                        </p:cTn>
                                        <p:tgtEl>
                                          <p:spTgt spid="115724"/>
                                        </p:tgtEl>
                                        <p:attrNameLst>
                                          <p:attrName>style.visibility</p:attrName>
                                        </p:attrNameLst>
                                      </p:cBhvr>
                                      <p:to>
                                        <p:strVal val="visible"/>
                                      </p:to>
                                    </p:set>
                                    <p:animEffect transition="in" filter="slide(fromTop)">
                                      <p:cBhvr>
                                        <p:cTn id="39" dur="1000"/>
                                        <p:tgtEl>
                                          <p:spTgt spid="115724"/>
                                        </p:tgtEl>
                                      </p:cBhvr>
                                    </p:animEffec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115725"/>
                                        </p:tgtEl>
                                        <p:attrNameLst>
                                          <p:attrName>style.visibility</p:attrName>
                                        </p:attrNameLst>
                                      </p:cBhvr>
                                      <p:to>
                                        <p:strVal val="visible"/>
                                      </p:to>
                                    </p:set>
                                    <p:anim calcmode="discrete" valueType="clr">
                                      <p:cBhvr override="childStyle">
                                        <p:cTn id="44" dur="80"/>
                                        <p:tgtEl>
                                          <p:spTgt spid="115725"/>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115725"/>
                                        </p:tgtEl>
                                        <p:attrNameLst>
                                          <p:attrName>fillcolor</p:attrName>
                                        </p:attrNameLst>
                                      </p:cBhvr>
                                      <p:tavLst>
                                        <p:tav tm="0">
                                          <p:val>
                                            <p:clrVal>
                                              <a:schemeClr val="accent2"/>
                                            </p:clrVal>
                                          </p:val>
                                        </p:tav>
                                        <p:tav tm="50000">
                                          <p:val>
                                            <p:clrVal>
                                              <a:schemeClr val="hlink"/>
                                            </p:clrVal>
                                          </p:val>
                                        </p:tav>
                                      </p:tavLst>
                                    </p:anim>
                                    <p:set>
                                      <p:cBhvr>
                                        <p:cTn id="46" dur="80"/>
                                        <p:tgtEl>
                                          <p:spTgt spid="115725"/>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iterate type="lt">
                                    <p:tmPct val="0"/>
                                  </p:iterate>
                                  <p:childTnLst>
                                    <p:animEffect transition="out" filter="fade">
                                      <p:cBhvr>
                                        <p:cTn id="50" dur="2000"/>
                                        <p:tgtEl>
                                          <p:spTgt spid="115725"/>
                                        </p:tgtEl>
                                      </p:cBhvr>
                                    </p:animEffect>
                                    <p:set>
                                      <p:cBhvr>
                                        <p:cTn id="51" dur="1" fill="hold">
                                          <p:stCondLst>
                                            <p:cond delay="1999"/>
                                          </p:stCondLst>
                                        </p:cTn>
                                        <p:tgtEl>
                                          <p:spTgt spid="115725"/>
                                        </p:tgtEl>
                                        <p:attrNameLst>
                                          <p:attrName>style.visibility</p:attrName>
                                        </p:attrNameLst>
                                      </p:cBhvr>
                                      <p:to>
                                        <p:strVal val="hidden"/>
                                      </p:to>
                                    </p:set>
                                  </p:childTnLst>
                                </p:cTn>
                              </p:par>
                            </p:childTnLst>
                          </p:cTn>
                        </p:par>
                        <p:par>
                          <p:cTn id="52" fill="hold">
                            <p:stCondLst>
                              <p:cond delay="2000"/>
                            </p:stCondLst>
                            <p:childTnLst>
                              <p:par>
                                <p:cTn id="53" presetID="27" presetClass="entr" presetSubtype="0" fill="hold" grpId="0" nodeType="afterEffect">
                                  <p:stCondLst>
                                    <p:cond delay="0"/>
                                  </p:stCondLst>
                                  <p:iterate type="lt">
                                    <p:tmPct val="50000"/>
                                  </p:iterate>
                                  <p:childTnLst>
                                    <p:set>
                                      <p:cBhvr>
                                        <p:cTn id="54" dur="1" fill="hold">
                                          <p:stCondLst>
                                            <p:cond delay="0"/>
                                          </p:stCondLst>
                                        </p:cTn>
                                        <p:tgtEl>
                                          <p:spTgt spid="115726"/>
                                        </p:tgtEl>
                                        <p:attrNameLst>
                                          <p:attrName>style.visibility</p:attrName>
                                        </p:attrNameLst>
                                      </p:cBhvr>
                                      <p:to>
                                        <p:strVal val="visible"/>
                                      </p:to>
                                    </p:set>
                                    <p:anim calcmode="discrete" valueType="clr">
                                      <p:cBhvr override="childStyle">
                                        <p:cTn id="55" dur="80"/>
                                        <p:tgtEl>
                                          <p:spTgt spid="115726"/>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115726"/>
                                        </p:tgtEl>
                                        <p:attrNameLst>
                                          <p:attrName>fillcolor</p:attrName>
                                        </p:attrNameLst>
                                      </p:cBhvr>
                                      <p:tavLst>
                                        <p:tav tm="0">
                                          <p:val>
                                            <p:clrVal>
                                              <a:schemeClr val="accent2"/>
                                            </p:clrVal>
                                          </p:val>
                                        </p:tav>
                                        <p:tav tm="50000">
                                          <p:val>
                                            <p:clrVal>
                                              <a:schemeClr val="hlink"/>
                                            </p:clrVal>
                                          </p:val>
                                        </p:tav>
                                      </p:tavLst>
                                    </p:anim>
                                    <p:set>
                                      <p:cBhvr>
                                        <p:cTn id="57" dur="80"/>
                                        <p:tgtEl>
                                          <p:spTgt spid="115726"/>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iterate type="lt">
                                    <p:tmPct val="0"/>
                                  </p:iterate>
                                  <p:childTnLst>
                                    <p:animEffect transition="out" filter="fade">
                                      <p:cBhvr>
                                        <p:cTn id="61" dur="2000"/>
                                        <p:tgtEl>
                                          <p:spTgt spid="115726"/>
                                        </p:tgtEl>
                                      </p:cBhvr>
                                    </p:animEffect>
                                    <p:set>
                                      <p:cBhvr>
                                        <p:cTn id="62" dur="1" fill="hold">
                                          <p:stCondLst>
                                            <p:cond delay="1999"/>
                                          </p:stCondLst>
                                        </p:cTn>
                                        <p:tgtEl>
                                          <p:spTgt spid="115726"/>
                                        </p:tgtEl>
                                        <p:attrNameLst>
                                          <p:attrName>style.visibility</p:attrName>
                                        </p:attrNameLst>
                                      </p:cBhvr>
                                      <p:to>
                                        <p:strVal val="hidden"/>
                                      </p:to>
                                    </p:set>
                                  </p:childTnLst>
                                </p:cTn>
                              </p:par>
                            </p:childTnLst>
                          </p:cTn>
                        </p:par>
                        <p:par>
                          <p:cTn id="63" fill="hold">
                            <p:stCondLst>
                              <p:cond delay="2000"/>
                            </p:stCondLst>
                            <p:childTnLst>
                              <p:par>
                                <p:cTn id="64" presetID="27" presetClass="entr" presetSubtype="0" fill="hold" grpId="0" nodeType="afterEffect">
                                  <p:stCondLst>
                                    <p:cond delay="0"/>
                                  </p:stCondLst>
                                  <p:iterate type="lt">
                                    <p:tmPct val="50000"/>
                                  </p:iterate>
                                  <p:childTnLst>
                                    <p:set>
                                      <p:cBhvr>
                                        <p:cTn id="65" dur="1" fill="hold">
                                          <p:stCondLst>
                                            <p:cond delay="0"/>
                                          </p:stCondLst>
                                        </p:cTn>
                                        <p:tgtEl>
                                          <p:spTgt spid="115727"/>
                                        </p:tgtEl>
                                        <p:attrNameLst>
                                          <p:attrName>style.visibility</p:attrName>
                                        </p:attrNameLst>
                                      </p:cBhvr>
                                      <p:to>
                                        <p:strVal val="visible"/>
                                      </p:to>
                                    </p:set>
                                    <p:anim calcmode="discrete" valueType="clr">
                                      <p:cBhvr override="childStyle">
                                        <p:cTn id="66" dur="80"/>
                                        <p:tgtEl>
                                          <p:spTgt spid="115727"/>
                                        </p:tgtEl>
                                        <p:attrNameLst>
                                          <p:attrName>style.color</p:attrName>
                                        </p:attrNameLst>
                                      </p:cBhvr>
                                      <p:tavLst>
                                        <p:tav tm="0">
                                          <p:val>
                                            <p:clrVal>
                                              <a:schemeClr val="accent2"/>
                                            </p:clrVal>
                                          </p:val>
                                        </p:tav>
                                        <p:tav tm="50000">
                                          <p:val>
                                            <p:clrVal>
                                              <a:schemeClr val="hlink"/>
                                            </p:clrVal>
                                          </p:val>
                                        </p:tav>
                                      </p:tavLst>
                                    </p:anim>
                                    <p:anim calcmode="discrete" valueType="clr">
                                      <p:cBhvr>
                                        <p:cTn id="67" dur="80"/>
                                        <p:tgtEl>
                                          <p:spTgt spid="115727"/>
                                        </p:tgtEl>
                                        <p:attrNameLst>
                                          <p:attrName>fillcolor</p:attrName>
                                        </p:attrNameLst>
                                      </p:cBhvr>
                                      <p:tavLst>
                                        <p:tav tm="0">
                                          <p:val>
                                            <p:clrVal>
                                              <a:schemeClr val="accent2"/>
                                            </p:clrVal>
                                          </p:val>
                                        </p:tav>
                                        <p:tav tm="50000">
                                          <p:val>
                                            <p:clrVal>
                                              <a:schemeClr val="hlink"/>
                                            </p:clrVal>
                                          </p:val>
                                        </p:tav>
                                      </p:tavLst>
                                    </p:anim>
                                    <p:set>
                                      <p:cBhvr>
                                        <p:cTn id="68" dur="80"/>
                                        <p:tgtEl>
                                          <p:spTgt spid="1157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nimBg="1"/>
      <p:bldP spid="115717" grpId="0" animBg="1"/>
      <p:bldP spid="115718" grpId="0" animBg="1"/>
      <p:bldP spid="115719" grpId="0" animBg="1"/>
      <p:bldP spid="115720" grpId="0" animBg="1"/>
      <p:bldP spid="115721" grpId="0" animBg="1"/>
      <p:bldP spid="115722" grpId="0" animBg="1"/>
      <p:bldP spid="115723" grpId="0" animBg="1"/>
      <p:bldP spid="115724" grpId="0" animBg="1"/>
      <p:bldP spid="115725" grpId="0" animBg="1"/>
      <p:bldP spid="115725" grpId="1" animBg="1"/>
      <p:bldP spid="115726" grpId="0" animBg="1"/>
      <p:bldP spid="115726" grpId="1" animBg="1"/>
      <p:bldP spid="1157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lstStyle/>
          <a:p>
            <a:pPr eaLnBrk="1" hangingPunct="1"/>
            <a:r>
              <a:rPr lang="zh-CN" altLang="en-US" smtClean="0">
                <a:ea typeface="文鼎CS大宋"/>
              </a:rPr>
              <a:t>数据文件</a:t>
            </a:r>
          </a:p>
        </p:txBody>
      </p:sp>
      <p:sp>
        <p:nvSpPr>
          <p:cNvPr id="48130" name="内容占位符 2"/>
          <p:cNvSpPr>
            <a:spLocks noGrp="1"/>
          </p:cNvSpPr>
          <p:nvPr>
            <p:ph idx="1"/>
          </p:nvPr>
        </p:nvSpPr>
        <p:spPr/>
        <p:txBody>
          <a:bodyPr/>
          <a:lstStyle/>
          <a:p>
            <a:pPr eaLnBrk="1" hangingPunct="1"/>
            <a:r>
              <a:rPr lang="en-US" altLang="zh-CN" smtClean="0"/>
              <a:t>Oracle</a:t>
            </a:r>
            <a:r>
              <a:rPr lang="zh-CN" altLang="en-US" smtClean="0"/>
              <a:t>在数据文件中存储全部的数据库数据。</a:t>
            </a:r>
          </a:p>
          <a:p>
            <a:pPr lvl="1" eaLnBrk="1" hangingPunct="1"/>
            <a:r>
              <a:rPr lang="zh-CN" altLang="en-US" smtClean="0">
                <a:latin typeface="宋体" charset="-122"/>
                <a:ea typeface="宋体" charset="-122"/>
              </a:rPr>
              <a:t>它们是物理操作系统文件，它们包括诸如用户数据、系统数据和</a:t>
            </a:r>
            <a:r>
              <a:rPr lang="en-US" altLang="zh-CN" smtClean="0">
                <a:latin typeface="宋体" charset="-122"/>
                <a:ea typeface="宋体" charset="-122"/>
              </a:rPr>
              <a:t>Overhead </a:t>
            </a:r>
            <a:r>
              <a:rPr lang="zh-CN" altLang="en-US" smtClean="0">
                <a:latin typeface="宋体" charset="-122"/>
                <a:ea typeface="宋体" charset="-122"/>
              </a:rPr>
              <a:t>数据等所有数据库数据</a:t>
            </a:r>
          </a:p>
          <a:p>
            <a:pPr lvl="1" eaLnBrk="1" hangingPunct="1"/>
            <a:r>
              <a:rPr lang="zh-CN" altLang="en-US" smtClean="0">
                <a:latin typeface="宋体" charset="-122"/>
                <a:ea typeface="宋体" charset="-122"/>
              </a:rPr>
              <a:t>数据文件中的数据以块为单位</a:t>
            </a:r>
          </a:p>
          <a:p>
            <a:pPr lvl="1" eaLnBrk="1" hangingPunct="1"/>
            <a:r>
              <a:rPr lang="zh-CN" altLang="en-US" smtClean="0">
                <a:latin typeface="宋体" charset="-122"/>
                <a:ea typeface="宋体" charset="-122"/>
              </a:rPr>
              <a:t>任何数据库创建时至少包含一个数据文件</a:t>
            </a:r>
          </a:p>
          <a:p>
            <a:pPr eaLnBrk="1" hangingPunct="1"/>
            <a:r>
              <a:rPr lang="zh-CN" altLang="en-US" smtClean="0"/>
              <a:t>数据文件的内容</a:t>
            </a:r>
          </a:p>
          <a:p>
            <a:pPr lvl="1" eaLnBrk="1" hangingPunct="1"/>
            <a:r>
              <a:rPr lang="zh-CN" altLang="en-US" smtClean="0">
                <a:latin typeface="宋体" charset="-122"/>
                <a:ea typeface="宋体" charset="-122"/>
              </a:rPr>
              <a:t>表数据、索引数据、数据字典定义</a:t>
            </a:r>
          </a:p>
          <a:p>
            <a:pPr lvl="1" eaLnBrk="1" hangingPunct="1"/>
            <a:r>
              <a:rPr lang="zh-CN" altLang="en-US" smtClean="0">
                <a:latin typeface="宋体" charset="-122"/>
                <a:ea typeface="宋体" charset="-122"/>
              </a:rPr>
              <a:t>存储过程、常用来排序的临时数据 </a:t>
            </a:r>
          </a:p>
          <a:p>
            <a:pPr eaLnBrk="1" hangingPunct="1"/>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a:lstStyle/>
          <a:p>
            <a:pPr eaLnBrk="1" hangingPunct="1"/>
            <a:r>
              <a:rPr lang="zh-CN" altLang="en-US" smtClean="0">
                <a:ea typeface="文鼎CS大宋"/>
              </a:rPr>
              <a:t>日志文件</a:t>
            </a:r>
          </a:p>
        </p:txBody>
      </p:sp>
      <p:sp>
        <p:nvSpPr>
          <p:cNvPr id="49154" name="内容占位符 2"/>
          <p:cNvSpPr>
            <a:spLocks noGrp="1"/>
          </p:cNvSpPr>
          <p:nvPr>
            <p:ph idx="1"/>
          </p:nvPr>
        </p:nvSpPr>
        <p:spPr>
          <a:xfrm>
            <a:off x="428625" y="857250"/>
            <a:ext cx="8229600" cy="5429250"/>
          </a:xfrm>
        </p:spPr>
        <p:txBody>
          <a:bodyPr/>
          <a:lstStyle/>
          <a:p>
            <a:pPr eaLnBrk="1" hangingPunct="1"/>
            <a:r>
              <a:rPr lang="zh-CN" altLang="en-US" smtClean="0"/>
              <a:t>日志文件用于记录数据库所做的全部变更，以便在系统发生故障时，用它对数据库进行恢复。</a:t>
            </a:r>
          </a:p>
          <a:p>
            <a:pPr eaLnBrk="1" hangingPunct="1"/>
            <a:r>
              <a:rPr lang="zh-CN" altLang="en-US" smtClean="0"/>
              <a:t>日志文件主要是保护数据库以防止故障。为了防止日志文件本身的故障，</a:t>
            </a:r>
            <a:r>
              <a:rPr lang="en-US" altLang="zh-CN" smtClean="0"/>
              <a:t>ORACLE</a:t>
            </a:r>
            <a:r>
              <a:rPr lang="zh-CN" altLang="en-US" smtClean="0"/>
              <a:t>允许镜象日志，以致可在不同磁盘上维护两个或多个日志副本。</a:t>
            </a:r>
          </a:p>
          <a:p>
            <a:pPr eaLnBrk="1" hangingPunct="1"/>
            <a:r>
              <a:rPr lang="zh-CN" altLang="en-US" smtClean="0"/>
              <a:t> 数据库以下面两种模式运行</a:t>
            </a:r>
          </a:p>
          <a:p>
            <a:pPr lvl="1" eaLnBrk="1" hangingPunct="1"/>
            <a:r>
              <a:rPr lang="en-US" altLang="zh-CN" smtClean="0">
                <a:latin typeface="宋体" charset="-122"/>
                <a:ea typeface="宋体" charset="-122"/>
              </a:rPr>
              <a:t>NOARCHIVELOG MODE</a:t>
            </a:r>
          </a:p>
          <a:p>
            <a:pPr lvl="1" eaLnBrk="1" hangingPunct="1"/>
            <a:r>
              <a:rPr lang="en-US" altLang="zh-CN" smtClean="0">
                <a:latin typeface="宋体" charset="-122"/>
                <a:ea typeface="宋体" charset="-122"/>
              </a:rPr>
              <a:t>ARCHIVELOG MODE</a:t>
            </a:r>
            <a:endParaRPr lang="zh-CN" altLang="en-US" smtClean="0">
              <a:latin typeface="宋体" charset="-122"/>
              <a:ea typeface="宋体"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a:lstStyle/>
          <a:p>
            <a:pPr eaLnBrk="1" hangingPunct="1"/>
            <a:r>
              <a:rPr lang="zh-CN" altLang="en-US" smtClean="0">
                <a:ea typeface="文鼎CS大宋"/>
              </a:rPr>
              <a:t>控制文件</a:t>
            </a:r>
          </a:p>
        </p:txBody>
      </p:sp>
      <p:sp>
        <p:nvSpPr>
          <p:cNvPr id="50178" name="内容占位符 2"/>
          <p:cNvSpPr>
            <a:spLocks noGrp="1"/>
          </p:cNvSpPr>
          <p:nvPr>
            <p:ph idx="1"/>
          </p:nvPr>
        </p:nvSpPr>
        <p:spPr>
          <a:xfrm>
            <a:off x="428625" y="857250"/>
            <a:ext cx="8229600" cy="5429250"/>
          </a:xfrm>
        </p:spPr>
        <p:txBody>
          <a:bodyPr/>
          <a:lstStyle/>
          <a:p>
            <a:pPr eaLnBrk="1" hangingPunct="1"/>
            <a:r>
              <a:rPr lang="zh-CN" altLang="en-US" smtClean="0"/>
              <a:t>每个数据库都有相应的控制文件，它是一个较小的二进制文件，用于记录数据库的物理结构。</a:t>
            </a:r>
          </a:p>
          <a:p>
            <a:pPr eaLnBrk="1" hangingPunct="1"/>
            <a:r>
              <a:rPr lang="zh-CN" altLang="en-US" smtClean="0"/>
              <a:t>创建数据库时，就创建了控制文件 </a:t>
            </a:r>
          </a:p>
          <a:p>
            <a:pPr eaLnBrk="1" hangingPunct="1"/>
            <a:r>
              <a:rPr lang="zh-CN" altLang="en-US" smtClean="0"/>
              <a:t>内容包括关于数据库的信息</a:t>
            </a:r>
          </a:p>
          <a:p>
            <a:pPr lvl="1" eaLnBrk="1" hangingPunct="1"/>
            <a:r>
              <a:rPr lang="zh-CN" altLang="en-US" smtClean="0">
                <a:latin typeface="宋体" charset="-122"/>
                <a:ea typeface="宋体" charset="-122"/>
              </a:rPr>
              <a:t>数据库的名称、块大小等</a:t>
            </a:r>
          </a:p>
          <a:p>
            <a:pPr lvl="1" eaLnBrk="1" hangingPunct="1"/>
            <a:r>
              <a:rPr lang="zh-CN" altLang="en-US" smtClean="0">
                <a:latin typeface="宋体" charset="-122"/>
                <a:ea typeface="宋体" charset="-122"/>
              </a:rPr>
              <a:t>数据文件和恢复日志文件的名称及其位置</a:t>
            </a:r>
          </a:p>
          <a:p>
            <a:pPr lvl="1" eaLnBrk="1" hangingPunct="1"/>
            <a:r>
              <a:rPr lang="zh-CN" altLang="en-US" smtClean="0">
                <a:latin typeface="宋体" charset="-122"/>
                <a:ea typeface="宋体" charset="-122"/>
              </a:rPr>
              <a:t>时间戳：数据库建立的日期</a:t>
            </a:r>
          </a:p>
          <a:p>
            <a:pPr lvl="1" eaLnBrk="1" hangingPunct="1"/>
            <a:r>
              <a:rPr lang="zh-CN" altLang="en-US" smtClean="0">
                <a:latin typeface="宋体" charset="-122"/>
                <a:ea typeface="宋体" charset="-122"/>
              </a:rPr>
              <a:t>有关恢复数据库所需的同步信息</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6" y="836713"/>
            <a:ext cx="9156006" cy="604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软件开发课程体系</a:t>
            </a:r>
            <a:r>
              <a:rPr lang="en-US" altLang="zh-CN" dirty="0" smtClean="0"/>
              <a:t>(java)</a:t>
            </a:r>
            <a:endParaRPr lang="zh-CN" altLang="en-US" dirty="0"/>
          </a:p>
        </p:txBody>
      </p:sp>
      <p:sp>
        <p:nvSpPr>
          <p:cNvPr id="5" name="圆角矩形 4"/>
          <p:cNvSpPr/>
          <p:nvPr/>
        </p:nvSpPr>
        <p:spPr>
          <a:xfrm>
            <a:off x="2737244" y="4941168"/>
            <a:ext cx="2050779"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82514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altLang="zh-CN" smtClean="0">
                <a:ea typeface="文鼎CS大宋"/>
              </a:rPr>
              <a:t>Oracle </a:t>
            </a:r>
            <a:r>
              <a:rPr lang="zh-CN" altLang="en-US" smtClean="0">
                <a:ea typeface="文鼎CS大宋"/>
              </a:rPr>
              <a:t>逻辑组件</a:t>
            </a:r>
            <a:endParaRPr lang="en-US" smtClean="0">
              <a:ea typeface="文鼎CS大宋"/>
            </a:endParaRPr>
          </a:p>
        </p:txBody>
      </p:sp>
      <p:sp>
        <p:nvSpPr>
          <p:cNvPr id="51202" name="Text Box 4"/>
          <p:cNvSpPr txBox="1">
            <a:spLocks noChangeArrowheads="1"/>
          </p:cNvSpPr>
          <p:nvPr/>
        </p:nvSpPr>
        <p:spPr bwMode="auto">
          <a:xfrm>
            <a:off x="500063" y="1071563"/>
            <a:ext cx="7940675" cy="1384300"/>
          </a:xfrm>
          <a:prstGeom prst="rect">
            <a:avLst/>
          </a:prstGeom>
          <a:noFill/>
          <a:ln w="9525" algn="ctr">
            <a:noFill/>
            <a:miter lim="800000"/>
            <a:headEnd/>
            <a:tailEnd/>
          </a:ln>
        </p:spPr>
        <p:txBody>
          <a:bodyPr>
            <a:spAutoFit/>
          </a:bodyPr>
          <a:lstStyle/>
          <a:p>
            <a:pPr marL="342900" indent="-342900">
              <a:lnSpc>
                <a:spcPct val="150000"/>
              </a:lnSpc>
              <a:spcBef>
                <a:spcPct val="20000"/>
              </a:spcBef>
              <a:buClr>
                <a:schemeClr val="accent2"/>
              </a:buClr>
              <a:buFontTx/>
              <a:buBlip>
                <a:blip r:embed="rId2"/>
              </a:buBlip>
            </a:pPr>
            <a:r>
              <a:rPr lang="zh-CN" altLang="en-US" sz="2800" b="1">
                <a:latin typeface="Calibri" pitchFamily="34" charset="0"/>
                <a:ea typeface="黑体" pitchFamily="49" charset="-122"/>
              </a:rPr>
              <a:t>数据库的逻辑结构是从逻辑的角度分析数据库的组成。</a:t>
            </a:r>
            <a:r>
              <a:rPr lang="en-US" altLang="zh-CN" sz="2800" b="1">
                <a:latin typeface="Calibri" pitchFamily="34" charset="0"/>
                <a:ea typeface="黑体" pitchFamily="49" charset="-122"/>
              </a:rPr>
              <a:t>Oracle </a:t>
            </a:r>
            <a:r>
              <a:rPr lang="zh-CN" altLang="en-US" sz="2800" b="1">
                <a:latin typeface="Calibri" pitchFamily="34" charset="0"/>
                <a:ea typeface="黑体" pitchFamily="49" charset="-122"/>
              </a:rPr>
              <a:t>的逻辑组件的结构如下：</a:t>
            </a:r>
          </a:p>
        </p:txBody>
      </p:sp>
      <p:pic>
        <p:nvPicPr>
          <p:cNvPr id="51203" name="Picture 7"/>
          <p:cNvPicPr>
            <a:picLocks noChangeAspect="1" noChangeArrowheads="1"/>
          </p:cNvPicPr>
          <p:nvPr/>
        </p:nvPicPr>
        <p:blipFill>
          <a:blip r:embed="rId3"/>
          <a:srcRect/>
          <a:stretch>
            <a:fillRect/>
          </a:stretch>
        </p:blipFill>
        <p:spPr bwMode="auto">
          <a:xfrm>
            <a:off x="928688" y="2533650"/>
            <a:ext cx="6962775" cy="3752850"/>
          </a:xfrm>
          <a:prstGeom prst="rect">
            <a:avLst/>
          </a:prstGeom>
          <a:noFill/>
          <a:ln w="9525" algn="ctr">
            <a:noFill/>
            <a:miter lim="800000"/>
            <a:headEnd/>
            <a:tailEnd/>
          </a:ln>
          <a:effectLst>
            <a:prstShdw prst="shdw13" dist="53882" dir="13500000">
              <a:srgbClr val="808080">
                <a:alpha val="50000"/>
              </a:srgbClr>
            </a:prst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altLang="zh-CN" smtClean="0">
                <a:ea typeface="文鼎CS大宋"/>
              </a:rPr>
              <a:t>Oracle </a:t>
            </a:r>
            <a:r>
              <a:rPr lang="zh-CN" altLang="en-US" smtClean="0">
                <a:ea typeface="文鼎CS大宋"/>
              </a:rPr>
              <a:t>表空间</a:t>
            </a:r>
            <a:endParaRPr lang="en-US" smtClean="0">
              <a:ea typeface="文鼎CS大宋"/>
            </a:endParaRPr>
          </a:p>
        </p:txBody>
      </p:sp>
      <p:sp>
        <p:nvSpPr>
          <p:cNvPr id="83972" name="Text Box 4"/>
          <p:cNvSpPr txBox="1">
            <a:spLocks noChangeArrowheads="1"/>
          </p:cNvSpPr>
          <p:nvPr/>
        </p:nvSpPr>
        <p:spPr bwMode="auto">
          <a:xfrm>
            <a:off x="285750" y="862013"/>
            <a:ext cx="8353425" cy="3638550"/>
          </a:xfrm>
          <a:prstGeom prst="rect">
            <a:avLst/>
          </a:prstGeom>
          <a:noFill/>
          <a:ln w="9525" algn="ctr">
            <a:noFill/>
            <a:miter lim="800000"/>
            <a:headEnd/>
            <a:tailEnd/>
          </a:ln>
        </p:spPr>
        <p:txBody>
          <a:bodyPr>
            <a:spAutoFit/>
          </a:bodyPr>
          <a:lstStyle/>
          <a:p>
            <a:pPr marL="342900" indent="-342900">
              <a:lnSpc>
                <a:spcPct val="150000"/>
              </a:lnSpc>
              <a:spcBef>
                <a:spcPct val="20000"/>
              </a:spcBef>
              <a:buClr>
                <a:schemeClr val="accent2"/>
              </a:buClr>
              <a:buFontTx/>
              <a:buBlip>
                <a:blip r:embed="rId2"/>
              </a:buBlip>
            </a:pPr>
            <a:r>
              <a:rPr lang="zh-CN" altLang="en-US" sz="2400" b="1">
                <a:latin typeface="Calibri" pitchFamily="34" charset="0"/>
                <a:ea typeface="黑体" pitchFamily="49" charset="-122"/>
              </a:rPr>
              <a:t>表空间是数据库中最大的逻辑单位，一个 </a:t>
            </a:r>
            <a:r>
              <a:rPr lang="en-US" altLang="zh-CN" sz="2400" b="1">
                <a:latin typeface="Calibri" pitchFamily="34" charset="0"/>
                <a:ea typeface="黑体" pitchFamily="49" charset="-122"/>
              </a:rPr>
              <a:t>Oracle </a:t>
            </a:r>
            <a:r>
              <a:rPr lang="zh-CN" altLang="en-US" sz="2400" b="1">
                <a:latin typeface="Calibri" pitchFamily="34" charset="0"/>
                <a:ea typeface="黑体" pitchFamily="49" charset="-122"/>
              </a:rPr>
              <a:t>数据库至少包含一个表空间，就是名为</a:t>
            </a:r>
            <a:r>
              <a:rPr lang="en-US" altLang="zh-CN" sz="2400" b="1">
                <a:latin typeface="Calibri" pitchFamily="34" charset="0"/>
                <a:ea typeface="黑体" pitchFamily="49" charset="-122"/>
              </a:rPr>
              <a:t>SYSTEM</a:t>
            </a:r>
            <a:r>
              <a:rPr lang="zh-CN" altLang="en-US" sz="2400" b="1">
                <a:latin typeface="Calibri" pitchFamily="34" charset="0"/>
                <a:ea typeface="黑体" pitchFamily="49" charset="-122"/>
              </a:rPr>
              <a:t>的系统表空间。</a:t>
            </a:r>
          </a:p>
          <a:p>
            <a:pPr marL="342900" indent="-342900">
              <a:lnSpc>
                <a:spcPct val="150000"/>
              </a:lnSpc>
              <a:spcBef>
                <a:spcPct val="20000"/>
              </a:spcBef>
              <a:buClr>
                <a:schemeClr val="accent2"/>
              </a:buClr>
              <a:buFontTx/>
              <a:buBlip>
                <a:blip r:embed="rId2"/>
              </a:buBlip>
            </a:pPr>
            <a:r>
              <a:rPr lang="zh-CN" altLang="en-US" sz="2400" b="1">
                <a:latin typeface="Calibri" pitchFamily="34" charset="0"/>
                <a:ea typeface="黑体" pitchFamily="49" charset="-122"/>
              </a:rPr>
              <a:t>每个表空间是由一个或多个数据文件组成的，一个数据文件只能与一个表空间相关联。</a:t>
            </a:r>
          </a:p>
          <a:p>
            <a:pPr marL="342900" indent="-342900">
              <a:lnSpc>
                <a:spcPct val="150000"/>
              </a:lnSpc>
              <a:spcBef>
                <a:spcPct val="20000"/>
              </a:spcBef>
              <a:buClr>
                <a:schemeClr val="accent2"/>
              </a:buClr>
              <a:buFontTx/>
              <a:buBlip>
                <a:blip r:embed="rId2"/>
              </a:buBlip>
            </a:pPr>
            <a:r>
              <a:rPr lang="zh-CN" altLang="en-US" sz="2400" b="1">
                <a:latin typeface="Calibri" pitchFamily="34" charset="0"/>
                <a:ea typeface="黑体" pitchFamily="49" charset="-122"/>
              </a:rPr>
              <a:t>表空间的大小等于构成该表空间的所有数据文件大小之和。</a:t>
            </a:r>
            <a:endParaRPr lang="en-US" altLang="zh-CN" sz="2400" b="1">
              <a:latin typeface="Calibri" pitchFamily="34" charset="0"/>
              <a:ea typeface="黑体" pitchFamily="49" charset="-122"/>
            </a:endParaRPr>
          </a:p>
          <a:p>
            <a:pPr marL="342900" indent="-342900">
              <a:lnSpc>
                <a:spcPct val="150000"/>
              </a:lnSpc>
              <a:spcBef>
                <a:spcPct val="20000"/>
              </a:spcBef>
              <a:buClr>
                <a:schemeClr val="accent2"/>
              </a:buClr>
              <a:buFontTx/>
              <a:buBlip>
                <a:blip r:embed="rId2"/>
              </a:buBlip>
            </a:pPr>
            <a:r>
              <a:rPr lang="zh-CN" altLang="en-US" sz="2400" b="1">
                <a:latin typeface="Calibri" pitchFamily="34" charset="0"/>
                <a:ea typeface="黑体" pitchFamily="49" charset="-122"/>
              </a:rPr>
              <a:t>创建表空间的语法是：</a:t>
            </a:r>
          </a:p>
        </p:txBody>
      </p:sp>
      <p:sp>
        <p:nvSpPr>
          <p:cNvPr id="83975" name="Rectangle 7"/>
          <p:cNvSpPr>
            <a:spLocks noChangeArrowheads="1"/>
          </p:cNvSpPr>
          <p:nvPr/>
        </p:nvSpPr>
        <p:spPr bwMode="auto">
          <a:xfrm>
            <a:off x="690563" y="4565650"/>
            <a:ext cx="7381875" cy="1006475"/>
          </a:xfrm>
          <a:prstGeom prst="rect">
            <a:avLst/>
          </a:prstGeom>
          <a:noFill/>
          <a:ln w="9525">
            <a:noFill/>
            <a:miter lim="800000"/>
            <a:headEnd/>
            <a:tailEnd/>
          </a:ln>
        </p:spPr>
        <p:txBody>
          <a:bodyPr anchor="ctr">
            <a:spAutoFit/>
          </a:bodyPr>
          <a:lstStyle/>
          <a:p>
            <a:pPr>
              <a:tabLst>
                <a:tab pos="342900" algn="l"/>
              </a:tabLst>
            </a:pPr>
            <a:r>
              <a:rPr lang="en-US" altLang="zh-CN" sz="2000" b="1">
                <a:latin typeface="Courier New" pitchFamily="49" charset="0"/>
              </a:rPr>
              <a:t>CREATE TABLESPACE tablespacename</a:t>
            </a:r>
          </a:p>
          <a:p>
            <a:pPr>
              <a:tabLst>
                <a:tab pos="342900" algn="l"/>
              </a:tabLst>
            </a:pPr>
            <a:r>
              <a:rPr lang="en-US" altLang="zh-CN" sz="2000" b="1">
                <a:latin typeface="Courier New" pitchFamily="49" charset="0"/>
              </a:rPr>
              <a:t>DATAFILE ‘filename’ [SIZE integer [K|M]] </a:t>
            </a:r>
          </a:p>
          <a:p>
            <a:pPr>
              <a:tabLst>
                <a:tab pos="342900" algn="l"/>
              </a:tabLst>
            </a:pPr>
            <a:r>
              <a:rPr lang="en-US" altLang="zh-CN" sz="2000" b="1">
                <a:latin typeface="Courier New" pitchFamily="49" charset="0"/>
              </a:rPr>
              <a:t>[AUTOEXTEND [OFF|ON]];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2">
                                            <p:txEl>
                                              <p:pRg st="3" end="3"/>
                                            </p:txEl>
                                          </p:spTgt>
                                        </p:tgtEl>
                                        <p:attrNameLst>
                                          <p:attrName>style.visibility</p:attrName>
                                        </p:attrNameLst>
                                      </p:cBhvr>
                                      <p:to>
                                        <p:strVal val="visible"/>
                                      </p:to>
                                    </p:set>
                                    <p:anim calcmode="lin" valueType="num">
                                      <p:cBhvr additive="base">
                                        <p:cTn id="7" dur="500" fill="hold"/>
                                        <p:tgtEl>
                                          <p:spTgt spid="8397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83975"/>
                                        </p:tgtEl>
                                        <p:attrNameLst>
                                          <p:attrName>style.visibility</p:attrName>
                                        </p:attrNameLst>
                                      </p:cBhvr>
                                      <p:to>
                                        <p:strVal val="visible"/>
                                      </p:to>
                                    </p:set>
                                    <p:anim calcmode="discrete" valueType="clr">
                                      <p:cBhvr override="childStyle">
                                        <p:cTn id="13" dur="80"/>
                                        <p:tgtEl>
                                          <p:spTgt spid="83975"/>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83975"/>
                                        </p:tgtEl>
                                        <p:attrNameLst>
                                          <p:attrName>fillcolor</p:attrName>
                                        </p:attrNameLst>
                                      </p:cBhvr>
                                      <p:tavLst>
                                        <p:tav tm="0">
                                          <p:val>
                                            <p:clrVal>
                                              <a:schemeClr val="accent2"/>
                                            </p:clrVal>
                                          </p:val>
                                        </p:tav>
                                        <p:tav tm="50000">
                                          <p:val>
                                            <p:clrVal>
                                              <a:schemeClr val="hlink"/>
                                            </p:clrVal>
                                          </p:val>
                                        </p:tav>
                                      </p:tavLst>
                                    </p:anim>
                                    <p:set>
                                      <p:cBhvr>
                                        <p:cTn id="15" dur="80"/>
                                        <p:tgtEl>
                                          <p:spTgt spid="8397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altLang="zh-CN" smtClean="0">
                <a:ea typeface="文鼎CS大宋"/>
              </a:rPr>
              <a:t>Oracle </a:t>
            </a:r>
            <a:r>
              <a:rPr lang="zh-CN" altLang="en-US" smtClean="0">
                <a:ea typeface="文鼎CS大宋"/>
              </a:rPr>
              <a:t>段、区、块</a:t>
            </a:r>
            <a:endParaRPr lang="en-US" altLang="zh-CN" smtClean="0">
              <a:ea typeface="文鼎CS大宋"/>
            </a:endParaRPr>
          </a:p>
        </p:txBody>
      </p:sp>
      <p:sp>
        <p:nvSpPr>
          <p:cNvPr id="118788" name="Text Box 4"/>
          <p:cNvSpPr txBox="1">
            <a:spLocks noChangeArrowheads="1"/>
          </p:cNvSpPr>
          <p:nvPr/>
        </p:nvSpPr>
        <p:spPr bwMode="auto">
          <a:xfrm>
            <a:off x="500063" y="785813"/>
            <a:ext cx="8501062" cy="5287962"/>
          </a:xfrm>
          <a:prstGeom prst="rect">
            <a:avLst/>
          </a:prstGeom>
          <a:noFill/>
          <a:ln w="9525" algn="ctr">
            <a:noFill/>
            <a:miter lim="800000"/>
            <a:headEnd/>
            <a:tailEnd/>
          </a:ln>
          <a:effectLst/>
        </p:spPr>
        <p:txBody>
          <a:bodyPr>
            <a:spAutoFit/>
          </a:bodyPr>
          <a:lstStyle/>
          <a:p>
            <a:pPr marL="342900" lvl="1" indent="-342900">
              <a:lnSpc>
                <a:spcPct val="150000"/>
              </a:lnSpc>
              <a:spcBef>
                <a:spcPct val="20000"/>
              </a:spcBef>
              <a:buClr>
                <a:schemeClr val="accent2"/>
              </a:buClr>
              <a:buFontTx/>
              <a:buBlip>
                <a:blip r:embed="rId3"/>
              </a:buBlip>
              <a:defRPr/>
            </a:pPr>
            <a:r>
              <a:rPr lang="zh-CN" altLang="en-US" sz="2400" b="1" dirty="0">
                <a:latin typeface="+mn-lt"/>
                <a:ea typeface="黑体" pitchFamily="49" charset="-122"/>
              </a:rPr>
              <a:t>段</a:t>
            </a:r>
            <a:endParaRPr lang="en-US" altLang="zh-CN" sz="2400" b="1" dirty="0">
              <a:latin typeface="+mn-lt"/>
              <a:ea typeface="黑体" pitchFamily="49" charset="-122"/>
            </a:endParaRPr>
          </a:p>
          <a:p>
            <a:pPr marL="742950" lvl="1" indent="-285750">
              <a:lnSpc>
                <a:spcPct val="120000"/>
              </a:lnSpc>
              <a:spcBef>
                <a:spcPct val="20000"/>
              </a:spcBef>
              <a:buClr>
                <a:srgbClr val="558ED5"/>
              </a:buClr>
              <a:buFont typeface="Arial" pitchFamily="34" charset="0"/>
              <a:buChar char="–"/>
              <a:defRPr/>
            </a:pPr>
            <a:r>
              <a:rPr lang="zh-CN" altLang="en-US" sz="2000" b="1" dirty="0">
                <a:latin typeface="宋体" pitchFamily="2" charset="-122"/>
                <a:ea typeface="宋体" pitchFamily="2" charset="-122"/>
              </a:rPr>
              <a:t>段是构成表空间的逻辑存储结构，段由一组区组成。 </a:t>
            </a:r>
            <a:endParaRPr lang="en-US" altLang="en-US" sz="2000" b="1" dirty="0">
              <a:latin typeface="宋体" pitchFamily="2" charset="-122"/>
              <a:ea typeface="宋体" pitchFamily="2" charset="-122"/>
            </a:endParaRPr>
          </a:p>
          <a:p>
            <a:pPr marL="742950" lvl="1" indent="-285750">
              <a:lnSpc>
                <a:spcPct val="120000"/>
              </a:lnSpc>
              <a:spcBef>
                <a:spcPct val="20000"/>
              </a:spcBef>
              <a:buClr>
                <a:srgbClr val="558ED5"/>
              </a:buClr>
              <a:buFont typeface="Arial" pitchFamily="34" charset="0"/>
              <a:buChar char="–"/>
              <a:defRPr/>
            </a:pPr>
            <a:r>
              <a:rPr lang="zh-CN" altLang="en-US" sz="2000" b="1" dirty="0">
                <a:latin typeface="宋体" pitchFamily="2" charset="-122"/>
                <a:ea typeface="宋体" pitchFamily="2" charset="-122"/>
              </a:rPr>
              <a:t>按照段所存储数据的特征，将段分为四种类型，即数据段、索引段、回退段和临时段。</a:t>
            </a:r>
            <a:endParaRPr lang="en-US" altLang="zh-CN" sz="2000" b="1" dirty="0">
              <a:latin typeface="宋体" pitchFamily="2" charset="-122"/>
              <a:ea typeface="宋体" pitchFamily="2" charset="-122"/>
            </a:endParaRPr>
          </a:p>
          <a:p>
            <a:pPr marL="342900" lvl="1" indent="-342900">
              <a:lnSpc>
                <a:spcPct val="150000"/>
              </a:lnSpc>
              <a:spcBef>
                <a:spcPct val="20000"/>
              </a:spcBef>
              <a:buClr>
                <a:schemeClr val="accent2"/>
              </a:buClr>
              <a:buFontTx/>
              <a:buBlip>
                <a:blip r:embed="rId3"/>
              </a:buBlip>
              <a:defRPr/>
            </a:pPr>
            <a:r>
              <a:rPr lang="zh-CN" altLang="en-US" sz="2400" b="1" dirty="0">
                <a:latin typeface="+mn-lt"/>
                <a:ea typeface="黑体" pitchFamily="49" charset="-122"/>
              </a:rPr>
              <a:t>区</a:t>
            </a:r>
            <a:endParaRPr lang="en-US" altLang="zh-CN" sz="2400" b="1" dirty="0">
              <a:latin typeface="+mn-lt"/>
              <a:ea typeface="黑体" pitchFamily="49" charset="-122"/>
            </a:endParaRPr>
          </a:p>
          <a:p>
            <a:pPr marL="742950" lvl="1" indent="-285750">
              <a:lnSpc>
                <a:spcPct val="120000"/>
              </a:lnSpc>
              <a:spcBef>
                <a:spcPct val="20000"/>
              </a:spcBef>
              <a:buClr>
                <a:srgbClr val="558ED5"/>
              </a:buClr>
              <a:buFont typeface="Arial" pitchFamily="34" charset="0"/>
              <a:buChar char="–"/>
              <a:defRPr/>
            </a:pPr>
            <a:r>
              <a:rPr lang="zh-CN" altLang="en-US" sz="2000" b="1" dirty="0">
                <a:latin typeface="宋体" pitchFamily="2" charset="-122"/>
                <a:ea typeface="宋体" pitchFamily="2" charset="-122"/>
              </a:rPr>
              <a:t>区为段分配空间，它由连续的数据块组成。 </a:t>
            </a:r>
          </a:p>
          <a:p>
            <a:pPr marL="742950" lvl="1" indent="-285750">
              <a:lnSpc>
                <a:spcPct val="120000"/>
              </a:lnSpc>
              <a:spcBef>
                <a:spcPct val="20000"/>
              </a:spcBef>
              <a:buClr>
                <a:srgbClr val="558ED5"/>
              </a:buClr>
              <a:buFont typeface="Arial" pitchFamily="34" charset="0"/>
              <a:buChar char="–"/>
              <a:defRPr/>
            </a:pPr>
            <a:r>
              <a:rPr lang="zh-CN" altLang="en-US" sz="2000" b="1" dirty="0">
                <a:latin typeface="宋体" pitchFamily="2" charset="-122"/>
                <a:ea typeface="宋体" pitchFamily="2" charset="-122"/>
              </a:rPr>
              <a:t>当段中的所有空间已完全使用时，系统自动为该段分配一个新区。</a:t>
            </a:r>
          </a:p>
          <a:p>
            <a:pPr marL="742950" lvl="1" indent="-285750">
              <a:lnSpc>
                <a:spcPct val="120000"/>
              </a:lnSpc>
              <a:spcBef>
                <a:spcPct val="20000"/>
              </a:spcBef>
              <a:buClr>
                <a:srgbClr val="558ED5"/>
              </a:buClr>
              <a:buFont typeface="Arial" pitchFamily="34" charset="0"/>
              <a:buChar char="–"/>
              <a:defRPr/>
            </a:pPr>
            <a:r>
              <a:rPr lang="zh-CN" altLang="en-US" sz="2000" b="1" dirty="0">
                <a:latin typeface="宋体" pitchFamily="2" charset="-122"/>
                <a:ea typeface="宋体" pitchFamily="2" charset="-122"/>
              </a:rPr>
              <a:t>区不能跨数据文件存在，只能存在于一个数据文件中。</a:t>
            </a:r>
            <a:endParaRPr lang="en-US" altLang="zh-CN" sz="2000" b="1" dirty="0">
              <a:latin typeface="宋体" pitchFamily="2" charset="-122"/>
              <a:ea typeface="宋体" pitchFamily="2" charset="-122"/>
            </a:endParaRPr>
          </a:p>
          <a:p>
            <a:pPr marL="342900" lvl="1" indent="-342900">
              <a:lnSpc>
                <a:spcPct val="150000"/>
              </a:lnSpc>
              <a:spcBef>
                <a:spcPct val="20000"/>
              </a:spcBef>
              <a:buClr>
                <a:schemeClr val="accent2"/>
              </a:buClr>
              <a:buFontTx/>
              <a:buBlip>
                <a:blip r:embed="rId3"/>
              </a:buBlip>
              <a:defRPr/>
            </a:pPr>
            <a:r>
              <a:rPr lang="zh-CN" altLang="en-US" sz="2400" b="1" dirty="0">
                <a:latin typeface="+mn-lt"/>
                <a:ea typeface="黑体" pitchFamily="49" charset="-122"/>
              </a:rPr>
              <a:t>数据块</a:t>
            </a:r>
            <a:endParaRPr lang="en-US" altLang="zh-CN" sz="2400" b="1" dirty="0">
              <a:latin typeface="+mn-lt"/>
              <a:ea typeface="黑体" pitchFamily="49" charset="-122"/>
            </a:endParaRPr>
          </a:p>
          <a:p>
            <a:pPr marL="742950" lvl="1" indent="-285750">
              <a:lnSpc>
                <a:spcPct val="120000"/>
              </a:lnSpc>
              <a:spcBef>
                <a:spcPct val="20000"/>
              </a:spcBef>
              <a:buClr>
                <a:srgbClr val="558ED5"/>
              </a:buClr>
              <a:buFont typeface="Arial" pitchFamily="34" charset="0"/>
              <a:buChar char="–"/>
              <a:defRPr/>
            </a:pPr>
            <a:r>
              <a:rPr lang="zh-CN" altLang="en-US" sz="2000" b="1" dirty="0">
                <a:latin typeface="宋体" pitchFamily="2" charset="-122"/>
                <a:ea typeface="宋体" pitchFamily="2" charset="-122"/>
              </a:rPr>
              <a:t>数据块是</a:t>
            </a:r>
            <a:r>
              <a:rPr lang="en-US" altLang="zh-CN" sz="2000" b="1" dirty="0">
                <a:latin typeface="宋体" pitchFamily="2" charset="-122"/>
                <a:ea typeface="宋体" pitchFamily="2" charset="-122"/>
              </a:rPr>
              <a:t>Oracle</a:t>
            </a:r>
            <a:r>
              <a:rPr lang="zh-CN" altLang="en-US" sz="2000" b="1" dirty="0">
                <a:latin typeface="宋体" pitchFamily="2" charset="-122"/>
                <a:ea typeface="宋体" pitchFamily="2" charset="-122"/>
              </a:rPr>
              <a:t>服务器所能分配、读取或写入的最小存储单元。</a:t>
            </a:r>
          </a:p>
          <a:p>
            <a:pPr marL="742950" lvl="1" indent="-285750">
              <a:lnSpc>
                <a:spcPct val="120000"/>
              </a:lnSpc>
              <a:spcBef>
                <a:spcPct val="20000"/>
              </a:spcBef>
              <a:buClr>
                <a:srgbClr val="558ED5"/>
              </a:buClr>
              <a:buFont typeface="Arial" pitchFamily="34" charset="0"/>
              <a:buChar char="–"/>
              <a:defRPr/>
            </a:pPr>
            <a:r>
              <a:rPr lang="en-US" altLang="zh-CN" sz="2000" b="1" dirty="0">
                <a:latin typeface="宋体" pitchFamily="2" charset="-122"/>
                <a:ea typeface="宋体" pitchFamily="2" charset="-122"/>
              </a:rPr>
              <a:t>Oracle</a:t>
            </a:r>
            <a:r>
              <a:rPr lang="zh-CN" altLang="en-US" sz="2000" b="1" dirty="0">
                <a:latin typeface="宋体" pitchFamily="2" charset="-122"/>
                <a:ea typeface="宋体" pitchFamily="2" charset="-122"/>
              </a:rPr>
              <a:t>服务器以数据块为单位管理数据文件的存储空间。 </a:t>
            </a:r>
          </a:p>
        </p:txBody>
      </p:sp>
      <p:graphicFrame>
        <p:nvGraphicFramePr>
          <p:cNvPr id="1027" name="Object 11"/>
          <p:cNvGraphicFramePr>
            <a:graphicFrameLocks noChangeAspect="1"/>
          </p:cNvGraphicFramePr>
          <p:nvPr/>
        </p:nvGraphicFramePr>
        <p:xfrm>
          <a:off x="1714500" y="2000250"/>
          <a:ext cx="5715000" cy="3733800"/>
        </p:xfrm>
        <a:graphic>
          <a:graphicData uri="http://schemas.openxmlformats.org/presentationml/2006/ole">
            <mc:AlternateContent xmlns:mc="http://schemas.openxmlformats.org/markup-compatibility/2006">
              <mc:Choice xmlns:v="urn:schemas-microsoft-com:vml" Requires="v">
                <p:oleObj spid="_x0000_s1030" name="Picture2" r:id="rId4" imgW="2409840" imgH="3209760" progId="Word.Picture.8">
                  <p:embed/>
                </p:oleObj>
              </mc:Choice>
              <mc:Fallback>
                <p:oleObj name="Picture2" r:id="rId4" imgW="2409840" imgH="3209760"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2000250"/>
                        <a:ext cx="5715000"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788">
                                            <p:txEl>
                                              <p:pRg st="1" end="1"/>
                                            </p:txEl>
                                          </p:spTgt>
                                        </p:tgtEl>
                                        <p:attrNameLst>
                                          <p:attrName>style.visibility</p:attrName>
                                        </p:attrNameLst>
                                      </p:cBhvr>
                                      <p:to>
                                        <p:strVal val="visible"/>
                                      </p:to>
                                    </p:set>
                                    <p:anim calcmode="lin" valueType="num">
                                      <p:cBhvr additive="base">
                                        <p:cTn id="7" dur="500" fill="hold"/>
                                        <p:tgtEl>
                                          <p:spTgt spid="11878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8788">
                                            <p:txEl>
                                              <p:pRg st="2" end="2"/>
                                            </p:txEl>
                                          </p:spTgt>
                                        </p:tgtEl>
                                        <p:attrNameLst>
                                          <p:attrName>style.visibility</p:attrName>
                                        </p:attrNameLst>
                                      </p:cBhvr>
                                      <p:to>
                                        <p:strVal val="visible"/>
                                      </p:to>
                                    </p:set>
                                    <p:anim calcmode="lin" valueType="num">
                                      <p:cBhvr additive="base">
                                        <p:cTn id="11" dur="500" fill="hold"/>
                                        <p:tgtEl>
                                          <p:spTgt spid="11878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87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8788">
                                            <p:txEl>
                                              <p:pRg st="3" end="3"/>
                                            </p:txEl>
                                          </p:spTgt>
                                        </p:tgtEl>
                                        <p:attrNameLst>
                                          <p:attrName>style.visibility</p:attrName>
                                        </p:attrNameLst>
                                      </p:cBhvr>
                                      <p:to>
                                        <p:strVal val="visible"/>
                                      </p:to>
                                    </p:set>
                                    <p:anim calcmode="lin" valueType="num">
                                      <p:cBhvr additive="base">
                                        <p:cTn id="17" dur="500" fill="hold"/>
                                        <p:tgtEl>
                                          <p:spTgt spid="11878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87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8788">
                                            <p:txEl>
                                              <p:pRg st="4" end="4"/>
                                            </p:txEl>
                                          </p:spTgt>
                                        </p:tgtEl>
                                        <p:attrNameLst>
                                          <p:attrName>style.visibility</p:attrName>
                                        </p:attrNameLst>
                                      </p:cBhvr>
                                      <p:to>
                                        <p:strVal val="visible"/>
                                      </p:to>
                                    </p:set>
                                    <p:anim calcmode="lin" valueType="num">
                                      <p:cBhvr additive="base">
                                        <p:cTn id="23" dur="500" fill="hold"/>
                                        <p:tgtEl>
                                          <p:spTgt spid="11878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878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8788">
                                            <p:txEl>
                                              <p:pRg st="5" end="5"/>
                                            </p:txEl>
                                          </p:spTgt>
                                        </p:tgtEl>
                                        <p:attrNameLst>
                                          <p:attrName>style.visibility</p:attrName>
                                        </p:attrNameLst>
                                      </p:cBhvr>
                                      <p:to>
                                        <p:strVal val="visible"/>
                                      </p:to>
                                    </p:set>
                                    <p:anim calcmode="lin" valueType="num">
                                      <p:cBhvr additive="base">
                                        <p:cTn id="27" dur="500" fill="hold"/>
                                        <p:tgtEl>
                                          <p:spTgt spid="11878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878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8788">
                                            <p:txEl>
                                              <p:pRg st="6" end="6"/>
                                            </p:txEl>
                                          </p:spTgt>
                                        </p:tgtEl>
                                        <p:attrNameLst>
                                          <p:attrName>style.visibility</p:attrName>
                                        </p:attrNameLst>
                                      </p:cBhvr>
                                      <p:to>
                                        <p:strVal val="visible"/>
                                      </p:to>
                                    </p:set>
                                    <p:anim calcmode="lin" valueType="num">
                                      <p:cBhvr additive="base">
                                        <p:cTn id="31" dur="500" fill="hold"/>
                                        <p:tgtEl>
                                          <p:spTgt spid="11878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78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8788">
                                            <p:txEl>
                                              <p:pRg st="7" end="7"/>
                                            </p:txEl>
                                          </p:spTgt>
                                        </p:tgtEl>
                                        <p:attrNameLst>
                                          <p:attrName>style.visibility</p:attrName>
                                        </p:attrNameLst>
                                      </p:cBhvr>
                                      <p:to>
                                        <p:strVal val="visible"/>
                                      </p:to>
                                    </p:set>
                                    <p:anim calcmode="lin" valueType="num">
                                      <p:cBhvr additive="base">
                                        <p:cTn id="37" dur="500" fill="hold"/>
                                        <p:tgtEl>
                                          <p:spTgt spid="11878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878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8788">
                                            <p:txEl>
                                              <p:pRg st="8" end="8"/>
                                            </p:txEl>
                                          </p:spTgt>
                                        </p:tgtEl>
                                        <p:attrNameLst>
                                          <p:attrName>style.visibility</p:attrName>
                                        </p:attrNameLst>
                                      </p:cBhvr>
                                      <p:to>
                                        <p:strVal val="visible"/>
                                      </p:to>
                                    </p:set>
                                    <p:anim calcmode="lin" valueType="num">
                                      <p:cBhvr additive="base">
                                        <p:cTn id="43" dur="500" fill="hold"/>
                                        <p:tgtEl>
                                          <p:spTgt spid="11878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8788">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8788">
                                            <p:txEl>
                                              <p:pRg st="9" end="9"/>
                                            </p:txEl>
                                          </p:spTgt>
                                        </p:tgtEl>
                                        <p:attrNameLst>
                                          <p:attrName>style.visibility</p:attrName>
                                        </p:attrNameLst>
                                      </p:cBhvr>
                                      <p:to>
                                        <p:strVal val="visible"/>
                                      </p:to>
                                    </p:set>
                                    <p:anim calcmode="lin" valueType="num">
                                      <p:cBhvr additive="base">
                                        <p:cTn id="47" dur="500" fill="hold"/>
                                        <p:tgtEl>
                                          <p:spTgt spid="118788">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878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grpId="0" nodeType="clickEffect">
                                  <p:stCondLst>
                                    <p:cond delay="0"/>
                                  </p:stCondLst>
                                  <p:childTnLst>
                                    <p:anim calcmode="lin" valueType="num">
                                      <p:cBhvr additive="base">
                                        <p:cTn id="52" dur="500"/>
                                        <p:tgtEl>
                                          <p:spTgt spid="118788">
                                            <p:txEl>
                                              <p:pRg st="0" end="0"/>
                                            </p:txEl>
                                          </p:spTgt>
                                        </p:tgtEl>
                                        <p:attrNameLst>
                                          <p:attrName>ppt_x</p:attrName>
                                        </p:attrNameLst>
                                      </p:cBhvr>
                                      <p:tavLst>
                                        <p:tav tm="0">
                                          <p:val>
                                            <p:strVal val="ppt_x"/>
                                          </p:val>
                                        </p:tav>
                                        <p:tav tm="100000">
                                          <p:val>
                                            <p:strVal val="ppt_x"/>
                                          </p:val>
                                        </p:tav>
                                      </p:tavLst>
                                    </p:anim>
                                    <p:anim calcmode="lin" valueType="num">
                                      <p:cBhvr additive="base">
                                        <p:cTn id="53" dur="500"/>
                                        <p:tgtEl>
                                          <p:spTgt spid="118788">
                                            <p:txEl>
                                              <p:pRg st="0" end="0"/>
                                            </p:txEl>
                                          </p:spTgt>
                                        </p:tgtEl>
                                        <p:attrNameLst>
                                          <p:attrName>ppt_y</p:attrName>
                                        </p:attrNameLst>
                                      </p:cBhvr>
                                      <p:tavLst>
                                        <p:tav tm="0">
                                          <p:val>
                                            <p:strVal val="ppt_y"/>
                                          </p:val>
                                        </p:tav>
                                        <p:tav tm="100000">
                                          <p:val>
                                            <p:strVal val="1+ppt_h/2"/>
                                          </p:val>
                                        </p:tav>
                                      </p:tavLst>
                                    </p:anim>
                                    <p:set>
                                      <p:cBhvr>
                                        <p:cTn id="54" dur="1" fill="hold">
                                          <p:stCondLst>
                                            <p:cond delay="499"/>
                                          </p:stCondLst>
                                        </p:cTn>
                                        <p:tgtEl>
                                          <p:spTgt spid="118788">
                                            <p:txEl>
                                              <p:pRg st="0" end="0"/>
                                            </p:txEl>
                                          </p:spTgt>
                                        </p:tgtEl>
                                        <p:attrNameLst>
                                          <p:attrName>style.visibility</p:attrName>
                                        </p:attrNameLst>
                                      </p:cBhvr>
                                      <p:to>
                                        <p:strVal val="hidden"/>
                                      </p:to>
                                    </p:set>
                                  </p:childTnLst>
                                </p:cTn>
                              </p:par>
                              <p:par>
                                <p:cTn id="55" presetID="2" presetClass="exit" presetSubtype="4" fill="hold" grpId="0" nodeType="withEffect">
                                  <p:stCondLst>
                                    <p:cond delay="0"/>
                                  </p:stCondLst>
                                  <p:childTnLst>
                                    <p:anim calcmode="lin" valueType="num">
                                      <p:cBhvr additive="base">
                                        <p:cTn id="56" dur="500"/>
                                        <p:tgtEl>
                                          <p:spTgt spid="118788">
                                            <p:txEl>
                                              <p:pRg st="1" end="1"/>
                                            </p:txEl>
                                          </p:spTgt>
                                        </p:tgtEl>
                                        <p:attrNameLst>
                                          <p:attrName>ppt_x</p:attrName>
                                        </p:attrNameLst>
                                      </p:cBhvr>
                                      <p:tavLst>
                                        <p:tav tm="0">
                                          <p:val>
                                            <p:strVal val="ppt_x"/>
                                          </p:val>
                                        </p:tav>
                                        <p:tav tm="100000">
                                          <p:val>
                                            <p:strVal val="ppt_x"/>
                                          </p:val>
                                        </p:tav>
                                      </p:tavLst>
                                    </p:anim>
                                    <p:anim calcmode="lin" valueType="num">
                                      <p:cBhvr additive="base">
                                        <p:cTn id="57" dur="500"/>
                                        <p:tgtEl>
                                          <p:spTgt spid="118788">
                                            <p:txEl>
                                              <p:pRg st="1" end="1"/>
                                            </p:txEl>
                                          </p:spTgt>
                                        </p:tgtEl>
                                        <p:attrNameLst>
                                          <p:attrName>ppt_y</p:attrName>
                                        </p:attrNameLst>
                                      </p:cBhvr>
                                      <p:tavLst>
                                        <p:tav tm="0">
                                          <p:val>
                                            <p:strVal val="ppt_y"/>
                                          </p:val>
                                        </p:tav>
                                        <p:tav tm="100000">
                                          <p:val>
                                            <p:strVal val="1+ppt_h/2"/>
                                          </p:val>
                                        </p:tav>
                                      </p:tavLst>
                                    </p:anim>
                                    <p:set>
                                      <p:cBhvr>
                                        <p:cTn id="58" dur="1" fill="hold">
                                          <p:stCondLst>
                                            <p:cond delay="499"/>
                                          </p:stCondLst>
                                        </p:cTn>
                                        <p:tgtEl>
                                          <p:spTgt spid="118788">
                                            <p:txEl>
                                              <p:pRg st="1" end="1"/>
                                            </p:txEl>
                                          </p:spTgt>
                                        </p:tgtEl>
                                        <p:attrNameLst>
                                          <p:attrName>style.visibility</p:attrName>
                                        </p:attrNameLst>
                                      </p:cBhvr>
                                      <p:to>
                                        <p:strVal val="hidden"/>
                                      </p:to>
                                    </p:set>
                                  </p:childTnLst>
                                </p:cTn>
                              </p:par>
                              <p:par>
                                <p:cTn id="59" presetID="2" presetClass="exit" presetSubtype="4" fill="hold" grpId="0" nodeType="withEffect">
                                  <p:stCondLst>
                                    <p:cond delay="0"/>
                                  </p:stCondLst>
                                  <p:childTnLst>
                                    <p:anim calcmode="lin" valueType="num">
                                      <p:cBhvr additive="base">
                                        <p:cTn id="60" dur="500"/>
                                        <p:tgtEl>
                                          <p:spTgt spid="118788">
                                            <p:txEl>
                                              <p:pRg st="2" end="2"/>
                                            </p:txEl>
                                          </p:spTgt>
                                        </p:tgtEl>
                                        <p:attrNameLst>
                                          <p:attrName>ppt_x</p:attrName>
                                        </p:attrNameLst>
                                      </p:cBhvr>
                                      <p:tavLst>
                                        <p:tav tm="0">
                                          <p:val>
                                            <p:strVal val="ppt_x"/>
                                          </p:val>
                                        </p:tav>
                                        <p:tav tm="100000">
                                          <p:val>
                                            <p:strVal val="ppt_x"/>
                                          </p:val>
                                        </p:tav>
                                      </p:tavLst>
                                    </p:anim>
                                    <p:anim calcmode="lin" valueType="num">
                                      <p:cBhvr additive="base">
                                        <p:cTn id="61" dur="500"/>
                                        <p:tgtEl>
                                          <p:spTgt spid="118788">
                                            <p:txEl>
                                              <p:pRg st="2" end="2"/>
                                            </p:txEl>
                                          </p:spTgt>
                                        </p:tgtEl>
                                        <p:attrNameLst>
                                          <p:attrName>ppt_y</p:attrName>
                                        </p:attrNameLst>
                                      </p:cBhvr>
                                      <p:tavLst>
                                        <p:tav tm="0">
                                          <p:val>
                                            <p:strVal val="ppt_y"/>
                                          </p:val>
                                        </p:tav>
                                        <p:tav tm="100000">
                                          <p:val>
                                            <p:strVal val="1+ppt_h/2"/>
                                          </p:val>
                                        </p:tav>
                                      </p:tavLst>
                                    </p:anim>
                                    <p:set>
                                      <p:cBhvr>
                                        <p:cTn id="62" dur="1" fill="hold">
                                          <p:stCondLst>
                                            <p:cond delay="499"/>
                                          </p:stCondLst>
                                        </p:cTn>
                                        <p:tgtEl>
                                          <p:spTgt spid="118788">
                                            <p:txEl>
                                              <p:pRg st="2" end="2"/>
                                            </p:txEl>
                                          </p:spTgt>
                                        </p:tgtEl>
                                        <p:attrNameLst>
                                          <p:attrName>style.visibility</p:attrName>
                                        </p:attrNameLst>
                                      </p:cBhvr>
                                      <p:to>
                                        <p:strVal val="hidden"/>
                                      </p:to>
                                    </p:set>
                                  </p:childTnLst>
                                </p:cTn>
                              </p:par>
                              <p:par>
                                <p:cTn id="63" presetID="2" presetClass="exit" presetSubtype="4" fill="hold" grpId="0" nodeType="withEffect">
                                  <p:stCondLst>
                                    <p:cond delay="0"/>
                                  </p:stCondLst>
                                  <p:childTnLst>
                                    <p:anim calcmode="lin" valueType="num">
                                      <p:cBhvr additive="base">
                                        <p:cTn id="64" dur="500"/>
                                        <p:tgtEl>
                                          <p:spTgt spid="118788">
                                            <p:txEl>
                                              <p:pRg st="3" end="3"/>
                                            </p:txEl>
                                          </p:spTgt>
                                        </p:tgtEl>
                                        <p:attrNameLst>
                                          <p:attrName>ppt_x</p:attrName>
                                        </p:attrNameLst>
                                      </p:cBhvr>
                                      <p:tavLst>
                                        <p:tav tm="0">
                                          <p:val>
                                            <p:strVal val="ppt_x"/>
                                          </p:val>
                                        </p:tav>
                                        <p:tav tm="100000">
                                          <p:val>
                                            <p:strVal val="ppt_x"/>
                                          </p:val>
                                        </p:tav>
                                      </p:tavLst>
                                    </p:anim>
                                    <p:anim calcmode="lin" valueType="num">
                                      <p:cBhvr additive="base">
                                        <p:cTn id="65" dur="500"/>
                                        <p:tgtEl>
                                          <p:spTgt spid="118788">
                                            <p:txEl>
                                              <p:pRg st="3" end="3"/>
                                            </p:txEl>
                                          </p:spTgt>
                                        </p:tgtEl>
                                        <p:attrNameLst>
                                          <p:attrName>ppt_y</p:attrName>
                                        </p:attrNameLst>
                                      </p:cBhvr>
                                      <p:tavLst>
                                        <p:tav tm="0">
                                          <p:val>
                                            <p:strVal val="ppt_y"/>
                                          </p:val>
                                        </p:tav>
                                        <p:tav tm="100000">
                                          <p:val>
                                            <p:strVal val="1+ppt_h/2"/>
                                          </p:val>
                                        </p:tav>
                                      </p:tavLst>
                                    </p:anim>
                                    <p:set>
                                      <p:cBhvr>
                                        <p:cTn id="66" dur="1" fill="hold">
                                          <p:stCondLst>
                                            <p:cond delay="499"/>
                                          </p:stCondLst>
                                        </p:cTn>
                                        <p:tgtEl>
                                          <p:spTgt spid="118788">
                                            <p:txEl>
                                              <p:pRg st="3" end="3"/>
                                            </p:txEl>
                                          </p:spTgt>
                                        </p:tgtEl>
                                        <p:attrNameLst>
                                          <p:attrName>style.visibility</p:attrName>
                                        </p:attrNameLst>
                                      </p:cBhvr>
                                      <p:to>
                                        <p:strVal val="hidden"/>
                                      </p:to>
                                    </p:set>
                                  </p:childTnLst>
                                </p:cTn>
                              </p:par>
                              <p:par>
                                <p:cTn id="67" presetID="2" presetClass="exit" presetSubtype="4" fill="hold" grpId="0" nodeType="withEffect">
                                  <p:stCondLst>
                                    <p:cond delay="0"/>
                                  </p:stCondLst>
                                  <p:childTnLst>
                                    <p:anim calcmode="lin" valueType="num">
                                      <p:cBhvr additive="base">
                                        <p:cTn id="68" dur="500"/>
                                        <p:tgtEl>
                                          <p:spTgt spid="118788">
                                            <p:txEl>
                                              <p:pRg st="4" end="4"/>
                                            </p:txEl>
                                          </p:spTgt>
                                        </p:tgtEl>
                                        <p:attrNameLst>
                                          <p:attrName>ppt_x</p:attrName>
                                        </p:attrNameLst>
                                      </p:cBhvr>
                                      <p:tavLst>
                                        <p:tav tm="0">
                                          <p:val>
                                            <p:strVal val="ppt_x"/>
                                          </p:val>
                                        </p:tav>
                                        <p:tav tm="100000">
                                          <p:val>
                                            <p:strVal val="ppt_x"/>
                                          </p:val>
                                        </p:tav>
                                      </p:tavLst>
                                    </p:anim>
                                    <p:anim calcmode="lin" valueType="num">
                                      <p:cBhvr additive="base">
                                        <p:cTn id="69" dur="500"/>
                                        <p:tgtEl>
                                          <p:spTgt spid="118788">
                                            <p:txEl>
                                              <p:pRg st="4" end="4"/>
                                            </p:txEl>
                                          </p:spTgt>
                                        </p:tgtEl>
                                        <p:attrNameLst>
                                          <p:attrName>ppt_y</p:attrName>
                                        </p:attrNameLst>
                                      </p:cBhvr>
                                      <p:tavLst>
                                        <p:tav tm="0">
                                          <p:val>
                                            <p:strVal val="ppt_y"/>
                                          </p:val>
                                        </p:tav>
                                        <p:tav tm="100000">
                                          <p:val>
                                            <p:strVal val="1+ppt_h/2"/>
                                          </p:val>
                                        </p:tav>
                                      </p:tavLst>
                                    </p:anim>
                                    <p:set>
                                      <p:cBhvr>
                                        <p:cTn id="70" dur="1" fill="hold">
                                          <p:stCondLst>
                                            <p:cond delay="499"/>
                                          </p:stCondLst>
                                        </p:cTn>
                                        <p:tgtEl>
                                          <p:spTgt spid="118788">
                                            <p:txEl>
                                              <p:pRg st="4" end="4"/>
                                            </p:txEl>
                                          </p:spTgt>
                                        </p:tgtEl>
                                        <p:attrNameLst>
                                          <p:attrName>style.visibility</p:attrName>
                                        </p:attrNameLst>
                                      </p:cBhvr>
                                      <p:to>
                                        <p:strVal val="hidden"/>
                                      </p:to>
                                    </p:set>
                                  </p:childTnLst>
                                </p:cTn>
                              </p:par>
                              <p:par>
                                <p:cTn id="71" presetID="2" presetClass="exit" presetSubtype="4" fill="hold" grpId="0" nodeType="withEffect">
                                  <p:stCondLst>
                                    <p:cond delay="0"/>
                                  </p:stCondLst>
                                  <p:childTnLst>
                                    <p:anim calcmode="lin" valueType="num">
                                      <p:cBhvr additive="base">
                                        <p:cTn id="72" dur="500"/>
                                        <p:tgtEl>
                                          <p:spTgt spid="118788">
                                            <p:txEl>
                                              <p:pRg st="5" end="5"/>
                                            </p:txEl>
                                          </p:spTgt>
                                        </p:tgtEl>
                                        <p:attrNameLst>
                                          <p:attrName>ppt_x</p:attrName>
                                        </p:attrNameLst>
                                      </p:cBhvr>
                                      <p:tavLst>
                                        <p:tav tm="0">
                                          <p:val>
                                            <p:strVal val="ppt_x"/>
                                          </p:val>
                                        </p:tav>
                                        <p:tav tm="100000">
                                          <p:val>
                                            <p:strVal val="ppt_x"/>
                                          </p:val>
                                        </p:tav>
                                      </p:tavLst>
                                    </p:anim>
                                    <p:anim calcmode="lin" valueType="num">
                                      <p:cBhvr additive="base">
                                        <p:cTn id="73" dur="500"/>
                                        <p:tgtEl>
                                          <p:spTgt spid="118788">
                                            <p:txEl>
                                              <p:pRg st="5" end="5"/>
                                            </p:txEl>
                                          </p:spTgt>
                                        </p:tgtEl>
                                        <p:attrNameLst>
                                          <p:attrName>ppt_y</p:attrName>
                                        </p:attrNameLst>
                                      </p:cBhvr>
                                      <p:tavLst>
                                        <p:tav tm="0">
                                          <p:val>
                                            <p:strVal val="ppt_y"/>
                                          </p:val>
                                        </p:tav>
                                        <p:tav tm="100000">
                                          <p:val>
                                            <p:strVal val="1+ppt_h/2"/>
                                          </p:val>
                                        </p:tav>
                                      </p:tavLst>
                                    </p:anim>
                                    <p:set>
                                      <p:cBhvr>
                                        <p:cTn id="74" dur="1" fill="hold">
                                          <p:stCondLst>
                                            <p:cond delay="499"/>
                                          </p:stCondLst>
                                        </p:cTn>
                                        <p:tgtEl>
                                          <p:spTgt spid="118788">
                                            <p:txEl>
                                              <p:pRg st="5" end="5"/>
                                            </p:txEl>
                                          </p:spTgt>
                                        </p:tgtEl>
                                        <p:attrNameLst>
                                          <p:attrName>style.visibility</p:attrName>
                                        </p:attrNameLst>
                                      </p:cBhvr>
                                      <p:to>
                                        <p:strVal val="hidden"/>
                                      </p:to>
                                    </p:set>
                                  </p:childTnLst>
                                </p:cTn>
                              </p:par>
                              <p:par>
                                <p:cTn id="75" presetID="2" presetClass="exit" presetSubtype="4" fill="hold" grpId="0" nodeType="withEffect">
                                  <p:stCondLst>
                                    <p:cond delay="0"/>
                                  </p:stCondLst>
                                  <p:childTnLst>
                                    <p:anim calcmode="lin" valueType="num">
                                      <p:cBhvr additive="base">
                                        <p:cTn id="76" dur="500"/>
                                        <p:tgtEl>
                                          <p:spTgt spid="118788">
                                            <p:txEl>
                                              <p:pRg st="6" end="6"/>
                                            </p:txEl>
                                          </p:spTgt>
                                        </p:tgtEl>
                                        <p:attrNameLst>
                                          <p:attrName>ppt_x</p:attrName>
                                        </p:attrNameLst>
                                      </p:cBhvr>
                                      <p:tavLst>
                                        <p:tav tm="0">
                                          <p:val>
                                            <p:strVal val="ppt_x"/>
                                          </p:val>
                                        </p:tav>
                                        <p:tav tm="100000">
                                          <p:val>
                                            <p:strVal val="ppt_x"/>
                                          </p:val>
                                        </p:tav>
                                      </p:tavLst>
                                    </p:anim>
                                    <p:anim calcmode="lin" valueType="num">
                                      <p:cBhvr additive="base">
                                        <p:cTn id="77" dur="500"/>
                                        <p:tgtEl>
                                          <p:spTgt spid="118788">
                                            <p:txEl>
                                              <p:pRg st="6" end="6"/>
                                            </p:txEl>
                                          </p:spTgt>
                                        </p:tgtEl>
                                        <p:attrNameLst>
                                          <p:attrName>ppt_y</p:attrName>
                                        </p:attrNameLst>
                                      </p:cBhvr>
                                      <p:tavLst>
                                        <p:tav tm="0">
                                          <p:val>
                                            <p:strVal val="ppt_y"/>
                                          </p:val>
                                        </p:tav>
                                        <p:tav tm="100000">
                                          <p:val>
                                            <p:strVal val="1+ppt_h/2"/>
                                          </p:val>
                                        </p:tav>
                                      </p:tavLst>
                                    </p:anim>
                                    <p:set>
                                      <p:cBhvr>
                                        <p:cTn id="78" dur="1" fill="hold">
                                          <p:stCondLst>
                                            <p:cond delay="499"/>
                                          </p:stCondLst>
                                        </p:cTn>
                                        <p:tgtEl>
                                          <p:spTgt spid="118788">
                                            <p:txEl>
                                              <p:pRg st="6" end="6"/>
                                            </p:txEl>
                                          </p:spTgt>
                                        </p:tgtEl>
                                        <p:attrNameLst>
                                          <p:attrName>style.visibility</p:attrName>
                                        </p:attrNameLst>
                                      </p:cBhvr>
                                      <p:to>
                                        <p:strVal val="hidden"/>
                                      </p:to>
                                    </p:set>
                                  </p:childTnLst>
                                </p:cTn>
                              </p:par>
                              <p:par>
                                <p:cTn id="79" presetID="2" presetClass="exit" presetSubtype="4" fill="hold" grpId="0" nodeType="withEffect">
                                  <p:stCondLst>
                                    <p:cond delay="0"/>
                                  </p:stCondLst>
                                  <p:childTnLst>
                                    <p:anim calcmode="lin" valueType="num">
                                      <p:cBhvr additive="base">
                                        <p:cTn id="80" dur="500"/>
                                        <p:tgtEl>
                                          <p:spTgt spid="118788">
                                            <p:txEl>
                                              <p:pRg st="7" end="7"/>
                                            </p:txEl>
                                          </p:spTgt>
                                        </p:tgtEl>
                                        <p:attrNameLst>
                                          <p:attrName>ppt_x</p:attrName>
                                        </p:attrNameLst>
                                      </p:cBhvr>
                                      <p:tavLst>
                                        <p:tav tm="0">
                                          <p:val>
                                            <p:strVal val="ppt_x"/>
                                          </p:val>
                                        </p:tav>
                                        <p:tav tm="100000">
                                          <p:val>
                                            <p:strVal val="ppt_x"/>
                                          </p:val>
                                        </p:tav>
                                      </p:tavLst>
                                    </p:anim>
                                    <p:anim calcmode="lin" valueType="num">
                                      <p:cBhvr additive="base">
                                        <p:cTn id="81" dur="500"/>
                                        <p:tgtEl>
                                          <p:spTgt spid="118788">
                                            <p:txEl>
                                              <p:pRg st="7" end="7"/>
                                            </p:txEl>
                                          </p:spTgt>
                                        </p:tgtEl>
                                        <p:attrNameLst>
                                          <p:attrName>ppt_y</p:attrName>
                                        </p:attrNameLst>
                                      </p:cBhvr>
                                      <p:tavLst>
                                        <p:tav tm="0">
                                          <p:val>
                                            <p:strVal val="ppt_y"/>
                                          </p:val>
                                        </p:tav>
                                        <p:tav tm="100000">
                                          <p:val>
                                            <p:strVal val="1+ppt_h/2"/>
                                          </p:val>
                                        </p:tav>
                                      </p:tavLst>
                                    </p:anim>
                                    <p:set>
                                      <p:cBhvr>
                                        <p:cTn id="82" dur="1" fill="hold">
                                          <p:stCondLst>
                                            <p:cond delay="499"/>
                                          </p:stCondLst>
                                        </p:cTn>
                                        <p:tgtEl>
                                          <p:spTgt spid="118788">
                                            <p:txEl>
                                              <p:pRg st="7" end="7"/>
                                            </p:txEl>
                                          </p:spTgt>
                                        </p:tgtEl>
                                        <p:attrNameLst>
                                          <p:attrName>style.visibility</p:attrName>
                                        </p:attrNameLst>
                                      </p:cBhvr>
                                      <p:to>
                                        <p:strVal val="hidden"/>
                                      </p:to>
                                    </p:set>
                                  </p:childTnLst>
                                </p:cTn>
                              </p:par>
                              <p:par>
                                <p:cTn id="83" presetID="2" presetClass="exit" presetSubtype="4" fill="hold" grpId="0" nodeType="withEffect">
                                  <p:stCondLst>
                                    <p:cond delay="0"/>
                                  </p:stCondLst>
                                  <p:childTnLst>
                                    <p:anim calcmode="lin" valueType="num">
                                      <p:cBhvr additive="base">
                                        <p:cTn id="84" dur="500"/>
                                        <p:tgtEl>
                                          <p:spTgt spid="118788">
                                            <p:txEl>
                                              <p:pRg st="8" end="8"/>
                                            </p:txEl>
                                          </p:spTgt>
                                        </p:tgtEl>
                                        <p:attrNameLst>
                                          <p:attrName>ppt_x</p:attrName>
                                        </p:attrNameLst>
                                      </p:cBhvr>
                                      <p:tavLst>
                                        <p:tav tm="0">
                                          <p:val>
                                            <p:strVal val="ppt_x"/>
                                          </p:val>
                                        </p:tav>
                                        <p:tav tm="100000">
                                          <p:val>
                                            <p:strVal val="ppt_x"/>
                                          </p:val>
                                        </p:tav>
                                      </p:tavLst>
                                    </p:anim>
                                    <p:anim calcmode="lin" valueType="num">
                                      <p:cBhvr additive="base">
                                        <p:cTn id="85" dur="500"/>
                                        <p:tgtEl>
                                          <p:spTgt spid="118788">
                                            <p:txEl>
                                              <p:pRg st="8" end="8"/>
                                            </p:txEl>
                                          </p:spTgt>
                                        </p:tgtEl>
                                        <p:attrNameLst>
                                          <p:attrName>ppt_y</p:attrName>
                                        </p:attrNameLst>
                                      </p:cBhvr>
                                      <p:tavLst>
                                        <p:tav tm="0">
                                          <p:val>
                                            <p:strVal val="ppt_y"/>
                                          </p:val>
                                        </p:tav>
                                        <p:tav tm="100000">
                                          <p:val>
                                            <p:strVal val="1+ppt_h/2"/>
                                          </p:val>
                                        </p:tav>
                                      </p:tavLst>
                                    </p:anim>
                                    <p:set>
                                      <p:cBhvr>
                                        <p:cTn id="86" dur="1" fill="hold">
                                          <p:stCondLst>
                                            <p:cond delay="499"/>
                                          </p:stCondLst>
                                        </p:cTn>
                                        <p:tgtEl>
                                          <p:spTgt spid="118788">
                                            <p:txEl>
                                              <p:pRg st="8" end="8"/>
                                            </p:txEl>
                                          </p:spTgt>
                                        </p:tgtEl>
                                        <p:attrNameLst>
                                          <p:attrName>style.visibility</p:attrName>
                                        </p:attrNameLst>
                                      </p:cBhvr>
                                      <p:to>
                                        <p:strVal val="hidden"/>
                                      </p:to>
                                    </p:set>
                                  </p:childTnLst>
                                </p:cTn>
                              </p:par>
                              <p:par>
                                <p:cTn id="87" presetID="2" presetClass="exit" presetSubtype="4" fill="hold" grpId="0" nodeType="withEffect">
                                  <p:stCondLst>
                                    <p:cond delay="0"/>
                                  </p:stCondLst>
                                  <p:childTnLst>
                                    <p:anim calcmode="lin" valueType="num">
                                      <p:cBhvr additive="base">
                                        <p:cTn id="88" dur="500"/>
                                        <p:tgtEl>
                                          <p:spTgt spid="118788">
                                            <p:txEl>
                                              <p:pRg st="9" end="9"/>
                                            </p:txEl>
                                          </p:spTgt>
                                        </p:tgtEl>
                                        <p:attrNameLst>
                                          <p:attrName>ppt_x</p:attrName>
                                        </p:attrNameLst>
                                      </p:cBhvr>
                                      <p:tavLst>
                                        <p:tav tm="0">
                                          <p:val>
                                            <p:strVal val="ppt_x"/>
                                          </p:val>
                                        </p:tav>
                                        <p:tav tm="100000">
                                          <p:val>
                                            <p:strVal val="ppt_x"/>
                                          </p:val>
                                        </p:tav>
                                      </p:tavLst>
                                    </p:anim>
                                    <p:anim calcmode="lin" valueType="num">
                                      <p:cBhvr additive="base">
                                        <p:cTn id="89" dur="500"/>
                                        <p:tgtEl>
                                          <p:spTgt spid="118788">
                                            <p:txEl>
                                              <p:pRg st="9" end="9"/>
                                            </p:txEl>
                                          </p:spTgt>
                                        </p:tgtEl>
                                        <p:attrNameLst>
                                          <p:attrName>ppt_y</p:attrName>
                                        </p:attrNameLst>
                                      </p:cBhvr>
                                      <p:tavLst>
                                        <p:tav tm="0">
                                          <p:val>
                                            <p:strVal val="ppt_y"/>
                                          </p:val>
                                        </p:tav>
                                        <p:tav tm="100000">
                                          <p:val>
                                            <p:strVal val="1+ppt_h/2"/>
                                          </p:val>
                                        </p:tav>
                                      </p:tavLst>
                                    </p:anim>
                                    <p:set>
                                      <p:cBhvr>
                                        <p:cTn id="90" dur="1" fill="hold">
                                          <p:stCondLst>
                                            <p:cond delay="499"/>
                                          </p:stCondLst>
                                        </p:cTn>
                                        <p:tgtEl>
                                          <p:spTgt spid="118788">
                                            <p:txEl>
                                              <p:pRg st="9" end="9"/>
                                            </p:txEl>
                                          </p:spTgt>
                                        </p:tgtEl>
                                        <p:attrNameLst>
                                          <p:attrName>style.visibility</p:attrName>
                                        </p:attrNameLst>
                                      </p:cBhvr>
                                      <p:to>
                                        <p:strVal val="hidden"/>
                                      </p:to>
                                    </p:set>
                                  </p:childTnLst>
                                </p:cTn>
                              </p:par>
                            </p:childTnLst>
                          </p:cTn>
                        </p:par>
                        <p:par>
                          <p:cTn id="91" fill="hold">
                            <p:stCondLst>
                              <p:cond delay="500"/>
                            </p:stCondLst>
                            <p:childTnLst>
                              <p:par>
                                <p:cTn id="92" presetID="2" presetClass="entr" presetSubtype="1" fill="hold" nodeType="afterEffect">
                                  <p:stCondLst>
                                    <p:cond delay="0"/>
                                  </p:stCondLst>
                                  <p:childTnLst>
                                    <p:set>
                                      <p:cBhvr>
                                        <p:cTn id="93" dur="1" fill="hold">
                                          <p:stCondLst>
                                            <p:cond delay="0"/>
                                          </p:stCondLst>
                                        </p:cTn>
                                        <p:tgtEl>
                                          <p:spTgt spid="1027"/>
                                        </p:tgtEl>
                                        <p:attrNameLst>
                                          <p:attrName>style.visibility</p:attrName>
                                        </p:attrNameLst>
                                      </p:cBhvr>
                                      <p:to>
                                        <p:strVal val="visible"/>
                                      </p:to>
                                    </p:set>
                                    <p:anim calcmode="lin" valueType="num">
                                      <p:cBhvr additive="base">
                                        <p:cTn id="94" dur="500" fill="hold"/>
                                        <p:tgtEl>
                                          <p:spTgt spid="1027"/>
                                        </p:tgtEl>
                                        <p:attrNameLst>
                                          <p:attrName>ppt_x</p:attrName>
                                        </p:attrNameLst>
                                      </p:cBhvr>
                                      <p:tavLst>
                                        <p:tav tm="0">
                                          <p:val>
                                            <p:strVal val="#ppt_x"/>
                                          </p:val>
                                        </p:tav>
                                        <p:tav tm="100000">
                                          <p:val>
                                            <p:strVal val="#ppt_x"/>
                                          </p:val>
                                        </p:tav>
                                      </p:tavLst>
                                    </p:anim>
                                    <p:anim calcmode="lin" valueType="num">
                                      <p:cBhvr additive="base">
                                        <p:cTn id="95" dur="500" fill="hold"/>
                                        <p:tgtEl>
                                          <p:spTgt spid="10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eaLnBrk="1" hangingPunct="1"/>
            <a:r>
              <a:rPr lang="en-US" altLang="zh-CN" smtClean="0">
                <a:ea typeface="文鼎CS大宋"/>
              </a:rPr>
              <a:t>Oracle11g</a:t>
            </a:r>
            <a:r>
              <a:rPr lang="zh-CN" altLang="en-US" smtClean="0">
                <a:ea typeface="文鼎CS大宋"/>
              </a:rPr>
              <a:t>的安装</a:t>
            </a:r>
          </a:p>
        </p:txBody>
      </p:sp>
      <p:sp>
        <p:nvSpPr>
          <p:cNvPr id="54274" name="内容占位符 14"/>
          <p:cNvSpPr>
            <a:spLocks noGrp="1"/>
          </p:cNvSpPr>
          <p:nvPr>
            <p:ph idx="1"/>
          </p:nvPr>
        </p:nvSpPr>
        <p:spPr>
          <a:xfrm>
            <a:off x="571500" y="928688"/>
            <a:ext cx="7572375" cy="5173662"/>
          </a:xfrm>
        </p:spPr>
        <p:txBody>
          <a:bodyPr/>
          <a:lstStyle/>
          <a:p>
            <a:pPr eaLnBrk="1" hangingPunct="1"/>
            <a:r>
              <a:rPr lang="zh-CN" altLang="en-US" smtClean="0"/>
              <a:t>从官网下载相应的版本：</a:t>
            </a:r>
            <a:endParaRPr lang="en-US" altLang="zh-CN" smtClean="0"/>
          </a:p>
          <a:p>
            <a:pPr lvl="1" eaLnBrk="1" hangingPunct="1"/>
            <a:r>
              <a:rPr lang="en-US" altLang="zh-CN" u="sng" smtClean="0">
                <a:latin typeface="宋体" charset="-122"/>
                <a:ea typeface="宋体" charset="-122"/>
                <a:hlinkClick r:id="rId2"/>
              </a:rPr>
              <a:t>http://www.oracle.com/technetwork/database/enterprise-edition/downloads/index.html</a:t>
            </a:r>
            <a:endParaRPr lang="en-US" altLang="zh-CN" u="sng" smtClean="0">
              <a:latin typeface="宋体" charset="-122"/>
              <a:ea typeface="宋体" charset="-122"/>
            </a:endParaRPr>
          </a:p>
          <a:p>
            <a:pPr eaLnBrk="1" hangingPunct="1"/>
            <a:r>
              <a:rPr lang="zh-CN" altLang="en-US" smtClean="0"/>
              <a:t>解压到本地</a:t>
            </a:r>
            <a:endParaRPr lang="en-US" altLang="zh-CN" smtClean="0"/>
          </a:p>
          <a:p>
            <a:pPr eaLnBrk="1" hangingPunct="1"/>
            <a:r>
              <a:rPr lang="zh-CN" altLang="en-US" smtClean="0"/>
              <a:t>点击</a:t>
            </a:r>
            <a:r>
              <a:rPr lang="en-US" altLang="zh-CN" smtClean="0"/>
              <a:t>setup</a:t>
            </a:r>
            <a:r>
              <a:rPr lang="zh-CN" altLang="en-US" smtClean="0"/>
              <a:t>进行安装</a:t>
            </a:r>
          </a:p>
        </p:txBody>
      </p:sp>
      <p:pic>
        <p:nvPicPr>
          <p:cNvPr id="16" name="Picture 2"/>
          <p:cNvPicPr>
            <a:picLocks noChangeAspect="1" noChangeArrowheads="1"/>
          </p:cNvPicPr>
          <p:nvPr/>
        </p:nvPicPr>
        <p:blipFill>
          <a:blip r:embed="rId3"/>
          <a:srcRect/>
          <a:stretch>
            <a:fillRect/>
          </a:stretch>
        </p:blipFill>
        <p:spPr bwMode="auto">
          <a:xfrm>
            <a:off x="839788" y="1000125"/>
            <a:ext cx="5851525" cy="1928813"/>
          </a:xfrm>
          <a:prstGeom prst="rect">
            <a:avLst/>
          </a:prstGeom>
          <a:noFill/>
          <a:ln w="9525">
            <a:noFill/>
            <a:miter lim="800000"/>
            <a:headEnd/>
            <a:tailEnd/>
          </a:ln>
        </p:spPr>
      </p:pic>
      <p:pic>
        <p:nvPicPr>
          <p:cNvPr id="17" name="Picture 3"/>
          <p:cNvPicPr>
            <a:picLocks noChangeAspect="1" noChangeArrowheads="1"/>
          </p:cNvPicPr>
          <p:nvPr/>
        </p:nvPicPr>
        <p:blipFill>
          <a:blip r:embed="rId4"/>
          <a:srcRect/>
          <a:stretch>
            <a:fillRect/>
          </a:stretch>
        </p:blipFill>
        <p:spPr bwMode="auto">
          <a:xfrm>
            <a:off x="857250" y="1285875"/>
            <a:ext cx="7215188" cy="1550988"/>
          </a:xfrm>
          <a:prstGeom prst="rect">
            <a:avLst/>
          </a:prstGeom>
          <a:noFill/>
          <a:ln w="9525">
            <a:noFill/>
            <a:miter lim="800000"/>
            <a:headEnd/>
            <a:tailEnd/>
          </a:ln>
        </p:spPr>
      </p:pic>
      <p:pic>
        <p:nvPicPr>
          <p:cNvPr id="18" name="Picture 4"/>
          <p:cNvPicPr>
            <a:picLocks noChangeAspect="1" noChangeArrowheads="1"/>
          </p:cNvPicPr>
          <p:nvPr/>
        </p:nvPicPr>
        <p:blipFill>
          <a:blip r:embed="rId5"/>
          <a:srcRect/>
          <a:stretch>
            <a:fillRect/>
          </a:stretch>
        </p:blipFill>
        <p:spPr bwMode="auto">
          <a:xfrm>
            <a:off x="857250" y="785813"/>
            <a:ext cx="7231063" cy="5413375"/>
          </a:xfrm>
          <a:prstGeom prst="rect">
            <a:avLst/>
          </a:prstGeom>
          <a:noFill/>
          <a:ln w="9525">
            <a:noFill/>
            <a:miter lim="800000"/>
            <a:headEnd/>
            <a:tailEnd/>
          </a:ln>
        </p:spPr>
      </p:pic>
      <p:pic>
        <p:nvPicPr>
          <p:cNvPr id="19" name="Picture 5"/>
          <p:cNvPicPr>
            <a:picLocks noChangeAspect="1" noChangeArrowheads="1"/>
          </p:cNvPicPr>
          <p:nvPr/>
        </p:nvPicPr>
        <p:blipFill>
          <a:blip r:embed="rId6"/>
          <a:srcRect/>
          <a:stretch>
            <a:fillRect/>
          </a:stretch>
        </p:blipFill>
        <p:spPr bwMode="auto">
          <a:xfrm>
            <a:off x="785813" y="793750"/>
            <a:ext cx="7272337" cy="5421313"/>
          </a:xfrm>
          <a:prstGeom prst="rect">
            <a:avLst/>
          </a:prstGeom>
          <a:noFill/>
          <a:ln w="9525">
            <a:noFill/>
            <a:miter lim="800000"/>
            <a:headEnd/>
            <a:tailEnd/>
          </a:ln>
        </p:spPr>
      </p:pic>
      <p:pic>
        <p:nvPicPr>
          <p:cNvPr id="20" name="Picture 6"/>
          <p:cNvPicPr>
            <a:picLocks noChangeAspect="1" noChangeArrowheads="1"/>
          </p:cNvPicPr>
          <p:nvPr/>
        </p:nvPicPr>
        <p:blipFill>
          <a:blip r:embed="rId7"/>
          <a:srcRect/>
          <a:stretch>
            <a:fillRect/>
          </a:stretch>
        </p:blipFill>
        <p:spPr bwMode="auto">
          <a:xfrm>
            <a:off x="785813" y="785813"/>
            <a:ext cx="7270750" cy="5429250"/>
          </a:xfrm>
          <a:prstGeom prst="rect">
            <a:avLst/>
          </a:prstGeom>
          <a:noFill/>
          <a:ln w="9525">
            <a:noFill/>
            <a:miter lim="800000"/>
            <a:headEnd/>
            <a:tailEnd/>
          </a:ln>
        </p:spPr>
      </p:pic>
      <p:pic>
        <p:nvPicPr>
          <p:cNvPr id="21" name="Picture 7"/>
          <p:cNvPicPr>
            <a:picLocks noChangeAspect="1" noChangeArrowheads="1"/>
          </p:cNvPicPr>
          <p:nvPr/>
        </p:nvPicPr>
        <p:blipFill>
          <a:blip r:embed="rId8"/>
          <a:srcRect/>
          <a:stretch>
            <a:fillRect/>
          </a:stretch>
        </p:blipFill>
        <p:spPr bwMode="auto">
          <a:xfrm>
            <a:off x="714375" y="785813"/>
            <a:ext cx="7286625" cy="5461000"/>
          </a:xfrm>
          <a:prstGeom prst="rect">
            <a:avLst/>
          </a:prstGeom>
          <a:noFill/>
          <a:ln w="9525">
            <a:noFill/>
            <a:miter lim="800000"/>
            <a:headEnd/>
            <a:tailEnd/>
          </a:ln>
        </p:spPr>
      </p:pic>
      <p:pic>
        <p:nvPicPr>
          <p:cNvPr id="22" name="Picture 8"/>
          <p:cNvPicPr>
            <a:picLocks noChangeAspect="1" noChangeArrowheads="1"/>
          </p:cNvPicPr>
          <p:nvPr/>
        </p:nvPicPr>
        <p:blipFill>
          <a:blip r:embed="rId9"/>
          <a:srcRect/>
          <a:stretch>
            <a:fillRect/>
          </a:stretch>
        </p:blipFill>
        <p:spPr bwMode="auto">
          <a:xfrm>
            <a:off x="714375" y="785813"/>
            <a:ext cx="7431088" cy="5500687"/>
          </a:xfrm>
          <a:prstGeom prst="rect">
            <a:avLst/>
          </a:prstGeom>
          <a:noFill/>
          <a:ln w="9525">
            <a:noFill/>
            <a:miter lim="800000"/>
            <a:headEnd/>
            <a:tailEnd/>
          </a:ln>
        </p:spPr>
      </p:pic>
      <p:pic>
        <p:nvPicPr>
          <p:cNvPr id="23" name="Picture 9"/>
          <p:cNvPicPr>
            <a:picLocks noChangeAspect="1" noChangeArrowheads="1"/>
          </p:cNvPicPr>
          <p:nvPr/>
        </p:nvPicPr>
        <p:blipFill>
          <a:blip r:embed="rId10"/>
          <a:srcRect/>
          <a:stretch>
            <a:fillRect/>
          </a:stretch>
        </p:blipFill>
        <p:spPr bwMode="auto">
          <a:xfrm>
            <a:off x="714375" y="785813"/>
            <a:ext cx="7431088" cy="5500687"/>
          </a:xfrm>
          <a:prstGeom prst="rect">
            <a:avLst/>
          </a:prstGeom>
          <a:noFill/>
          <a:ln w="9525">
            <a:noFill/>
            <a:miter lim="800000"/>
            <a:headEnd/>
            <a:tailEnd/>
          </a:ln>
        </p:spPr>
      </p:pic>
      <p:pic>
        <p:nvPicPr>
          <p:cNvPr id="24" name="Picture 10"/>
          <p:cNvPicPr>
            <a:picLocks noChangeAspect="1" noChangeArrowheads="1"/>
          </p:cNvPicPr>
          <p:nvPr/>
        </p:nvPicPr>
        <p:blipFill>
          <a:blip r:embed="rId11"/>
          <a:srcRect/>
          <a:stretch>
            <a:fillRect/>
          </a:stretch>
        </p:blipFill>
        <p:spPr bwMode="auto">
          <a:xfrm>
            <a:off x="714375" y="785813"/>
            <a:ext cx="7377113" cy="5500687"/>
          </a:xfrm>
          <a:prstGeom prst="rect">
            <a:avLst/>
          </a:prstGeom>
          <a:noFill/>
          <a:ln w="9525">
            <a:noFill/>
            <a:miter lim="800000"/>
            <a:headEnd/>
            <a:tailEnd/>
          </a:ln>
        </p:spPr>
      </p:pic>
      <p:pic>
        <p:nvPicPr>
          <p:cNvPr id="25" name="Picture 11"/>
          <p:cNvPicPr>
            <a:picLocks noChangeAspect="1" noChangeArrowheads="1"/>
          </p:cNvPicPr>
          <p:nvPr/>
        </p:nvPicPr>
        <p:blipFill>
          <a:blip r:embed="rId12"/>
          <a:srcRect/>
          <a:stretch>
            <a:fillRect/>
          </a:stretch>
        </p:blipFill>
        <p:spPr bwMode="auto">
          <a:xfrm>
            <a:off x="714375" y="785813"/>
            <a:ext cx="7396163" cy="5429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lstStyle/>
          <a:p>
            <a:pPr eaLnBrk="1" hangingPunct="1"/>
            <a:r>
              <a:rPr lang="en-US" altLang="zh-CN" smtClean="0">
                <a:ea typeface="文鼎CS大宋"/>
              </a:rPr>
              <a:t>Oracle</a:t>
            </a:r>
            <a:r>
              <a:rPr lang="zh-CN" altLang="en-US" smtClean="0">
                <a:ea typeface="文鼎CS大宋"/>
              </a:rPr>
              <a:t>的启动</a:t>
            </a:r>
          </a:p>
        </p:txBody>
      </p:sp>
      <p:sp>
        <p:nvSpPr>
          <p:cNvPr id="55298" name="内容占位符 2"/>
          <p:cNvSpPr>
            <a:spLocks noGrp="1"/>
          </p:cNvSpPr>
          <p:nvPr>
            <p:ph idx="1"/>
          </p:nvPr>
        </p:nvSpPr>
        <p:spPr>
          <a:xfrm>
            <a:off x="468313" y="919163"/>
            <a:ext cx="8229600" cy="795337"/>
          </a:xfrm>
        </p:spPr>
        <p:txBody>
          <a:bodyPr/>
          <a:lstStyle/>
          <a:p>
            <a:pPr eaLnBrk="1" hangingPunct="1"/>
            <a:r>
              <a:rPr lang="zh-CN" altLang="en-US" smtClean="0"/>
              <a:t>在</a:t>
            </a:r>
            <a:r>
              <a:rPr lang="en-US" altLang="zh-CN" smtClean="0"/>
              <a:t>windows</a:t>
            </a:r>
            <a:r>
              <a:rPr lang="zh-CN" altLang="en-US" smtClean="0"/>
              <a:t>下启动</a:t>
            </a:r>
            <a:r>
              <a:rPr lang="en-US" altLang="zh-CN" smtClean="0"/>
              <a:t>oracle</a:t>
            </a:r>
            <a:r>
              <a:rPr lang="zh-CN" altLang="en-US" smtClean="0"/>
              <a:t>，可以在“服务”中启动。</a:t>
            </a:r>
          </a:p>
        </p:txBody>
      </p:sp>
      <p:pic>
        <p:nvPicPr>
          <p:cNvPr id="55299" name="Picture 2"/>
          <p:cNvPicPr>
            <a:picLocks noChangeAspect="1" noChangeArrowheads="1"/>
          </p:cNvPicPr>
          <p:nvPr/>
        </p:nvPicPr>
        <p:blipFill>
          <a:blip r:embed="rId2"/>
          <a:srcRect/>
          <a:stretch>
            <a:fillRect/>
          </a:stretch>
        </p:blipFill>
        <p:spPr bwMode="auto">
          <a:xfrm>
            <a:off x="500063" y="1643063"/>
            <a:ext cx="8143875" cy="4398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a:lstStyle/>
          <a:p>
            <a:pPr eaLnBrk="1" hangingPunct="1"/>
            <a:r>
              <a:rPr lang="en-US" altLang="zh-CN" smtClean="0">
                <a:ea typeface="文鼎CS大宋"/>
              </a:rPr>
              <a:t>Oracle</a:t>
            </a:r>
            <a:r>
              <a:rPr lang="zh-CN" altLang="en-US" smtClean="0">
                <a:ea typeface="文鼎CS大宋"/>
              </a:rPr>
              <a:t>的查询工具</a:t>
            </a:r>
          </a:p>
        </p:txBody>
      </p:sp>
      <p:sp>
        <p:nvSpPr>
          <p:cNvPr id="56322" name="内容占位符 2"/>
          <p:cNvSpPr>
            <a:spLocks noGrp="1"/>
          </p:cNvSpPr>
          <p:nvPr>
            <p:ph idx="1"/>
          </p:nvPr>
        </p:nvSpPr>
        <p:spPr/>
        <p:txBody>
          <a:bodyPr/>
          <a:lstStyle/>
          <a:p>
            <a:pPr eaLnBrk="1" hangingPunct="1"/>
            <a:r>
              <a:rPr lang="en-US" altLang="zh-CN" smtClean="0"/>
              <a:t>SQL*PLUS</a:t>
            </a:r>
          </a:p>
          <a:p>
            <a:pPr lvl="1" eaLnBrk="1" hangingPunct="1"/>
            <a:r>
              <a:rPr lang="en-US" altLang="zh-CN" smtClean="0">
                <a:latin typeface="宋体" charset="-122"/>
                <a:ea typeface="宋体" charset="-122"/>
              </a:rPr>
              <a:t>Oracle</a:t>
            </a:r>
            <a:r>
              <a:rPr lang="zh-CN" altLang="en-US" smtClean="0">
                <a:latin typeface="宋体" charset="-122"/>
                <a:ea typeface="宋体" charset="-122"/>
              </a:rPr>
              <a:t>提供的一个客户端查询工具</a:t>
            </a:r>
            <a:endParaRPr lang="en-US" altLang="zh-CN" smtClean="0">
              <a:latin typeface="宋体" charset="-122"/>
              <a:ea typeface="宋体" charset="-122"/>
            </a:endParaRPr>
          </a:p>
          <a:p>
            <a:pPr lvl="1" eaLnBrk="1" hangingPunct="1"/>
            <a:r>
              <a:rPr lang="en-US" altLang="zh-CN" smtClean="0">
                <a:latin typeface="宋体" charset="-122"/>
                <a:ea typeface="宋体" charset="-122"/>
              </a:rPr>
              <a:t>SQL*PLUS</a:t>
            </a:r>
            <a:r>
              <a:rPr lang="zh-CN" altLang="en-US" smtClean="0">
                <a:latin typeface="宋体" charset="-122"/>
                <a:ea typeface="宋体" charset="-122"/>
              </a:rPr>
              <a:t>工具登录，在“开始</a:t>
            </a:r>
            <a:r>
              <a:rPr lang="en-US" altLang="zh-CN" smtClean="0">
                <a:latin typeface="宋体" charset="-122"/>
                <a:ea typeface="宋体" charset="-122"/>
              </a:rPr>
              <a:t>—</a:t>
            </a:r>
            <a:r>
              <a:rPr lang="zh-CN" altLang="en-US" smtClean="0">
                <a:latin typeface="宋体" charset="-122"/>
                <a:ea typeface="宋体" charset="-122"/>
              </a:rPr>
              <a:t>＞运行”中输入“</a:t>
            </a:r>
            <a:r>
              <a:rPr lang="en-US" altLang="zh-CN" smtClean="0">
                <a:latin typeface="宋体" charset="-122"/>
                <a:ea typeface="宋体" charset="-122"/>
              </a:rPr>
              <a:t>cmd”,</a:t>
            </a:r>
            <a:r>
              <a:rPr lang="zh-CN" altLang="en-US" smtClean="0">
                <a:latin typeface="宋体" charset="-122"/>
                <a:ea typeface="宋体" charset="-122"/>
              </a:rPr>
              <a:t>再</a:t>
            </a:r>
            <a:r>
              <a:rPr lang="en-US" altLang="zh-CN" smtClean="0">
                <a:latin typeface="宋体" charset="-122"/>
                <a:ea typeface="宋体" charset="-122"/>
              </a:rPr>
              <a:t>DOS</a:t>
            </a:r>
            <a:r>
              <a:rPr lang="zh-CN" altLang="en-US" smtClean="0">
                <a:latin typeface="宋体" charset="-122"/>
                <a:ea typeface="宋体" charset="-122"/>
              </a:rPr>
              <a:t>提示符下输入</a:t>
            </a:r>
            <a:r>
              <a:rPr lang="en-US" altLang="zh-CN" smtClean="0">
                <a:latin typeface="宋体" charset="-122"/>
                <a:ea typeface="宋体" charset="-122"/>
              </a:rPr>
              <a:t>sqlplus</a:t>
            </a:r>
            <a:r>
              <a:rPr lang="zh-CN" altLang="en-US" smtClean="0">
                <a:latin typeface="宋体" charset="-122"/>
                <a:ea typeface="宋体" charset="-122"/>
              </a:rPr>
              <a:t> 加用户名及密码即可。</a:t>
            </a:r>
            <a:endParaRPr lang="en-US" altLang="zh-CN" smtClean="0">
              <a:latin typeface="宋体" charset="-122"/>
              <a:ea typeface="宋体" charset="-122"/>
            </a:endParaRPr>
          </a:p>
          <a:p>
            <a:pPr eaLnBrk="1" hangingPunct="1"/>
            <a:r>
              <a:rPr lang="en-US" altLang="zh-CN" smtClean="0"/>
              <a:t>iSQL*PLUS</a:t>
            </a:r>
          </a:p>
          <a:p>
            <a:pPr lvl="1" eaLnBrk="1" hangingPunct="1"/>
            <a:r>
              <a:rPr lang="en-US" altLang="zh-CN" smtClean="0">
                <a:latin typeface="宋体" charset="-122"/>
                <a:ea typeface="宋体" charset="-122"/>
              </a:rPr>
              <a:t>Oracle10g</a:t>
            </a:r>
            <a:r>
              <a:rPr lang="zh-CN" altLang="en-US" smtClean="0">
                <a:latin typeface="宋体" charset="-122"/>
                <a:ea typeface="宋体" charset="-122"/>
              </a:rPr>
              <a:t>之前的一个客户端查询工具，通过浏览器访问服务器。 </a:t>
            </a:r>
            <a:r>
              <a:rPr lang="en-US" altLang="zh-CN" smtClean="0">
                <a:latin typeface="宋体" charset="-122"/>
                <a:ea typeface="宋体" charset="-122"/>
              </a:rPr>
              <a:t>Oracle11g</a:t>
            </a:r>
            <a:r>
              <a:rPr lang="zh-CN" altLang="en-US" smtClean="0">
                <a:latin typeface="宋体" charset="-122"/>
                <a:ea typeface="宋体" charset="-122"/>
              </a:rPr>
              <a:t>起取消这个服务了。</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p:txBody>
          <a:bodyPr/>
          <a:lstStyle/>
          <a:p>
            <a:pPr eaLnBrk="1" hangingPunct="1"/>
            <a:r>
              <a:rPr lang="en-US" altLang="zh-CN" smtClean="0">
                <a:ea typeface="文鼎CS大宋"/>
              </a:rPr>
              <a:t>PLSQL</a:t>
            </a:r>
            <a:r>
              <a:rPr lang="zh-CN" altLang="en-US" smtClean="0">
                <a:ea typeface="文鼎CS大宋"/>
              </a:rPr>
              <a:t>命令</a:t>
            </a:r>
          </a:p>
        </p:txBody>
      </p:sp>
      <p:sp>
        <p:nvSpPr>
          <p:cNvPr id="57346" name="内容占位符 2"/>
          <p:cNvSpPr>
            <a:spLocks noGrp="1"/>
          </p:cNvSpPr>
          <p:nvPr>
            <p:ph idx="1"/>
          </p:nvPr>
        </p:nvSpPr>
        <p:spPr>
          <a:xfrm>
            <a:off x="285750" y="857250"/>
            <a:ext cx="8572500" cy="5724525"/>
          </a:xfrm>
        </p:spPr>
        <p:txBody>
          <a:bodyPr/>
          <a:lstStyle/>
          <a:p>
            <a:pPr eaLnBrk="1" hangingPunct="1"/>
            <a:r>
              <a:rPr lang="zh-CN" altLang="en-US" smtClean="0"/>
              <a:t>通过</a:t>
            </a:r>
            <a:r>
              <a:rPr lang="en-US" altLang="zh-CN" smtClean="0"/>
              <a:t>PLSQL</a:t>
            </a:r>
            <a:r>
              <a:rPr lang="zh-CN" altLang="en-US" smtClean="0"/>
              <a:t>命令可以对用户的</a:t>
            </a:r>
            <a:r>
              <a:rPr lang="en-US" altLang="zh-CN" smtClean="0"/>
              <a:t>SQL</a:t>
            </a:r>
            <a:r>
              <a:rPr lang="zh-CN" altLang="en-US" smtClean="0"/>
              <a:t>输出环境进行设置</a:t>
            </a:r>
            <a:endParaRPr lang="en-US" altLang="zh-CN" smtClean="0"/>
          </a:p>
          <a:p>
            <a:pPr lvl="1" eaLnBrk="1" hangingPunct="1"/>
            <a:r>
              <a:rPr lang="en-US" altLang="zh-CN" smtClean="0">
                <a:latin typeface="宋体" charset="-122"/>
                <a:ea typeface="宋体" charset="-122"/>
              </a:rPr>
              <a:t>SET</a:t>
            </a:r>
            <a:r>
              <a:rPr lang="zh-CN" altLang="en-US" smtClean="0">
                <a:latin typeface="宋体" charset="-122"/>
                <a:ea typeface="宋体" charset="-122"/>
              </a:rPr>
              <a:t>命令</a:t>
            </a:r>
            <a:endParaRPr lang="en-US" altLang="zh-CN" smtClean="0">
              <a:latin typeface="宋体" charset="-122"/>
              <a:ea typeface="宋体" charset="-122"/>
            </a:endParaRPr>
          </a:p>
          <a:p>
            <a:pPr lvl="1" eaLnBrk="1" hangingPunct="1"/>
            <a:r>
              <a:rPr lang="en-US" altLang="zh-CN" smtClean="0">
                <a:latin typeface="宋体" charset="-122"/>
                <a:ea typeface="宋体" charset="-122"/>
              </a:rPr>
              <a:t>SHOW</a:t>
            </a:r>
            <a:r>
              <a:rPr lang="zh-CN" altLang="en-US" smtClean="0">
                <a:latin typeface="宋体" charset="-122"/>
                <a:ea typeface="宋体" charset="-122"/>
              </a:rPr>
              <a:t>命令</a:t>
            </a:r>
            <a:endParaRPr lang="en-US" altLang="zh-CN" smtClean="0">
              <a:latin typeface="宋体" charset="-122"/>
              <a:ea typeface="宋体" charset="-122"/>
            </a:endParaRPr>
          </a:p>
          <a:p>
            <a:pPr lvl="1" eaLnBrk="1" hangingPunct="1"/>
            <a:r>
              <a:rPr lang="zh-CN" altLang="en-US" smtClean="0">
                <a:latin typeface="宋体" charset="-122"/>
                <a:ea typeface="宋体" charset="-122"/>
              </a:rPr>
              <a:t>命令行编辑命令</a:t>
            </a:r>
            <a:endParaRPr lang="en-US" altLang="zh-CN" smtClean="0">
              <a:latin typeface="宋体" charset="-122"/>
              <a:ea typeface="宋体" charset="-122"/>
            </a:endParaRPr>
          </a:p>
          <a:p>
            <a:pPr lvl="1" eaLnBrk="1" hangingPunct="1"/>
            <a:r>
              <a:rPr lang="en-US" altLang="zh-CN" smtClean="0">
                <a:latin typeface="宋体" charset="-122"/>
                <a:ea typeface="宋体" charset="-122"/>
              </a:rPr>
              <a:t>EDIT</a:t>
            </a:r>
            <a:r>
              <a:rPr lang="zh-CN" altLang="en-US" smtClean="0">
                <a:latin typeface="宋体" charset="-122"/>
                <a:ea typeface="宋体" charset="-122"/>
              </a:rPr>
              <a:t>命令</a:t>
            </a:r>
            <a:endParaRPr lang="en-US" altLang="zh-CN" smtClean="0">
              <a:latin typeface="宋体" charset="-122"/>
              <a:ea typeface="宋体" charset="-122"/>
            </a:endParaRPr>
          </a:p>
          <a:p>
            <a:pPr lvl="1" eaLnBrk="1" hangingPunct="1"/>
            <a:r>
              <a:rPr lang="en-US" altLang="zh-CN" smtClean="0">
                <a:latin typeface="宋体" charset="-122"/>
                <a:ea typeface="宋体" charset="-122"/>
              </a:rPr>
              <a:t>SAVE</a:t>
            </a:r>
            <a:r>
              <a:rPr lang="zh-CN" altLang="en-US" smtClean="0">
                <a:latin typeface="宋体" charset="-122"/>
                <a:ea typeface="宋体" charset="-122"/>
              </a:rPr>
              <a:t>命令</a:t>
            </a:r>
            <a:endParaRPr lang="en-US" altLang="zh-CN" smtClean="0">
              <a:latin typeface="宋体" charset="-122"/>
              <a:ea typeface="宋体" charset="-122"/>
            </a:endParaRPr>
          </a:p>
          <a:p>
            <a:pPr lvl="1" eaLnBrk="1" hangingPunct="1"/>
            <a:r>
              <a:rPr lang="en-US" altLang="zh-CN" smtClean="0">
                <a:latin typeface="宋体" charset="-122"/>
                <a:ea typeface="宋体" charset="-122"/>
              </a:rPr>
              <a:t>GET</a:t>
            </a:r>
            <a:r>
              <a:rPr lang="zh-CN" altLang="en-US" smtClean="0">
                <a:latin typeface="宋体" charset="-122"/>
                <a:ea typeface="宋体" charset="-122"/>
              </a:rPr>
              <a:t>命令</a:t>
            </a:r>
            <a:endParaRPr lang="en-US" altLang="zh-CN" smtClean="0">
              <a:latin typeface="宋体" charset="-122"/>
              <a:ea typeface="宋体" charset="-122"/>
            </a:endParaRPr>
          </a:p>
          <a:p>
            <a:pPr lvl="1" eaLnBrk="1" hangingPunct="1"/>
            <a:r>
              <a:rPr lang="zh-CN" altLang="en-US" smtClean="0">
                <a:latin typeface="宋体" charset="-122"/>
                <a:ea typeface="宋体" charset="-122"/>
              </a:rPr>
              <a:t>运行命令文件</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5"/>
          <p:cNvSpPr txBox="1">
            <a:spLocks noChangeArrowheads="1"/>
          </p:cNvSpPr>
          <p:nvPr/>
        </p:nvSpPr>
        <p:spPr bwMode="auto">
          <a:xfrm>
            <a:off x="428625" y="857250"/>
            <a:ext cx="8353425" cy="2117725"/>
          </a:xfrm>
          <a:prstGeom prst="rect">
            <a:avLst/>
          </a:prstGeom>
          <a:noFill/>
          <a:ln w="9525" algn="ctr">
            <a:noFill/>
            <a:miter lim="800000"/>
            <a:headEnd/>
            <a:tailEnd/>
          </a:ln>
        </p:spPr>
        <p:txBody>
          <a:bodyPr>
            <a:spAutoFit/>
          </a:bodyPr>
          <a:lstStyle/>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Oracle</a:t>
            </a:r>
            <a:r>
              <a:rPr lang="zh-CN" altLang="en-US" sz="2800" b="1">
                <a:latin typeface="Calibri" pitchFamily="34" charset="0"/>
                <a:ea typeface="黑体" pitchFamily="49" charset="-122"/>
              </a:rPr>
              <a:t>产品安装完成后，服务器和客户端都需要进行网络配置才能实现网络连接。</a:t>
            </a:r>
          </a:p>
          <a:p>
            <a:pPr marL="342900" indent="-342900">
              <a:lnSpc>
                <a:spcPct val="150000"/>
              </a:lnSpc>
              <a:spcBef>
                <a:spcPct val="20000"/>
              </a:spcBef>
              <a:buClr>
                <a:schemeClr val="accent2"/>
              </a:buClr>
              <a:buFontTx/>
              <a:buBlip>
                <a:blip r:embed="rId2"/>
              </a:buBlip>
            </a:pPr>
            <a:r>
              <a:rPr lang="zh-CN" altLang="en-US" sz="2800" b="1">
                <a:latin typeface="Calibri" pitchFamily="34" charset="0"/>
                <a:ea typeface="黑体" pitchFamily="49" charset="-122"/>
              </a:rPr>
              <a:t>服务器端配置监听器，客户端配置网络服务名。</a:t>
            </a:r>
          </a:p>
        </p:txBody>
      </p:sp>
      <p:grpSp>
        <p:nvGrpSpPr>
          <p:cNvPr id="2" name="Group 23"/>
          <p:cNvGrpSpPr>
            <a:grpSpLocks/>
          </p:cNvGrpSpPr>
          <p:nvPr/>
        </p:nvGrpSpPr>
        <p:grpSpPr bwMode="auto">
          <a:xfrm>
            <a:off x="1214438" y="3614738"/>
            <a:ext cx="1943100" cy="2814637"/>
            <a:chOff x="930" y="1979"/>
            <a:chExt cx="1224" cy="1773"/>
          </a:xfrm>
        </p:grpSpPr>
        <p:pic>
          <p:nvPicPr>
            <p:cNvPr id="58377" name="Picture 18"/>
            <p:cNvPicPr>
              <a:picLocks noChangeAspect="1" noChangeArrowheads="1"/>
            </p:cNvPicPr>
            <p:nvPr/>
          </p:nvPicPr>
          <p:blipFill>
            <a:blip r:embed="rId3"/>
            <a:srcRect/>
            <a:stretch>
              <a:fillRect/>
            </a:stretch>
          </p:blipFill>
          <p:spPr bwMode="auto">
            <a:xfrm>
              <a:off x="930" y="2205"/>
              <a:ext cx="1141" cy="1224"/>
            </a:xfrm>
            <a:prstGeom prst="rect">
              <a:avLst/>
            </a:prstGeom>
            <a:noFill/>
            <a:ln w="9525">
              <a:noFill/>
              <a:miter lim="800000"/>
              <a:headEnd/>
              <a:tailEnd/>
            </a:ln>
          </p:spPr>
        </p:pic>
        <p:sp>
          <p:nvSpPr>
            <p:cNvPr id="58378" name="Text Box 19"/>
            <p:cNvSpPr txBox="1">
              <a:spLocks noChangeArrowheads="1"/>
            </p:cNvSpPr>
            <p:nvPr/>
          </p:nvSpPr>
          <p:spPr bwMode="auto">
            <a:xfrm>
              <a:off x="975" y="3521"/>
              <a:ext cx="1179" cy="231"/>
            </a:xfrm>
            <a:prstGeom prst="rect">
              <a:avLst/>
            </a:prstGeom>
            <a:noFill/>
            <a:ln w="9525">
              <a:noFill/>
              <a:miter lim="800000"/>
              <a:headEnd/>
              <a:tailEnd/>
            </a:ln>
          </p:spPr>
          <p:txBody>
            <a:bodyPr>
              <a:spAutoFit/>
            </a:bodyPr>
            <a:lstStyle/>
            <a:p>
              <a:pPr>
                <a:spcBef>
                  <a:spcPct val="50000"/>
                </a:spcBef>
              </a:pPr>
              <a:r>
                <a:rPr lang="en-US" altLang="zh-CN" b="1">
                  <a:latin typeface="Courier New" pitchFamily="49" charset="0"/>
                </a:rPr>
                <a:t>tnsnames.ora</a:t>
              </a:r>
            </a:p>
          </p:txBody>
        </p:sp>
        <p:sp>
          <p:nvSpPr>
            <p:cNvPr id="58379" name="Text Box 21"/>
            <p:cNvSpPr txBox="1">
              <a:spLocks noChangeArrowheads="1"/>
            </p:cNvSpPr>
            <p:nvPr/>
          </p:nvSpPr>
          <p:spPr bwMode="auto">
            <a:xfrm>
              <a:off x="975" y="1979"/>
              <a:ext cx="1179" cy="231"/>
            </a:xfrm>
            <a:prstGeom prst="rect">
              <a:avLst/>
            </a:prstGeom>
            <a:noFill/>
            <a:ln w="9525">
              <a:noFill/>
              <a:miter lim="800000"/>
              <a:headEnd/>
              <a:tailEnd/>
            </a:ln>
          </p:spPr>
          <p:txBody>
            <a:bodyPr>
              <a:spAutoFit/>
            </a:bodyPr>
            <a:lstStyle/>
            <a:p>
              <a:pPr>
                <a:spcBef>
                  <a:spcPct val="50000"/>
                </a:spcBef>
              </a:pPr>
              <a:r>
                <a:rPr lang="en-US" altLang="zh-CN" b="1">
                  <a:latin typeface="Courier New" pitchFamily="49" charset="0"/>
                </a:rPr>
                <a:t>Oracle </a:t>
              </a:r>
              <a:r>
                <a:rPr lang="zh-CN" altLang="en-US" b="1">
                  <a:latin typeface="Courier New" pitchFamily="49" charset="0"/>
                </a:rPr>
                <a:t>客户端</a:t>
              </a:r>
            </a:p>
          </p:txBody>
        </p:sp>
      </p:grpSp>
      <p:grpSp>
        <p:nvGrpSpPr>
          <p:cNvPr id="3" name="Group 24"/>
          <p:cNvGrpSpPr>
            <a:grpSpLocks/>
          </p:cNvGrpSpPr>
          <p:nvPr/>
        </p:nvGrpSpPr>
        <p:grpSpPr bwMode="auto">
          <a:xfrm>
            <a:off x="5318125" y="3325813"/>
            <a:ext cx="1943100" cy="3175000"/>
            <a:chOff x="3515" y="1797"/>
            <a:chExt cx="1224" cy="2000"/>
          </a:xfrm>
        </p:grpSpPr>
        <p:pic>
          <p:nvPicPr>
            <p:cNvPr id="58374" name="Picture 17"/>
            <p:cNvPicPr>
              <a:picLocks noChangeAspect="1" noChangeArrowheads="1"/>
            </p:cNvPicPr>
            <p:nvPr/>
          </p:nvPicPr>
          <p:blipFill>
            <a:blip r:embed="rId4"/>
            <a:srcRect/>
            <a:stretch>
              <a:fillRect/>
            </a:stretch>
          </p:blipFill>
          <p:spPr bwMode="auto">
            <a:xfrm>
              <a:off x="3515" y="2024"/>
              <a:ext cx="1214" cy="1519"/>
            </a:xfrm>
            <a:prstGeom prst="rect">
              <a:avLst/>
            </a:prstGeom>
            <a:noFill/>
            <a:ln w="9525">
              <a:noFill/>
              <a:miter lim="800000"/>
              <a:headEnd/>
              <a:tailEnd/>
            </a:ln>
          </p:spPr>
        </p:pic>
        <p:sp>
          <p:nvSpPr>
            <p:cNvPr id="58375" name="Text Box 20"/>
            <p:cNvSpPr txBox="1">
              <a:spLocks noChangeArrowheads="1"/>
            </p:cNvSpPr>
            <p:nvPr/>
          </p:nvSpPr>
          <p:spPr bwMode="auto">
            <a:xfrm>
              <a:off x="3560" y="3566"/>
              <a:ext cx="1179" cy="231"/>
            </a:xfrm>
            <a:prstGeom prst="rect">
              <a:avLst/>
            </a:prstGeom>
            <a:noFill/>
            <a:ln w="9525">
              <a:noFill/>
              <a:miter lim="800000"/>
              <a:headEnd/>
              <a:tailEnd/>
            </a:ln>
          </p:spPr>
          <p:txBody>
            <a:bodyPr>
              <a:spAutoFit/>
            </a:bodyPr>
            <a:lstStyle/>
            <a:p>
              <a:pPr>
                <a:spcBef>
                  <a:spcPct val="50000"/>
                </a:spcBef>
              </a:pPr>
              <a:r>
                <a:rPr lang="en-US" altLang="zh-CN" b="1">
                  <a:latin typeface="Courier New" pitchFamily="49" charset="0"/>
                </a:rPr>
                <a:t>listener.ora</a:t>
              </a:r>
            </a:p>
          </p:txBody>
        </p:sp>
        <p:sp>
          <p:nvSpPr>
            <p:cNvPr id="58376" name="Text Box 22"/>
            <p:cNvSpPr txBox="1">
              <a:spLocks noChangeArrowheads="1"/>
            </p:cNvSpPr>
            <p:nvPr/>
          </p:nvSpPr>
          <p:spPr bwMode="auto">
            <a:xfrm>
              <a:off x="3515" y="1797"/>
              <a:ext cx="1179" cy="231"/>
            </a:xfrm>
            <a:prstGeom prst="rect">
              <a:avLst/>
            </a:prstGeom>
            <a:noFill/>
            <a:ln w="9525">
              <a:noFill/>
              <a:miter lim="800000"/>
              <a:headEnd/>
              <a:tailEnd/>
            </a:ln>
          </p:spPr>
          <p:txBody>
            <a:bodyPr>
              <a:spAutoFit/>
            </a:bodyPr>
            <a:lstStyle/>
            <a:p>
              <a:pPr>
                <a:spcBef>
                  <a:spcPct val="50000"/>
                </a:spcBef>
              </a:pPr>
              <a:r>
                <a:rPr lang="en-US" altLang="zh-CN" b="1">
                  <a:latin typeface="Courier New" pitchFamily="49" charset="0"/>
                </a:rPr>
                <a:t>Oracle </a:t>
              </a:r>
              <a:r>
                <a:rPr lang="zh-CN" altLang="en-US" b="1">
                  <a:latin typeface="Courier New" pitchFamily="49" charset="0"/>
                </a:rPr>
                <a:t>服务器</a:t>
              </a:r>
            </a:p>
          </p:txBody>
        </p:sp>
      </p:grpSp>
      <p:sp>
        <p:nvSpPr>
          <p:cNvPr id="86041" name="Line 25"/>
          <p:cNvSpPr>
            <a:spLocks noChangeShapeType="1"/>
          </p:cNvSpPr>
          <p:nvPr/>
        </p:nvSpPr>
        <p:spPr bwMode="auto">
          <a:xfrm flipV="1">
            <a:off x="3086100" y="4838700"/>
            <a:ext cx="2232025" cy="138113"/>
          </a:xfrm>
          <a:prstGeom prst="line">
            <a:avLst/>
          </a:prstGeom>
          <a:noFill/>
          <a:ln w="38100">
            <a:solidFill>
              <a:schemeClr val="tx1"/>
            </a:solidFill>
            <a:round/>
            <a:headEnd/>
            <a:tailEnd type="arrow" w="med" len="med"/>
          </a:ln>
        </p:spPr>
        <p:txBody>
          <a:bodyPr/>
          <a:lstStyle/>
          <a:p>
            <a:endParaRPr lang="zh-CN" altLang="en-US"/>
          </a:p>
        </p:txBody>
      </p:sp>
      <p:sp>
        <p:nvSpPr>
          <p:cNvPr id="58373" name="Rectangle 2"/>
          <p:cNvSpPr>
            <a:spLocks noGrp="1" noChangeArrowheads="1"/>
          </p:cNvSpPr>
          <p:nvPr>
            <p:ph type="title"/>
          </p:nvPr>
        </p:nvSpPr>
        <p:spPr/>
        <p:txBody>
          <a:bodyPr/>
          <a:lstStyle/>
          <a:p>
            <a:pPr eaLnBrk="1" hangingPunct="1"/>
            <a:r>
              <a:rPr lang="en-US" altLang="zh-CN" smtClean="0">
                <a:ea typeface="文鼎CS大宋"/>
              </a:rPr>
              <a:t>Oracle </a:t>
            </a:r>
            <a:r>
              <a:rPr lang="zh-CN" altLang="en-US" smtClean="0">
                <a:ea typeface="文鼎CS大宋"/>
              </a:rPr>
              <a:t>网络配置 </a:t>
            </a:r>
            <a:r>
              <a:rPr lang="en-US" altLang="zh-CN" smtClean="0">
                <a:ea typeface="文鼎CS大宋"/>
              </a:rPr>
              <a:t>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ppt_x"/>
                                          </p:val>
                                        </p:tav>
                                        <p:tav tm="100000">
                                          <p:val>
                                            <p:strVal val="#ppt_x"/>
                                          </p:val>
                                        </p:tav>
                                      </p:tavLst>
                                    </p:anim>
                                    <p:anim calcmode="lin" valueType="num">
                                      <p:cBhvr additive="base">
                                        <p:cTn id="14" dur="1000" fill="hold"/>
                                        <p:tgtEl>
                                          <p:spTgt spid="2"/>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17" presetClass="entr" presetSubtype="8" fill="hold" grpId="0" nodeType="afterEffect">
                                  <p:stCondLst>
                                    <p:cond delay="0"/>
                                  </p:stCondLst>
                                  <p:childTnLst>
                                    <p:set>
                                      <p:cBhvr>
                                        <p:cTn id="17" dur="1" fill="hold">
                                          <p:stCondLst>
                                            <p:cond delay="0"/>
                                          </p:stCondLst>
                                        </p:cTn>
                                        <p:tgtEl>
                                          <p:spTgt spid="86041"/>
                                        </p:tgtEl>
                                        <p:attrNameLst>
                                          <p:attrName>style.visibility</p:attrName>
                                        </p:attrNameLst>
                                      </p:cBhvr>
                                      <p:to>
                                        <p:strVal val="visible"/>
                                      </p:to>
                                    </p:set>
                                    <p:anim calcmode="lin" valueType="num">
                                      <p:cBhvr>
                                        <p:cTn id="18" dur="1000" fill="hold"/>
                                        <p:tgtEl>
                                          <p:spTgt spid="86041"/>
                                        </p:tgtEl>
                                        <p:attrNameLst>
                                          <p:attrName>ppt_x</p:attrName>
                                        </p:attrNameLst>
                                      </p:cBhvr>
                                      <p:tavLst>
                                        <p:tav tm="0">
                                          <p:val>
                                            <p:strVal val="#ppt_x-#ppt_w/2"/>
                                          </p:val>
                                        </p:tav>
                                        <p:tav tm="100000">
                                          <p:val>
                                            <p:strVal val="#ppt_x"/>
                                          </p:val>
                                        </p:tav>
                                      </p:tavLst>
                                    </p:anim>
                                    <p:anim calcmode="lin" valueType="num">
                                      <p:cBhvr>
                                        <p:cTn id="19" dur="1000" fill="hold"/>
                                        <p:tgtEl>
                                          <p:spTgt spid="86041"/>
                                        </p:tgtEl>
                                        <p:attrNameLst>
                                          <p:attrName>ppt_y</p:attrName>
                                        </p:attrNameLst>
                                      </p:cBhvr>
                                      <p:tavLst>
                                        <p:tav tm="0">
                                          <p:val>
                                            <p:strVal val="#ppt_y"/>
                                          </p:val>
                                        </p:tav>
                                        <p:tav tm="100000">
                                          <p:val>
                                            <p:strVal val="#ppt_y"/>
                                          </p:val>
                                        </p:tav>
                                      </p:tavLst>
                                    </p:anim>
                                    <p:anim calcmode="lin" valueType="num">
                                      <p:cBhvr>
                                        <p:cTn id="20" dur="1000" fill="hold"/>
                                        <p:tgtEl>
                                          <p:spTgt spid="86041"/>
                                        </p:tgtEl>
                                        <p:attrNameLst>
                                          <p:attrName>ppt_w</p:attrName>
                                        </p:attrNameLst>
                                      </p:cBhvr>
                                      <p:tavLst>
                                        <p:tav tm="0">
                                          <p:val>
                                            <p:fltVal val="0"/>
                                          </p:val>
                                        </p:tav>
                                        <p:tav tm="100000">
                                          <p:val>
                                            <p:strVal val="#ppt_w"/>
                                          </p:val>
                                        </p:tav>
                                      </p:tavLst>
                                    </p:anim>
                                    <p:anim calcmode="lin" valueType="num">
                                      <p:cBhvr>
                                        <p:cTn id="21" dur="1000" fill="hold"/>
                                        <p:tgtEl>
                                          <p:spTgt spid="860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4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3"/>
          <p:cNvSpPr txBox="1">
            <a:spLocks noChangeArrowheads="1"/>
          </p:cNvSpPr>
          <p:nvPr/>
        </p:nvSpPr>
        <p:spPr bwMode="auto">
          <a:xfrm>
            <a:off x="357188" y="874713"/>
            <a:ext cx="8135937" cy="5173662"/>
          </a:xfrm>
          <a:prstGeom prst="rect">
            <a:avLst/>
          </a:prstGeom>
          <a:noFill/>
          <a:ln w="9525" algn="ctr">
            <a:noFill/>
            <a:miter lim="800000"/>
            <a:headEnd/>
            <a:tailEnd/>
          </a:ln>
        </p:spPr>
        <p:txBody>
          <a:bodyPr>
            <a:spAutoFit/>
          </a:bodyPr>
          <a:lstStyle/>
          <a:p>
            <a:pPr marL="342900" indent="-342900">
              <a:lnSpc>
                <a:spcPct val="150000"/>
              </a:lnSpc>
              <a:spcBef>
                <a:spcPct val="20000"/>
              </a:spcBef>
              <a:buClr>
                <a:schemeClr val="accent2"/>
              </a:buClr>
              <a:buFontTx/>
              <a:buBlip>
                <a:blip r:embed="rId2"/>
              </a:buBlip>
            </a:pPr>
            <a:r>
              <a:rPr lang="zh-CN" altLang="en-US" sz="2700" b="1">
                <a:latin typeface="Calibri" pitchFamily="34" charset="0"/>
                <a:ea typeface="黑体" pitchFamily="49" charset="-122"/>
              </a:rPr>
              <a:t>服务器端监听器配置信息包括监听协议、地址及其他相关信息。 配置信息保存在名为</a:t>
            </a:r>
            <a:r>
              <a:rPr lang="en-US" altLang="zh-CN" sz="2700" b="1">
                <a:latin typeface="Calibri" pitchFamily="34" charset="0"/>
                <a:ea typeface="黑体" pitchFamily="49" charset="-122"/>
              </a:rPr>
              <a:t>listener.ora</a:t>
            </a:r>
            <a:r>
              <a:rPr lang="zh-CN" altLang="en-US" sz="2700" b="1">
                <a:latin typeface="Calibri" pitchFamily="34" charset="0"/>
                <a:ea typeface="黑体" pitchFamily="49" charset="-122"/>
              </a:rPr>
              <a:t>的文件中。</a:t>
            </a:r>
          </a:p>
          <a:p>
            <a:pPr marL="342900" indent="-342900">
              <a:lnSpc>
                <a:spcPct val="150000"/>
              </a:lnSpc>
              <a:spcBef>
                <a:spcPct val="20000"/>
              </a:spcBef>
              <a:buClr>
                <a:schemeClr val="accent2"/>
              </a:buClr>
              <a:buFontTx/>
              <a:buBlip>
                <a:blip r:embed="rId2"/>
              </a:buBlip>
            </a:pPr>
            <a:r>
              <a:rPr lang="zh-CN" altLang="en-US" sz="2700" b="1">
                <a:latin typeface="Calibri" pitchFamily="34" charset="0"/>
                <a:ea typeface="黑体" pitchFamily="49" charset="-122"/>
              </a:rPr>
              <a:t>客户端的网络服务名配置信息包括服务器地址、监听端口号和数据库</a:t>
            </a:r>
            <a:r>
              <a:rPr lang="en-US" altLang="zh-CN" sz="2700" b="1">
                <a:latin typeface="Calibri" pitchFamily="34" charset="0"/>
                <a:ea typeface="黑体" pitchFamily="49" charset="-122"/>
              </a:rPr>
              <a:t>SID</a:t>
            </a:r>
            <a:r>
              <a:rPr lang="zh-CN" altLang="en-US" sz="2700" b="1">
                <a:latin typeface="Calibri" pitchFamily="34" charset="0"/>
                <a:ea typeface="黑体" pitchFamily="49" charset="-122"/>
              </a:rPr>
              <a:t>等，与服务器的监听器建立连接。配置信息保存在名为</a:t>
            </a:r>
            <a:r>
              <a:rPr lang="en-US" altLang="zh-CN" sz="2700" b="1">
                <a:latin typeface="Calibri" pitchFamily="34" charset="0"/>
                <a:ea typeface="黑体" pitchFamily="49" charset="-122"/>
              </a:rPr>
              <a:t>tnsnames.ora</a:t>
            </a:r>
            <a:r>
              <a:rPr lang="zh-CN" altLang="en-US" sz="2700" b="1">
                <a:latin typeface="Calibri" pitchFamily="34" charset="0"/>
                <a:ea typeface="黑体" pitchFamily="49" charset="-122"/>
              </a:rPr>
              <a:t>的文件中</a:t>
            </a:r>
          </a:p>
          <a:p>
            <a:pPr marL="342900" indent="-342900">
              <a:lnSpc>
                <a:spcPct val="150000"/>
              </a:lnSpc>
              <a:spcBef>
                <a:spcPct val="20000"/>
              </a:spcBef>
              <a:buClr>
                <a:schemeClr val="accent2"/>
              </a:buClr>
              <a:buFontTx/>
              <a:buBlip>
                <a:blip r:embed="rId2"/>
              </a:buBlip>
            </a:pPr>
            <a:r>
              <a:rPr lang="en-US" altLang="zh-CN" sz="2700" b="1">
                <a:latin typeface="Calibri" pitchFamily="34" charset="0"/>
                <a:ea typeface="黑体" pitchFamily="49" charset="-122"/>
              </a:rPr>
              <a:t>Oracle</a:t>
            </a:r>
            <a:r>
              <a:rPr lang="zh-CN" altLang="en-US" sz="2700" b="1">
                <a:latin typeface="Calibri" pitchFamily="34" charset="0"/>
                <a:ea typeface="黑体" pitchFamily="49" charset="-122"/>
              </a:rPr>
              <a:t>中用</a:t>
            </a:r>
            <a:r>
              <a:rPr lang="en-US" altLang="zh-CN" sz="2700" b="1">
                <a:latin typeface="Calibri" pitchFamily="34" charset="0"/>
                <a:ea typeface="黑体" pitchFamily="49" charset="-122"/>
              </a:rPr>
              <a:t>Net Manager</a:t>
            </a:r>
            <a:r>
              <a:rPr lang="zh-CN" altLang="en-US" sz="2700" b="1">
                <a:latin typeface="Calibri" pitchFamily="34" charset="0"/>
                <a:ea typeface="黑体" pitchFamily="49" charset="-122"/>
              </a:rPr>
              <a:t>工具能用来配置监听器和网络服务名</a:t>
            </a:r>
          </a:p>
        </p:txBody>
      </p:sp>
      <p:sp>
        <p:nvSpPr>
          <p:cNvPr id="59394" name="标题 4"/>
          <p:cNvSpPr>
            <a:spLocks noGrp="1"/>
          </p:cNvSpPr>
          <p:nvPr>
            <p:ph type="title"/>
          </p:nvPr>
        </p:nvSpPr>
        <p:spPr/>
        <p:txBody>
          <a:bodyPr/>
          <a:lstStyle/>
          <a:p>
            <a:pPr eaLnBrk="1" hangingPunct="1"/>
            <a:r>
              <a:rPr lang="en-US" altLang="zh-CN" smtClean="0">
                <a:ea typeface="文鼎CS大宋"/>
              </a:rPr>
              <a:t>Oracle </a:t>
            </a:r>
            <a:r>
              <a:rPr lang="zh-CN" altLang="en-US" smtClean="0">
                <a:ea typeface="文鼎CS大宋"/>
              </a:rPr>
              <a:t>网络配置 </a:t>
            </a:r>
            <a:r>
              <a:rPr lang="en-US" altLang="zh-CN" smtClean="0">
                <a:ea typeface="文鼎CS大宋"/>
              </a:rPr>
              <a:t>2-2</a:t>
            </a:r>
            <a:endParaRPr lang="zh-CN" altLang="en-US" smtClean="0">
              <a:ea typeface="文鼎CS大宋"/>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72B26CC5-0BE1-486A-A56F-18C68789EC41}" type="slidenum">
              <a:rPr lang="en-US" altLang="zh-CN" smtClean="0">
                <a:ea typeface="宋体" charset="-122"/>
              </a:rPr>
              <a:pPr fontAlgn="base">
                <a:spcBef>
                  <a:spcPct val="0"/>
                </a:spcBef>
                <a:spcAft>
                  <a:spcPct val="0"/>
                </a:spcAft>
              </a:pPr>
              <a:t>29</a:t>
            </a:fld>
            <a:endParaRPr lang="en-US" altLang="zh-CN" smtClean="0">
              <a:ea typeface="宋体" charset="-122"/>
            </a:endParaRPr>
          </a:p>
        </p:txBody>
      </p:sp>
      <p:sp>
        <p:nvSpPr>
          <p:cNvPr id="60418" name="Rectangle 2"/>
          <p:cNvSpPr>
            <a:spLocks noGrp="1" noChangeArrowheads="1"/>
          </p:cNvSpPr>
          <p:nvPr>
            <p:ph type="title"/>
          </p:nvPr>
        </p:nvSpPr>
        <p:spPr/>
        <p:txBody>
          <a:bodyPr/>
          <a:lstStyle/>
          <a:p>
            <a:pPr eaLnBrk="1" hangingPunct="1"/>
            <a:r>
              <a:rPr lang="zh-CN" altLang="en-US" smtClean="0">
                <a:ea typeface="文鼎CS大宋"/>
              </a:rPr>
              <a:t>总结</a:t>
            </a:r>
            <a:endParaRPr lang="en-US" smtClean="0">
              <a:ea typeface="文鼎CS大宋"/>
            </a:endParaRPr>
          </a:p>
        </p:txBody>
      </p:sp>
      <p:sp>
        <p:nvSpPr>
          <p:cNvPr id="60419" name="Text Box 15"/>
          <p:cNvSpPr txBox="1">
            <a:spLocks noChangeArrowheads="1"/>
          </p:cNvSpPr>
          <p:nvPr/>
        </p:nvSpPr>
        <p:spPr bwMode="auto">
          <a:xfrm>
            <a:off x="500063" y="1000125"/>
            <a:ext cx="7796212" cy="5133975"/>
          </a:xfrm>
          <a:prstGeom prst="rect">
            <a:avLst/>
          </a:prstGeom>
          <a:noFill/>
          <a:ln w="9525" algn="ctr">
            <a:noFill/>
            <a:miter lim="800000"/>
            <a:headEnd/>
            <a:tailEnd/>
          </a:ln>
        </p:spPr>
        <p:txBody>
          <a:bodyPr>
            <a:spAutoFit/>
          </a:bodyPr>
          <a:lstStyle/>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Oracle</a:t>
            </a:r>
            <a:r>
              <a:rPr lang="zh-CN" altLang="en-US" sz="2800" b="1">
                <a:latin typeface="Calibri" pitchFamily="34" charset="0"/>
                <a:ea typeface="黑体" pitchFamily="49" charset="-122"/>
              </a:rPr>
              <a:t>公司的产品</a:t>
            </a:r>
            <a:endParaRPr lang="en-US" altLang="zh-CN" sz="2800" b="1">
              <a:latin typeface="Calibri" pitchFamily="34" charset="0"/>
              <a:ea typeface="黑体" pitchFamily="49" charset="-122"/>
            </a:endParaRPr>
          </a:p>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Oracle</a:t>
            </a:r>
            <a:r>
              <a:rPr lang="zh-CN" altLang="en-US" sz="2800" b="1">
                <a:latin typeface="Calibri" pitchFamily="34" charset="0"/>
                <a:ea typeface="黑体" pitchFamily="49" charset="-122"/>
              </a:rPr>
              <a:t>服务器的组成</a:t>
            </a:r>
            <a:endParaRPr lang="en-US" altLang="zh-CN" sz="2800" b="1">
              <a:latin typeface="Calibri" pitchFamily="34" charset="0"/>
              <a:ea typeface="黑体" pitchFamily="49" charset="-122"/>
            </a:endParaRPr>
          </a:p>
          <a:p>
            <a:pPr marL="342900" indent="-342900">
              <a:lnSpc>
                <a:spcPct val="150000"/>
              </a:lnSpc>
              <a:spcBef>
                <a:spcPct val="20000"/>
              </a:spcBef>
              <a:buClr>
                <a:schemeClr val="accent2"/>
              </a:buClr>
              <a:buFontTx/>
              <a:buBlip>
                <a:blip r:embed="rId2"/>
              </a:buBlip>
            </a:pPr>
            <a:r>
              <a:rPr lang="zh-CN" altLang="en-US" sz="2800" b="1">
                <a:latin typeface="Calibri" pitchFamily="34" charset="0"/>
                <a:ea typeface="黑体" pitchFamily="49" charset="-122"/>
              </a:rPr>
              <a:t>数据库的物理组件</a:t>
            </a:r>
            <a:endParaRPr lang="en-US" altLang="zh-CN" sz="2800" b="1">
              <a:latin typeface="Calibri" pitchFamily="34" charset="0"/>
              <a:ea typeface="黑体" pitchFamily="49" charset="-122"/>
            </a:endParaRPr>
          </a:p>
          <a:p>
            <a:pPr marL="342900" indent="-342900">
              <a:lnSpc>
                <a:spcPct val="150000"/>
              </a:lnSpc>
              <a:spcBef>
                <a:spcPct val="20000"/>
              </a:spcBef>
              <a:buClr>
                <a:schemeClr val="accent2"/>
              </a:buClr>
              <a:buFontTx/>
              <a:buBlip>
                <a:blip r:embed="rId2"/>
              </a:buBlip>
            </a:pPr>
            <a:r>
              <a:rPr lang="zh-CN" altLang="en-US" sz="2800" b="1">
                <a:latin typeface="Calibri" pitchFamily="34" charset="0"/>
                <a:ea typeface="黑体" pitchFamily="49" charset="-122"/>
              </a:rPr>
              <a:t>数据库的逻辑组件</a:t>
            </a:r>
            <a:endParaRPr lang="en-US" altLang="zh-CN" sz="2800" b="1">
              <a:latin typeface="Calibri" pitchFamily="34" charset="0"/>
              <a:ea typeface="黑体" pitchFamily="49" charset="-122"/>
            </a:endParaRPr>
          </a:p>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Oracle</a:t>
            </a:r>
            <a:r>
              <a:rPr lang="zh-CN" altLang="en-US" sz="2800" b="1">
                <a:latin typeface="Calibri" pitchFamily="34" charset="0"/>
                <a:ea typeface="黑体" pitchFamily="49" charset="-122"/>
              </a:rPr>
              <a:t>的安装与启动</a:t>
            </a:r>
            <a:endParaRPr lang="en-US" altLang="zh-CN" sz="2800" b="1">
              <a:latin typeface="Calibri" pitchFamily="34" charset="0"/>
              <a:ea typeface="黑体" pitchFamily="49" charset="-122"/>
            </a:endParaRPr>
          </a:p>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Oracle</a:t>
            </a:r>
            <a:r>
              <a:rPr lang="zh-CN" altLang="en-US" sz="2800" b="1">
                <a:latin typeface="Calibri" pitchFamily="34" charset="0"/>
                <a:ea typeface="黑体" pitchFamily="49" charset="-122"/>
              </a:rPr>
              <a:t>的查询工具</a:t>
            </a:r>
            <a:endParaRPr lang="en-US" altLang="zh-CN" sz="2800" b="1">
              <a:latin typeface="Calibri" pitchFamily="34" charset="0"/>
              <a:ea typeface="黑体" pitchFamily="49" charset="-122"/>
            </a:endParaRPr>
          </a:p>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Oracle</a:t>
            </a:r>
            <a:r>
              <a:rPr lang="zh-CN" altLang="en-US" sz="2800" b="1">
                <a:latin typeface="Calibri" pitchFamily="34" charset="0"/>
                <a:ea typeface="黑体" pitchFamily="49" charset="-122"/>
              </a:rPr>
              <a:t>的</a:t>
            </a:r>
            <a:r>
              <a:rPr lang="en-US" altLang="zh-CN" sz="2800" b="1">
                <a:latin typeface="Calibri" pitchFamily="34" charset="0"/>
                <a:ea typeface="黑体" pitchFamily="49" charset="-122"/>
              </a:rPr>
              <a:t>PLSQL</a:t>
            </a:r>
            <a:r>
              <a:rPr lang="zh-CN" altLang="en-US" sz="2800" b="1">
                <a:latin typeface="Calibri" pitchFamily="34" charset="0"/>
                <a:ea typeface="黑体" pitchFamily="49" charset="-122"/>
              </a:rPr>
              <a:t>命令</a:t>
            </a:r>
            <a:endParaRPr lang="en-US" altLang="en-US" sz="2800" b="1">
              <a:latin typeface="Calibri" pitchFamily="34" charset="0"/>
              <a:ea typeface="黑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pPr eaLnBrk="1" hangingPunct="1"/>
            <a:r>
              <a:rPr lang="zh-CN" altLang="en-US" smtClean="0">
                <a:ea typeface="文鼎CS大宋"/>
              </a:rPr>
              <a:t>本书目标</a:t>
            </a:r>
          </a:p>
        </p:txBody>
      </p:sp>
      <p:sp>
        <p:nvSpPr>
          <p:cNvPr id="33794" name="内容占位符 2"/>
          <p:cNvSpPr>
            <a:spLocks noGrp="1"/>
          </p:cNvSpPr>
          <p:nvPr>
            <p:ph idx="1"/>
          </p:nvPr>
        </p:nvSpPr>
        <p:spPr/>
        <p:txBody>
          <a:bodyPr/>
          <a:lstStyle/>
          <a:p>
            <a:pPr eaLnBrk="1" hangingPunct="1">
              <a:buFontTx/>
              <a:buNone/>
            </a:pPr>
            <a:r>
              <a:rPr lang="zh-CN" altLang="en-US" dirty="0" smtClean="0"/>
              <a:t>学完本门课程后，你能够：</a:t>
            </a:r>
          </a:p>
          <a:p>
            <a:pPr eaLnBrk="1" hangingPunct="1"/>
            <a:r>
              <a:rPr lang="zh-CN" altLang="en-US" dirty="0" smtClean="0"/>
              <a:t>理解 </a:t>
            </a:r>
            <a:r>
              <a:rPr lang="en-US" altLang="zh-CN" dirty="0" smtClean="0"/>
              <a:t>Oracle </a:t>
            </a:r>
            <a:r>
              <a:rPr lang="zh-CN" altLang="en-US" dirty="0" smtClean="0"/>
              <a:t>数据库体系结构</a:t>
            </a:r>
          </a:p>
          <a:p>
            <a:pPr eaLnBrk="1" hangingPunct="1"/>
            <a:r>
              <a:rPr lang="zh-CN" altLang="en-US" dirty="0" smtClean="0"/>
              <a:t>熟练掌握 </a:t>
            </a:r>
            <a:r>
              <a:rPr lang="en-US" altLang="zh-CN" dirty="0" smtClean="0"/>
              <a:t>SQL </a:t>
            </a:r>
            <a:r>
              <a:rPr lang="zh-CN" altLang="en-US" dirty="0" smtClean="0"/>
              <a:t>命令和 </a:t>
            </a:r>
            <a:r>
              <a:rPr lang="en-US" altLang="zh-CN" dirty="0" smtClean="0"/>
              <a:t>SQL </a:t>
            </a:r>
            <a:r>
              <a:rPr lang="zh-CN" altLang="en-US" dirty="0" smtClean="0"/>
              <a:t>函数</a:t>
            </a:r>
          </a:p>
          <a:p>
            <a:pPr eaLnBrk="1" hangingPunct="1"/>
            <a:r>
              <a:rPr lang="zh-CN" altLang="en-US" dirty="0" smtClean="0"/>
              <a:t>使用 </a:t>
            </a:r>
            <a:r>
              <a:rPr lang="en-US" altLang="zh-CN" dirty="0" smtClean="0"/>
              <a:t>Oracle </a:t>
            </a:r>
            <a:r>
              <a:rPr lang="zh-CN" altLang="en-US" dirty="0" smtClean="0"/>
              <a:t>的各种数据库对象</a:t>
            </a:r>
          </a:p>
          <a:p>
            <a:pPr eaLnBrk="1" hangingPunct="1"/>
            <a:r>
              <a:rPr lang="zh-CN" altLang="en-US" dirty="0" smtClean="0"/>
              <a:t>使用 </a:t>
            </a:r>
            <a:r>
              <a:rPr lang="en-US" altLang="zh-CN" dirty="0" smtClean="0"/>
              <a:t>PL/SQL </a:t>
            </a:r>
            <a:r>
              <a:rPr lang="zh-CN" altLang="en-US" dirty="0" smtClean="0"/>
              <a:t>编写函数与存储过程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lstStyle/>
          <a:p>
            <a:pPr eaLnBrk="1" hangingPunct="1"/>
            <a:r>
              <a:rPr lang="zh-CN" altLang="en-US" smtClean="0">
                <a:ea typeface="文鼎CS大宋"/>
              </a:rPr>
              <a:t>作业</a:t>
            </a:r>
          </a:p>
        </p:txBody>
      </p:sp>
      <p:sp>
        <p:nvSpPr>
          <p:cNvPr id="61442" name="内容占位符 2"/>
          <p:cNvSpPr>
            <a:spLocks noGrp="1"/>
          </p:cNvSpPr>
          <p:nvPr>
            <p:ph idx="1"/>
          </p:nvPr>
        </p:nvSpPr>
        <p:spPr/>
        <p:txBody>
          <a:bodyPr/>
          <a:lstStyle/>
          <a:p>
            <a:pPr eaLnBrk="1" hangingPunct="1"/>
            <a:r>
              <a:rPr lang="en-US" altLang="zh-CN" smtClean="0"/>
              <a:t>1</a:t>
            </a:r>
            <a:r>
              <a:rPr lang="zh-CN" altLang="en-US" smtClean="0"/>
              <a:t>、简述</a:t>
            </a:r>
            <a:r>
              <a:rPr lang="en-US" altLang="zh-CN" smtClean="0"/>
              <a:t>oracle</a:t>
            </a:r>
            <a:r>
              <a:rPr lang="zh-CN" altLang="en-US" smtClean="0"/>
              <a:t>中物理组件与逻辑组件的概念。</a:t>
            </a:r>
          </a:p>
          <a:p>
            <a:pPr eaLnBrk="1" hangingPunct="1"/>
            <a:r>
              <a:rPr lang="en-US" altLang="zh-CN" smtClean="0"/>
              <a:t>2</a:t>
            </a:r>
            <a:r>
              <a:rPr lang="zh-CN" altLang="en-US" smtClean="0"/>
              <a:t>、简述</a:t>
            </a:r>
            <a:r>
              <a:rPr lang="en-US" altLang="zh-CN" smtClean="0"/>
              <a:t>PLSQL</a:t>
            </a:r>
            <a:r>
              <a:rPr lang="zh-CN" altLang="en-US" smtClean="0"/>
              <a:t>命令与</a:t>
            </a:r>
            <a:r>
              <a:rPr lang="en-US" altLang="zh-CN" smtClean="0"/>
              <a:t>SQL</a:t>
            </a:r>
            <a:r>
              <a:rPr lang="zh-CN" altLang="en-US" smtClean="0"/>
              <a:t>命令</a:t>
            </a:r>
            <a:r>
              <a:rPr lang="en-US" altLang="zh-CN" smtClean="0"/>
              <a:t>(</a:t>
            </a:r>
            <a:r>
              <a:rPr lang="zh-CN" altLang="en-US" smtClean="0"/>
              <a:t>语句</a:t>
            </a:r>
            <a:r>
              <a:rPr lang="en-US" altLang="zh-CN" smtClean="0"/>
              <a:t>)</a:t>
            </a:r>
            <a:r>
              <a:rPr lang="zh-CN" altLang="en-US" smtClean="0"/>
              <a:t>的区别。</a:t>
            </a:r>
          </a:p>
          <a:p>
            <a:pPr eaLnBrk="1" hangingPunct="1"/>
            <a:endParaRPr lang="zh-CN"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pPr eaLnBrk="1" hangingPunct="1"/>
            <a:r>
              <a:rPr lang="zh-CN" altLang="en-US" smtClean="0">
                <a:ea typeface="文鼎CS大宋"/>
              </a:rPr>
              <a:t>本章目标</a:t>
            </a:r>
          </a:p>
        </p:txBody>
      </p:sp>
      <p:sp>
        <p:nvSpPr>
          <p:cNvPr id="34818" name="内容占位符 2"/>
          <p:cNvSpPr>
            <a:spLocks noGrp="1"/>
          </p:cNvSpPr>
          <p:nvPr>
            <p:ph idx="1"/>
          </p:nvPr>
        </p:nvSpPr>
        <p:spPr/>
        <p:txBody>
          <a:bodyPr/>
          <a:lstStyle/>
          <a:p>
            <a:pPr eaLnBrk="1" hangingPunct="1"/>
            <a:r>
              <a:rPr lang="zh-CN" altLang="en-US" smtClean="0"/>
              <a:t>了解</a:t>
            </a:r>
            <a:r>
              <a:rPr lang="en-US" altLang="zh-CN" smtClean="0"/>
              <a:t>Oracle</a:t>
            </a:r>
            <a:r>
              <a:rPr lang="zh-CN" altLang="en-US" smtClean="0"/>
              <a:t>公司产品</a:t>
            </a:r>
            <a:endParaRPr lang="en-US" altLang="zh-CN" smtClean="0"/>
          </a:p>
          <a:p>
            <a:pPr eaLnBrk="1" hangingPunct="1"/>
            <a:r>
              <a:rPr lang="zh-CN" altLang="en-US" smtClean="0"/>
              <a:t>掌握</a:t>
            </a:r>
            <a:r>
              <a:rPr lang="en-US" altLang="zh-CN" smtClean="0"/>
              <a:t>oracle</a:t>
            </a:r>
            <a:r>
              <a:rPr lang="zh-CN" altLang="en-US" smtClean="0"/>
              <a:t>数据库的物理组件</a:t>
            </a:r>
            <a:endParaRPr lang="en-US" altLang="zh-CN" smtClean="0"/>
          </a:p>
          <a:p>
            <a:pPr eaLnBrk="1" hangingPunct="1"/>
            <a:r>
              <a:rPr lang="zh-CN" altLang="en-US" smtClean="0"/>
              <a:t>了解</a:t>
            </a:r>
            <a:r>
              <a:rPr lang="en-US" altLang="zh-CN" smtClean="0"/>
              <a:t>oracle</a:t>
            </a:r>
            <a:r>
              <a:rPr lang="zh-CN" altLang="en-US" smtClean="0"/>
              <a:t>数据库的逻辑组件</a:t>
            </a:r>
            <a:endParaRPr lang="en-US" altLang="zh-CN" smtClean="0"/>
          </a:p>
          <a:p>
            <a:pPr eaLnBrk="1" hangingPunct="1"/>
            <a:r>
              <a:rPr lang="zh-CN" altLang="en-US" smtClean="0"/>
              <a:t>掌握</a:t>
            </a:r>
            <a:r>
              <a:rPr lang="en-US" altLang="zh-CN" smtClean="0"/>
              <a:t>oracle</a:t>
            </a:r>
            <a:r>
              <a:rPr lang="zh-CN" altLang="en-US" smtClean="0"/>
              <a:t>数据库的安装与启动</a:t>
            </a:r>
            <a:endParaRPr lang="en-US" altLang="zh-CN" smtClean="0"/>
          </a:p>
          <a:p>
            <a:pPr eaLnBrk="1" hangingPunct="1"/>
            <a:r>
              <a:rPr lang="zh-CN" altLang="en-US" smtClean="0"/>
              <a:t>掌握</a:t>
            </a:r>
            <a:r>
              <a:rPr lang="en-US" altLang="zh-CN" smtClean="0"/>
              <a:t>oracle</a:t>
            </a:r>
            <a:r>
              <a:rPr lang="zh-CN" altLang="en-US" smtClean="0"/>
              <a:t>的查询工具</a:t>
            </a:r>
            <a:endParaRPr lang="en-US" altLang="zh-CN" smtClean="0"/>
          </a:p>
          <a:p>
            <a:pPr eaLnBrk="1" hangingPunct="1"/>
            <a:r>
              <a:rPr lang="zh-CN" altLang="en-US" smtClean="0"/>
              <a:t>熟悉常用的</a:t>
            </a:r>
            <a:r>
              <a:rPr lang="en-US" altLang="zh-CN" smtClean="0"/>
              <a:t>SQLPLUS</a:t>
            </a:r>
            <a:r>
              <a:rPr lang="zh-CN" altLang="en-US" smtClean="0"/>
              <a:t>命令</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pPr eaLnBrk="1" hangingPunct="1"/>
            <a:r>
              <a:rPr lang="en-US" altLang="zh-CN" smtClean="0">
                <a:ea typeface="文鼎CS大宋"/>
              </a:rPr>
              <a:t>Oracle</a:t>
            </a:r>
            <a:r>
              <a:rPr lang="zh-CN" altLang="en-US" smtClean="0">
                <a:ea typeface="文鼎CS大宋"/>
              </a:rPr>
              <a:t>是什么</a:t>
            </a:r>
          </a:p>
        </p:txBody>
      </p:sp>
      <p:sp>
        <p:nvSpPr>
          <p:cNvPr id="35842" name="内容占位符 2"/>
          <p:cNvSpPr>
            <a:spLocks noGrp="1"/>
          </p:cNvSpPr>
          <p:nvPr>
            <p:ph idx="1"/>
          </p:nvPr>
        </p:nvSpPr>
        <p:spPr>
          <a:xfrm>
            <a:off x="285750" y="919163"/>
            <a:ext cx="8412163" cy="5173662"/>
          </a:xfrm>
        </p:spPr>
        <p:txBody>
          <a:bodyPr/>
          <a:lstStyle/>
          <a:p>
            <a:pPr eaLnBrk="1" hangingPunct="1"/>
            <a:r>
              <a:rPr lang="zh-CN" altLang="en-US" smtClean="0"/>
              <a:t>什么是</a:t>
            </a:r>
            <a:r>
              <a:rPr lang="en-US" altLang="zh-CN" smtClean="0"/>
              <a:t>Oracle</a:t>
            </a:r>
          </a:p>
          <a:p>
            <a:pPr lvl="1" eaLnBrk="1" hangingPunct="1"/>
            <a:r>
              <a:rPr lang="en-US" altLang="zh-CN" smtClean="0">
                <a:latin typeface="宋体" charset="-122"/>
                <a:ea typeface="宋体" charset="-122"/>
              </a:rPr>
              <a:t>[</a:t>
            </a:r>
            <a:r>
              <a:rPr lang="zh-CN" altLang="en-US" smtClean="0">
                <a:latin typeface="宋体" charset="-122"/>
                <a:ea typeface="宋体" charset="-122"/>
              </a:rPr>
              <a:t>宗</a:t>
            </a:r>
            <a:r>
              <a:rPr lang="en-US" altLang="zh-CN" smtClean="0">
                <a:latin typeface="宋体" charset="-122"/>
                <a:ea typeface="宋体" charset="-122"/>
              </a:rPr>
              <a:t>](</a:t>
            </a:r>
            <a:r>
              <a:rPr lang="zh-CN" altLang="en-US" smtClean="0">
                <a:latin typeface="宋体" charset="-122"/>
                <a:ea typeface="宋体" charset="-122"/>
              </a:rPr>
              <a:t>古希腊</a:t>
            </a:r>
            <a:r>
              <a:rPr lang="en-US" altLang="zh-CN" smtClean="0">
                <a:latin typeface="宋体" charset="-122"/>
                <a:ea typeface="宋体" charset="-122"/>
              </a:rPr>
              <a:t>)</a:t>
            </a:r>
            <a:r>
              <a:rPr lang="zh-CN" altLang="en-US" smtClean="0">
                <a:latin typeface="宋体" charset="-122"/>
                <a:ea typeface="宋体" charset="-122"/>
              </a:rPr>
              <a:t>神谕</a:t>
            </a:r>
            <a:r>
              <a:rPr lang="en-US" altLang="zh-CN" smtClean="0">
                <a:latin typeface="宋体" charset="-122"/>
                <a:ea typeface="宋体" charset="-122"/>
              </a:rPr>
              <a:t>, </a:t>
            </a:r>
            <a:r>
              <a:rPr lang="zh-CN" altLang="en-US" smtClean="0">
                <a:latin typeface="宋体" charset="-122"/>
                <a:ea typeface="宋体" charset="-122"/>
              </a:rPr>
              <a:t>预言</a:t>
            </a:r>
            <a:r>
              <a:rPr lang="en-US" altLang="zh-CN" smtClean="0">
                <a:latin typeface="宋体" charset="-122"/>
                <a:ea typeface="宋体" charset="-122"/>
              </a:rPr>
              <a:t>, </a:t>
            </a:r>
            <a:r>
              <a:rPr lang="zh-CN" altLang="en-US" smtClean="0">
                <a:latin typeface="宋体" charset="-122"/>
                <a:ea typeface="宋体" charset="-122"/>
              </a:rPr>
              <a:t>神谕处</a:t>
            </a:r>
            <a:r>
              <a:rPr lang="en-US" altLang="zh-CN" smtClean="0">
                <a:latin typeface="宋体" charset="-122"/>
                <a:ea typeface="宋体" charset="-122"/>
              </a:rPr>
              <a:t>, </a:t>
            </a:r>
            <a:r>
              <a:rPr lang="zh-CN" altLang="en-US" smtClean="0">
                <a:latin typeface="宋体" charset="-122"/>
                <a:ea typeface="宋体" charset="-122"/>
              </a:rPr>
              <a:t>神使</a:t>
            </a:r>
            <a:r>
              <a:rPr lang="en-US" altLang="zh-CN" smtClean="0">
                <a:latin typeface="宋体" charset="-122"/>
                <a:ea typeface="宋体" charset="-122"/>
              </a:rPr>
              <a:t>, </a:t>
            </a:r>
            <a:r>
              <a:rPr lang="zh-CN" altLang="en-US" smtClean="0">
                <a:latin typeface="宋体" charset="-122"/>
                <a:ea typeface="宋体" charset="-122"/>
              </a:rPr>
              <a:t>哲人</a:t>
            </a:r>
            <a:r>
              <a:rPr lang="en-US" altLang="zh-CN" smtClean="0">
                <a:latin typeface="宋体" charset="-122"/>
                <a:ea typeface="宋体" charset="-122"/>
              </a:rPr>
              <a:t>, </a:t>
            </a:r>
            <a:r>
              <a:rPr lang="zh-CN" altLang="en-US" smtClean="0">
                <a:latin typeface="宋体" charset="-122"/>
                <a:ea typeface="宋体" charset="-122"/>
              </a:rPr>
              <a:t>圣贤</a:t>
            </a:r>
          </a:p>
          <a:p>
            <a:pPr lvl="1" eaLnBrk="1" hangingPunct="1"/>
            <a:r>
              <a:rPr lang="zh-CN" altLang="en-US" smtClean="0">
                <a:latin typeface="宋体" charset="-122"/>
                <a:ea typeface="宋体" charset="-122"/>
              </a:rPr>
              <a:t>美国</a:t>
            </a:r>
            <a:r>
              <a:rPr lang="en-US" altLang="zh-CN" smtClean="0">
                <a:latin typeface="宋体" charset="-122"/>
                <a:ea typeface="宋体" charset="-122"/>
              </a:rPr>
              <a:t>ORACLE</a:t>
            </a:r>
            <a:r>
              <a:rPr lang="zh-CN" altLang="en-US" smtClean="0">
                <a:latin typeface="宋体" charset="-122"/>
                <a:ea typeface="宋体" charset="-122"/>
              </a:rPr>
              <a:t>公司</a:t>
            </a:r>
            <a:r>
              <a:rPr lang="en-US" altLang="zh-CN" smtClean="0">
                <a:latin typeface="宋体" charset="-122"/>
                <a:ea typeface="宋体" charset="-122"/>
              </a:rPr>
              <a:t>, </a:t>
            </a:r>
            <a:r>
              <a:rPr lang="zh-CN" altLang="en-US" smtClean="0">
                <a:latin typeface="宋体" charset="-122"/>
                <a:ea typeface="宋体" charset="-122"/>
              </a:rPr>
              <a:t>主要生产数据库产品</a:t>
            </a:r>
            <a:r>
              <a:rPr lang="en-US" altLang="zh-CN" smtClean="0">
                <a:latin typeface="宋体" charset="-122"/>
                <a:ea typeface="宋体" charset="-122"/>
              </a:rPr>
              <a:t>, </a:t>
            </a:r>
            <a:r>
              <a:rPr lang="zh-CN" altLang="en-US" smtClean="0">
                <a:latin typeface="宋体" charset="-122"/>
                <a:ea typeface="宋体" charset="-122"/>
              </a:rPr>
              <a:t>也是主要的网络计算机的倡导者</a:t>
            </a:r>
          </a:p>
          <a:p>
            <a:pPr eaLnBrk="1" hangingPunct="1"/>
            <a:r>
              <a:rPr lang="zh-CN" altLang="en-US" smtClean="0"/>
              <a:t>甲骨文</a:t>
            </a:r>
            <a:endParaRPr lang="en-US" altLang="zh-CN" smtClean="0"/>
          </a:p>
          <a:p>
            <a:pPr lvl="1" eaLnBrk="1" hangingPunct="1"/>
            <a:r>
              <a:rPr lang="zh-CN" altLang="en-US" smtClean="0">
                <a:latin typeface="宋体" charset="-122"/>
                <a:ea typeface="宋体" charset="-122"/>
              </a:rPr>
              <a:t>甲骨文是中国最早的有历史记载的一种文字</a:t>
            </a:r>
            <a:endParaRPr lang="en-US" altLang="zh-CN" smtClean="0">
              <a:latin typeface="宋体" charset="-122"/>
              <a:ea typeface="宋体" charset="-122"/>
            </a:endParaRPr>
          </a:p>
          <a:p>
            <a:pPr lvl="1" eaLnBrk="1" hangingPunct="1"/>
            <a:r>
              <a:rPr lang="en-US" altLang="zh-CN" smtClean="0">
                <a:latin typeface="宋体" charset="-122"/>
                <a:ea typeface="宋体" charset="-122"/>
              </a:rPr>
              <a:t>Oracle</a:t>
            </a:r>
            <a:r>
              <a:rPr lang="zh-CN" altLang="en-US" smtClean="0">
                <a:latin typeface="宋体" charset="-122"/>
                <a:ea typeface="宋体" charset="-122"/>
              </a:rPr>
              <a:t>中国公司称为甲骨文</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pPr eaLnBrk="1" hangingPunct="1"/>
            <a:r>
              <a:rPr lang="en-US" altLang="zh-CN" smtClean="0">
                <a:ea typeface="文鼎CS大宋"/>
              </a:rPr>
              <a:t>Oracle</a:t>
            </a:r>
            <a:r>
              <a:rPr lang="zh-CN" altLang="en-US" smtClean="0">
                <a:ea typeface="文鼎CS大宋"/>
              </a:rPr>
              <a:t>公司简介</a:t>
            </a:r>
          </a:p>
        </p:txBody>
      </p:sp>
      <p:sp>
        <p:nvSpPr>
          <p:cNvPr id="36866" name="内容占位符 2"/>
          <p:cNvSpPr>
            <a:spLocks noGrp="1"/>
          </p:cNvSpPr>
          <p:nvPr>
            <p:ph idx="1"/>
          </p:nvPr>
        </p:nvSpPr>
        <p:spPr>
          <a:xfrm>
            <a:off x="468313" y="785813"/>
            <a:ext cx="8229600" cy="5929312"/>
          </a:xfrm>
        </p:spPr>
        <p:txBody>
          <a:bodyPr/>
          <a:lstStyle/>
          <a:p>
            <a:pPr eaLnBrk="1" hangingPunct="1"/>
            <a:r>
              <a:rPr lang="en-US" altLang="zh-CN" smtClean="0"/>
              <a:t>Oracle</a:t>
            </a:r>
            <a:r>
              <a:rPr lang="zh-CN" altLang="en-US" smtClean="0"/>
              <a:t>公司</a:t>
            </a:r>
            <a:endParaRPr lang="en-US" altLang="zh-CN" smtClean="0"/>
          </a:p>
          <a:p>
            <a:pPr lvl="1" eaLnBrk="1" hangingPunct="1"/>
            <a:r>
              <a:rPr lang="en-US" altLang="zh-CN" smtClean="0">
                <a:latin typeface="宋体" charset="-122"/>
                <a:ea typeface="宋体" charset="-122"/>
              </a:rPr>
              <a:t>Oracle</a:t>
            </a:r>
            <a:r>
              <a:rPr lang="zh-CN" altLang="en-US" smtClean="0">
                <a:latin typeface="宋体" charset="-122"/>
                <a:ea typeface="宋体" charset="-122"/>
              </a:rPr>
              <a:t>公司是全球最大的信息管理软件及服务供应商，成立于</a:t>
            </a:r>
            <a:r>
              <a:rPr lang="en-US" altLang="zh-CN" smtClean="0">
                <a:latin typeface="宋体" charset="-122"/>
                <a:ea typeface="宋体" charset="-122"/>
              </a:rPr>
              <a:t>1977</a:t>
            </a:r>
            <a:r>
              <a:rPr lang="zh-CN" altLang="en-US" smtClean="0">
                <a:latin typeface="宋体" charset="-122"/>
                <a:ea typeface="宋体" charset="-122"/>
              </a:rPr>
              <a:t>年，总部位于美国加州</a:t>
            </a:r>
            <a:r>
              <a:rPr lang="en-US" smtClean="0">
                <a:latin typeface="宋体" charset="-122"/>
                <a:ea typeface="宋体" charset="-122"/>
              </a:rPr>
              <a:t> </a:t>
            </a:r>
            <a:r>
              <a:rPr lang="en-US" altLang="zh-CN" smtClean="0">
                <a:latin typeface="宋体" charset="-122"/>
                <a:ea typeface="宋体" charset="-122"/>
              </a:rPr>
              <a:t>Redwood shore</a:t>
            </a:r>
            <a:r>
              <a:rPr lang="zh-CN" altLang="en-US" smtClean="0">
                <a:latin typeface="宋体" charset="-122"/>
                <a:ea typeface="宋体" charset="-122"/>
              </a:rPr>
              <a:t>。</a:t>
            </a:r>
            <a:endParaRPr lang="en-US" altLang="zh-CN" smtClean="0">
              <a:latin typeface="宋体" charset="-122"/>
              <a:ea typeface="宋体" charset="-122"/>
            </a:endParaRPr>
          </a:p>
          <a:p>
            <a:pPr lvl="1" eaLnBrk="1" hangingPunct="1"/>
            <a:r>
              <a:rPr lang="en-US" altLang="zh-CN" smtClean="0">
                <a:latin typeface="宋体" charset="-122"/>
                <a:ea typeface="宋体" charset="-122"/>
              </a:rPr>
              <a:t>2011</a:t>
            </a:r>
            <a:r>
              <a:rPr lang="zh-CN" altLang="en-US" smtClean="0">
                <a:latin typeface="宋体" charset="-122"/>
                <a:ea typeface="宋体" charset="-122"/>
              </a:rPr>
              <a:t>年市值达</a:t>
            </a:r>
            <a:r>
              <a:rPr lang="en-US" altLang="zh-CN" smtClean="0">
                <a:latin typeface="宋体" charset="-122"/>
                <a:ea typeface="宋体" charset="-122"/>
              </a:rPr>
              <a:t>1466.43</a:t>
            </a:r>
            <a:r>
              <a:rPr lang="zh-CN" altLang="en-US" smtClean="0">
                <a:latin typeface="宋体" charset="-122"/>
                <a:ea typeface="宋体" charset="-122"/>
              </a:rPr>
              <a:t>亿美元，年收入达</a:t>
            </a:r>
            <a:r>
              <a:rPr lang="en-US" altLang="zh-CN" smtClean="0">
                <a:latin typeface="宋体" charset="-122"/>
                <a:ea typeface="宋体" charset="-122"/>
              </a:rPr>
              <a:t>268.2</a:t>
            </a:r>
            <a:r>
              <a:rPr lang="zh-CN" altLang="en-US" smtClean="0">
                <a:latin typeface="宋体" charset="-122"/>
                <a:ea typeface="宋体" charset="-122"/>
              </a:rPr>
              <a:t>亿美元，再创</a:t>
            </a:r>
            <a:r>
              <a:rPr lang="en-US" altLang="zh-CN" smtClean="0">
                <a:latin typeface="宋体" charset="-122"/>
                <a:ea typeface="宋体" charset="-122"/>
              </a:rPr>
              <a:t>Oracle</a:t>
            </a:r>
            <a:r>
              <a:rPr lang="zh-CN" altLang="en-US" smtClean="0">
                <a:latin typeface="宋体" charset="-122"/>
                <a:ea typeface="宋体" charset="-122"/>
              </a:rPr>
              <a:t>公司销售额历史新高。</a:t>
            </a:r>
            <a:endParaRPr lang="en-US" altLang="zh-CN" smtClean="0">
              <a:latin typeface="宋体" charset="-122"/>
              <a:ea typeface="宋体" charset="-122"/>
            </a:endParaRPr>
          </a:p>
          <a:p>
            <a:pPr lvl="1" eaLnBrk="1" hangingPunct="1"/>
            <a:r>
              <a:rPr lang="en-US" altLang="zh-CN" smtClean="0">
                <a:latin typeface="宋体" charset="-122"/>
                <a:ea typeface="宋体" charset="-122"/>
              </a:rPr>
              <a:t>Oracle</a:t>
            </a:r>
            <a:r>
              <a:rPr lang="zh-CN" altLang="en-US" smtClean="0">
                <a:latin typeface="宋体" charset="-122"/>
                <a:ea typeface="宋体" charset="-122"/>
              </a:rPr>
              <a:t>公司（甲骨文公司）是世界上最大的企业软件公司。</a:t>
            </a:r>
            <a:endParaRPr lang="en-US" altLang="zh-CN" smtClean="0">
              <a:latin typeface="宋体" charset="-122"/>
              <a:ea typeface="宋体" charset="-122"/>
            </a:endParaRPr>
          </a:p>
          <a:p>
            <a:pPr lvl="1" eaLnBrk="1" hangingPunct="1"/>
            <a:r>
              <a:rPr lang="en-US" altLang="zh-CN" smtClean="0">
                <a:latin typeface="宋体" charset="-122"/>
                <a:ea typeface="宋体" charset="-122"/>
              </a:rPr>
              <a:t>Oacle</a:t>
            </a:r>
            <a:r>
              <a:rPr lang="zh-CN" altLang="en-US" smtClean="0">
                <a:latin typeface="宋体" charset="-122"/>
                <a:ea typeface="宋体" charset="-122"/>
              </a:rPr>
              <a:t>公司现有员工超过十万人，服务遍及全球</a:t>
            </a:r>
            <a:r>
              <a:rPr lang="en-US" altLang="zh-CN" smtClean="0">
                <a:latin typeface="宋体" charset="-122"/>
                <a:ea typeface="宋体" charset="-122"/>
              </a:rPr>
              <a:t>145</a:t>
            </a:r>
            <a:r>
              <a:rPr lang="zh-CN" altLang="en-US" smtClean="0">
                <a:latin typeface="宋体" charset="-122"/>
                <a:ea typeface="宋体" charset="-122"/>
              </a:rPr>
              <a:t>个国家。</a:t>
            </a:r>
            <a:endParaRPr lang="en-US" altLang="zh-CN" smtClean="0">
              <a:latin typeface="宋体" charset="-122"/>
              <a:ea typeface="宋体" charset="-122"/>
            </a:endParaRPr>
          </a:p>
          <a:p>
            <a:pPr lvl="1" eaLnBrk="1" hangingPunct="1"/>
            <a:r>
              <a:rPr lang="zh-CN" altLang="en-US" smtClean="0">
                <a:latin typeface="宋体" charset="-122"/>
                <a:ea typeface="宋体" charset="-122"/>
              </a:rPr>
              <a:t>甲骨文公司</a:t>
            </a:r>
            <a:r>
              <a:rPr lang="en-US" altLang="zh-CN" smtClean="0">
                <a:latin typeface="宋体" charset="-122"/>
                <a:ea typeface="宋体" charset="-122"/>
              </a:rPr>
              <a:t>1989</a:t>
            </a:r>
            <a:r>
              <a:rPr lang="zh-CN" altLang="en-US" smtClean="0">
                <a:latin typeface="宋体" charset="-122"/>
                <a:ea typeface="宋体" charset="-122"/>
              </a:rPr>
              <a:t>年正式进入中国。</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pPr eaLnBrk="1" hangingPunct="1"/>
            <a:r>
              <a:rPr lang="en-US" altLang="zh-CN" smtClean="0">
                <a:ea typeface="文鼎CS大宋"/>
              </a:rPr>
              <a:t>Oracle</a:t>
            </a:r>
            <a:r>
              <a:rPr lang="zh-CN" altLang="en-US" smtClean="0">
                <a:ea typeface="文鼎CS大宋"/>
              </a:rPr>
              <a:t>公司产品</a:t>
            </a:r>
          </a:p>
        </p:txBody>
      </p:sp>
      <p:sp>
        <p:nvSpPr>
          <p:cNvPr id="3" name="内容占位符 2"/>
          <p:cNvSpPr>
            <a:spLocks noGrp="1"/>
          </p:cNvSpPr>
          <p:nvPr>
            <p:ph idx="1"/>
          </p:nvPr>
        </p:nvSpPr>
        <p:spPr>
          <a:xfrm>
            <a:off x="468313" y="908050"/>
            <a:ext cx="8229600" cy="5173663"/>
          </a:xfrm>
        </p:spPr>
        <p:txBody>
          <a:bodyPr/>
          <a:lstStyle/>
          <a:p>
            <a:pPr eaLnBrk="1" hangingPunct="1"/>
            <a:r>
              <a:rPr lang="zh-CN" altLang="en-US" smtClean="0"/>
              <a:t>服务器系统及工具</a:t>
            </a:r>
            <a:endParaRPr lang="en-US" altLang="zh-CN" smtClean="0"/>
          </a:p>
          <a:p>
            <a:pPr eaLnBrk="1" hangingPunct="1"/>
            <a:endParaRPr lang="en-US" altLang="zh-CN" smtClean="0"/>
          </a:p>
          <a:p>
            <a:pPr eaLnBrk="1" hangingPunct="1"/>
            <a:endParaRPr lang="en-US" altLang="zh-CN" smtClean="0"/>
          </a:p>
          <a:p>
            <a:pPr eaLnBrk="1" hangingPunct="1"/>
            <a:r>
              <a:rPr lang="zh-CN" altLang="en-US" smtClean="0"/>
              <a:t>企业应用软件</a:t>
            </a:r>
            <a:endParaRPr lang="en-US" altLang="zh-CN" smtClean="0"/>
          </a:p>
          <a:p>
            <a:pPr eaLnBrk="1" hangingPunct="1"/>
            <a:r>
              <a:rPr lang="zh-CN" altLang="en-US" smtClean="0"/>
              <a:t>服务器硬件及操作系统</a:t>
            </a:r>
            <a:endParaRPr lang="en-US" altLang="zh-CN" smtClean="0"/>
          </a:p>
          <a:p>
            <a:pPr eaLnBrk="1" hangingPunct="1"/>
            <a:r>
              <a:rPr lang="zh-CN" altLang="en-US" smtClean="0"/>
              <a:t>开发语言及网络服务</a:t>
            </a:r>
            <a:endParaRPr lang="en-US" altLang="zh-CN" smtClean="0"/>
          </a:p>
          <a:p>
            <a:pPr eaLnBrk="1" hangingPunct="1"/>
            <a:endParaRPr lang="zh-CN" altLang="en-US" smtClean="0"/>
          </a:p>
        </p:txBody>
      </p:sp>
      <p:sp>
        <p:nvSpPr>
          <p:cNvPr id="5" name="AutoShape 5"/>
          <p:cNvSpPr>
            <a:spLocks noChangeArrowheads="1"/>
          </p:cNvSpPr>
          <p:nvPr/>
        </p:nvSpPr>
        <p:spPr bwMode="auto">
          <a:xfrm>
            <a:off x="1287463" y="1787525"/>
            <a:ext cx="7070725" cy="1014413"/>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35921" dir="2700000" algn="ctr" rotWithShape="0">
              <a:schemeClr val="bg2"/>
            </a:outerShdw>
          </a:effectLst>
        </p:spPr>
        <p:txBody>
          <a:bodyPr anchorCtr="1">
            <a:spAutoFit/>
          </a:bodyPr>
          <a:lstStyle/>
          <a:p>
            <a:pPr>
              <a:defRPr/>
            </a:pPr>
            <a:r>
              <a:rPr lang="zh-CN" altLang="en-US" b="1">
                <a:latin typeface="Calibri" pitchFamily="34" charset="0"/>
                <a:ea typeface="黑体" pitchFamily="49" charset="-122"/>
              </a:rPr>
              <a:t>数据库服务器：</a:t>
            </a:r>
            <a:r>
              <a:rPr lang="en-US" altLang="zh-CN" b="1">
                <a:latin typeface="Calibri" pitchFamily="34" charset="0"/>
                <a:ea typeface="黑体" pitchFamily="49" charset="-122"/>
              </a:rPr>
              <a:t>2013</a:t>
            </a:r>
            <a:r>
              <a:rPr lang="zh-CN" altLang="en-US" b="1">
                <a:latin typeface="Calibri" pitchFamily="34" charset="0"/>
                <a:ea typeface="黑体" pitchFamily="49" charset="-122"/>
              </a:rPr>
              <a:t>年最新版本</a:t>
            </a:r>
            <a:r>
              <a:rPr lang="en-US" altLang="zh-CN" b="1">
                <a:latin typeface="Calibri" pitchFamily="34" charset="0"/>
                <a:ea typeface="黑体" pitchFamily="49" charset="-122"/>
              </a:rPr>
              <a:t>Oracle 12c /MySQL/</a:t>
            </a:r>
            <a:r>
              <a:rPr lang="zh-CN" altLang="en-US" b="1">
                <a:latin typeface="Calibri" pitchFamily="34" charset="0"/>
                <a:ea typeface="黑体" pitchFamily="49" charset="-122"/>
              </a:rPr>
              <a:t>空间数据库</a:t>
            </a:r>
          </a:p>
          <a:p>
            <a:pPr>
              <a:defRPr/>
            </a:pPr>
            <a:r>
              <a:rPr lang="zh-CN" altLang="en-US" b="1">
                <a:latin typeface="Calibri" pitchFamily="34" charset="0"/>
                <a:ea typeface="黑体" pitchFamily="49" charset="-122"/>
              </a:rPr>
              <a:t>应用服务器：</a:t>
            </a:r>
            <a:r>
              <a:rPr lang="en-US" altLang="zh-CN" b="1">
                <a:latin typeface="Calibri" pitchFamily="34" charset="0"/>
                <a:ea typeface="黑体" pitchFamily="49" charset="-122"/>
              </a:rPr>
              <a:t>Oracle Application Server</a:t>
            </a:r>
          </a:p>
          <a:p>
            <a:pPr>
              <a:defRPr/>
            </a:pPr>
            <a:r>
              <a:rPr lang="zh-CN" altLang="en-US" b="1">
                <a:latin typeface="Calibri" pitchFamily="34" charset="0"/>
                <a:ea typeface="黑体" pitchFamily="49" charset="-122"/>
              </a:rPr>
              <a:t>开发工具：</a:t>
            </a:r>
            <a:r>
              <a:rPr lang="en-US" altLang="zh-CN" b="1">
                <a:latin typeface="Calibri" pitchFamily="34" charset="0"/>
                <a:ea typeface="黑体" pitchFamily="49" charset="-122"/>
              </a:rPr>
              <a:t>Oracle JDeveloper</a:t>
            </a:r>
            <a:r>
              <a:rPr lang="zh-CN" altLang="en-US" b="1">
                <a:latin typeface="Calibri" pitchFamily="34" charset="0"/>
                <a:ea typeface="黑体" pitchFamily="49" charset="-122"/>
              </a:rPr>
              <a:t>，</a:t>
            </a:r>
            <a:r>
              <a:rPr lang="en-US" altLang="zh-CN" b="1">
                <a:latin typeface="Calibri" pitchFamily="34" charset="0"/>
                <a:ea typeface="黑体" pitchFamily="49" charset="-122"/>
              </a:rPr>
              <a:t>Oracle Designer</a:t>
            </a:r>
            <a:r>
              <a:rPr lang="zh-CN" altLang="en-US" b="1">
                <a:latin typeface="Calibri" pitchFamily="34" charset="0"/>
                <a:ea typeface="黑体" pitchFamily="49" charset="-122"/>
              </a:rPr>
              <a:t>，</a:t>
            </a:r>
            <a:r>
              <a:rPr lang="en-US" altLang="zh-CN" b="1">
                <a:latin typeface="Calibri" pitchFamily="34" charset="0"/>
                <a:ea typeface="黑体" pitchFamily="49" charset="-122"/>
              </a:rPr>
              <a:t>Oracle Developer</a:t>
            </a:r>
            <a:endParaRPr lang="zh-CN" altLang="en-US" b="1">
              <a:latin typeface="Calibri" pitchFamily="34" charset="0"/>
              <a:ea typeface="黑体" pitchFamily="49" charset="-122"/>
            </a:endParaRPr>
          </a:p>
        </p:txBody>
      </p:sp>
      <p:sp>
        <p:nvSpPr>
          <p:cNvPr id="6" name="AutoShape 5"/>
          <p:cNvSpPr>
            <a:spLocks noChangeArrowheads="1"/>
          </p:cNvSpPr>
          <p:nvPr/>
        </p:nvSpPr>
        <p:spPr bwMode="auto">
          <a:xfrm>
            <a:off x="4714875" y="3000375"/>
            <a:ext cx="3643313" cy="71437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35921" dir="2700000" algn="ctr" rotWithShape="0">
              <a:schemeClr val="bg2"/>
            </a:outerShdw>
          </a:effectLst>
        </p:spPr>
        <p:txBody>
          <a:bodyPr anchorCtr="1">
            <a:spAutoFit/>
          </a:bodyPr>
          <a:lstStyle/>
          <a:p>
            <a:pPr fontAlgn="auto">
              <a:spcBef>
                <a:spcPts val="0"/>
              </a:spcBef>
              <a:spcAft>
                <a:spcPts val="0"/>
              </a:spcAft>
              <a:defRPr/>
            </a:pPr>
            <a:r>
              <a:rPr lang="zh-CN" altLang="en-US" b="1" dirty="0">
                <a:latin typeface="+mn-lt"/>
                <a:ea typeface="黑体" pitchFamily="2" charset="-122"/>
              </a:rPr>
              <a:t>企业资源计划</a:t>
            </a:r>
            <a:r>
              <a:rPr lang="en-US" altLang="zh-CN" b="1" dirty="0">
                <a:latin typeface="+mn-lt"/>
                <a:ea typeface="黑体" pitchFamily="2" charset="-122"/>
              </a:rPr>
              <a:t>(ERP)</a:t>
            </a:r>
            <a:r>
              <a:rPr lang="zh-CN" altLang="en-US" b="1" dirty="0">
                <a:latin typeface="+mn-lt"/>
                <a:ea typeface="黑体" pitchFamily="2" charset="-122"/>
              </a:rPr>
              <a:t>软件</a:t>
            </a:r>
          </a:p>
          <a:p>
            <a:pPr fontAlgn="auto">
              <a:spcBef>
                <a:spcPts val="0"/>
              </a:spcBef>
              <a:spcAft>
                <a:spcPts val="0"/>
              </a:spcAft>
              <a:defRPr/>
            </a:pPr>
            <a:r>
              <a:rPr lang="zh-CN" altLang="en-US" b="1" dirty="0">
                <a:latin typeface="+mn-lt"/>
                <a:ea typeface="黑体" pitchFamily="2" charset="-122"/>
              </a:rPr>
              <a:t>客户关系管理</a:t>
            </a:r>
            <a:r>
              <a:rPr lang="en-US" altLang="zh-CN" b="1" dirty="0">
                <a:latin typeface="+mn-lt"/>
                <a:ea typeface="黑体" pitchFamily="2" charset="-122"/>
              </a:rPr>
              <a:t>(CRM)</a:t>
            </a:r>
            <a:r>
              <a:rPr lang="zh-CN" altLang="en-US" b="1" dirty="0">
                <a:latin typeface="+mn-lt"/>
                <a:ea typeface="黑体" pitchFamily="2" charset="-122"/>
              </a:rPr>
              <a:t>软件</a:t>
            </a:r>
          </a:p>
        </p:txBody>
      </p:sp>
      <p:sp>
        <p:nvSpPr>
          <p:cNvPr id="7" name="AutoShape 5"/>
          <p:cNvSpPr>
            <a:spLocks noChangeArrowheads="1"/>
          </p:cNvSpPr>
          <p:nvPr/>
        </p:nvSpPr>
        <p:spPr bwMode="auto">
          <a:xfrm>
            <a:off x="4714875" y="3929063"/>
            <a:ext cx="3643313" cy="71437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35921" dir="2700000" algn="ctr" rotWithShape="0">
              <a:schemeClr val="bg2"/>
            </a:outerShdw>
          </a:effectLst>
        </p:spPr>
        <p:txBody>
          <a:bodyPr anchorCtr="1">
            <a:spAutoFit/>
          </a:bodyPr>
          <a:lstStyle/>
          <a:p>
            <a:pPr fontAlgn="auto">
              <a:spcBef>
                <a:spcPts val="0"/>
              </a:spcBef>
              <a:spcAft>
                <a:spcPts val="0"/>
              </a:spcAft>
              <a:defRPr/>
            </a:pPr>
            <a:r>
              <a:rPr lang="zh-CN" altLang="en-US" b="1" dirty="0">
                <a:latin typeface="+mn-lt"/>
                <a:ea typeface="黑体" pitchFamily="2" charset="-122"/>
              </a:rPr>
              <a:t>专业的服务器：大型机、小型机</a:t>
            </a:r>
          </a:p>
          <a:p>
            <a:pPr fontAlgn="auto">
              <a:spcBef>
                <a:spcPts val="0"/>
              </a:spcBef>
              <a:spcAft>
                <a:spcPts val="0"/>
              </a:spcAft>
              <a:defRPr/>
            </a:pPr>
            <a:r>
              <a:rPr lang="zh-CN" altLang="en-US" b="1" dirty="0">
                <a:latin typeface="+mn-lt"/>
                <a:ea typeface="黑体" pitchFamily="2" charset="-122"/>
              </a:rPr>
              <a:t>操作系统：</a:t>
            </a:r>
            <a:r>
              <a:rPr lang="en-US" altLang="zh-CN" b="1" dirty="0">
                <a:latin typeface="+mn-lt"/>
                <a:ea typeface="黑体" pitchFamily="2" charset="-122"/>
              </a:rPr>
              <a:t>Solaris	</a:t>
            </a:r>
          </a:p>
        </p:txBody>
      </p:sp>
      <p:sp>
        <p:nvSpPr>
          <p:cNvPr id="8" name="AutoShape 5"/>
          <p:cNvSpPr>
            <a:spLocks noChangeArrowheads="1"/>
          </p:cNvSpPr>
          <p:nvPr/>
        </p:nvSpPr>
        <p:spPr bwMode="auto">
          <a:xfrm>
            <a:off x="4714875" y="4857750"/>
            <a:ext cx="3643313" cy="407988"/>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35921" dir="2700000" algn="ctr" rotWithShape="0">
              <a:schemeClr val="bg2"/>
            </a:outerShdw>
          </a:effectLst>
        </p:spPr>
        <p:txBody>
          <a:bodyPr anchorCtr="1">
            <a:spAutoFit/>
          </a:bodyPr>
          <a:lstStyle/>
          <a:p>
            <a:pPr fontAlgn="auto">
              <a:spcBef>
                <a:spcPts val="0"/>
              </a:spcBef>
              <a:spcAft>
                <a:spcPts val="0"/>
              </a:spcAft>
              <a:defRPr/>
            </a:pPr>
            <a:r>
              <a:rPr lang="zh-CN" altLang="en-US" b="1" dirty="0">
                <a:latin typeface="+mn-lt"/>
                <a:ea typeface="黑体" pitchFamily="2" charset="-122"/>
              </a:rPr>
              <a:t>开发语言：</a:t>
            </a:r>
            <a:r>
              <a:rPr lang="en-US" altLang="zh-CN" b="1" dirty="0">
                <a:latin typeface="+mn-lt"/>
                <a:ea typeface="黑体" pitchFamily="2" charset="-122"/>
              </a:rPr>
              <a:t>Java/JSP/</a:t>
            </a:r>
            <a:r>
              <a:rPr lang="en-US" altLang="zh-CN" b="1" dirty="0" err="1">
                <a:latin typeface="+mn-lt"/>
                <a:ea typeface="黑体" pitchFamily="2" charset="-122"/>
              </a:rPr>
              <a:t>JavaEE</a:t>
            </a:r>
            <a:r>
              <a:rPr lang="zh-CN" altLang="en-US" b="1" dirty="0">
                <a:latin typeface="+mn-lt"/>
                <a:ea typeface="黑体" pitchFamily="2" charset="-122"/>
              </a:rPr>
              <a:t>平台</a:t>
            </a:r>
            <a:endParaRPr lang="en-US" altLang="zh-CN" b="1" dirty="0">
              <a:latin typeface="+mn-lt"/>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1+#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pPr eaLnBrk="1" hangingPunct="1"/>
            <a:r>
              <a:rPr lang="en-US" altLang="zh-CN" smtClean="0">
                <a:ea typeface="文鼎CS大宋"/>
              </a:rPr>
              <a:t>Oracle</a:t>
            </a:r>
            <a:r>
              <a:rPr lang="zh-CN" altLang="en-US" smtClean="0">
                <a:ea typeface="文鼎CS大宋"/>
              </a:rPr>
              <a:t>数据库简介</a:t>
            </a:r>
          </a:p>
        </p:txBody>
      </p:sp>
      <p:sp>
        <p:nvSpPr>
          <p:cNvPr id="38914" name="内容占位符 2"/>
          <p:cNvSpPr>
            <a:spLocks noGrp="1"/>
          </p:cNvSpPr>
          <p:nvPr>
            <p:ph idx="1"/>
          </p:nvPr>
        </p:nvSpPr>
        <p:spPr>
          <a:xfrm>
            <a:off x="500063" y="785813"/>
            <a:ext cx="8229600" cy="5715000"/>
          </a:xfrm>
        </p:spPr>
        <p:txBody>
          <a:bodyPr/>
          <a:lstStyle/>
          <a:p>
            <a:pPr eaLnBrk="1" hangingPunct="1"/>
            <a:r>
              <a:rPr lang="en-US" altLang="zh-CN" smtClean="0"/>
              <a:t>Oracle</a:t>
            </a:r>
            <a:r>
              <a:rPr lang="zh-CN" altLang="en-US" smtClean="0"/>
              <a:t>数据库：</a:t>
            </a:r>
            <a:endParaRPr lang="en-US" altLang="zh-CN" smtClean="0"/>
          </a:p>
          <a:p>
            <a:pPr lvl="1" eaLnBrk="1" hangingPunct="1">
              <a:lnSpc>
                <a:spcPct val="120000"/>
              </a:lnSpc>
            </a:pPr>
            <a:r>
              <a:rPr lang="en-US" altLang="zh-CN" smtClean="0">
                <a:latin typeface="宋体" charset="-122"/>
                <a:ea typeface="宋体" charset="-122"/>
              </a:rPr>
              <a:t>RDBMS(</a:t>
            </a:r>
            <a:r>
              <a:rPr lang="zh-CN" altLang="en-US" smtClean="0">
                <a:latin typeface="宋体" charset="-122"/>
                <a:ea typeface="宋体" charset="-122"/>
              </a:rPr>
              <a:t>当前最新版本</a:t>
            </a:r>
            <a:r>
              <a:rPr lang="en-US" altLang="zh-CN" smtClean="0">
                <a:latin typeface="宋体" charset="-122"/>
                <a:ea typeface="宋体" charset="-122"/>
              </a:rPr>
              <a:t>oracle11g</a:t>
            </a:r>
            <a:r>
              <a:rPr lang="zh-CN" altLang="en-US" smtClean="0">
                <a:latin typeface="宋体" charset="-122"/>
                <a:ea typeface="宋体" charset="-122"/>
              </a:rPr>
              <a:t> </a:t>
            </a:r>
            <a:r>
              <a:rPr lang="en-US" altLang="zh-CN" smtClean="0">
                <a:latin typeface="宋体" charset="-122"/>
                <a:ea typeface="宋体" charset="-122"/>
              </a:rPr>
              <a:t>R2)</a:t>
            </a:r>
          </a:p>
          <a:p>
            <a:pPr lvl="1" eaLnBrk="1" hangingPunct="1">
              <a:lnSpc>
                <a:spcPct val="120000"/>
              </a:lnSpc>
            </a:pPr>
            <a:r>
              <a:rPr lang="en-US" altLang="zh-CN" smtClean="0">
                <a:latin typeface="宋体" charset="-122"/>
                <a:ea typeface="宋体" charset="-122"/>
              </a:rPr>
              <a:t>MYSQL</a:t>
            </a:r>
          </a:p>
          <a:p>
            <a:pPr lvl="1" eaLnBrk="1" hangingPunct="1">
              <a:lnSpc>
                <a:spcPct val="120000"/>
              </a:lnSpc>
            </a:pPr>
            <a:r>
              <a:rPr lang="zh-CN" altLang="en-US" smtClean="0">
                <a:latin typeface="宋体" charset="-122"/>
                <a:ea typeface="宋体" charset="-122"/>
              </a:rPr>
              <a:t>空间数据库</a:t>
            </a:r>
            <a:endParaRPr lang="en-US" altLang="zh-CN" smtClean="0">
              <a:latin typeface="宋体" charset="-122"/>
              <a:ea typeface="宋体" charset="-122"/>
            </a:endParaRPr>
          </a:p>
          <a:p>
            <a:pPr eaLnBrk="1" hangingPunct="1">
              <a:lnSpc>
                <a:spcPct val="120000"/>
              </a:lnSpc>
            </a:pPr>
            <a:r>
              <a:rPr lang="en-US" altLang="zh-CN" smtClean="0"/>
              <a:t>Oracle</a:t>
            </a:r>
            <a:r>
              <a:rPr lang="zh-CN" altLang="en-US" smtClean="0"/>
              <a:t>关系型数据库：</a:t>
            </a:r>
            <a:endParaRPr lang="en-US" altLang="zh-CN" smtClean="0"/>
          </a:p>
          <a:p>
            <a:pPr lvl="1" eaLnBrk="1" hangingPunct="1">
              <a:lnSpc>
                <a:spcPct val="120000"/>
              </a:lnSpc>
            </a:pPr>
            <a:r>
              <a:rPr lang="zh-CN" altLang="en-US" smtClean="0">
                <a:latin typeface="宋体" charset="-122"/>
                <a:ea typeface="宋体" charset="-122"/>
              </a:rPr>
              <a:t>对象关系型的数据库管理系统 </a:t>
            </a:r>
            <a:r>
              <a:rPr lang="en-US" altLang="zh-CN" smtClean="0">
                <a:latin typeface="宋体" charset="-122"/>
                <a:ea typeface="宋体" charset="-122"/>
              </a:rPr>
              <a:t>(ORDBMS)</a:t>
            </a:r>
          </a:p>
          <a:p>
            <a:pPr lvl="1" eaLnBrk="1" hangingPunct="1">
              <a:lnSpc>
                <a:spcPct val="120000"/>
              </a:lnSpc>
            </a:pPr>
            <a:r>
              <a:rPr lang="zh-CN" altLang="en-US" smtClean="0">
                <a:latin typeface="宋体" charset="-122"/>
                <a:ea typeface="宋体" charset="-122"/>
              </a:rPr>
              <a:t>在管理信息系统、企业数据处理、因特网及电子商务等领域使用非常广泛</a:t>
            </a:r>
          </a:p>
          <a:p>
            <a:pPr lvl="1" eaLnBrk="1" hangingPunct="1">
              <a:lnSpc>
                <a:spcPct val="120000"/>
              </a:lnSpc>
            </a:pPr>
            <a:r>
              <a:rPr lang="zh-CN" altLang="en-US" smtClean="0">
                <a:latin typeface="宋体" charset="-122"/>
                <a:ea typeface="宋体" charset="-122"/>
              </a:rPr>
              <a:t>在数据安全性与数据完整性控制方面性能优越</a:t>
            </a:r>
          </a:p>
          <a:p>
            <a:pPr lvl="1" eaLnBrk="1" hangingPunct="1">
              <a:lnSpc>
                <a:spcPct val="120000"/>
              </a:lnSpc>
            </a:pPr>
            <a:r>
              <a:rPr lang="zh-CN" altLang="en-US" smtClean="0">
                <a:latin typeface="宋体" charset="-122"/>
                <a:ea typeface="宋体" charset="-122"/>
              </a:rPr>
              <a:t>跨操作系统、跨硬件平台的数据互操作能力</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pPr eaLnBrk="1" hangingPunct="1"/>
            <a:r>
              <a:rPr lang="en-US" altLang="zh-CN" smtClean="0">
                <a:ea typeface="文鼎CS大宋"/>
              </a:rPr>
              <a:t>Oracle</a:t>
            </a:r>
            <a:r>
              <a:rPr lang="zh-CN" altLang="en-US" smtClean="0">
                <a:ea typeface="文鼎CS大宋"/>
              </a:rPr>
              <a:t>数据库请求</a:t>
            </a:r>
          </a:p>
        </p:txBody>
      </p:sp>
      <p:sp>
        <p:nvSpPr>
          <p:cNvPr id="39938" name="内容占位符 2"/>
          <p:cNvSpPr>
            <a:spLocks noGrp="1"/>
          </p:cNvSpPr>
          <p:nvPr>
            <p:ph idx="1"/>
          </p:nvPr>
        </p:nvSpPr>
        <p:spPr>
          <a:xfrm>
            <a:off x="428625" y="714375"/>
            <a:ext cx="8229600" cy="723900"/>
          </a:xfrm>
        </p:spPr>
        <p:txBody>
          <a:bodyPr/>
          <a:lstStyle/>
          <a:p>
            <a:pPr eaLnBrk="1" hangingPunct="1"/>
            <a:r>
              <a:rPr lang="en-US" altLang="zh-CN" smtClean="0"/>
              <a:t>Oracle</a:t>
            </a:r>
            <a:r>
              <a:rPr lang="zh-CN" altLang="en-US" smtClean="0"/>
              <a:t>数据库基于客户端</a:t>
            </a:r>
            <a:r>
              <a:rPr lang="en-US" altLang="zh-CN" smtClean="0"/>
              <a:t>/</a:t>
            </a:r>
            <a:r>
              <a:rPr lang="zh-CN" altLang="en-US" smtClean="0"/>
              <a:t>服务器技术</a:t>
            </a:r>
          </a:p>
          <a:p>
            <a:pPr eaLnBrk="1" hangingPunct="1"/>
            <a:endParaRPr lang="zh-CN" altLang="en-US" smtClean="0"/>
          </a:p>
        </p:txBody>
      </p:sp>
      <p:sp>
        <p:nvSpPr>
          <p:cNvPr id="5" name="Text Box 36"/>
          <p:cNvSpPr txBox="1">
            <a:spLocks noChangeArrowheads="1"/>
          </p:cNvSpPr>
          <p:nvPr/>
        </p:nvSpPr>
        <p:spPr bwMode="auto">
          <a:xfrm>
            <a:off x="1187450" y="5335588"/>
            <a:ext cx="6983413" cy="971550"/>
          </a:xfrm>
          <a:prstGeom prst="rect">
            <a:avLst/>
          </a:prstGeom>
          <a:gradFill rotWithShape="1">
            <a:gsLst>
              <a:gs pos="0">
                <a:schemeClr val="bg1"/>
              </a:gs>
              <a:gs pos="100000">
                <a:srgbClr val="FF9933"/>
              </a:gs>
            </a:gsLst>
            <a:lin ang="18900000" scaled="1"/>
          </a:gradFill>
          <a:ln w="34925" cmpd="dbl" algn="ctr">
            <a:solidFill>
              <a:schemeClr val="bg2"/>
            </a:solidFill>
            <a:miter lim="800000"/>
            <a:headEnd/>
            <a:tailEnd/>
          </a:ln>
        </p:spPr>
        <p:txBody>
          <a:bodyPr anchor="ctr"/>
          <a:lstStyle/>
          <a:p>
            <a:pPr algn="ctr"/>
            <a:r>
              <a:rPr lang="zh-CN" altLang="en-US" sz="2000">
                <a:latin typeface="黑体" pitchFamily="49" charset="-122"/>
                <a:ea typeface="黑体" pitchFamily="49" charset="-122"/>
              </a:rPr>
              <a:t>客户端应用程序通过向服务器请求并接收信息的方式与数据库进行交互。它充当用户与数据库之间的接口</a:t>
            </a:r>
            <a:endParaRPr lang="en-US" sz="2000">
              <a:latin typeface="黑体" pitchFamily="49" charset="-122"/>
              <a:ea typeface="黑体" pitchFamily="49" charset="-122"/>
            </a:endParaRPr>
          </a:p>
        </p:txBody>
      </p:sp>
      <p:sp>
        <p:nvSpPr>
          <p:cNvPr id="6" name="Line 38"/>
          <p:cNvSpPr>
            <a:spLocks noChangeShapeType="1"/>
          </p:cNvSpPr>
          <p:nvPr/>
        </p:nvSpPr>
        <p:spPr bwMode="auto">
          <a:xfrm>
            <a:off x="3781425" y="3070225"/>
            <a:ext cx="2301875" cy="0"/>
          </a:xfrm>
          <a:prstGeom prst="line">
            <a:avLst/>
          </a:prstGeom>
          <a:noFill/>
          <a:ln w="19050">
            <a:solidFill>
              <a:srgbClr val="FF6600"/>
            </a:solidFill>
            <a:round/>
            <a:headEnd/>
            <a:tailEnd type="triangle" w="med" len="med"/>
          </a:ln>
        </p:spPr>
        <p:txBody>
          <a:bodyPr/>
          <a:lstStyle/>
          <a:p>
            <a:endParaRPr lang="zh-CN" altLang="en-US"/>
          </a:p>
        </p:txBody>
      </p:sp>
      <p:sp>
        <p:nvSpPr>
          <p:cNvPr id="7" name="Text Box 39"/>
          <p:cNvSpPr txBox="1">
            <a:spLocks noChangeArrowheads="1"/>
          </p:cNvSpPr>
          <p:nvPr/>
        </p:nvSpPr>
        <p:spPr bwMode="auto">
          <a:xfrm>
            <a:off x="4572000" y="2551113"/>
            <a:ext cx="755650" cy="366712"/>
          </a:xfrm>
          <a:prstGeom prst="rect">
            <a:avLst/>
          </a:prstGeom>
          <a:noFill/>
          <a:ln w="9525">
            <a:noFill/>
            <a:miter lim="800000"/>
            <a:headEnd/>
            <a:tailEnd/>
          </a:ln>
        </p:spPr>
        <p:txBody>
          <a:bodyPr wrap="none">
            <a:spAutoFit/>
          </a:bodyPr>
          <a:lstStyle/>
          <a:p>
            <a:r>
              <a:rPr lang="zh-CN" altLang="en-US">
                <a:latin typeface="黑体" pitchFamily="49" charset="-122"/>
                <a:ea typeface="黑体" pitchFamily="49" charset="-122"/>
              </a:rPr>
              <a:t>请求 </a:t>
            </a:r>
          </a:p>
        </p:txBody>
      </p:sp>
      <p:sp>
        <p:nvSpPr>
          <p:cNvPr id="8" name="Line 44"/>
          <p:cNvSpPr>
            <a:spLocks noChangeShapeType="1"/>
          </p:cNvSpPr>
          <p:nvPr/>
        </p:nvSpPr>
        <p:spPr bwMode="auto">
          <a:xfrm flipH="1">
            <a:off x="3779838" y="3646488"/>
            <a:ext cx="2303462" cy="0"/>
          </a:xfrm>
          <a:prstGeom prst="line">
            <a:avLst/>
          </a:prstGeom>
          <a:noFill/>
          <a:ln w="19050">
            <a:solidFill>
              <a:srgbClr val="000080"/>
            </a:solidFill>
            <a:round/>
            <a:headEnd/>
            <a:tailEnd type="triangle" w="med" len="med"/>
          </a:ln>
        </p:spPr>
        <p:txBody>
          <a:bodyPr/>
          <a:lstStyle/>
          <a:p>
            <a:endParaRPr lang="zh-CN" altLang="en-US"/>
          </a:p>
        </p:txBody>
      </p:sp>
      <p:sp>
        <p:nvSpPr>
          <p:cNvPr id="9" name="Text Box 45"/>
          <p:cNvSpPr txBox="1">
            <a:spLocks noChangeArrowheads="1"/>
          </p:cNvSpPr>
          <p:nvPr/>
        </p:nvSpPr>
        <p:spPr bwMode="auto">
          <a:xfrm>
            <a:off x="4572000" y="3789363"/>
            <a:ext cx="641350" cy="366712"/>
          </a:xfrm>
          <a:prstGeom prst="rect">
            <a:avLst/>
          </a:prstGeom>
          <a:noFill/>
          <a:ln w="9525" algn="ctr">
            <a:noFill/>
            <a:miter lim="800000"/>
            <a:headEnd/>
            <a:tailEnd/>
          </a:ln>
        </p:spPr>
        <p:txBody>
          <a:bodyPr wrap="none">
            <a:spAutoFit/>
          </a:bodyPr>
          <a:lstStyle/>
          <a:p>
            <a:r>
              <a:rPr lang="zh-CN" altLang="en-US">
                <a:latin typeface="黑体" pitchFamily="49" charset="-122"/>
                <a:ea typeface="黑体" pitchFamily="49" charset="-122"/>
              </a:rPr>
              <a:t>响应</a:t>
            </a:r>
          </a:p>
        </p:txBody>
      </p:sp>
      <p:sp>
        <p:nvSpPr>
          <p:cNvPr id="10" name="Text Box 49"/>
          <p:cNvSpPr txBox="1">
            <a:spLocks noChangeArrowheads="1"/>
          </p:cNvSpPr>
          <p:nvPr/>
        </p:nvSpPr>
        <p:spPr bwMode="auto">
          <a:xfrm>
            <a:off x="1187450" y="5175250"/>
            <a:ext cx="6983413" cy="1133475"/>
          </a:xfrm>
          <a:prstGeom prst="rect">
            <a:avLst/>
          </a:prstGeom>
          <a:gradFill rotWithShape="1">
            <a:gsLst>
              <a:gs pos="0">
                <a:schemeClr val="bg1"/>
              </a:gs>
              <a:gs pos="100000">
                <a:srgbClr val="FF9933"/>
              </a:gs>
            </a:gsLst>
            <a:lin ang="18900000" scaled="1"/>
          </a:gradFill>
          <a:ln w="34925" cmpd="dbl" algn="ctr">
            <a:solidFill>
              <a:schemeClr val="bg2"/>
            </a:solidFill>
            <a:miter lim="800000"/>
            <a:headEnd/>
            <a:tailEnd/>
          </a:ln>
        </p:spPr>
        <p:txBody>
          <a:bodyPr anchor="ctr"/>
          <a:lstStyle/>
          <a:p>
            <a:pPr algn="ctr"/>
            <a:r>
              <a:rPr lang="zh-CN" altLang="en-US" sz="2000">
                <a:latin typeface="黑体" pitchFamily="49" charset="-122"/>
                <a:ea typeface="黑体" pitchFamily="49" charset="-122"/>
              </a:rPr>
              <a:t>数据库服务器对数据库表进行最佳管理，处理多个客户端对同一数据的并发访问。全面地保持数据完整性，并控制数据库访问权限等安全性需求</a:t>
            </a:r>
            <a:endParaRPr lang="en-US" sz="2000">
              <a:latin typeface="黑体" pitchFamily="49" charset="-122"/>
              <a:ea typeface="黑体" pitchFamily="49" charset="-122"/>
            </a:endParaRPr>
          </a:p>
        </p:txBody>
      </p:sp>
      <p:pic>
        <p:nvPicPr>
          <p:cNvPr id="11" name="Picture 50" descr="j0292020"/>
          <p:cNvPicPr>
            <a:picLocks noChangeAspect="1" noChangeArrowheads="1"/>
          </p:cNvPicPr>
          <p:nvPr/>
        </p:nvPicPr>
        <p:blipFill>
          <a:blip r:embed="rId2"/>
          <a:srcRect/>
          <a:stretch>
            <a:fillRect/>
          </a:stretch>
        </p:blipFill>
        <p:spPr bwMode="auto">
          <a:xfrm>
            <a:off x="1617663" y="1916113"/>
            <a:ext cx="1441450" cy="1368425"/>
          </a:xfrm>
          <a:prstGeom prst="rect">
            <a:avLst/>
          </a:prstGeom>
          <a:noFill/>
          <a:ln w="9525">
            <a:noFill/>
            <a:miter lim="800000"/>
            <a:headEnd/>
            <a:tailEnd/>
          </a:ln>
        </p:spPr>
      </p:pic>
      <p:pic>
        <p:nvPicPr>
          <p:cNvPr id="12" name="Picture 51" descr="j0195384"/>
          <p:cNvPicPr>
            <a:picLocks noChangeAspect="1" noChangeArrowheads="1"/>
          </p:cNvPicPr>
          <p:nvPr/>
        </p:nvPicPr>
        <p:blipFill>
          <a:blip r:embed="rId3"/>
          <a:srcRect/>
          <a:stretch>
            <a:fillRect/>
          </a:stretch>
        </p:blipFill>
        <p:spPr bwMode="auto">
          <a:xfrm flipH="1">
            <a:off x="1690688" y="3573463"/>
            <a:ext cx="1079500" cy="1223962"/>
          </a:xfrm>
          <a:prstGeom prst="rect">
            <a:avLst/>
          </a:prstGeom>
          <a:noFill/>
          <a:ln w="9525">
            <a:noFill/>
            <a:miter lim="800000"/>
            <a:headEnd/>
            <a:tailEnd/>
          </a:ln>
        </p:spPr>
      </p:pic>
      <p:sp>
        <p:nvSpPr>
          <p:cNvPr id="13" name="Rectangle 52"/>
          <p:cNvSpPr>
            <a:spLocks noChangeArrowheads="1"/>
          </p:cNvSpPr>
          <p:nvPr/>
        </p:nvSpPr>
        <p:spPr bwMode="auto">
          <a:xfrm>
            <a:off x="1331913" y="1846263"/>
            <a:ext cx="2376487" cy="3095625"/>
          </a:xfrm>
          <a:prstGeom prst="rect">
            <a:avLst/>
          </a:prstGeom>
          <a:noFill/>
          <a:ln w="44450">
            <a:solidFill>
              <a:srgbClr val="FF6600"/>
            </a:solidFill>
            <a:prstDash val="sysDot"/>
            <a:miter lim="800000"/>
            <a:headEnd/>
            <a:tailEnd/>
          </a:ln>
        </p:spPr>
        <p:txBody>
          <a:bodyPr wrap="none" anchor="ctr"/>
          <a:lstStyle/>
          <a:p>
            <a:endParaRPr lang="zh-CN" altLang="en-US">
              <a:latin typeface="Calibri" pitchFamily="34" charset="0"/>
            </a:endParaRPr>
          </a:p>
        </p:txBody>
      </p:sp>
      <p:sp>
        <p:nvSpPr>
          <p:cNvPr id="14" name="AutoShape 53"/>
          <p:cNvSpPr>
            <a:spLocks noChangeArrowheads="1"/>
          </p:cNvSpPr>
          <p:nvPr/>
        </p:nvSpPr>
        <p:spPr bwMode="auto">
          <a:xfrm>
            <a:off x="5148263" y="1196975"/>
            <a:ext cx="2305050" cy="1511300"/>
          </a:xfrm>
          <a:prstGeom prst="cloudCallout">
            <a:avLst>
              <a:gd name="adj1" fmla="val -61639"/>
              <a:gd name="adj2" fmla="val 89810"/>
            </a:avLst>
          </a:prstGeom>
          <a:gradFill rotWithShape="1">
            <a:gsLst>
              <a:gs pos="0">
                <a:schemeClr val="accent1"/>
              </a:gs>
              <a:gs pos="100000">
                <a:schemeClr val="bg1"/>
              </a:gs>
            </a:gsLst>
            <a:path path="rect">
              <a:fillToRect l="50000" t="50000" r="50000" b="50000"/>
            </a:path>
          </a:gradFill>
          <a:ln w="9525">
            <a:solidFill>
              <a:schemeClr val="accent2"/>
            </a:solidFill>
            <a:round/>
            <a:headEnd/>
            <a:tailEnd/>
          </a:ln>
          <a:effectLst>
            <a:outerShdw dist="35921" dir="2700000" algn="ctr" rotWithShape="0">
              <a:schemeClr val="bg2"/>
            </a:outerShdw>
          </a:effectLst>
        </p:spPr>
        <p:txBody>
          <a:bodyPr anchor="ctr" anchorCtr="1"/>
          <a:lstStyle/>
          <a:p>
            <a:pPr algn="ctr" fontAlgn="auto">
              <a:spcBef>
                <a:spcPts val="0"/>
              </a:spcBef>
              <a:spcAft>
                <a:spcPts val="0"/>
              </a:spcAft>
              <a:defRPr/>
            </a:pPr>
            <a:r>
              <a:rPr lang="zh-CN" altLang="en-US" sz="2000">
                <a:latin typeface="+mn-lt"/>
                <a:ea typeface="黑体" pitchFamily="49" charset="-122"/>
              </a:rPr>
              <a:t>网络</a:t>
            </a:r>
          </a:p>
        </p:txBody>
      </p:sp>
      <p:grpSp>
        <p:nvGrpSpPr>
          <p:cNvPr id="39949" name="Group 89"/>
          <p:cNvGrpSpPr>
            <a:grpSpLocks/>
          </p:cNvGrpSpPr>
          <p:nvPr/>
        </p:nvGrpSpPr>
        <p:grpSpPr bwMode="auto">
          <a:xfrm>
            <a:off x="6300788" y="2671763"/>
            <a:ext cx="1311275" cy="1512887"/>
            <a:chOff x="4740" y="1434"/>
            <a:chExt cx="826" cy="953"/>
          </a:xfrm>
        </p:grpSpPr>
        <p:sp>
          <p:nvSpPr>
            <p:cNvPr id="39950" name="AutoShape 88"/>
            <p:cNvSpPr>
              <a:spLocks noChangeArrowheads="1"/>
            </p:cNvSpPr>
            <p:nvPr/>
          </p:nvSpPr>
          <p:spPr bwMode="auto">
            <a:xfrm>
              <a:off x="4740" y="1434"/>
              <a:ext cx="826" cy="953"/>
            </a:xfrm>
            <a:prstGeom prst="can">
              <a:avLst>
                <a:gd name="adj" fmla="val 28844"/>
              </a:avLst>
            </a:prstGeom>
            <a:gradFill rotWithShape="1">
              <a:gsLst>
                <a:gs pos="0">
                  <a:schemeClr val="accent2"/>
                </a:gs>
                <a:gs pos="100000">
                  <a:srgbClr val="33CCFF"/>
                </a:gs>
              </a:gsLst>
              <a:lin ang="0" scaled="1"/>
            </a:gradFill>
            <a:ln w="9525">
              <a:solidFill>
                <a:schemeClr val="hlink"/>
              </a:solidFill>
              <a:round/>
              <a:headEnd/>
              <a:tailEnd/>
            </a:ln>
          </p:spPr>
          <p:txBody>
            <a:bodyPr anchor="ctr">
              <a:spAutoFit/>
            </a:bodyPr>
            <a:lstStyle/>
            <a:p>
              <a:endParaRPr lang="zh-CN" altLang="en-US">
                <a:latin typeface="Calibri" pitchFamily="34" charset="0"/>
              </a:endParaRPr>
            </a:p>
          </p:txBody>
        </p:sp>
        <p:sp>
          <p:nvSpPr>
            <p:cNvPr id="17" name="Text Box 56"/>
            <p:cNvSpPr txBox="1">
              <a:spLocks noChangeArrowheads="1"/>
            </p:cNvSpPr>
            <p:nvPr/>
          </p:nvSpPr>
          <p:spPr bwMode="auto">
            <a:xfrm>
              <a:off x="4869" y="1819"/>
              <a:ext cx="596" cy="25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zh-CN" altLang="en-US" sz="2000">
                  <a:solidFill>
                    <a:schemeClr val="bg1"/>
                  </a:solidFill>
                  <a:effectLst>
                    <a:outerShdw blurRad="38100" dist="38100" dir="2700000" algn="tl">
                      <a:srgbClr val="C0C0C0"/>
                    </a:outerShdw>
                  </a:effectLst>
                  <a:latin typeface="+mn-lt"/>
                  <a:ea typeface="黑体" pitchFamily="49" charset="-122"/>
                </a:rPr>
                <a:t>服务器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0-#ppt_w/2"/>
                                          </p:val>
                                        </p:tav>
                                        <p:tav tm="100000">
                                          <p:val>
                                            <p:strVal val="#ppt_x"/>
                                          </p:val>
                                        </p:tav>
                                      </p:tavLst>
                                    </p:anim>
                                    <p:anim calcmode="lin" valueType="num">
                                      <p:cBhvr additive="base">
                                        <p:cTn id="1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heckerboard(across)">
                                      <p:cBhvr>
                                        <p:cTn id="19" dur="1000"/>
                                        <p:tgtEl>
                                          <p:spTgt spid="13"/>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1000"/>
                                        <p:tgtEl>
                                          <p:spTgt spid="6"/>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1000"/>
                                        <p:tgtEl>
                                          <p:spTgt spid="7"/>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1000"/>
                                        <p:tgtEl>
                                          <p:spTgt spid="8"/>
                                        </p:tgtEl>
                                      </p:cBhvr>
                                    </p:animEffect>
                                  </p:childTnLst>
                                </p:cTn>
                              </p:par>
                            </p:childTnLst>
                          </p:cTn>
                        </p:par>
                        <p:par>
                          <p:cTn id="32" fill="hold">
                            <p:stCondLst>
                              <p:cond delay="4000"/>
                            </p:stCondLst>
                            <p:childTnLst>
                              <p:par>
                                <p:cTn id="33" presetID="9"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dissolve">
                                      <p:cBhvr>
                                        <p:cTn id="35" dur="1000"/>
                                        <p:tgtEl>
                                          <p:spTgt spid="9"/>
                                        </p:tgtEl>
                                      </p:cBhvr>
                                    </p:animEffect>
                                  </p:childTnLst>
                                </p:cTn>
                              </p:par>
                            </p:childTnLst>
                          </p:cTn>
                        </p:par>
                        <p:par>
                          <p:cTn id="36" fill="hold">
                            <p:stCondLst>
                              <p:cond delay="5000"/>
                            </p:stCondLst>
                            <p:childTnLst>
                              <p:par>
                                <p:cTn id="37" presetID="22" presetClass="entr" presetSubtype="4"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grpId="1" nodeType="clickEffect">
                                  <p:stCondLst>
                                    <p:cond delay="0"/>
                                  </p:stCondLst>
                                  <p:childTnLst>
                                    <p:animEffect transition="out" filter="dissolve">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5"/>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dissolve">
                                      <p:cBhvr>
                                        <p:cTn id="5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p:bldP spid="8" grpId="0" animBg="1"/>
      <p:bldP spid="9" grpId="0"/>
      <p:bldP spid="10" grpId="0" animBg="1"/>
      <p:bldP spid="13" grpId="0" animBg="1"/>
      <p:bldP spid="14" grpId="0" animBg="1"/>
      <p:bldP spid="14" grpId="1" animBg="1"/>
    </p:bldLst>
  </p:timing>
</p:sld>
</file>

<file path=ppt/theme/theme1.xml><?xml version="1.0" encoding="utf-8"?>
<a:theme xmlns:a="http://schemas.openxmlformats.org/drawingml/2006/main" name="第3学期JAVA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第3学期JAVA模板</Template>
  <TotalTime>407</TotalTime>
  <Words>1582</Words>
  <Application>Microsoft Office PowerPoint</Application>
  <PresentationFormat>全屏显示(4:3)</PresentationFormat>
  <Paragraphs>234</Paragraphs>
  <Slides>30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第3学期JAVA模板</vt:lpstr>
      <vt:lpstr>Picture2</vt:lpstr>
      <vt:lpstr>第一章</vt:lpstr>
      <vt:lpstr>软件开发课程体系(java)</vt:lpstr>
      <vt:lpstr>本书目标</vt:lpstr>
      <vt:lpstr>本章目标</vt:lpstr>
      <vt:lpstr>Oracle是什么</vt:lpstr>
      <vt:lpstr>Oracle公司简介</vt:lpstr>
      <vt:lpstr>Oracle公司产品</vt:lpstr>
      <vt:lpstr>Oracle数据库简介</vt:lpstr>
      <vt:lpstr>Oracle数据库请求</vt:lpstr>
      <vt:lpstr>Oracle数据库特点</vt:lpstr>
      <vt:lpstr>Oracle体系结构</vt:lpstr>
      <vt:lpstr>Oracle主要组件</vt:lpstr>
      <vt:lpstr>Oracle实例</vt:lpstr>
      <vt:lpstr>Oracle数据库</vt:lpstr>
      <vt:lpstr>Oracle会话</vt:lpstr>
      <vt:lpstr>Oracle 物理组件</vt:lpstr>
      <vt:lpstr>数据文件</vt:lpstr>
      <vt:lpstr>日志文件</vt:lpstr>
      <vt:lpstr>控制文件</vt:lpstr>
      <vt:lpstr>Oracle 逻辑组件</vt:lpstr>
      <vt:lpstr>Oracle 表空间</vt:lpstr>
      <vt:lpstr>Oracle 段、区、块</vt:lpstr>
      <vt:lpstr>Oracle11g的安装</vt:lpstr>
      <vt:lpstr>Oracle的启动</vt:lpstr>
      <vt:lpstr>Oracle的查询工具</vt:lpstr>
      <vt:lpstr>PLSQL命令</vt:lpstr>
      <vt:lpstr>Oracle 网络配置 2-1</vt:lpstr>
      <vt:lpstr>Oracle 网络配置 2-2</vt:lpstr>
      <vt:lpstr>总结</vt:lpstr>
      <vt:lpstr>作业</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微软中国</dc:creator>
  <cp:lastModifiedBy>johnson</cp:lastModifiedBy>
  <cp:revision>49</cp:revision>
  <dcterms:created xsi:type="dcterms:W3CDTF">2012-12-04T11:43:23Z</dcterms:created>
  <dcterms:modified xsi:type="dcterms:W3CDTF">2016-08-01T11:31:23Z</dcterms:modified>
</cp:coreProperties>
</file>