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91" r:id="rId5"/>
    <p:sldId id="297" r:id="rId6"/>
    <p:sldId id="298" r:id="rId7"/>
    <p:sldId id="292" r:id="rId8"/>
    <p:sldId id="299" r:id="rId9"/>
    <p:sldId id="300" r:id="rId10"/>
    <p:sldId id="293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2" r:id="rId19"/>
    <p:sldId id="308" r:id="rId20"/>
    <p:sldId id="309" r:id="rId21"/>
    <p:sldId id="310" r:id="rId22"/>
    <p:sldId id="278" r:id="rId23"/>
    <p:sldId id="289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5" autoAdjust="0"/>
    <p:restoredTop sz="86415" autoAdjust="0"/>
  </p:normalViewPr>
  <p:slideViewPr>
    <p:cSldViewPr>
      <p:cViewPr varScale="1">
        <p:scale>
          <a:sx n="82" d="100"/>
          <a:sy n="82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3" descr="C:\Users\Administrator\Desktop\5556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5" descr="透明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B6360-A4EC-4B0D-BDB0-98CF345EDA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B2F34-A056-456A-90AA-077FD5D6E7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AF4FD7-0224-4746-94DB-831793ED93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8" name="图片 15" descr="透明LOGO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1"/>
          <p:cNvGraphicFramePr>
            <a:graphicFrameLocks/>
          </p:cNvGraphicFramePr>
          <p:nvPr/>
        </p:nvGraphicFramePr>
        <p:xfrm>
          <a:off x="7812088" y="6165850"/>
          <a:ext cx="1208087" cy="466725"/>
        </p:xfrm>
        <a:graphic>
          <a:graphicData uri="http://schemas.openxmlformats.org/presentationml/2006/ole">
            <p:oleObj spid="_x0000_s1035" r:id="rId7" imgW="7543800" imgH="2738887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文鼎CS大宋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Blip>
          <a:blip r:embed="rId8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ctrTitle"/>
          </p:nvPr>
        </p:nvSpPr>
        <p:spPr>
          <a:xfrm>
            <a:off x="142875" y="4508500"/>
            <a:ext cx="3781425" cy="576263"/>
          </a:xfrm>
        </p:spPr>
        <p:txBody>
          <a:bodyPr/>
          <a:lstStyle/>
          <a:p>
            <a:r>
              <a:rPr lang="zh-CN" altLang="en-US"/>
              <a:t>第二章</a:t>
            </a:r>
          </a:p>
        </p:txBody>
      </p:sp>
      <p:sp>
        <p:nvSpPr>
          <p:cNvPr id="5122" name="副标题 2"/>
          <p:cNvSpPr>
            <a:spLocks noGrp="1"/>
          </p:cNvSpPr>
          <p:nvPr>
            <p:ph type="subTitle" idx="1"/>
          </p:nvPr>
        </p:nvSpPr>
        <p:spPr>
          <a:xfrm>
            <a:off x="107950" y="5300663"/>
            <a:ext cx="6084888" cy="576262"/>
          </a:xfrm>
        </p:spPr>
        <p:txBody>
          <a:bodyPr/>
          <a:lstStyle/>
          <a:p>
            <a:r>
              <a:rPr lang="zh-CN" altLang="en-US"/>
              <a:t>用户与权限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文鼎CS大宋"/>
              </a:rPr>
              <a:t>oracle</a:t>
            </a:r>
            <a:r>
              <a:rPr lang="zh-CN" altLang="en-US" smtClean="0">
                <a:ea typeface="文鼎CS大宋"/>
              </a:rPr>
              <a:t>权限</a:t>
            </a:r>
            <a:endParaRPr lang="en-US" smtClean="0">
              <a:ea typeface="文鼎CS大宋"/>
            </a:endParaRPr>
          </a:p>
        </p:txBody>
      </p:sp>
      <p:sp>
        <p:nvSpPr>
          <p:cNvPr id="14338" name="Text Box 7"/>
          <p:cNvSpPr txBox="1">
            <a:spLocks noChangeArrowheads="1"/>
          </p:cNvSpPr>
          <p:nvPr/>
        </p:nvSpPr>
        <p:spPr bwMode="auto">
          <a:xfrm>
            <a:off x="357188" y="1071563"/>
            <a:ext cx="8464550" cy="521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权限指的是执行特定命令或访问数据库对象的权利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权限有两种类型，系统权限和对象权限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zh-CN" altLang="en-US" sz="2400" b="1">
                <a:latin typeface="宋体" charset="-122"/>
              </a:rPr>
              <a:t>系统权限允许用户执行某些数据库操作，如创建表就是一个系统权限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zh-CN" altLang="en-US" sz="2400" b="1">
                <a:latin typeface="宋体" charset="-122"/>
              </a:rPr>
              <a:t>对象权限允许用户对数据库对象（如表、视图、序列等）执行特定操作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角色是一组相关权限的组合，可以将权限授予角色，再把角色授予用户，以简化权限管理。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系统权限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229600" cy="5581650"/>
          </a:xfrm>
        </p:spPr>
        <p:txBody>
          <a:bodyPr/>
          <a:lstStyle/>
          <a:p>
            <a:r>
              <a:rPr lang="zh-CN" altLang="en-US" sz="2400" smtClean="0"/>
              <a:t>系统权限不是控制对指定数据库对象的访问，而是用来许可对各种特性的访问，或者许可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数据库中的特定任务。</a:t>
            </a:r>
            <a:endParaRPr lang="en-US" altLang="zh-CN" sz="2400" smtClean="0"/>
          </a:p>
          <a:p>
            <a:r>
              <a:rPr lang="en-US" altLang="zh-CN" sz="2400" smtClean="0"/>
              <a:t>Oracle11g</a:t>
            </a:r>
            <a:r>
              <a:rPr lang="zh-CN" altLang="en-US" sz="2400" smtClean="0"/>
              <a:t>拥有了超过</a:t>
            </a:r>
            <a:r>
              <a:rPr lang="en-US" altLang="zh-CN" sz="2400" smtClean="0"/>
              <a:t>200</a:t>
            </a:r>
            <a:r>
              <a:rPr lang="zh-CN" altLang="en-US" sz="2400" smtClean="0"/>
              <a:t>个独特的系统特权。</a:t>
            </a:r>
            <a:endParaRPr lang="en-US" altLang="zh-CN" sz="2400" smtClean="0"/>
          </a:p>
          <a:p>
            <a:r>
              <a:rPr lang="zh-CN" altLang="en-US" sz="2400" smtClean="0"/>
              <a:t>用户可以在数据库视图</a:t>
            </a:r>
            <a:r>
              <a:rPr lang="en-US" altLang="zh-CN" sz="2400" smtClean="0"/>
              <a:t>dba_sys_privs</a:t>
            </a:r>
            <a:r>
              <a:rPr lang="zh-CN" altLang="en-US" sz="2400" smtClean="0"/>
              <a:t>上使用查询系统权限，</a:t>
            </a:r>
            <a:r>
              <a:rPr lang="en-US" altLang="zh-CN" sz="2400" smtClean="0"/>
              <a:t>system_privilege_map</a:t>
            </a:r>
            <a:r>
              <a:rPr lang="zh-CN" altLang="en-US" sz="2400" smtClean="0"/>
              <a:t>中包括了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数据库中的所有系统权限。</a:t>
            </a:r>
            <a:endParaRPr lang="en-US" altLang="zh-CN" sz="2400" smtClean="0"/>
          </a:p>
          <a:p>
            <a:r>
              <a:rPr lang="zh-CN" altLang="en-US" sz="2400" smtClean="0"/>
              <a:t>系统权限可以用来许可或者限制</a:t>
            </a:r>
            <a:r>
              <a:rPr lang="en-US" altLang="zh-CN" sz="2400" smtClean="0"/>
              <a:t>DDL(</a:t>
            </a:r>
            <a:r>
              <a:rPr lang="zh-CN" altLang="en-US" sz="2400" smtClean="0"/>
              <a:t>数据库定义语言</a:t>
            </a:r>
            <a:r>
              <a:rPr lang="en-US" altLang="zh-CN" sz="2400" smtClean="0"/>
              <a:t>)</a:t>
            </a:r>
            <a:r>
              <a:rPr lang="zh-CN" altLang="en-US" sz="2400" smtClean="0"/>
              <a:t>语句的执行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授予系统权限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229600" cy="5367337"/>
          </a:xfrm>
        </p:spPr>
        <p:txBody>
          <a:bodyPr/>
          <a:lstStyle/>
          <a:p>
            <a:r>
              <a:rPr lang="zh-CN" altLang="en-US" smtClean="0"/>
              <a:t>赋予系统权限的基本语法：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00125" y="1714500"/>
            <a:ext cx="7929563" cy="642938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GRANT </a:t>
            </a:r>
            <a:r>
              <a:rPr lang="en-US" altLang="zh-CN" sz="2400" i="1">
                <a:latin typeface="Calibri" pitchFamily="34" charset="0"/>
              </a:rPr>
              <a:t>system_privilege</a:t>
            </a:r>
            <a:r>
              <a:rPr lang="en-US" altLang="zh-CN" sz="2400">
                <a:latin typeface="Calibri" pitchFamily="34" charset="0"/>
              </a:rPr>
              <a:t> TO </a:t>
            </a:r>
            <a:r>
              <a:rPr lang="en-US" altLang="zh-CN" sz="2400" i="1">
                <a:latin typeface="Calibri" pitchFamily="34" charset="0"/>
              </a:rPr>
              <a:t>username</a:t>
            </a:r>
            <a:r>
              <a:rPr lang="en-US" altLang="zh-CN" sz="2400">
                <a:latin typeface="Calibri" pitchFamily="34" charset="0"/>
              </a:rPr>
              <a:t> [WITH ADMIN OPTION];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6" name="Rectangle 19"/>
          <p:cNvSpPr>
            <a:spLocks noChangeAspect="1" noChangeArrowheads="1"/>
          </p:cNvSpPr>
          <p:nvPr/>
        </p:nvSpPr>
        <p:spPr bwMode="auto">
          <a:xfrm>
            <a:off x="1000125" y="2500313"/>
            <a:ext cx="7786688" cy="6461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>
                <a:latin typeface="Calibri" pitchFamily="34" charset="0"/>
              </a:rPr>
              <a:t>为了向数据库用户赋予指定的系统权限，并且让他们有能力将相同的特权赋予其它的用户，就需要在用户的</a:t>
            </a:r>
            <a:r>
              <a:rPr lang="en-US" altLang="zh-CN">
                <a:latin typeface="Calibri" pitchFamily="34" charset="0"/>
              </a:rPr>
              <a:t>grant</a:t>
            </a:r>
            <a:r>
              <a:rPr lang="zh-CN" altLang="en-US">
                <a:latin typeface="Calibri" pitchFamily="34" charset="0"/>
              </a:rPr>
              <a:t>语句中包含</a:t>
            </a:r>
            <a:r>
              <a:rPr lang="en-US" altLang="zh-CN">
                <a:latin typeface="Calibri" pitchFamily="34" charset="0"/>
              </a:rPr>
              <a:t>with admin option</a:t>
            </a:r>
            <a:r>
              <a:rPr lang="zh-CN" altLang="en-US">
                <a:latin typeface="Calibri" pitchFamily="34" charset="0"/>
              </a:rPr>
              <a:t>。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000125" y="2428875"/>
            <a:ext cx="7929563" cy="3500438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授以单个权限给用户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SQL&gt;grant create session to user01;</a:t>
            </a:r>
            <a:r>
              <a:rPr lang="zh-CN" altLang="en-US" sz="2400">
                <a:latin typeface="Calibri" pitchFamily="34" charset="0"/>
              </a:rPr>
              <a:t> </a:t>
            </a:r>
            <a:endParaRPr lang="en-US" altLang="zh-CN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授以多个权限给用户，用逗号分隔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SQL&gt;grant create session,create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table to user01; 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授予权限并让其可以授以其它用户的权利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SQL&gt;grant create session,create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table to user01</a:t>
            </a:r>
            <a:r>
              <a:rPr lang="zh-CN" altLang="en-US" sz="2400">
                <a:latin typeface="Calibri" pitchFamily="34" charset="0"/>
              </a:rPr>
              <a:t> </a:t>
            </a:r>
            <a:endParaRPr lang="en-US" altLang="zh-CN" sz="2400">
              <a:latin typeface="Calibri" pitchFamily="34" charset="0"/>
            </a:endParaRPr>
          </a:p>
          <a:p>
            <a:r>
              <a:rPr lang="zh-CN" altLang="en-US" sz="2400">
                <a:latin typeface="Calibri" pitchFamily="34" charset="0"/>
              </a:rPr>
              <a:t>         </a:t>
            </a:r>
            <a:r>
              <a:rPr lang="en-US" altLang="zh-CN" sz="2400">
                <a:latin typeface="Calibri" pitchFamily="34" charset="0"/>
              </a:rPr>
              <a:t>with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admin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Option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; </a:t>
            </a: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撤销系统权限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229600" cy="5367337"/>
          </a:xfrm>
        </p:spPr>
        <p:txBody>
          <a:bodyPr/>
          <a:lstStyle/>
          <a:p>
            <a:r>
              <a:rPr lang="zh-CN" altLang="en-US" smtClean="0"/>
              <a:t>撤销系统权限的基本语法：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00125" y="1714500"/>
            <a:ext cx="7929563" cy="642938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REVOKE </a:t>
            </a:r>
            <a:r>
              <a:rPr lang="en-US" altLang="zh-CN" sz="2400" i="1">
                <a:latin typeface="Calibri" pitchFamily="34" charset="0"/>
              </a:rPr>
              <a:t>system_privilege</a:t>
            </a:r>
            <a:r>
              <a:rPr lang="en-US" altLang="zh-CN" sz="2400">
                <a:latin typeface="Calibri" pitchFamily="34" charset="0"/>
              </a:rPr>
              <a:t> FROM </a:t>
            </a:r>
            <a:r>
              <a:rPr lang="en-US" altLang="zh-CN" sz="2400" i="1">
                <a:latin typeface="Calibri" pitchFamily="34" charset="0"/>
              </a:rPr>
              <a:t>username</a:t>
            </a:r>
            <a:r>
              <a:rPr lang="en-US" altLang="zh-CN" sz="2400">
                <a:latin typeface="Calibri" pitchFamily="34" charset="0"/>
              </a:rPr>
              <a:t>;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6" name="Rectangle 19"/>
          <p:cNvSpPr>
            <a:spLocks noChangeAspect="1" noChangeArrowheads="1"/>
          </p:cNvSpPr>
          <p:nvPr/>
        </p:nvSpPr>
        <p:spPr bwMode="auto">
          <a:xfrm>
            <a:off x="1000125" y="2500313"/>
            <a:ext cx="7786688" cy="6461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>
                <a:latin typeface="Calibri" pitchFamily="34" charset="0"/>
              </a:rPr>
              <a:t>撤销系统权限的数据库用户不需要是最初授予系统权限的相同用户。任何具有</a:t>
            </a:r>
            <a:r>
              <a:rPr lang="en-US" altLang="zh-CN">
                <a:latin typeface="Calibri" pitchFamily="34" charset="0"/>
              </a:rPr>
              <a:t>admin option</a:t>
            </a:r>
            <a:r>
              <a:rPr lang="zh-CN" altLang="en-US">
                <a:latin typeface="Calibri" pitchFamily="34" charset="0"/>
              </a:rPr>
              <a:t>系统用户权限的数据库用户都能够取消其他用户的系统特权。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28688" y="2500313"/>
            <a:ext cx="7929562" cy="2428875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撤销单个权限给用户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SQL&gt;revoke create session from user01;</a:t>
            </a:r>
            <a:r>
              <a:rPr lang="zh-CN" altLang="en-US" sz="2400">
                <a:latin typeface="Calibri" pitchFamily="34" charset="0"/>
              </a:rPr>
              <a:t> </a:t>
            </a:r>
            <a:endParaRPr lang="en-US" altLang="zh-CN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授以多个权限给用户，用逗号分隔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SQL&gt;revoke create session,create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table from user01; </a:t>
            </a:r>
          </a:p>
          <a:p>
            <a:endParaRPr lang="en-US" altLang="zh-CN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对象权限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68313" y="714375"/>
            <a:ext cx="8318500" cy="5929313"/>
          </a:xfrm>
        </p:spPr>
        <p:txBody>
          <a:bodyPr/>
          <a:lstStyle/>
          <a:p>
            <a:r>
              <a:rPr lang="zh-CN" altLang="en-US" smtClean="0"/>
              <a:t>对象是由用户赋予的访问或者是操作数据库对象的权利。</a:t>
            </a:r>
            <a:endParaRPr lang="en-US" altLang="zh-CN" smtClean="0"/>
          </a:p>
          <a:p>
            <a:r>
              <a:rPr lang="zh-CN" altLang="en-US" smtClean="0"/>
              <a:t>对象权限可以用来许可或者阻止</a:t>
            </a:r>
            <a:r>
              <a:rPr lang="en-US" altLang="zh-CN" smtClean="0"/>
              <a:t>DML(</a:t>
            </a:r>
            <a:r>
              <a:rPr lang="zh-CN" altLang="en-US" smtClean="0"/>
              <a:t>数据库操作语言</a:t>
            </a:r>
            <a:r>
              <a:rPr lang="en-US" altLang="zh-CN" smtClean="0"/>
              <a:t>)</a:t>
            </a:r>
            <a:r>
              <a:rPr lang="zh-CN" altLang="en-US" smtClean="0"/>
              <a:t>语句的执行。</a:t>
            </a:r>
            <a:endParaRPr lang="en-US" altLang="zh-CN" smtClean="0"/>
          </a:p>
          <a:p>
            <a:r>
              <a:rPr lang="zh-CN" altLang="en-US" smtClean="0"/>
              <a:t>最常使用的对象特权：</a:t>
            </a:r>
            <a:endParaRPr lang="en-US" altLang="zh-CN" smtClean="0"/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SELECT</a:t>
            </a:r>
            <a:r>
              <a:rPr lang="zh-CN" altLang="en-US" smtClean="0">
                <a:latin typeface="宋体" charset="-122"/>
                <a:ea typeface="宋体" charset="-122"/>
              </a:rPr>
              <a:t>可以用于表、视图和序列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INSERT</a:t>
            </a:r>
            <a:r>
              <a:rPr lang="zh-CN" altLang="en-US" smtClean="0">
                <a:latin typeface="宋体" charset="-122"/>
                <a:ea typeface="宋体" charset="-122"/>
              </a:rPr>
              <a:t>、</a:t>
            </a:r>
            <a:r>
              <a:rPr lang="en-US" altLang="zh-CN" smtClean="0">
                <a:latin typeface="宋体" charset="-122"/>
                <a:ea typeface="宋体" charset="-122"/>
              </a:rPr>
              <a:t>UPDATE</a:t>
            </a:r>
            <a:r>
              <a:rPr lang="zh-CN" altLang="en-US" smtClean="0">
                <a:latin typeface="宋体" charset="-122"/>
                <a:ea typeface="宋体" charset="-122"/>
              </a:rPr>
              <a:t>与</a:t>
            </a:r>
            <a:r>
              <a:rPr lang="en-US" altLang="zh-CN" smtClean="0">
                <a:latin typeface="宋体" charset="-122"/>
                <a:ea typeface="宋体" charset="-122"/>
              </a:rPr>
              <a:t>DELETE</a:t>
            </a:r>
            <a:r>
              <a:rPr lang="zh-CN" altLang="en-US" smtClean="0">
                <a:latin typeface="宋体" charset="-122"/>
                <a:ea typeface="宋体" charset="-122"/>
              </a:rPr>
              <a:t>权限可以应用于表与视图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EXECUTE</a:t>
            </a:r>
            <a:r>
              <a:rPr lang="zh-CN" altLang="en-US" smtClean="0">
                <a:latin typeface="宋体" charset="-122"/>
                <a:ea typeface="宋体" charset="-122"/>
              </a:rPr>
              <a:t>权限可以让终端用户直接执行过程、函数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修改表或者序列的定义时就需要</a:t>
            </a:r>
            <a:r>
              <a:rPr lang="en-US" altLang="zh-CN" smtClean="0">
                <a:latin typeface="宋体" charset="-122"/>
                <a:ea typeface="宋体" charset="-122"/>
              </a:rPr>
              <a:t>ALTER</a:t>
            </a:r>
            <a:r>
              <a:rPr lang="zh-CN" altLang="en-US" smtClean="0">
                <a:latin typeface="宋体" charset="-122"/>
                <a:ea typeface="宋体" charset="-122"/>
              </a:rPr>
              <a:t>权限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授予对象权限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229600" cy="5367337"/>
          </a:xfrm>
        </p:spPr>
        <p:txBody>
          <a:bodyPr/>
          <a:lstStyle/>
          <a:p>
            <a:r>
              <a:rPr lang="zh-CN" altLang="en-US" smtClean="0"/>
              <a:t>赋予对象权限的基本语法：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00125" y="1714500"/>
            <a:ext cx="7929563" cy="714375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GRANT </a:t>
            </a:r>
            <a:r>
              <a:rPr lang="en-US" altLang="zh-CN" sz="2400" i="1">
                <a:latin typeface="Calibri" pitchFamily="34" charset="0"/>
              </a:rPr>
              <a:t>object_privilege</a:t>
            </a:r>
            <a:r>
              <a:rPr lang="en-US" altLang="zh-CN" sz="2400">
                <a:latin typeface="Calibri" pitchFamily="34" charset="0"/>
              </a:rPr>
              <a:t> ON </a:t>
            </a:r>
            <a:r>
              <a:rPr lang="en-US" altLang="zh-CN" sz="2400" i="1">
                <a:latin typeface="Calibri" pitchFamily="34" charset="0"/>
              </a:rPr>
              <a:t>object_name</a:t>
            </a:r>
            <a:r>
              <a:rPr lang="en-US" altLang="zh-CN" sz="2400">
                <a:latin typeface="Calibri" pitchFamily="34" charset="0"/>
              </a:rPr>
              <a:t> TO </a:t>
            </a:r>
            <a:r>
              <a:rPr lang="en-US" altLang="zh-CN" sz="2400" i="1">
                <a:latin typeface="Calibri" pitchFamily="34" charset="0"/>
              </a:rPr>
              <a:t>username</a:t>
            </a:r>
          </a:p>
          <a:p>
            <a:r>
              <a:rPr lang="en-US" altLang="zh-CN" sz="2400">
                <a:latin typeface="Calibri" pitchFamily="34" charset="0"/>
              </a:rPr>
              <a:t>[WITH GRANT OPTION];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6" name="Rectangle 19"/>
          <p:cNvSpPr>
            <a:spLocks noChangeAspect="1" noChangeArrowheads="1"/>
          </p:cNvSpPr>
          <p:nvPr/>
        </p:nvSpPr>
        <p:spPr bwMode="auto">
          <a:xfrm>
            <a:off x="1000125" y="2568575"/>
            <a:ext cx="7786688" cy="64611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Calibri" pitchFamily="34" charset="0"/>
              </a:rPr>
              <a:t>为了授予数据库用户指定的对象权限，同时让他有能力将相同的权限赋予其它用户，就需要在用户的</a:t>
            </a:r>
            <a:r>
              <a:rPr lang="en-US" altLang="zh-CN">
                <a:latin typeface="Calibri" pitchFamily="34" charset="0"/>
              </a:rPr>
              <a:t>GRANT</a:t>
            </a:r>
            <a:r>
              <a:rPr lang="zh-CN" altLang="en-US">
                <a:latin typeface="Calibri" pitchFamily="34" charset="0"/>
              </a:rPr>
              <a:t>语句中指定</a:t>
            </a:r>
            <a:r>
              <a:rPr lang="en-US" altLang="zh-CN">
                <a:latin typeface="Calibri" pitchFamily="34" charset="0"/>
              </a:rPr>
              <a:t>WITH GRANT OPTION</a:t>
            </a:r>
            <a:r>
              <a:rPr lang="zh-CN" altLang="en-US">
                <a:latin typeface="Calibri" pitchFamily="34" charset="0"/>
              </a:rPr>
              <a:t>选项。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28688" y="2571750"/>
            <a:ext cx="7929562" cy="3643313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授以单个权限给用户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 grant select on emp to user01;</a:t>
            </a:r>
            <a:r>
              <a:rPr lang="zh-CN" altLang="en-US" sz="2400">
                <a:latin typeface="Calibri" pitchFamily="34" charset="0"/>
              </a:rPr>
              <a:t> </a:t>
            </a:r>
            <a:endParaRPr lang="en-US" altLang="zh-CN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授以多个权限给用户，用逗号分隔或</a:t>
            </a:r>
            <a:r>
              <a:rPr lang="en-US" altLang="zh-CN" sz="2400">
                <a:latin typeface="Calibri" pitchFamily="34" charset="0"/>
              </a:rPr>
              <a:t>all</a:t>
            </a:r>
            <a:r>
              <a:rPr lang="zh-CN" altLang="en-US" sz="2400">
                <a:latin typeface="Calibri" pitchFamily="34" charset="0"/>
              </a:rPr>
              <a:t>关键字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 grant select,update on emp to user01; </a:t>
            </a:r>
          </a:p>
          <a:p>
            <a:r>
              <a:rPr lang="en-US" altLang="zh-CN" sz="2400">
                <a:latin typeface="Calibri" pitchFamily="34" charset="0"/>
              </a:rPr>
              <a:t>SQL&gt; grant all on emp to user01; 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授予权限并让其可以授以其它用户的权利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SQL&gt;grant select,update on emp to user01 </a:t>
            </a:r>
          </a:p>
          <a:p>
            <a:r>
              <a:rPr lang="zh-CN" altLang="en-US" sz="2400">
                <a:latin typeface="Calibri" pitchFamily="34" charset="0"/>
              </a:rPr>
              <a:t>         </a:t>
            </a:r>
            <a:r>
              <a:rPr lang="en-US" altLang="zh-CN" sz="2400">
                <a:latin typeface="Calibri" pitchFamily="34" charset="0"/>
              </a:rPr>
              <a:t>with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admin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Option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; </a:t>
            </a: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撤销对象权限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229600" cy="5367337"/>
          </a:xfrm>
        </p:spPr>
        <p:txBody>
          <a:bodyPr/>
          <a:lstStyle/>
          <a:p>
            <a:r>
              <a:rPr lang="zh-CN" altLang="en-US" smtClean="0"/>
              <a:t>撤销对象权限的基本语法：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00125" y="1714500"/>
            <a:ext cx="7929563" cy="642938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REVOKE </a:t>
            </a:r>
            <a:r>
              <a:rPr lang="en-US" altLang="zh-CN" sz="2400" i="1">
                <a:latin typeface="Calibri" pitchFamily="34" charset="0"/>
              </a:rPr>
              <a:t>object_privilege</a:t>
            </a:r>
            <a:r>
              <a:rPr lang="en-US" altLang="zh-CN" sz="2400">
                <a:latin typeface="Calibri" pitchFamily="34" charset="0"/>
              </a:rPr>
              <a:t> ON </a:t>
            </a:r>
            <a:r>
              <a:rPr lang="en-US" altLang="zh-CN" sz="2400" i="1">
                <a:latin typeface="Calibri" pitchFamily="34" charset="0"/>
              </a:rPr>
              <a:t>object_name</a:t>
            </a:r>
            <a:r>
              <a:rPr lang="en-US" altLang="zh-CN" sz="2400">
                <a:latin typeface="Calibri" pitchFamily="34" charset="0"/>
              </a:rPr>
              <a:t> FROM </a:t>
            </a:r>
            <a:r>
              <a:rPr lang="en-US" altLang="zh-CN" sz="2400" i="1">
                <a:latin typeface="Calibri" pitchFamily="34" charset="0"/>
              </a:rPr>
              <a:t>username;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6" name="Rectangle 19"/>
          <p:cNvSpPr>
            <a:spLocks noChangeAspect="1" noChangeArrowheads="1"/>
          </p:cNvSpPr>
          <p:nvPr/>
        </p:nvSpPr>
        <p:spPr bwMode="auto">
          <a:xfrm>
            <a:off x="1000125" y="2500313"/>
            <a:ext cx="7929563" cy="64611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Calibri" pitchFamily="34" charset="0"/>
              </a:rPr>
              <a:t>撤销对象权限后，数据库用户不具有数据库对象上的任何权限，对象就好像不存在一样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000125" y="2500313"/>
            <a:ext cx="7929563" cy="3000375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撤销单个权限给用户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SQL&gt;revoke select on emp from user01;</a:t>
            </a:r>
            <a:r>
              <a:rPr lang="zh-CN" altLang="en-US" sz="2400">
                <a:latin typeface="Calibri" pitchFamily="34" charset="0"/>
              </a:rPr>
              <a:t> </a:t>
            </a:r>
            <a:endParaRPr lang="en-US" altLang="zh-CN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授以多个权限给用户，用逗号分隔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SQL&gt;revoke select,update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on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emp from user01; </a:t>
            </a:r>
          </a:p>
          <a:p>
            <a:r>
              <a:rPr lang="en-US" altLang="zh-CN" sz="2400">
                <a:latin typeface="Calibri" pitchFamily="34" charset="0"/>
              </a:rPr>
              <a:t>SQL&gt;revoke all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on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emp from user01; </a:t>
            </a:r>
          </a:p>
          <a:p>
            <a:endParaRPr lang="en-US" altLang="zh-CN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查询用户的系统权限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229600" cy="2724150"/>
          </a:xfrm>
        </p:spPr>
        <p:txBody>
          <a:bodyPr/>
          <a:lstStyle/>
          <a:p>
            <a:r>
              <a:rPr lang="zh-CN" altLang="en-US" smtClean="0"/>
              <a:t>用户拥有的系统权限可以通过</a:t>
            </a:r>
            <a:r>
              <a:rPr lang="en-US" altLang="zh-CN" smtClean="0"/>
              <a:t>dba_sys_privs</a:t>
            </a:r>
            <a:r>
              <a:rPr lang="zh-CN" altLang="en-US" smtClean="0"/>
              <a:t>进行查询。</a:t>
            </a:r>
            <a:endParaRPr lang="en-US" altLang="zh-CN" smtClean="0"/>
          </a:p>
          <a:p>
            <a:r>
              <a:rPr lang="zh-CN" altLang="en-US" smtClean="0"/>
              <a:t>用户拥有的角色的权限可以通过</a:t>
            </a:r>
            <a:r>
              <a:rPr lang="en-US" altLang="zh-CN" smtClean="0"/>
              <a:t>dba_role_privs</a:t>
            </a:r>
            <a:r>
              <a:rPr lang="zh-CN" altLang="en-US" smtClean="0"/>
              <a:t>进行查询。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214438" y="1928813"/>
            <a:ext cx="6858000" cy="4143375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查询</a:t>
            </a:r>
            <a:r>
              <a:rPr lang="en-US" altLang="zh-CN" sz="2400">
                <a:latin typeface="Calibri" pitchFamily="34" charset="0"/>
              </a:rPr>
              <a:t>SCOTT</a:t>
            </a:r>
            <a:r>
              <a:rPr lang="zh-CN" altLang="en-US" sz="2400">
                <a:latin typeface="Calibri" pitchFamily="34" charset="0"/>
              </a:rPr>
              <a:t>用户拥有的系统权限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select privilege</a:t>
            </a:r>
          </a:p>
          <a:p>
            <a:r>
              <a:rPr lang="en-US" altLang="zh-CN" sz="2400">
                <a:latin typeface="Calibri" pitchFamily="34" charset="0"/>
              </a:rPr>
              <a:t>from dba_sys_privs a,</a:t>
            </a:r>
          </a:p>
          <a:p>
            <a:r>
              <a:rPr lang="en-US" altLang="zh-CN" sz="2400">
                <a:latin typeface="Calibri" pitchFamily="34" charset="0"/>
              </a:rPr>
              <a:t>      (select granted_role from dba_role_privs</a:t>
            </a:r>
          </a:p>
          <a:p>
            <a:r>
              <a:rPr lang="en-US" altLang="zh-CN" sz="2400">
                <a:latin typeface="Calibri" pitchFamily="34" charset="0"/>
              </a:rPr>
              <a:t>        start with grantee=upper('SCOTT') </a:t>
            </a:r>
          </a:p>
          <a:p>
            <a:r>
              <a:rPr lang="zh-CN" altLang="en-US" sz="2400">
                <a:latin typeface="Calibri" pitchFamily="34" charset="0"/>
              </a:rPr>
              <a:t>        </a:t>
            </a:r>
            <a:r>
              <a:rPr lang="en-US" altLang="zh-CN" sz="2400">
                <a:latin typeface="Calibri" pitchFamily="34" charset="0"/>
              </a:rPr>
              <a:t>connect by prior granted_role=grantee) b</a:t>
            </a:r>
          </a:p>
          <a:p>
            <a:r>
              <a:rPr lang="en-US" altLang="zh-CN" sz="2400">
                <a:latin typeface="Calibri" pitchFamily="34" charset="0"/>
              </a:rPr>
              <a:t>where a.grantee=b.granted_role</a:t>
            </a:r>
          </a:p>
          <a:p>
            <a:r>
              <a:rPr lang="en-US" altLang="zh-CN" sz="2400">
                <a:latin typeface="Calibri" pitchFamily="34" charset="0"/>
              </a:rPr>
              <a:t>group by privilege</a:t>
            </a:r>
          </a:p>
          <a:p>
            <a:r>
              <a:rPr lang="en-US" altLang="zh-CN" sz="2400">
                <a:latin typeface="Calibri" pitchFamily="34" charset="0"/>
              </a:rPr>
              <a:t>UNION</a:t>
            </a:r>
          </a:p>
          <a:p>
            <a:r>
              <a:rPr lang="en-US" altLang="zh-CN" sz="2400">
                <a:latin typeface="Calibri" pitchFamily="34" charset="0"/>
              </a:rPr>
              <a:t>SELECT PRIVILEGE FROM DBA_SYS_PRIVS </a:t>
            </a:r>
          </a:p>
          <a:p>
            <a:r>
              <a:rPr lang="en-US" altLang="zh-CN" sz="2400">
                <a:latin typeface="Calibri" pitchFamily="34" charset="0"/>
              </a:rPr>
              <a:t>WHERE GRANTEE=UPPER('SCOTT')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查询用户的对象权限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229600" cy="2724150"/>
          </a:xfrm>
        </p:spPr>
        <p:txBody>
          <a:bodyPr/>
          <a:lstStyle/>
          <a:p>
            <a:r>
              <a:rPr lang="zh-CN" altLang="en-US" smtClean="0"/>
              <a:t>用户对对象所拥有的对象权限可以通过</a:t>
            </a:r>
            <a:r>
              <a:rPr lang="en-US" altLang="zh-CN" smtClean="0"/>
              <a:t>dba_tab_privs/user_tab_privs/all_tab_privs</a:t>
            </a:r>
            <a:r>
              <a:rPr lang="zh-CN" altLang="en-US" smtClean="0"/>
              <a:t>进行查询。</a:t>
            </a:r>
            <a:endParaRPr lang="en-US" altLang="zh-CN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43000" y="3143250"/>
            <a:ext cx="7143750" cy="2143125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--</a:t>
            </a:r>
            <a:r>
              <a:rPr lang="zh-CN" altLang="en-US" sz="2400">
                <a:latin typeface="Calibri" pitchFamily="34" charset="0"/>
              </a:rPr>
              <a:t>查询</a:t>
            </a:r>
            <a:r>
              <a:rPr lang="en-US" altLang="zh-CN" sz="2400">
                <a:latin typeface="Calibri" pitchFamily="34" charset="0"/>
              </a:rPr>
              <a:t>USER01</a:t>
            </a:r>
            <a:r>
              <a:rPr lang="zh-CN" altLang="en-US" sz="2400">
                <a:latin typeface="Calibri" pitchFamily="34" charset="0"/>
              </a:rPr>
              <a:t>用户下的对象哪些用户有相应的权限</a:t>
            </a:r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SQL&gt;conn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user01/user01</a:t>
            </a:r>
          </a:p>
          <a:p>
            <a:r>
              <a:rPr lang="en-US" altLang="zh-CN" sz="2400">
                <a:latin typeface="Calibri" pitchFamily="34" charset="0"/>
              </a:rPr>
              <a:t>SQL&gt;select * from user_tab_privs;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角色可以是对象权限或者系统权限的命名集合。</a:t>
            </a:r>
            <a:endParaRPr lang="en-US" altLang="zh-CN" smtClean="0"/>
          </a:p>
          <a:p>
            <a:r>
              <a:rPr lang="zh-CN" altLang="en-US" smtClean="0"/>
              <a:t>常用的系统角色</a:t>
            </a:r>
            <a:r>
              <a:rPr lang="en-US" altLang="zh-CN" smtClean="0"/>
              <a:t>:</a:t>
            </a: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DBA</a:t>
            </a: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Resource</a:t>
            </a: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Connect</a:t>
            </a:r>
          </a:p>
          <a:p>
            <a:r>
              <a:rPr lang="zh-CN" altLang="en-US" smtClean="0"/>
              <a:t>建立数据库的角色的基本语法是：</a:t>
            </a:r>
            <a:endParaRPr lang="en-US" altLang="zh-CN" smtClean="0"/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CREATE ROLE </a:t>
            </a:r>
            <a:r>
              <a:rPr lang="en-US" altLang="zh-CN" i="1" smtClean="0">
                <a:latin typeface="宋体" charset="-122"/>
                <a:ea typeface="宋体" charset="-122"/>
              </a:rPr>
              <a:t>role_name</a:t>
            </a:r>
            <a:r>
              <a:rPr lang="en-US" altLang="zh-CN" smtClean="0">
                <a:latin typeface="宋体" charset="-122"/>
                <a:ea typeface="宋体" charset="-122"/>
              </a:rPr>
              <a:t>;</a:t>
            </a:r>
          </a:p>
          <a:p>
            <a:r>
              <a:rPr lang="zh-CN" altLang="en-US" smtClean="0"/>
              <a:t>例如：</a:t>
            </a:r>
            <a:r>
              <a:rPr lang="en-US" smtClean="0"/>
              <a:t> </a:t>
            </a:r>
            <a:r>
              <a:rPr lang="en-US" altLang="zh-CN" sz="2400" b="0" smtClean="0"/>
              <a:t>create role role_teacher;</a:t>
            </a:r>
            <a:endParaRPr lang="zh-CN" altLang="en-US" sz="2400" b="0" smtClean="0"/>
          </a:p>
          <a:p>
            <a:pPr lvl="1">
              <a:buFont typeface="Arial" charset="0"/>
              <a:buNone/>
            </a:pPr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回顾</a:t>
            </a: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zh-CN" smtClean="0"/>
              <a:t>Oracle</a:t>
            </a:r>
            <a:r>
              <a:rPr lang="zh-CN" altLang="en-US" smtClean="0"/>
              <a:t>公司的产品有哪些？</a:t>
            </a:r>
            <a:endParaRPr lang="en-US" altLang="zh-CN" smtClean="0"/>
          </a:p>
          <a:p>
            <a:pPr>
              <a:buClr>
                <a:schemeClr val="accent2"/>
              </a:buClr>
            </a:pPr>
            <a:r>
              <a:rPr lang="en-US" altLang="zh-CN" smtClean="0"/>
              <a:t>Oracle</a:t>
            </a:r>
            <a:r>
              <a:rPr lang="zh-CN" altLang="en-US" smtClean="0"/>
              <a:t>服务器包括数据库及实例。</a:t>
            </a:r>
            <a:endParaRPr lang="en-US" altLang="zh-CN" smtClean="0"/>
          </a:p>
          <a:p>
            <a:pPr>
              <a:buClr>
                <a:schemeClr val="accent2"/>
              </a:buClr>
            </a:pPr>
            <a:r>
              <a:rPr lang="zh-CN" altLang="en-US" smtClean="0"/>
              <a:t>数据库的物理组件是指什么？</a:t>
            </a:r>
            <a:endParaRPr lang="en-US" altLang="zh-CN" smtClean="0"/>
          </a:p>
          <a:p>
            <a:pPr>
              <a:buClr>
                <a:schemeClr val="accent2"/>
              </a:buClr>
            </a:pPr>
            <a:r>
              <a:rPr lang="zh-CN" altLang="en-US" smtClean="0"/>
              <a:t>数据库的逻辑组件包括如些</a:t>
            </a:r>
            <a:endParaRPr lang="en-US" altLang="zh-CN" smtClean="0"/>
          </a:p>
          <a:p>
            <a:pPr>
              <a:buClr>
                <a:schemeClr val="accent2"/>
              </a:buClr>
            </a:pPr>
            <a:r>
              <a:rPr lang="en-US" altLang="zh-CN" smtClean="0"/>
              <a:t>Oracle</a:t>
            </a:r>
            <a:r>
              <a:rPr lang="zh-CN" altLang="en-US" smtClean="0"/>
              <a:t>的常用的查询工具</a:t>
            </a:r>
            <a:endParaRPr lang="en-US" altLang="zh-CN" smtClean="0"/>
          </a:p>
          <a:p>
            <a:pPr>
              <a:buClr>
                <a:schemeClr val="accent2"/>
              </a:buClr>
            </a:pPr>
            <a:r>
              <a:rPr lang="en-US" altLang="zh-CN" smtClean="0"/>
              <a:t>Oracle</a:t>
            </a:r>
            <a:r>
              <a:rPr lang="zh-CN" altLang="en-US" smtClean="0"/>
              <a:t>的常用的</a:t>
            </a:r>
            <a:r>
              <a:rPr lang="en-US" altLang="zh-CN" smtClean="0"/>
              <a:t>PLSQL</a:t>
            </a:r>
            <a:r>
              <a:rPr lang="zh-CN" altLang="en-US" smtClean="0"/>
              <a:t>命令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授予角色权限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357188" y="919163"/>
            <a:ext cx="8643937" cy="5173662"/>
          </a:xfrm>
        </p:spPr>
        <p:txBody>
          <a:bodyPr/>
          <a:lstStyle/>
          <a:p>
            <a:r>
              <a:rPr lang="zh-CN" altLang="en-US" smtClean="0"/>
              <a:t>创建角色后，可为这个角色授予相应的数据库对象权限与系统权限：</a:t>
            </a:r>
            <a:endParaRPr lang="en-US" altLang="zh-CN" smtClean="0"/>
          </a:p>
          <a:p>
            <a:pPr lvl="1"/>
            <a:r>
              <a:rPr lang="en-US" altLang="zh-CN" sz="2000" smtClean="0">
                <a:latin typeface="宋体" charset="-122"/>
                <a:ea typeface="宋体" charset="-122"/>
              </a:rPr>
              <a:t>GRANT </a:t>
            </a:r>
            <a:r>
              <a:rPr lang="en-US" altLang="zh-CN" sz="2000" i="1" smtClean="0">
                <a:latin typeface="宋体" charset="-122"/>
                <a:ea typeface="宋体" charset="-122"/>
              </a:rPr>
              <a:t>system_privilege</a:t>
            </a:r>
            <a:r>
              <a:rPr lang="en-US" altLang="zh-CN" sz="2000" smtClean="0">
                <a:latin typeface="宋体" charset="-122"/>
                <a:ea typeface="宋体" charset="-122"/>
              </a:rPr>
              <a:t> TO user_name</a:t>
            </a:r>
            <a:r>
              <a:rPr lang="zh-CN" altLang="en-US" sz="2000" smtClean="0">
                <a:latin typeface="宋体" charset="-122"/>
                <a:ea typeface="宋体" charset="-122"/>
              </a:rPr>
              <a:t> </a:t>
            </a:r>
            <a:r>
              <a:rPr lang="en-US" altLang="zh-CN" sz="2000" smtClean="0">
                <a:latin typeface="宋体" charset="-122"/>
                <a:ea typeface="宋体" charset="-122"/>
              </a:rPr>
              <a:t>[WITH ADMIN OPTION]</a:t>
            </a:r>
            <a:endParaRPr lang="zh-CN" altLang="en-US" sz="2000" smtClean="0">
              <a:latin typeface="宋体" charset="-122"/>
              <a:ea typeface="宋体" charset="-122"/>
            </a:endParaRPr>
          </a:p>
          <a:p>
            <a:pPr lvl="1"/>
            <a:r>
              <a:rPr lang="en-US" altLang="zh-CN" sz="2000" smtClean="0">
                <a:latin typeface="宋体" charset="-122"/>
                <a:ea typeface="宋体" charset="-122"/>
              </a:rPr>
              <a:t>GRANT </a:t>
            </a:r>
            <a:r>
              <a:rPr lang="en-US" altLang="zh-CN" sz="2000" i="1" smtClean="0">
                <a:latin typeface="宋体" charset="-122"/>
                <a:ea typeface="宋体" charset="-122"/>
              </a:rPr>
              <a:t>object_privilege</a:t>
            </a:r>
            <a:r>
              <a:rPr lang="en-US" altLang="zh-CN" sz="2000" smtClean="0">
                <a:latin typeface="宋体" charset="-122"/>
                <a:ea typeface="宋体" charset="-122"/>
              </a:rPr>
              <a:t> </a:t>
            </a:r>
            <a:r>
              <a:rPr lang="zh-CN" altLang="en-US" sz="2000" smtClean="0">
                <a:latin typeface="宋体" charset="-122"/>
                <a:ea typeface="宋体" charset="-122"/>
              </a:rPr>
              <a:t> </a:t>
            </a:r>
            <a:r>
              <a:rPr lang="en-US" altLang="zh-CN" sz="2000" smtClean="0">
                <a:latin typeface="宋体" charset="-122"/>
                <a:ea typeface="宋体" charset="-122"/>
              </a:rPr>
              <a:t>ON</a:t>
            </a:r>
            <a:r>
              <a:rPr lang="zh-CN" altLang="en-US" sz="2000" smtClean="0">
                <a:latin typeface="宋体" charset="-122"/>
                <a:ea typeface="宋体" charset="-122"/>
              </a:rPr>
              <a:t> </a:t>
            </a:r>
            <a:r>
              <a:rPr lang="en-US" altLang="zh-CN" sz="2000" i="1" smtClean="0">
                <a:latin typeface="宋体" charset="-122"/>
                <a:ea typeface="宋体" charset="-122"/>
              </a:rPr>
              <a:t>Object_name</a:t>
            </a:r>
            <a:r>
              <a:rPr lang="zh-CN" altLang="en-US" sz="2000" i="1" smtClean="0">
                <a:latin typeface="宋体" charset="-122"/>
                <a:ea typeface="宋体" charset="-122"/>
              </a:rPr>
              <a:t> </a:t>
            </a:r>
            <a:r>
              <a:rPr lang="en-US" altLang="zh-CN" sz="2000" smtClean="0">
                <a:latin typeface="宋体" charset="-122"/>
                <a:ea typeface="宋体" charset="-122"/>
              </a:rPr>
              <a:t>TO </a:t>
            </a:r>
            <a:r>
              <a:rPr lang="en-US" altLang="zh-CN" sz="2000" i="1" smtClean="0">
                <a:latin typeface="宋体" charset="-122"/>
                <a:ea typeface="宋体" charset="-122"/>
              </a:rPr>
              <a:t>user_name</a:t>
            </a:r>
            <a:r>
              <a:rPr lang="en-US" altLang="zh-CN" sz="2000" smtClean="0">
                <a:latin typeface="宋体" charset="-122"/>
                <a:ea typeface="宋体" charset="-122"/>
              </a:rPr>
              <a:t> [WITH GRANT OPTION]</a:t>
            </a:r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grant all on dept to role_teacher;</a:t>
            </a:r>
            <a:endParaRPr lang="zh-CN" altLang="en-US" smtClean="0">
              <a:latin typeface="宋体" charset="-122"/>
              <a:ea typeface="宋体" charset="-122"/>
            </a:endParaRP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grant create session,create table to</a:t>
            </a:r>
            <a:r>
              <a:rPr lang="zh-CN" altLang="en-US" smtClean="0">
                <a:latin typeface="宋体" charset="-122"/>
                <a:ea typeface="宋体" charset="-122"/>
              </a:rPr>
              <a:t> </a:t>
            </a:r>
            <a:r>
              <a:rPr lang="en-US" altLang="zh-CN" smtClean="0">
                <a:latin typeface="宋体" charset="-122"/>
                <a:ea typeface="宋体" charset="-122"/>
              </a:rPr>
              <a:t>role_teacher;</a:t>
            </a:r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把角色授予用户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461375" cy="5173662"/>
          </a:xfrm>
        </p:spPr>
        <p:txBody>
          <a:bodyPr/>
          <a:lstStyle/>
          <a:p>
            <a:r>
              <a:rPr lang="zh-CN" altLang="en-US" smtClean="0"/>
              <a:t>角色授予相应的数据库对象权限与系统权限后，就可以将这个角色赋予给指定的用户了。</a:t>
            </a:r>
            <a:endParaRPr lang="en-US" altLang="zh-CN" smtClean="0"/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GRANT </a:t>
            </a:r>
            <a:r>
              <a:rPr lang="en-US" altLang="zh-CN" i="1" smtClean="0">
                <a:latin typeface="宋体" charset="-122"/>
                <a:ea typeface="宋体" charset="-122"/>
              </a:rPr>
              <a:t>role_name</a:t>
            </a:r>
            <a:r>
              <a:rPr lang="en-US" altLang="zh-CN" smtClean="0">
                <a:latin typeface="宋体" charset="-122"/>
                <a:ea typeface="宋体" charset="-122"/>
              </a:rPr>
              <a:t> TO </a:t>
            </a:r>
            <a:r>
              <a:rPr lang="en-US" altLang="zh-CN" i="1" smtClean="0">
                <a:latin typeface="宋体" charset="-122"/>
                <a:ea typeface="宋体" charset="-122"/>
              </a:rPr>
              <a:t>user</a:t>
            </a:r>
            <a:r>
              <a:rPr lang="en-US" altLang="zh-CN" smtClean="0">
                <a:latin typeface="宋体" charset="-122"/>
                <a:ea typeface="宋体" charset="-122"/>
              </a:rPr>
              <a:t> [WITH ADMIN OPTION]</a:t>
            </a:r>
            <a:endParaRPr lang="zh-CN" altLang="en-US" smtClean="0">
              <a:latin typeface="宋体" charset="-122"/>
              <a:ea typeface="宋体" charset="-122"/>
            </a:endParaRP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GRANT </a:t>
            </a:r>
            <a:r>
              <a:rPr lang="en-US" altLang="zh-CN" i="1" smtClean="0">
                <a:latin typeface="宋体" charset="-122"/>
                <a:ea typeface="宋体" charset="-122"/>
              </a:rPr>
              <a:t>role_name</a:t>
            </a:r>
            <a:r>
              <a:rPr lang="en-US" altLang="zh-CN" smtClean="0">
                <a:latin typeface="宋体" charset="-122"/>
                <a:ea typeface="宋体" charset="-122"/>
              </a:rPr>
              <a:t> TO </a:t>
            </a:r>
            <a:r>
              <a:rPr lang="en-US" altLang="zh-CN" i="1" smtClean="0">
                <a:latin typeface="宋体" charset="-122"/>
                <a:ea typeface="宋体" charset="-122"/>
              </a:rPr>
              <a:t>role_name</a:t>
            </a:r>
            <a:r>
              <a:rPr lang="en-US" altLang="zh-CN" smtClean="0">
                <a:latin typeface="宋体" charset="-122"/>
                <a:ea typeface="宋体" charset="-122"/>
              </a:rPr>
              <a:t> [WITH ADMIN OPTION]</a:t>
            </a:r>
            <a:endParaRPr lang="zh-CN" altLang="en-US" smtClean="0">
              <a:latin typeface="宋体" charset="-122"/>
              <a:ea typeface="宋体" charset="-122"/>
            </a:endParaRPr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SQL&gt; grant role_teacher to user01;</a:t>
            </a:r>
            <a:endParaRPr lang="zh-CN" altLang="en-US" smtClean="0">
              <a:latin typeface="宋体" charset="-122"/>
              <a:ea typeface="宋体" charset="-122"/>
            </a:endParaRPr>
          </a:p>
          <a:p>
            <a:pPr lvl="1"/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610A14-0C35-4C11-B324-952809BBE4C4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总结</a:t>
            </a:r>
            <a:endParaRPr lang="en-US" smtClean="0">
              <a:ea typeface="文鼎CS大宋"/>
            </a:endParaRPr>
          </a:p>
        </p:txBody>
      </p:sp>
      <p:sp>
        <p:nvSpPr>
          <p:cNvPr id="26627" name="Text Box 15"/>
          <p:cNvSpPr txBox="1">
            <a:spLocks noChangeArrowheads="1"/>
          </p:cNvSpPr>
          <p:nvPr/>
        </p:nvSpPr>
        <p:spPr bwMode="auto">
          <a:xfrm>
            <a:off x="500063" y="1000125"/>
            <a:ext cx="7796212" cy="366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Oracle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缺省用户有哪几个？</a:t>
            </a:r>
            <a:endParaRPr lang="en-US" altLang="zh-CN" sz="2800" b="1">
              <a:latin typeface="Calibri" pitchFamily="34" charset="0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Oracle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用户资源文件的作用</a:t>
            </a:r>
            <a:endParaRPr lang="en-US" altLang="zh-CN" sz="2800" b="1">
              <a:latin typeface="Calibri" pitchFamily="34" charset="0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创建及管理数据库用户</a:t>
            </a:r>
            <a:endParaRPr lang="en-US" altLang="zh-CN" sz="2800" b="1">
              <a:latin typeface="Calibri" pitchFamily="34" charset="0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权限的类型以及授予与撤销</a:t>
            </a:r>
            <a:endParaRPr lang="en-US" altLang="zh-CN" sz="2800" b="1">
              <a:latin typeface="Calibri" pitchFamily="34" charset="0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角色的创建、授权</a:t>
            </a:r>
            <a:endParaRPr lang="en-US" altLang="zh-CN" sz="2800" b="1"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作业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、简述</a:t>
            </a:r>
            <a:r>
              <a:rPr lang="en-US" altLang="zh-CN" smtClean="0"/>
              <a:t>oracle</a:t>
            </a:r>
            <a:r>
              <a:rPr lang="zh-CN" altLang="en-US" smtClean="0"/>
              <a:t>中权限的类型，它们是如何分配的。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、简述</a:t>
            </a:r>
            <a:r>
              <a:rPr lang="en-US" altLang="zh-CN" smtClean="0"/>
              <a:t>oracle</a:t>
            </a:r>
            <a:r>
              <a:rPr lang="zh-CN" altLang="en-US" smtClean="0"/>
              <a:t>中用户的概念。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、简述</a:t>
            </a:r>
            <a:r>
              <a:rPr lang="en-US" altLang="zh-CN" smtClean="0"/>
              <a:t>oracle</a:t>
            </a:r>
            <a:r>
              <a:rPr lang="zh-CN" altLang="en-US" smtClean="0"/>
              <a:t>中角色的作用。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本章目标</a:t>
            </a: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altLang="zh-CN" smtClean="0"/>
              <a:t>Oracle</a:t>
            </a:r>
            <a:r>
              <a:rPr lang="zh-CN" altLang="en-US" smtClean="0"/>
              <a:t>数据库中用户的含义</a:t>
            </a:r>
            <a:endParaRPr lang="en-US" altLang="zh-CN" smtClean="0"/>
          </a:p>
          <a:p>
            <a:r>
              <a:rPr lang="zh-CN" altLang="en-US" smtClean="0"/>
              <a:t>掌握数据库中用户的用户以及如何创建用户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altLang="zh-CN" smtClean="0"/>
              <a:t>profile</a:t>
            </a:r>
            <a:r>
              <a:rPr lang="zh-CN" altLang="en-US" smtClean="0"/>
              <a:t>的创建与使用</a:t>
            </a:r>
            <a:endParaRPr lang="en-US" altLang="zh-CN" smtClean="0"/>
          </a:p>
          <a:p>
            <a:r>
              <a:rPr lang="zh-CN" altLang="en-US" smtClean="0"/>
              <a:t>掌握创建用户以及对用户的管理</a:t>
            </a:r>
            <a:endParaRPr lang="en-US" altLang="zh-CN" smtClean="0"/>
          </a:p>
          <a:p>
            <a:r>
              <a:rPr lang="zh-CN" altLang="en-US" smtClean="0"/>
              <a:t>掌握系统权限与对象权限的管理</a:t>
            </a:r>
            <a:endParaRPr lang="en-US" altLang="zh-CN" smtClean="0"/>
          </a:p>
          <a:p>
            <a:r>
              <a:rPr lang="zh-CN" altLang="en-US" smtClean="0"/>
              <a:t>了解角色的创建以及它的权限管理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文鼎CS大宋"/>
              </a:rPr>
              <a:t>Oracle </a:t>
            </a:r>
            <a:r>
              <a:rPr lang="zh-CN" altLang="en-US" smtClean="0">
                <a:ea typeface="文鼎CS大宋"/>
              </a:rPr>
              <a:t>默认用户</a:t>
            </a:r>
          </a:p>
        </p:txBody>
      </p:sp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684213" y="1071563"/>
            <a:ext cx="8064500" cy="1471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只有用合法的用户帐号才能访问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Oracle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数据库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Oracle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有几个默认的数据库用户 </a:t>
            </a:r>
            <a:r>
              <a:rPr lang="en-US" altLang="en-US" sz="2800" b="1"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3348038" y="2851150"/>
            <a:ext cx="2447925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>
                  <a:alpha val="48000"/>
                </a:srgbClr>
              </a:gs>
              <a:gs pos="50000">
                <a:schemeClr val="bg1"/>
              </a:gs>
              <a:gs pos="100000">
                <a:srgbClr val="3399FF">
                  <a:alpha val="48000"/>
                </a:srgbClr>
              </a:gs>
            </a:gsLst>
            <a:lin ang="18900000" scaled="1"/>
          </a:gradFill>
          <a:ln w="34925" cmpd="dbl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ea typeface="黑体" pitchFamily="2" charset="-122"/>
              </a:rPr>
              <a:t>Oracle</a:t>
            </a:r>
            <a:r>
              <a:rPr lang="en-US" altLang="zh-CN" sz="2000">
                <a:latin typeface="+mn-lt"/>
                <a:ea typeface="黑体" pitchFamily="2" charset="-122"/>
              </a:rPr>
              <a:t> </a:t>
            </a:r>
            <a:r>
              <a:rPr lang="zh-CN" altLang="en-US" sz="2000">
                <a:latin typeface="+mn-lt"/>
                <a:ea typeface="黑体" pitchFamily="2" charset="-122"/>
              </a:rPr>
              <a:t>默认用户</a:t>
            </a: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1042988" y="4291013"/>
            <a:ext cx="1871662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>
                  <a:alpha val="48000"/>
                </a:srgbClr>
              </a:gs>
              <a:gs pos="50000">
                <a:schemeClr val="bg1"/>
              </a:gs>
              <a:gs pos="100000">
                <a:srgbClr val="3399FF">
                  <a:alpha val="48000"/>
                </a:srgbClr>
              </a:gs>
            </a:gsLst>
            <a:lin ang="18900000" scaled="1"/>
          </a:gradFill>
          <a:ln w="22225" cmpd="dbl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ea typeface="黑体" pitchFamily="2" charset="-122"/>
              </a:rPr>
              <a:t>SYS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4570413" y="34274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1762125" y="3786188"/>
            <a:ext cx="5976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1762125" y="37861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7739063" y="37861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4570413" y="37861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3635375" y="4291013"/>
            <a:ext cx="18716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>
                  <a:alpha val="48000"/>
                </a:srgbClr>
              </a:gs>
              <a:gs pos="50000">
                <a:schemeClr val="bg1"/>
              </a:gs>
              <a:gs pos="100000">
                <a:srgbClr val="3399FF">
                  <a:alpha val="48000"/>
                </a:srgbClr>
              </a:gs>
            </a:gsLst>
            <a:lin ang="18900000" scaled="1"/>
          </a:gradFill>
          <a:ln w="22225" cmpd="dbl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ea typeface="黑体" pitchFamily="2" charset="-122"/>
              </a:rPr>
              <a:t>SYSTEM</a:t>
            </a: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>
            <a:off x="6588125" y="4292600"/>
            <a:ext cx="18716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>
                  <a:alpha val="48000"/>
                </a:srgbClr>
              </a:gs>
              <a:gs pos="50000">
                <a:schemeClr val="bg1"/>
              </a:gs>
              <a:gs pos="100000">
                <a:srgbClr val="3399FF">
                  <a:alpha val="48000"/>
                </a:srgbClr>
              </a:gs>
            </a:gsLst>
            <a:lin ang="18900000" scaled="1"/>
          </a:gradFill>
          <a:ln w="22225" cmpd="dbl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+mn-lt"/>
                <a:ea typeface="黑体" pitchFamily="2" charset="-122"/>
              </a:rPr>
              <a:t>SCOTT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684213" y="5157788"/>
            <a:ext cx="8208962" cy="647700"/>
          </a:xfrm>
          <a:prstGeom prst="rect">
            <a:avLst/>
          </a:prstGeom>
          <a:solidFill>
            <a:srgbClr val="F8BF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>
                <a:latin typeface="Calibri" pitchFamily="34" charset="0"/>
              </a:rPr>
              <a:t>数据库中所有数据字典表和视图都存储在 </a:t>
            </a:r>
            <a:r>
              <a:rPr lang="en-US" altLang="zh-CN" sz="2000">
                <a:latin typeface="Calibri" pitchFamily="34" charset="0"/>
              </a:rPr>
              <a:t>SYS </a:t>
            </a:r>
            <a:r>
              <a:rPr lang="zh-CN" altLang="en-US" sz="2000">
                <a:latin typeface="Calibri" pitchFamily="34" charset="0"/>
              </a:rPr>
              <a:t>模式中。</a:t>
            </a:r>
            <a:r>
              <a:rPr lang="en-US" altLang="zh-CN" sz="2000">
                <a:latin typeface="Calibri" pitchFamily="34" charset="0"/>
              </a:rPr>
              <a:t>SYS</a:t>
            </a:r>
            <a:r>
              <a:rPr lang="en-US" sz="2000">
                <a:latin typeface="Calibri" pitchFamily="34" charset="0"/>
              </a:rPr>
              <a:t>用户主要用来维护系统信息和管理实例</a:t>
            </a:r>
            <a:r>
              <a:rPr lang="zh-CN" altLang="en-US" sz="2000">
                <a:latin typeface="Calibri" pitchFamily="34" charset="0"/>
              </a:rPr>
              <a:t>。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684213" y="5157788"/>
            <a:ext cx="8208962" cy="647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33"/>
              </a:gs>
            </a:gsLst>
            <a:lin ang="18900000" scaled="1"/>
          </a:gradFill>
          <a:ln w="34925" cmpd="dbl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  <a:ea typeface="黑体" pitchFamily="49" charset="-122"/>
              </a:rPr>
              <a:t>SYSTEM 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是默认的系统管理员，</a:t>
            </a:r>
            <a:r>
              <a:rPr lang="zh-CN" sz="2000">
                <a:latin typeface="Calibri" pitchFamily="34" charset="0"/>
                <a:ea typeface="黑体" pitchFamily="49" charset="-122"/>
              </a:rPr>
              <a:t>该用户拥有</a:t>
            </a:r>
            <a:r>
              <a:rPr lang="zh-CN" altLang="zh-CN" sz="2000">
                <a:latin typeface="Calibri" pitchFamily="34" charset="0"/>
                <a:ea typeface="黑体" pitchFamily="49" charset="-122"/>
              </a:rPr>
              <a:t>Oracle</a:t>
            </a:r>
            <a:r>
              <a:rPr lang="zh-CN" sz="2000">
                <a:latin typeface="Calibri" pitchFamily="34" charset="0"/>
                <a:ea typeface="黑体" pitchFamily="49" charset="-122"/>
              </a:rPr>
              <a:t>管理工具使用的内部表和视图。通常通过</a:t>
            </a:r>
            <a:r>
              <a:rPr lang="zh-CN" altLang="zh-CN" sz="2000">
                <a:latin typeface="Calibri" pitchFamily="34" charset="0"/>
                <a:ea typeface="黑体" pitchFamily="49" charset="-122"/>
              </a:rPr>
              <a:t>SYSTEM</a:t>
            </a:r>
            <a:r>
              <a:rPr lang="zh-CN" sz="2000">
                <a:latin typeface="Calibri" pitchFamily="34" charset="0"/>
                <a:ea typeface="黑体" pitchFamily="49" charset="-122"/>
              </a:rPr>
              <a:t>用户管理数据库用户、权限和存储等</a:t>
            </a:r>
            <a:endParaRPr lang="en-US" sz="20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684213" y="5157788"/>
            <a:ext cx="8208962" cy="647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33"/>
              </a:gs>
            </a:gsLst>
            <a:lin ang="18900000" scaled="1"/>
          </a:gradFill>
          <a:ln w="34925" cmpd="dbl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zh-CN" sz="2000">
                <a:latin typeface="Calibri" pitchFamily="34" charset="0"/>
                <a:ea typeface="黑体" pitchFamily="49" charset="-122"/>
              </a:rPr>
              <a:t>SCOTT</a:t>
            </a:r>
            <a:r>
              <a:rPr lang="zh-CN" sz="2000">
                <a:latin typeface="Calibri" pitchFamily="34" charset="0"/>
                <a:ea typeface="黑体" pitchFamily="49" charset="-122"/>
              </a:rPr>
              <a:t>用户是</a:t>
            </a:r>
            <a:r>
              <a:rPr lang="zh-CN" altLang="zh-CN" sz="2000">
                <a:latin typeface="Calibri" pitchFamily="34" charset="0"/>
                <a:ea typeface="黑体" pitchFamily="49" charset="-122"/>
              </a:rPr>
              <a:t>Oracle </a:t>
            </a:r>
            <a:r>
              <a:rPr lang="zh-CN" sz="2000">
                <a:latin typeface="Calibri" pitchFamily="34" charset="0"/>
                <a:ea typeface="黑体" pitchFamily="49" charset="-122"/>
              </a:rPr>
              <a:t>数据库的一个示范帐户，在数据库安装时创建</a:t>
            </a:r>
            <a:endParaRPr lang="en-US" sz="2000"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nimBg="1"/>
      <p:bldP spid="90120" grpId="0" animBg="1"/>
      <p:bldP spid="90121" grpId="0" animBg="1"/>
      <p:bldP spid="90122" grpId="0" animBg="1"/>
      <p:bldP spid="90123" grpId="0" animBg="1"/>
      <p:bldP spid="90126" grpId="0" animBg="1"/>
      <p:bldP spid="90126" grpId="1" animBg="1"/>
      <p:bldP spid="90127" grpId="0" animBg="1"/>
      <p:bldP spid="90127" grpId="1" animBg="1"/>
      <p:bldP spid="90128" grpId="0" animBg="1"/>
      <p:bldP spid="901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用户的默认表空间</a:t>
            </a:r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当用户连接到数据库进行资料存储时，若未指出数据的目标存储表空间时，则数据存储在用户的默认表空间中。</a:t>
            </a:r>
            <a:endParaRPr lang="en-US" altLang="zh-CN" smtClean="0"/>
          </a:p>
          <a:p>
            <a:r>
              <a:rPr lang="en-US" altLang="zh-CN" smtClean="0"/>
              <a:t>SYS</a:t>
            </a:r>
            <a:r>
              <a:rPr lang="zh-CN" altLang="en-US" smtClean="0"/>
              <a:t>、</a:t>
            </a:r>
            <a:r>
              <a:rPr lang="en-US" altLang="zh-CN" smtClean="0"/>
              <a:t>SYSTEM</a:t>
            </a:r>
            <a:r>
              <a:rPr lang="zh-CN" altLang="en-US" smtClean="0"/>
              <a:t>用户的默认表空间是</a:t>
            </a:r>
            <a:r>
              <a:rPr lang="en-US" altLang="zh-CN" smtClean="0"/>
              <a:t>system</a:t>
            </a:r>
          </a:p>
          <a:p>
            <a:r>
              <a:rPr lang="en-US" altLang="zh-CN" smtClean="0"/>
              <a:t>SCOTT</a:t>
            </a:r>
            <a:r>
              <a:rPr lang="zh-CN" altLang="en-US" smtClean="0"/>
              <a:t>用户的默认表空间是</a:t>
            </a:r>
            <a:r>
              <a:rPr lang="en-US" altLang="zh-CN" smtClean="0"/>
              <a:t>users</a:t>
            </a:r>
          </a:p>
          <a:p>
            <a:r>
              <a:rPr lang="zh-CN" altLang="en-US" smtClean="0"/>
              <a:t>创建新用户的默认表空间是</a:t>
            </a:r>
            <a:r>
              <a:rPr lang="en-US" altLang="zh-CN" smtClean="0"/>
              <a:t>users</a:t>
            </a:r>
          </a:p>
          <a:p>
            <a:r>
              <a:rPr lang="zh-CN" altLang="en-US" smtClean="0"/>
              <a:t>所有用户的临时表空间是</a:t>
            </a:r>
            <a:r>
              <a:rPr lang="en-US" altLang="zh-CN" smtClean="0"/>
              <a:t>temp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用户资源文件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8229600" cy="2366962"/>
          </a:xfrm>
        </p:spPr>
        <p:txBody>
          <a:bodyPr/>
          <a:lstStyle/>
          <a:p>
            <a:r>
              <a:rPr lang="zh-CN" altLang="en-US" smtClean="0"/>
              <a:t>用户资源文件用来对用户的资源存取进行限制。</a:t>
            </a:r>
            <a:endParaRPr lang="en-US" altLang="zh-CN" smtClean="0"/>
          </a:p>
          <a:p>
            <a:r>
              <a:rPr lang="zh-CN" altLang="en-US" smtClean="0"/>
              <a:t>多个用户可以共用一个用户资源文件。</a:t>
            </a:r>
            <a:endParaRPr lang="en-US" altLang="zh-CN" smtClean="0"/>
          </a:p>
          <a:p>
            <a:r>
              <a:rPr lang="zh-CN" altLang="en-US" smtClean="0"/>
              <a:t>创建用户资源文件语法：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643063" y="3143250"/>
            <a:ext cx="4714875" cy="2214563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latin typeface="Calibri" pitchFamily="34" charset="0"/>
              </a:rPr>
              <a:t>CREATE PROFILE filename LIMIT</a:t>
            </a:r>
            <a:endParaRPr lang="zh-CN" altLang="en-US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SESSION_PER_USER integer</a:t>
            </a:r>
            <a:endParaRPr lang="zh-CN" altLang="en-US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CPU_PER_SESSION integer</a:t>
            </a:r>
            <a:endParaRPr lang="zh-CN" altLang="en-US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USER_PER_CALL integer</a:t>
            </a:r>
            <a:endParaRPr lang="zh-CN" altLang="en-US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CONNECT_TIME integer</a:t>
            </a:r>
          </a:p>
          <a:p>
            <a:r>
              <a:rPr lang="en-US" altLang="zh-CN" sz="2400">
                <a:latin typeface="Calibri" pitchFamily="34" charset="0"/>
              </a:rPr>
              <a:t>…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500188" y="3071813"/>
            <a:ext cx="5214937" cy="3571875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cs typeface="Arial" charset="0"/>
              </a:rPr>
              <a:t>create profile tax_users limit</a:t>
            </a:r>
            <a:endParaRPr lang="zh-CN" altLang="en-US" sz="2400">
              <a:cs typeface="Arial" charset="0"/>
            </a:endParaRPr>
          </a:p>
          <a:p>
            <a:r>
              <a:rPr lang="en-US" altLang="zh-CN" sz="2400">
                <a:cs typeface="Arial" charset="0"/>
              </a:rPr>
              <a:t>session_per_user 3</a:t>
            </a:r>
            <a:endParaRPr lang="zh-CN" altLang="en-US" sz="2400">
              <a:cs typeface="Arial" charset="0"/>
            </a:endParaRPr>
          </a:p>
          <a:p>
            <a:r>
              <a:rPr lang="en-US" altLang="zh-CN" sz="2400">
                <a:cs typeface="Arial" charset="0"/>
              </a:rPr>
              <a:t>cpu_per_session UNLIMITED</a:t>
            </a:r>
            <a:endParaRPr lang="zh-CN" altLang="en-US" sz="2400">
              <a:cs typeface="Arial" charset="0"/>
            </a:endParaRPr>
          </a:p>
          <a:p>
            <a:r>
              <a:rPr lang="en-US" altLang="zh-CN" sz="2400">
                <a:cs typeface="Arial" charset="0"/>
              </a:rPr>
              <a:t>connect_time 30</a:t>
            </a:r>
            <a:endParaRPr lang="zh-CN" altLang="en-US" sz="2400">
              <a:cs typeface="Arial" charset="0"/>
            </a:endParaRPr>
          </a:p>
          <a:p>
            <a:r>
              <a:rPr lang="en-US" altLang="zh-CN" sz="2400">
                <a:cs typeface="Arial" charset="0"/>
              </a:rPr>
              <a:t>logical_reads_per_session DEFAULT</a:t>
            </a:r>
            <a:endParaRPr lang="zh-CN" altLang="en-US" sz="2400">
              <a:cs typeface="Arial" charset="0"/>
            </a:endParaRPr>
          </a:p>
          <a:p>
            <a:r>
              <a:rPr lang="en-US" altLang="zh-CN" sz="2400">
                <a:cs typeface="Arial" charset="0"/>
              </a:rPr>
              <a:t>logical_reads_per_call 1000</a:t>
            </a:r>
            <a:endParaRPr lang="zh-CN" altLang="en-US" sz="2400">
              <a:cs typeface="Arial" charset="0"/>
            </a:endParaRPr>
          </a:p>
          <a:p>
            <a:r>
              <a:rPr lang="en-US" altLang="zh-CN" sz="2400">
                <a:cs typeface="Arial" charset="0"/>
              </a:rPr>
              <a:t>private_sga 15K</a:t>
            </a:r>
            <a:endParaRPr lang="zh-CN" altLang="en-US" sz="2400">
              <a:cs typeface="Arial" charset="0"/>
            </a:endParaRPr>
          </a:p>
          <a:p>
            <a:r>
              <a:rPr lang="en-US" altLang="zh-CN" sz="2400">
                <a:cs typeface="Arial" charset="0"/>
              </a:rPr>
              <a:t>composite_limit 500000</a:t>
            </a:r>
            <a:endParaRPr lang="zh-CN" altLang="en-US" sz="2400">
              <a:cs typeface="Arial" charset="0"/>
            </a:endParaRPr>
          </a:p>
          <a:p>
            <a:r>
              <a:rPr lang="en-US" altLang="zh-CN" sz="2400">
                <a:cs typeface="Arial" charset="0"/>
              </a:rPr>
              <a:t>password_life_time 90</a:t>
            </a:r>
            <a:endParaRPr lang="zh-CN" altLang="en-US" sz="2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创建新用户</a:t>
            </a:r>
            <a:endParaRPr lang="en-US" smtClean="0">
              <a:ea typeface="文鼎CS大宋"/>
            </a:endParaRPr>
          </a:p>
        </p:txBody>
      </p:sp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84213" y="928688"/>
            <a:ext cx="8459787" cy="220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zh-CN" sz="2800" b="1">
                <a:latin typeface="Calibri" pitchFamily="34" charset="0"/>
                <a:ea typeface="黑体" pitchFamily="49" charset="-122"/>
              </a:rPr>
              <a:t>要连接到Oracle数据库，就需要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创建</a:t>
            </a:r>
            <a:r>
              <a:rPr lang="zh-CN" altLang="zh-CN" sz="2800" b="1">
                <a:latin typeface="Calibri" pitchFamily="34" charset="0"/>
                <a:ea typeface="黑体" pitchFamily="49" charset="-122"/>
              </a:rPr>
              <a:t>一个用户帐户</a:t>
            </a:r>
            <a:endParaRPr lang="zh-CN" altLang="en-US" sz="2800" b="1">
              <a:latin typeface="Calibri" pitchFamily="34" charset="0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每个用户都有一个默认表空间和一个临时表空间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CREATE USER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命令用于创建新用户</a:t>
            </a:r>
            <a:endParaRPr lang="en-US" altLang="zh-CN" sz="2800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116013" y="3933825"/>
            <a:ext cx="6480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itchFamily="49" charset="0"/>
              </a:rPr>
              <a:t>CREATE USER username</a:t>
            </a:r>
          </a:p>
          <a:p>
            <a:r>
              <a:rPr lang="en-US" altLang="zh-CN" sz="2000" b="1">
                <a:latin typeface="Courier New" pitchFamily="49" charset="0"/>
              </a:rPr>
              <a:t>IDENTIFIED BY password</a:t>
            </a:r>
          </a:p>
          <a:p>
            <a:r>
              <a:rPr lang="en-US" altLang="zh-CN" sz="2000" b="1">
                <a:latin typeface="Courier New" pitchFamily="49" charset="0"/>
              </a:rPr>
              <a:t>[DEFAULT TABLESPACE tablespace]</a:t>
            </a:r>
          </a:p>
          <a:p>
            <a:r>
              <a:rPr lang="en-US" altLang="zh-CN" sz="2000" b="1">
                <a:latin typeface="Courier New" pitchFamily="49" charset="0"/>
              </a:rPr>
              <a:t>[TEMPORARY TABLESPACE tablespace];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684213" y="3049588"/>
            <a:ext cx="7632700" cy="665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CREATE </a:t>
            </a:r>
            <a:r>
              <a:rPr lang="en-US" altLang="en-US" sz="2800" b="1">
                <a:latin typeface="Calibri" pitchFamily="34" charset="0"/>
                <a:ea typeface="黑体" pitchFamily="49" charset="-122"/>
              </a:rPr>
              <a:t>USER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命令的语法是：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138238" y="5715000"/>
            <a:ext cx="6577012" cy="7207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33"/>
              </a:gs>
            </a:gsLst>
            <a:lin ang="18900000" scaled="1"/>
          </a:gradFill>
          <a:ln w="34925" cmpd="dbl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latin typeface="Calibri" pitchFamily="34" charset="0"/>
                <a:ea typeface="黑体" pitchFamily="49" charset="-122"/>
              </a:rPr>
              <a:t>创建一个名称为 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martin </a:t>
            </a:r>
            <a:r>
              <a:rPr lang="zh-CN" altLang="en-US" sz="2000">
                <a:latin typeface="Calibri" pitchFamily="34" charset="0"/>
                <a:ea typeface="黑体" pitchFamily="49" charset="-122"/>
              </a:rPr>
              <a:t>的用户，其密码为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martinpwd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143000" y="3714750"/>
            <a:ext cx="7000875" cy="1928813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ea typeface="黑体" pitchFamily="49" charset="-122"/>
              </a:rPr>
              <a:t>CREATE USER MARTIN</a:t>
            </a:r>
            <a:r>
              <a:rPr lang="zh-CN" altLang="en-US" sz="2400">
                <a:latin typeface="Calibri" pitchFamily="34" charset="0"/>
                <a:ea typeface="黑体" pitchFamily="49" charset="-122"/>
              </a:rPr>
              <a:t> 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IDENTIFIED BY martinpwd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ea typeface="黑体" pitchFamily="49" charset="-122"/>
              </a:rPr>
              <a:t>DEFAULT TABLESPACE USERS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ea typeface="黑体" pitchFamily="49" charset="-122"/>
              </a:rPr>
              <a:t>TEMPORARY TABLESPACE TEMP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PROFILE DEFAULT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  <p:bldP spid="91141" grpId="1"/>
      <p:bldP spid="91143" grpId="0"/>
      <p:bldP spid="91143" grpId="1"/>
      <p:bldP spid="9114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修改用户</a:t>
            </a:r>
            <a:endParaRPr lang="en-US" smtClean="0">
              <a:ea typeface="文鼎CS大宋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84213" y="928688"/>
            <a:ext cx="8459787" cy="2117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用户的密码、默认表空间、临时表空间、资源文件等信息都可以进行修改。</a:t>
            </a:r>
            <a:endParaRPr lang="en-US" altLang="zh-CN" sz="2800" b="1">
              <a:latin typeface="Calibri" pitchFamily="34" charset="0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修改用户的语法是：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285875" y="3071813"/>
            <a:ext cx="64801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ourier New" pitchFamily="49" charset="0"/>
              </a:rPr>
              <a:t>ALTER USER username</a:t>
            </a:r>
          </a:p>
          <a:p>
            <a:r>
              <a:rPr lang="en-US" altLang="zh-CN" sz="2400" b="1">
                <a:latin typeface="Courier New" pitchFamily="49" charset="0"/>
              </a:rPr>
              <a:t>IDENTIFIED BY password</a:t>
            </a:r>
          </a:p>
          <a:p>
            <a:r>
              <a:rPr lang="en-US" altLang="zh-CN" sz="2400" b="1">
                <a:latin typeface="Courier New" pitchFamily="49" charset="0"/>
              </a:rPr>
              <a:t>[DEFAULT TABLESPACE tablespace_name]</a:t>
            </a:r>
          </a:p>
          <a:p>
            <a:r>
              <a:rPr lang="en-US" altLang="zh-CN" sz="2400" b="1">
                <a:latin typeface="Courier New" pitchFamily="49" charset="0"/>
              </a:rPr>
              <a:t>[TEMPORARY TABLESPACE tablespace_name]</a:t>
            </a:r>
          </a:p>
          <a:p>
            <a:r>
              <a:rPr lang="en-US" altLang="zh-CN" sz="2400" b="1">
                <a:latin typeface="Courier New" pitchFamily="49" charset="0"/>
              </a:rPr>
              <a:t>[PROFILE</a:t>
            </a:r>
            <a:r>
              <a:rPr lang="zh-CN" altLang="en-US" sz="2400" b="1">
                <a:latin typeface="Courier New" pitchFamily="49" charset="0"/>
              </a:rPr>
              <a:t> </a:t>
            </a:r>
            <a:r>
              <a:rPr lang="en-US" altLang="zh-CN" sz="2400" b="1">
                <a:latin typeface="Courier New" pitchFamily="49" charset="0"/>
              </a:rPr>
              <a:t>profile_name];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715000"/>
            <a:ext cx="7000875" cy="4318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修改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MARTIN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用户的密码、默认表空间、缺省表空间、资源文件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85875" y="3143250"/>
            <a:ext cx="7000875" cy="2500313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ea typeface="黑体" pitchFamily="49" charset="-122"/>
              </a:rPr>
              <a:t>ALTER USER MARTIN</a:t>
            </a:r>
            <a:r>
              <a:rPr lang="zh-CN" altLang="en-US" sz="2400">
                <a:latin typeface="Calibri" pitchFamily="34" charset="0"/>
                <a:ea typeface="黑体" pitchFamily="49" charset="-122"/>
              </a:rPr>
              <a:t> 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IDENTIFIED BY martin123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ea typeface="黑体" pitchFamily="49" charset="-122"/>
              </a:rPr>
              <a:t>DEFAULT TABLESPACE USERS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ea typeface="黑体" pitchFamily="49" charset="-122"/>
              </a:rPr>
              <a:t>TEMPORARY TABLESPACE TEMP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PROFILE </a:t>
            </a:r>
            <a:r>
              <a:rPr lang="en-US" altLang="zh-CN" sz="2400">
                <a:cs typeface="Arial" charset="0"/>
              </a:rPr>
              <a:t>tax_users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  <p:bldP spid="91141" grpId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删除用户</a:t>
            </a:r>
            <a:endParaRPr lang="en-US" smtClean="0">
              <a:ea typeface="文鼎CS大宋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84213" y="928688"/>
            <a:ext cx="8102600" cy="220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用户在不需要的时候可以删除。</a:t>
            </a:r>
            <a:endParaRPr lang="en-US" altLang="zh-CN" sz="2800" b="1">
              <a:latin typeface="Calibri" pitchFamily="34" charset="0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删除用户时，用户下对应的对象全部都会删除</a:t>
            </a:r>
            <a:endParaRPr lang="en-US" altLang="zh-CN" sz="2800" b="1">
              <a:latin typeface="Calibri" pitchFamily="34" charset="0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删除用户的语法是：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285875" y="3286125"/>
            <a:ext cx="6480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ourier New" pitchFamily="49" charset="0"/>
              </a:rPr>
              <a:t>DROP USER username</a:t>
            </a:r>
            <a:r>
              <a:rPr lang="zh-CN" altLang="en-US" sz="2400" b="1">
                <a:latin typeface="Courier New" pitchFamily="49" charset="0"/>
              </a:rPr>
              <a:t> </a:t>
            </a:r>
            <a:r>
              <a:rPr lang="en-US" altLang="zh-CN" sz="2400" b="1">
                <a:latin typeface="Courier New" pitchFamily="49" charset="0"/>
              </a:rPr>
              <a:t>CASCADE];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72000" y="5072063"/>
            <a:ext cx="3598863" cy="4318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  <a:ea typeface="黑体" pitchFamily="49" charset="-122"/>
              </a:rPr>
              <a:t>删除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MARTIN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用户模式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357313" y="3929063"/>
            <a:ext cx="7000875" cy="642937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  <a:ea typeface="黑体" pitchFamily="49" charset="-122"/>
              </a:rPr>
              <a:t>DROP USER MARTIN</a:t>
            </a:r>
            <a:r>
              <a:rPr lang="zh-CN" altLang="en-US" sz="2400"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CASCADE;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  <p:bldP spid="91141" grpId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第3学期JAVA模板</Template>
  <TotalTime>711</TotalTime>
  <Words>2059</Words>
  <Application>Microsoft Office PowerPoint</Application>
  <PresentationFormat>全屏显示(4:3)</PresentationFormat>
  <Paragraphs>203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Calibri</vt:lpstr>
      <vt:lpstr>宋体</vt:lpstr>
      <vt:lpstr>Arial</vt:lpstr>
      <vt:lpstr>文鼎CS大宋</vt:lpstr>
      <vt:lpstr>黑体</vt:lpstr>
      <vt:lpstr>Courier New</vt:lpstr>
      <vt:lpstr>第3学期JAVA模板</vt:lpstr>
      <vt:lpstr>第3学期JAVA模板</vt:lpstr>
      <vt:lpstr>第二章</vt:lpstr>
      <vt:lpstr>回顾</vt:lpstr>
      <vt:lpstr>本章目标</vt:lpstr>
      <vt:lpstr>Oracle 默认用户</vt:lpstr>
      <vt:lpstr>用户的默认表空间</vt:lpstr>
      <vt:lpstr>用户资源文件</vt:lpstr>
      <vt:lpstr>创建新用户</vt:lpstr>
      <vt:lpstr>修改用户</vt:lpstr>
      <vt:lpstr>删除用户</vt:lpstr>
      <vt:lpstr>oracle权限</vt:lpstr>
      <vt:lpstr>系统权限</vt:lpstr>
      <vt:lpstr>授予系统权限</vt:lpstr>
      <vt:lpstr>撤销系统权限</vt:lpstr>
      <vt:lpstr>对象权限</vt:lpstr>
      <vt:lpstr>授予对象权限</vt:lpstr>
      <vt:lpstr>撤销对象权限</vt:lpstr>
      <vt:lpstr>查询用户的系统权限</vt:lpstr>
      <vt:lpstr>查询用户的对象权限</vt:lpstr>
      <vt:lpstr>角色</vt:lpstr>
      <vt:lpstr>授予角色权限</vt:lpstr>
      <vt:lpstr>把角色授予用户</vt:lpstr>
      <vt:lpstr>总结</vt:lpstr>
      <vt:lpstr>作业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微软中国</dc:creator>
  <cp:lastModifiedBy>test</cp:lastModifiedBy>
  <cp:revision>84</cp:revision>
  <dcterms:created xsi:type="dcterms:W3CDTF">2012-12-04T11:43:23Z</dcterms:created>
  <dcterms:modified xsi:type="dcterms:W3CDTF">2016-07-19T15:50:53Z</dcterms:modified>
</cp:coreProperties>
</file>