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9"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98" r:id="rId28"/>
    <p:sldId id="285" r:id="rId29"/>
    <p:sldId id="286" r:id="rId30"/>
    <p:sldId id="299" r:id="rId31"/>
    <p:sldId id="300" r:id="rId32"/>
    <p:sldId id="301" r:id="rId33"/>
    <p:sldId id="302" r:id="rId34"/>
    <p:sldId id="303" r:id="rId35"/>
    <p:sldId id="304" r:id="rId36"/>
    <p:sldId id="305" r:id="rId37"/>
    <p:sldId id="306" r:id="rId38"/>
    <p:sldId id="307" r:id="rId39"/>
    <p:sldId id="295" r:id="rId40"/>
    <p:sldId id="296"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81" autoAdjust="0"/>
    <p:restoredTop sz="86415" autoAdjust="0"/>
  </p:normalViewPr>
  <p:slideViewPr>
    <p:cSldViewPr>
      <p:cViewPr>
        <p:scale>
          <a:sx n="75" d="100"/>
          <a:sy n="75" d="100"/>
        </p:scale>
        <p:origin x="-720" y="-252"/>
      </p:cViewPr>
      <p:guideLst>
        <p:guide orient="horz" pos="2160"/>
        <p:guide pos="2880"/>
      </p:guideLst>
    </p:cSldViewPr>
  </p:slideViewPr>
  <p:outlineViewPr>
    <p:cViewPr>
      <p:scale>
        <a:sx n="33" d="100"/>
        <a:sy n="33" d="100"/>
      </p:scale>
      <p:origin x="0" y="24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8595B2C-48CF-47C7-BAEC-B4395996B13B}" type="datetimeFigureOut">
              <a:rPr lang="zh-CN" altLang="en-US"/>
              <a:pPr>
                <a:defRPr/>
              </a:pPr>
              <a:t>2016/7/20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860C361-F438-44F2-B659-054FC1AE309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9D5C4F-B592-49C8-A1DF-0A64065BB7EA}" type="slidenum">
              <a:rPr lang="en-US" altLang="zh-CN"/>
              <a:pPr fontAlgn="base">
                <a:spcBef>
                  <a:spcPct val="0"/>
                </a:spcBef>
                <a:spcAft>
                  <a:spcPct val="0"/>
                </a:spcAft>
                <a:defRPr/>
              </a:pPr>
              <a:t>4</a:t>
            </a:fld>
            <a:endParaRPr lang="en-US" altLang="zh-CN"/>
          </a:p>
        </p:txBody>
      </p:sp>
      <p:sp>
        <p:nvSpPr>
          <p:cNvPr id="13314" name="Rectangle 2"/>
          <p:cNvSpPr>
            <a:spLocks noGrp="1" noRot="1" noChangeArrowheads="1" noTextEdit="1"/>
          </p:cNvSpPr>
          <p:nvPr>
            <p:ph type="sldImg"/>
          </p:nvPr>
        </p:nvSpPr>
        <p:spPr bwMode="auto">
          <a:noFill/>
          <a:ln>
            <a:solidFill>
              <a:srgbClr val="000000"/>
            </a:solidFill>
            <a:miter lim="800000"/>
            <a:headEnd/>
            <a:tailEnd/>
          </a:ln>
        </p:spPr>
      </p:sp>
      <p:sp>
        <p:nvSpPr>
          <p:cNvPr id="133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7CE575-984A-4093-ACF0-629255B30879}" type="slidenum">
              <a:rPr lang="en-US" altLang="zh-CN"/>
              <a:pPr fontAlgn="base">
                <a:spcBef>
                  <a:spcPct val="0"/>
                </a:spcBef>
                <a:spcAft>
                  <a:spcPct val="0"/>
                </a:spcAft>
                <a:defRPr/>
              </a:pPr>
              <a:t>14</a:t>
            </a:fld>
            <a:endParaRPr lang="en-US" altLang="zh-CN"/>
          </a:p>
        </p:txBody>
      </p:sp>
      <p:sp>
        <p:nvSpPr>
          <p:cNvPr id="32770" name="Rectangle 2"/>
          <p:cNvSpPr>
            <a:spLocks noGrp="1" noRot="1"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CD35EB-4F25-456E-8B2A-90203C60D240}" type="slidenum">
              <a:rPr lang="en-US" altLang="zh-CN"/>
              <a:pPr fontAlgn="base">
                <a:spcBef>
                  <a:spcPct val="0"/>
                </a:spcBef>
                <a:spcAft>
                  <a:spcPct val="0"/>
                </a:spcAft>
                <a:defRPr/>
              </a:pPr>
              <a:t>15</a:t>
            </a:fld>
            <a:endParaRPr lang="en-US" altLang="zh-CN"/>
          </a:p>
        </p:txBody>
      </p:sp>
      <p:sp>
        <p:nvSpPr>
          <p:cNvPr id="34818" name="Rectangle 2"/>
          <p:cNvSpPr>
            <a:spLocks noGrp="1" noRo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E0FE77-08ED-49AE-95EA-C5D2A5C64239}" type="slidenum">
              <a:rPr lang="en-US" altLang="zh-CN"/>
              <a:pPr fontAlgn="base">
                <a:spcBef>
                  <a:spcPct val="0"/>
                </a:spcBef>
                <a:spcAft>
                  <a:spcPct val="0"/>
                </a:spcAft>
                <a:defRPr/>
              </a:pPr>
              <a:t>16</a:t>
            </a:fld>
            <a:endParaRPr lang="en-US" altLang="zh-CN"/>
          </a:p>
        </p:txBody>
      </p:sp>
      <p:sp>
        <p:nvSpPr>
          <p:cNvPr id="36866" name="Rectangle 2"/>
          <p:cNvSpPr>
            <a:spLocks noGrp="1" noRot="1" noChangeArrowheads="1" noTextEdit="1"/>
          </p:cNvSpPr>
          <p:nvPr>
            <p:ph type="sldImg"/>
          </p:nvPr>
        </p:nvSpPr>
        <p:spPr bwMode="auto">
          <a:noFill/>
          <a:ln>
            <a:solidFill>
              <a:srgbClr val="000000"/>
            </a:solidFill>
            <a:miter lim="800000"/>
            <a:headEnd/>
            <a:tailEnd/>
          </a:ln>
        </p:spPr>
      </p:sp>
      <p:sp>
        <p:nvSpPr>
          <p:cNvPr id="368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3EC024B-6651-4067-958B-78FADB616B82}" type="slidenum">
              <a:rPr lang="en-US" altLang="zh-CN"/>
              <a:pPr fontAlgn="base">
                <a:spcBef>
                  <a:spcPct val="0"/>
                </a:spcBef>
                <a:spcAft>
                  <a:spcPct val="0"/>
                </a:spcAft>
                <a:defRPr/>
              </a:pPr>
              <a:t>17</a:t>
            </a:fld>
            <a:endParaRPr lang="en-US" altLang="zh-CN"/>
          </a:p>
        </p:txBody>
      </p:sp>
      <p:sp>
        <p:nvSpPr>
          <p:cNvPr id="38914" name="Rectangle 2"/>
          <p:cNvSpPr>
            <a:spLocks noGrp="1" noRot="1"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7FBD9B-34DB-4666-99C1-53D5594A3E2D}" type="slidenum">
              <a:rPr lang="en-US" altLang="zh-CN"/>
              <a:pPr fontAlgn="base">
                <a:spcBef>
                  <a:spcPct val="0"/>
                </a:spcBef>
                <a:spcAft>
                  <a:spcPct val="0"/>
                </a:spcAft>
                <a:defRPr/>
              </a:pPr>
              <a:t>18</a:t>
            </a:fld>
            <a:endParaRPr lang="en-US" altLang="zh-CN"/>
          </a:p>
        </p:txBody>
      </p:sp>
      <p:sp>
        <p:nvSpPr>
          <p:cNvPr id="40962" name="Rectangle 2"/>
          <p:cNvSpPr>
            <a:spLocks noGrp="1" noRo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A4F382-6A25-4417-98F8-BA3D7E5CB21D}" type="slidenum">
              <a:rPr lang="en-US" altLang="zh-CN"/>
              <a:pPr fontAlgn="base">
                <a:spcBef>
                  <a:spcPct val="0"/>
                </a:spcBef>
                <a:spcAft>
                  <a:spcPct val="0"/>
                </a:spcAft>
                <a:defRPr/>
              </a:pPr>
              <a:t>19</a:t>
            </a:fld>
            <a:endParaRPr lang="en-US" altLang="zh-CN"/>
          </a:p>
        </p:txBody>
      </p:sp>
      <p:sp>
        <p:nvSpPr>
          <p:cNvPr id="43010" name="Rectangle 2"/>
          <p:cNvSpPr>
            <a:spLocks noGrp="1" noRot="1" noChangeArrowheads="1" noTextEdit="1"/>
          </p:cNvSpPr>
          <p:nvPr>
            <p:ph type="sldImg"/>
          </p:nvPr>
        </p:nvSpPr>
        <p:spPr bwMode="auto">
          <a:noFill/>
          <a:ln>
            <a:solidFill>
              <a:srgbClr val="000000"/>
            </a:solidFill>
            <a:miter lim="800000"/>
            <a:headEnd/>
            <a:tailEnd/>
          </a:ln>
        </p:spPr>
      </p:sp>
      <p:sp>
        <p:nvSpPr>
          <p:cNvPr id="430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B573C8-9449-429F-9523-4D1DB46F8255}" type="slidenum">
              <a:rPr lang="en-US" altLang="zh-CN"/>
              <a:pPr fontAlgn="base">
                <a:spcBef>
                  <a:spcPct val="0"/>
                </a:spcBef>
                <a:spcAft>
                  <a:spcPct val="0"/>
                </a:spcAft>
                <a:defRPr/>
              </a:pPr>
              <a:t>21</a:t>
            </a:fld>
            <a:endParaRPr lang="en-US" altLang="zh-CN"/>
          </a:p>
        </p:txBody>
      </p:sp>
      <p:sp>
        <p:nvSpPr>
          <p:cNvPr id="46082" name="Rectangle 2"/>
          <p:cNvSpPr>
            <a:spLocks noGrp="1" noRo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7407BE-2F94-46C6-BA3E-3FCBC65FE261}" type="slidenum">
              <a:rPr lang="en-US" altLang="zh-CN"/>
              <a:pPr fontAlgn="base">
                <a:spcBef>
                  <a:spcPct val="0"/>
                </a:spcBef>
                <a:spcAft>
                  <a:spcPct val="0"/>
                </a:spcAft>
                <a:defRPr/>
              </a:pPr>
              <a:t>22</a:t>
            </a:fld>
            <a:endParaRPr lang="en-US" altLang="zh-CN"/>
          </a:p>
        </p:txBody>
      </p:sp>
      <p:sp>
        <p:nvSpPr>
          <p:cNvPr id="48130" name="Rectangle 2"/>
          <p:cNvSpPr>
            <a:spLocks noGrp="1" noRo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5D6614-F145-4169-802C-F0BAA2D49660}" type="slidenum">
              <a:rPr lang="en-US" altLang="zh-CN"/>
              <a:pPr fontAlgn="base">
                <a:spcBef>
                  <a:spcPct val="0"/>
                </a:spcBef>
                <a:spcAft>
                  <a:spcPct val="0"/>
                </a:spcAft>
                <a:defRPr/>
              </a:pPr>
              <a:t>24</a:t>
            </a:fld>
            <a:endParaRPr lang="en-US" altLang="zh-CN"/>
          </a:p>
        </p:txBody>
      </p:sp>
      <p:sp>
        <p:nvSpPr>
          <p:cNvPr id="51202" name="Rectangle 2"/>
          <p:cNvSpPr>
            <a:spLocks noGrp="1" noRot="1" noChangeArrowheads="1" noTextEdit="1"/>
          </p:cNvSpPr>
          <p:nvPr>
            <p:ph type="sldImg"/>
          </p:nvPr>
        </p:nvSpPr>
        <p:spPr bwMode="auto">
          <a:noFill/>
          <a:ln>
            <a:solidFill>
              <a:srgbClr val="000000"/>
            </a:solidFill>
            <a:miter lim="800000"/>
            <a:headEnd/>
            <a:tailEnd/>
          </a:ln>
        </p:spPr>
      </p:sp>
      <p:sp>
        <p:nvSpPr>
          <p:cNvPr id="512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66C071-D508-451A-8D6A-56FE0A947C9F}" type="slidenum">
              <a:rPr lang="en-US" altLang="zh-CN"/>
              <a:pPr fontAlgn="base">
                <a:spcBef>
                  <a:spcPct val="0"/>
                </a:spcBef>
                <a:spcAft>
                  <a:spcPct val="0"/>
                </a:spcAft>
                <a:defRPr/>
              </a:pPr>
              <a:t>26</a:t>
            </a:fld>
            <a:endParaRPr lang="en-US" altLang="zh-CN"/>
          </a:p>
        </p:txBody>
      </p:sp>
      <p:sp>
        <p:nvSpPr>
          <p:cNvPr id="54274" name="Rectangle 2"/>
          <p:cNvSpPr>
            <a:spLocks noGrp="1" noRo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31EA29-47E5-4F21-80CD-19F789C5816B}" type="slidenum">
              <a:rPr lang="en-US" altLang="zh-CN"/>
              <a:pPr fontAlgn="base">
                <a:spcBef>
                  <a:spcPct val="0"/>
                </a:spcBef>
                <a:spcAft>
                  <a:spcPct val="0"/>
                </a:spcAft>
                <a:defRPr/>
              </a:pPr>
              <a:t>5</a:t>
            </a:fld>
            <a:endParaRPr lang="en-US" altLang="zh-CN"/>
          </a:p>
        </p:txBody>
      </p:sp>
      <p:sp>
        <p:nvSpPr>
          <p:cNvPr id="15362" name="Rectangle 2"/>
          <p:cNvSpPr>
            <a:spLocks noGrp="1" noRo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9CEF9B-DB0A-49EB-B2AD-1BF57CE71501}" type="slidenum">
              <a:rPr lang="en-US" altLang="zh-CN"/>
              <a:pPr fontAlgn="base">
                <a:spcBef>
                  <a:spcPct val="0"/>
                </a:spcBef>
                <a:spcAft>
                  <a:spcPct val="0"/>
                </a:spcAft>
                <a:defRPr/>
              </a:pPr>
              <a:t>28</a:t>
            </a:fld>
            <a:endParaRPr lang="en-US" altLang="zh-CN"/>
          </a:p>
        </p:txBody>
      </p:sp>
      <p:sp>
        <p:nvSpPr>
          <p:cNvPr id="57346" name="Rectangle 2"/>
          <p:cNvSpPr>
            <a:spLocks noGrp="1" noRo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539306-1117-4A5D-9254-5488F3A96880}" type="slidenum">
              <a:rPr lang="en-US" altLang="zh-CN"/>
              <a:pPr fontAlgn="base">
                <a:spcBef>
                  <a:spcPct val="0"/>
                </a:spcBef>
                <a:spcAft>
                  <a:spcPct val="0"/>
                </a:spcAft>
                <a:defRPr/>
              </a:pPr>
              <a:t>29</a:t>
            </a:fld>
            <a:endParaRPr lang="en-US" altLang="zh-CN"/>
          </a:p>
        </p:txBody>
      </p:sp>
      <p:sp>
        <p:nvSpPr>
          <p:cNvPr id="59394" name="Rectangle 2"/>
          <p:cNvSpPr>
            <a:spLocks noGrp="1" noRo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C490CA-0F50-4B6F-9412-46B08C6E9BEC}" type="slidenum">
              <a:rPr lang="en-US" altLang="zh-CN"/>
              <a:pPr fontAlgn="base">
                <a:spcBef>
                  <a:spcPct val="0"/>
                </a:spcBef>
                <a:spcAft>
                  <a:spcPct val="0"/>
                </a:spcAft>
                <a:defRPr/>
              </a:pPr>
              <a:t>39</a:t>
            </a:fld>
            <a:endParaRPr lang="en-US" altLang="zh-CN"/>
          </a:p>
        </p:txBody>
      </p:sp>
      <p:sp>
        <p:nvSpPr>
          <p:cNvPr id="70658" name="Rectangle 2"/>
          <p:cNvSpPr>
            <a:spLocks noGrp="1" noRot="1" noChangeArrowheads="1" noTextEdit="1"/>
          </p:cNvSpPr>
          <p:nvPr>
            <p:ph type="sldImg"/>
          </p:nvPr>
        </p:nvSpPr>
        <p:spPr bwMode="auto">
          <a:noFill/>
          <a:ln>
            <a:solidFill>
              <a:srgbClr val="000000"/>
            </a:solidFill>
            <a:miter lim="800000"/>
            <a:headEnd/>
            <a:tailEnd/>
          </a:ln>
        </p:spPr>
      </p:sp>
      <p:sp>
        <p:nvSpPr>
          <p:cNvPr id="706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162D49-FEBE-49F3-BB18-A48104D53F59}" type="slidenum">
              <a:rPr lang="en-US" altLang="zh-CN"/>
              <a:pPr fontAlgn="base">
                <a:spcBef>
                  <a:spcPct val="0"/>
                </a:spcBef>
                <a:spcAft>
                  <a:spcPct val="0"/>
                </a:spcAft>
                <a:defRPr/>
              </a:pPr>
              <a:t>6</a:t>
            </a:fld>
            <a:endParaRPr lang="en-US" altLang="zh-CN"/>
          </a:p>
        </p:txBody>
      </p:sp>
      <p:sp>
        <p:nvSpPr>
          <p:cNvPr id="17410" name="Rectangle 2"/>
          <p:cNvSpPr>
            <a:spLocks noGrp="1" noRo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DF0E34-4F5D-49A1-878D-78FFABA4330B}" type="slidenum">
              <a:rPr lang="en-US" altLang="zh-CN"/>
              <a:pPr fontAlgn="base">
                <a:spcBef>
                  <a:spcPct val="0"/>
                </a:spcBef>
                <a:spcAft>
                  <a:spcPct val="0"/>
                </a:spcAft>
                <a:defRPr/>
              </a:pPr>
              <a:t>8</a:t>
            </a:fld>
            <a:endParaRPr lang="en-US" altLang="zh-CN"/>
          </a:p>
        </p:txBody>
      </p:sp>
      <p:sp>
        <p:nvSpPr>
          <p:cNvPr id="20482" name="Rectangle 2"/>
          <p:cNvSpPr>
            <a:spLocks noGrp="1" noRot="1" noChangeArrowheads="1" noTextEdit="1"/>
          </p:cNvSpPr>
          <p:nvPr>
            <p:ph type="sldImg"/>
          </p:nvPr>
        </p:nvSpPr>
        <p:spPr bwMode="auto">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E0F966-590C-46C6-9DFC-AB86F1B10F00}" type="slidenum">
              <a:rPr lang="en-US" altLang="zh-CN"/>
              <a:pPr fontAlgn="base">
                <a:spcBef>
                  <a:spcPct val="0"/>
                </a:spcBef>
                <a:spcAft>
                  <a:spcPct val="0"/>
                </a:spcAft>
                <a:defRPr/>
              </a:pPr>
              <a:t>9</a:t>
            </a:fld>
            <a:endParaRPr lang="en-US" altLang="zh-CN"/>
          </a:p>
        </p:txBody>
      </p:sp>
      <p:sp>
        <p:nvSpPr>
          <p:cNvPr id="22530" name="Rectangle 2"/>
          <p:cNvSpPr>
            <a:spLocks noGrp="1" noRot="1" noChangeArrowheads="1" noTextEdit="1"/>
          </p:cNvSpPr>
          <p:nvPr>
            <p:ph type="sldImg"/>
          </p:nvPr>
        </p:nvSpPr>
        <p:spPr bwMode="auto">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3FD18F-8E2B-47C3-9599-ED77DA2EC39B}" type="slidenum">
              <a:rPr lang="en-US" altLang="zh-CN"/>
              <a:pPr fontAlgn="base">
                <a:spcBef>
                  <a:spcPct val="0"/>
                </a:spcBef>
                <a:spcAft>
                  <a:spcPct val="0"/>
                </a:spcAft>
                <a:defRPr/>
              </a:pPr>
              <a:t>10</a:t>
            </a:fld>
            <a:endParaRPr lang="en-US" altLang="zh-CN"/>
          </a:p>
        </p:txBody>
      </p:sp>
      <p:sp>
        <p:nvSpPr>
          <p:cNvPr id="24578" name="Rectangle 2"/>
          <p:cNvSpPr>
            <a:spLocks noGrp="1" noRot="1" noChangeArrowheads="1" noTextEdit="1"/>
          </p:cNvSpPr>
          <p:nvPr>
            <p:ph type="sldImg"/>
          </p:nvPr>
        </p:nvSpPr>
        <p:spPr bwMode="auto">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EAF3BF-6B99-4BFA-BB0E-7DE766D11EDF}" type="slidenum">
              <a:rPr lang="en-US" altLang="zh-CN"/>
              <a:pPr fontAlgn="base">
                <a:spcBef>
                  <a:spcPct val="0"/>
                </a:spcBef>
                <a:spcAft>
                  <a:spcPct val="0"/>
                </a:spcAft>
                <a:defRPr/>
              </a:pPr>
              <a:t>11</a:t>
            </a:fld>
            <a:endParaRPr lang="en-US" altLang="zh-CN"/>
          </a:p>
        </p:txBody>
      </p:sp>
      <p:sp>
        <p:nvSpPr>
          <p:cNvPr id="26626" name="Rectangle 2"/>
          <p:cNvSpPr>
            <a:spLocks noGrp="1" noRot="1"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C635DC-E0E2-4B98-82C4-8FBE3453C12B}" type="slidenum">
              <a:rPr lang="en-US" altLang="zh-CN"/>
              <a:pPr fontAlgn="base">
                <a:spcBef>
                  <a:spcPct val="0"/>
                </a:spcBef>
                <a:spcAft>
                  <a:spcPct val="0"/>
                </a:spcAft>
                <a:defRPr/>
              </a:pPr>
              <a:t>12</a:t>
            </a:fld>
            <a:endParaRPr lang="en-US" altLang="zh-CN"/>
          </a:p>
        </p:txBody>
      </p:sp>
      <p:sp>
        <p:nvSpPr>
          <p:cNvPr id="28674" name="Rectangle 2"/>
          <p:cNvSpPr>
            <a:spLocks noGrp="1" noRot="1"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060F0D-CC80-4712-A7DC-D00BC90CFE33}" type="slidenum">
              <a:rPr lang="en-US" altLang="zh-CN"/>
              <a:pPr fontAlgn="base">
                <a:spcBef>
                  <a:spcPct val="0"/>
                </a:spcBef>
                <a:spcAft>
                  <a:spcPct val="0"/>
                </a:spcAft>
                <a:defRPr/>
              </a:pPr>
              <a:t>13</a:t>
            </a:fld>
            <a:endParaRPr lang="en-US" altLang="zh-CN"/>
          </a:p>
        </p:txBody>
      </p:sp>
      <p:sp>
        <p:nvSpPr>
          <p:cNvPr id="30722" name="Rectangle 2"/>
          <p:cNvSpPr>
            <a:spLocks noGrp="1" noRot="1" noChangeArrowheads="1" noTextEdit="1"/>
          </p:cNvSpPr>
          <p:nvPr>
            <p:ph type="sldImg"/>
          </p:nvPr>
        </p:nvSpPr>
        <p:spPr bwMode="auto">
          <a:noFill/>
          <a:ln>
            <a:solidFill>
              <a:srgbClr val="000000"/>
            </a:solidFill>
            <a:miter lim="800000"/>
            <a:headEnd/>
            <a:tailEnd/>
          </a:ln>
        </p:spPr>
      </p:sp>
      <p:sp>
        <p:nvSpPr>
          <p:cNvPr id="30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a:spLocks/>
          </p:cNvSpPr>
          <p:nvPr/>
        </p:nvSpPr>
        <p:spPr bwMode="gray">
          <a:xfrm>
            <a:off x="0" y="0"/>
            <a:ext cx="7740650" cy="6858000"/>
          </a:xfrm>
          <a:custGeom>
            <a:avLst/>
            <a:gdLst>
              <a:gd name="connsiteX0" fmla="*/ 0 w 10082"/>
              <a:gd name="connsiteY0" fmla="*/ 0 h 10000"/>
              <a:gd name="connsiteX1" fmla="*/ 10082 w 10082"/>
              <a:gd name="connsiteY1" fmla="*/ 0 h 10000"/>
              <a:gd name="connsiteX2" fmla="*/ 6629 w 10082"/>
              <a:gd name="connsiteY2" fmla="*/ 10000 h 10000"/>
              <a:gd name="connsiteX3" fmla="*/ 0 w 10082"/>
              <a:gd name="connsiteY3" fmla="*/ 10000 h 10000"/>
              <a:gd name="connsiteX4" fmla="*/ 0 w 10082"/>
              <a:gd name="connsiteY4" fmla="*/ 0 h 10000"/>
              <a:gd name="connsiteX0" fmla="*/ 0 w 10082"/>
              <a:gd name="connsiteY0" fmla="*/ 0 h 10000"/>
              <a:gd name="connsiteX1" fmla="*/ 10082 w 10082"/>
              <a:gd name="connsiteY1" fmla="*/ 0 h 10000"/>
              <a:gd name="connsiteX2" fmla="*/ 6706 w 10082"/>
              <a:gd name="connsiteY2" fmla="*/ 10000 h 10000"/>
              <a:gd name="connsiteX3" fmla="*/ 0 w 10082"/>
              <a:gd name="connsiteY3" fmla="*/ 10000 h 10000"/>
              <a:gd name="connsiteX4" fmla="*/ 0 w 10082"/>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2" h="10000">
                <a:moveTo>
                  <a:pt x="0" y="0"/>
                </a:moveTo>
                <a:lnTo>
                  <a:pt x="10082" y="0"/>
                </a:lnTo>
                <a:lnTo>
                  <a:pt x="6706" y="10000"/>
                </a:lnTo>
                <a:lnTo>
                  <a:pt x="0" y="10000"/>
                </a:lnTo>
                <a:lnTo>
                  <a:pt x="0" y="0"/>
                </a:lnTo>
                <a:close/>
              </a:path>
            </a:pathLst>
          </a:custGeom>
          <a:solidFill>
            <a:schemeClr val="bg1">
              <a:lumMod val="95000"/>
            </a:schemeClr>
          </a:solidFill>
          <a:ln>
            <a:noFill/>
            <a:headEnd/>
            <a:tailEnd/>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zh-CN" altLang="en-US"/>
          </a:p>
        </p:txBody>
      </p:sp>
      <p:sp>
        <p:nvSpPr>
          <p:cNvPr id="5" name="Rectangle 18"/>
          <p:cNvSpPr>
            <a:spLocks noChangeArrowheads="1"/>
          </p:cNvSpPr>
          <p:nvPr/>
        </p:nvSpPr>
        <p:spPr bwMode="gray">
          <a:xfrm>
            <a:off x="0" y="962025"/>
            <a:ext cx="9144000" cy="2386013"/>
          </a:xfrm>
          <a:prstGeom prst="rect">
            <a:avLst/>
          </a:prstGeom>
          <a:solidFill>
            <a:srgbClr val="FFCC00"/>
          </a:solidFill>
          <a:ln w="9525" algn="ctr">
            <a:solidFill>
              <a:srgbClr val="FF6600"/>
            </a:solidFill>
            <a:miter lim="800000"/>
            <a:headEnd/>
            <a:tailEnd/>
          </a:ln>
          <a:effectLst>
            <a:outerShdw dist="23000" dir="5400000" rotWithShape="0">
              <a:srgbClr val="000000">
                <a:alpha val="34999"/>
              </a:srgbClr>
            </a:outerShdw>
          </a:effectLst>
        </p:spPr>
        <p:txBody>
          <a:bodyPr wrap="none" anchor="ctr"/>
          <a:lstStyle/>
          <a:p>
            <a:pPr fontAlgn="auto">
              <a:spcBef>
                <a:spcPts val="0"/>
              </a:spcBef>
              <a:spcAft>
                <a:spcPts val="0"/>
              </a:spcAft>
              <a:defRPr/>
            </a:pPr>
            <a:endParaRPr lang="zh-CN" altLang="en-US">
              <a:solidFill>
                <a:schemeClr val="lt1"/>
              </a:solidFill>
              <a:latin typeface="+mn-lt"/>
              <a:ea typeface="+mn-ea"/>
            </a:endParaRPr>
          </a:p>
        </p:txBody>
      </p:sp>
      <p:sp>
        <p:nvSpPr>
          <p:cNvPr id="6" name="Rectangle 19"/>
          <p:cNvSpPr>
            <a:spLocks noChangeArrowheads="1"/>
          </p:cNvSpPr>
          <p:nvPr/>
        </p:nvSpPr>
        <p:spPr bwMode="gray">
          <a:xfrm>
            <a:off x="0" y="6477000"/>
            <a:ext cx="9144000" cy="381000"/>
          </a:xfrm>
          <a:prstGeom prst="rect">
            <a:avLst/>
          </a:prstGeom>
          <a:ln>
            <a:noFill/>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zh-CN" altLang="en-US"/>
          </a:p>
        </p:txBody>
      </p:sp>
      <p:sp>
        <p:nvSpPr>
          <p:cNvPr id="7" name="Rectangle 21"/>
          <p:cNvSpPr>
            <a:spLocks noChangeArrowheads="1"/>
          </p:cNvSpPr>
          <p:nvPr/>
        </p:nvSpPr>
        <p:spPr bwMode="gray">
          <a:xfrm>
            <a:off x="0" y="3341688"/>
            <a:ext cx="9144000" cy="447675"/>
          </a:xfrm>
          <a:prstGeom prst="rect">
            <a:avLst/>
          </a:prstGeom>
          <a:solidFill>
            <a:srgbClr val="FF9933"/>
          </a:solidFill>
          <a:ln w="9525" algn="ctr">
            <a:solidFill>
              <a:srgbClr val="FF6600"/>
            </a:solidFill>
            <a:miter lim="800000"/>
            <a:headEnd/>
            <a:tailEnd/>
          </a:ln>
          <a:effectLst>
            <a:outerShdw dist="23000" dir="5400000" rotWithShape="0">
              <a:srgbClr val="000000">
                <a:alpha val="34999"/>
              </a:srgbClr>
            </a:outerShdw>
          </a:effectLst>
        </p:spPr>
        <p:txBody>
          <a:bodyPr wrap="none" anchor="ctr"/>
          <a:lstStyle/>
          <a:p>
            <a:pPr fontAlgn="auto">
              <a:spcBef>
                <a:spcPts val="0"/>
              </a:spcBef>
              <a:spcAft>
                <a:spcPts val="0"/>
              </a:spcAft>
              <a:defRPr/>
            </a:pPr>
            <a:endParaRPr lang="zh-CN" altLang="en-US">
              <a:solidFill>
                <a:schemeClr val="lt1"/>
              </a:solidFill>
              <a:latin typeface="+mn-lt"/>
              <a:ea typeface="+mn-ea"/>
            </a:endParaRPr>
          </a:p>
        </p:txBody>
      </p:sp>
      <p:pic>
        <p:nvPicPr>
          <p:cNvPr id="8" name="Picture 3" descr="C:\Users\Administrator\Desktop\555666.png"/>
          <p:cNvPicPr>
            <a:picLocks noChangeAspect="1" noChangeArrowheads="1"/>
          </p:cNvPicPr>
          <p:nvPr/>
        </p:nvPicPr>
        <p:blipFill>
          <a:blip r:embed="rId2"/>
          <a:srcRect/>
          <a:stretch>
            <a:fillRect/>
          </a:stretch>
        </p:blipFill>
        <p:spPr bwMode="auto">
          <a:xfrm>
            <a:off x="0" y="1125538"/>
            <a:ext cx="7326313" cy="2200275"/>
          </a:xfrm>
          <a:prstGeom prst="rect">
            <a:avLst/>
          </a:prstGeom>
          <a:noFill/>
          <a:ln w="9525">
            <a:noFill/>
            <a:miter lim="800000"/>
            <a:headEnd/>
            <a:tailEnd/>
          </a:ln>
        </p:spPr>
      </p:pic>
      <p:pic>
        <p:nvPicPr>
          <p:cNvPr id="9" name="图片 15" descr="透明LOGO.png"/>
          <p:cNvPicPr>
            <a:picLocks noChangeAspect="1"/>
          </p:cNvPicPr>
          <p:nvPr userDrawn="1"/>
        </p:nvPicPr>
        <p:blipFill>
          <a:blip r:embed="rId3"/>
          <a:srcRect/>
          <a:stretch>
            <a:fillRect/>
          </a:stretch>
        </p:blipFill>
        <p:spPr bwMode="auto">
          <a:xfrm>
            <a:off x="0" y="0"/>
            <a:ext cx="1998663" cy="765175"/>
          </a:xfrm>
          <a:prstGeom prst="rect">
            <a:avLst/>
          </a:prstGeom>
          <a:noFill/>
          <a:ln w="9525">
            <a:noFill/>
            <a:miter lim="800000"/>
            <a:headEnd/>
            <a:tailEnd/>
          </a:ln>
        </p:spPr>
      </p:pic>
      <p:sp>
        <p:nvSpPr>
          <p:cNvPr id="13" name="Rectangle 30"/>
          <p:cNvSpPr>
            <a:spLocks noGrp="1" noChangeArrowheads="1"/>
          </p:cNvSpPr>
          <p:nvPr>
            <p:ph type="ctrTitle"/>
          </p:nvPr>
        </p:nvSpPr>
        <p:spPr>
          <a:xfrm>
            <a:off x="0" y="4509120"/>
            <a:ext cx="6227763" cy="576263"/>
          </a:xfrm>
        </p:spPr>
        <p:txBody>
          <a:bodyPr/>
          <a:lstStyle>
            <a:lvl1pPr algn="ctr">
              <a:defRPr sz="3600" smtClean="0">
                <a:ln>
                  <a:noFill/>
                </a:ln>
                <a:solidFill>
                  <a:schemeClr val="tx1"/>
                </a:solidFill>
                <a:effectLst/>
                <a:ea typeface="黑体" pitchFamily="49" charset="-122"/>
              </a:defRPr>
            </a:lvl1pPr>
          </a:lstStyle>
          <a:p>
            <a:r>
              <a:rPr lang="zh-CN" altLang="en-US" smtClean="0"/>
              <a:t>单击此处编辑母版标题样式</a:t>
            </a:r>
            <a:endParaRPr lang="zh-CN" altLang="en-US" dirty="0" smtClean="0"/>
          </a:p>
        </p:txBody>
      </p:sp>
      <p:sp>
        <p:nvSpPr>
          <p:cNvPr id="14" name="Rectangle 31"/>
          <p:cNvSpPr>
            <a:spLocks noGrp="1" noChangeArrowheads="1"/>
          </p:cNvSpPr>
          <p:nvPr>
            <p:ph type="subTitle" idx="1"/>
          </p:nvPr>
        </p:nvSpPr>
        <p:spPr>
          <a:xfrm>
            <a:off x="0" y="5301208"/>
            <a:ext cx="6227763" cy="576262"/>
          </a:xfrm>
        </p:spPr>
        <p:txBody>
          <a:bodyPr/>
          <a:lstStyle>
            <a:lvl1pPr marL="0" indent="0" algn="ctr">
              <a:buFontTx/>
              <a:buNone/>
              <a:defRPr sz="3200" b="0" smtClean="0"/>
            </a:lvl1pPr>
          </a:lstStyle>
          <a:p>
            <a:r>
              <a:rPr lang="zh-CN" altLang="en-US" smtClean="0"/>
              <a:t>单击此处编辑母版副标题样式</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cap="none" spc="0">
                <a:ln>
                  <a:noFill/>
                </a:ln>
                <a:solidFill>
                  <a:schemeClr val="tx1"/>
                </a:solidFill>
                <a:effectLs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2pPr>
              <a:defRPr>
                <a:latin typeface="宋体" pitchFamily="2" charset="-122"/>
                <a:ea typeface="宋体" pitchFamily="2" charset="-122"/>
              </a:defRPr>
            </a:lvl2pPr>
            <a:lvl3pPr>
              <a:defRPr>
                <a:latin typeface="宋体" pitchFamily="2" charset="-122"/>
                <a:ea typeface="宋体" pitchFamily="2" charset="-122"/>
              </a:defRPr>
            </a:lvl3pPr>
            <a:lvl4pPr>
              <a:defRPr>
                <a:latin typeface="宋体" pitchFamily="2" charset="-122"/>
                <a:ea typeface="宋体" pitchFamily="2" charset="-122"/>
              </a:defRPr>
            </a:lvl4pPr>
            <a:lvl5pPr>
              <a:defRPr>
                <a:latin typeface="宋体" pitchFamily="2" charset="-122"/>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980C9BFC-6282-4547-835D-93136F583EFE}"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6"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7" name="图片占位符 2"/>
          <p:cNvSpPr>
            <a:spLocks noGrp="1"/>
          </p:cNvSpPr>
          <p:nvPr>
            <p:ph type="pic" idx="1"/>
          </p:nvPr>
        </p:nvSpPr>
        <p:spPr>
          <a:xfrm>
            <a:off x="1792288" y="857231"/>
            <a:ext cx="5486400" cy="387034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8"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85A54215-5BE5-41F3-B2BA-2F0421E89F7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objAndTwoObj">
  <p:cSld name="标题，一项大型内容和两项小型内容">
    <p:spTree>
      <p:nvGrpSpPr>
        <p:cNvPr id="1" name=""/>
        <p:cNvGrpSpPr/>
        <p:nvPr/>
      </p:nvGrpSpPr>
      <p:grpSpPr>
        <a:xfrm>
          <a:off x="0" y="0"/>
          <a:ext cx="0" cy="0"/>
          <a:chOff x="0" y="0"/>
          <a:chExt cx="0" cy="0"/>
        </a:xfrm>
      </p:grpSpPr>
      <p:sp>
        <p:nvSpPr>
          <p:cNvPr id="6"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7"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8"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graphicFrame>
        <p:nvGraphicFramePr>
          <p:cNvPr id="9" name="Object 11"/>
          <p:cNvGraphicFramePr>
            <a:graphicFrameLocks/>
          </p:cNvGraphicFramePr>
          <p:nvPr/>
        </p:nvGraphicFramePr>
        <p:xfrm>
          <a:off x="7740650" y="6237288"/>
          <a:ext cx="1208088" cy="466725"/>
        </p:xfrm>
        <a:graphic>
          <a:graphicData uri="http://schemas.openxmlformats.org/presentationml/2006/ole">
            <p:oleObj spid="_x0000_s79873" r:id="rId3" imgW="7543800" imgH="2738887" progId="">
              <p:embed/>
            </p:oleObj>
          </a:graphicData>
        </a:graphic>
      </p:graphicFrame>
      <p:pic>
        <p:nvPicPr>
          <p:cNvPr id="10" name="图片 15" descr="透明LOGO.png"/>
          <p:cNvPicPr>
            <a:picLocks noChangeAspect="1"/>
          </p:cNvPicPr>
          <p:nvPr userDrawn="1"/>
        </p:nvPicPr>
        <p:blipFill>
          <a:blip r:embed="rId4"/>
          <a:srcRect/>
          <a:stretch>
            <a:fillRect/>
          </a:stretch>
        </p:blipFill>
        <p:spPr bwMode="auto">
          <a:xfrm>
            <a:off x="0" y="0"/>
            <a:ext cx="1998663" cy="765175"/>
          </a:xfrm>
          <a:prstGeom prst="rect">
            <a:avLst/>
          </a:prstGeom>
          <a:noFill/>
          <a:ln w="9525">
            <a:noFill/>
            <a:miter lim="800000"/>
            <a:headEnd/>
            <a:tailEnd/>
          </a:ln>
        </p:spPr>
      </p:pic>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灯片编号占位符 5"/>
          <p:cNvSpPr>
            <a:spLocks noGrp="1"/>
          </p:cNvSpPr>
          <p:nvPr>
            <p:ph type="sldNum" sz="quarter" idx="10"/>
          </p:nvPr>
        </p:nvSpPr>
        <p:spPr>
          <a:xfrm>
            <a:off x="782638" y="6381750"/>
            <a:ext cx="2133600" cy="215900"/>
          </a:xfrm>
        </p:spPr>
        <p:txBody>
          <a:bodyPr/>
          <a:lstStyle>
            <a:lvl1pPr>
              <a:defRPr/>
            </a:lvl1pPr>
          </a:lstStyle>
          <a:p>
            <a:pPr>
              <a:defRPr/>
            </a:pPr>
            <a:fld id="{69C2CE55-13F2-412A-A518-E2357271343F}"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woObj">
  <p:cSld name="两栏内容">
    <p:spTree>
      <p:nvGrpSpPr>
        <p:cNvPr id="1" name=""/>
        <p:cNvGrpSpPr/>
        <p:nvPr/>
      </p:nvGrpSpPr>
      <p:grpSpPr>
        <a:xfrm>
          <a:off x="0" y="0"/>
          <a:ext cx="0" cy="0"/>
          <a:chOff x="0" y="0"/>
          <a:chExt cx="0" cy="0"/>
        </a:xfrm>
      </p:grpSpPr>
      <p:sp>
        <p:nvSpPr>
          <p:cNvPr id="5"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6"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7"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graphicFrame>
        <p:nvGraphicFramePr>
          <p:cNvPr id="8" name="Object 11"/>
          <p:cNvGraphicFramePr>
            <a:graphicFrameLocks/>
          </p:cNvGraphicFramePr>
          <p:nvPr/>
        </p:nvGraphicFramePr>
        <p:xfrm>
          <a:off x="7740650" y="6237288"/>
          <a:ext cx="1208088" cy="466725"/>
        </p:xfrm>
        <a:graphic>
          <a:graphicData uri="http://schemas.openxmlformats.org/presentationml/2006/ole">
            <p:oleObj spid="_x0000_s80897" r:id="rId3" imgW="7543800" imgH="2738887" progId="">
              <p:embed/>
            </p:oleObj>
          </a:graphicData>
        </a:graphic>
      </p:graphicFrame>
      <p:pic>
        <p:nvPicPr>
          <p:cNvPr id="9" name="图片 15" descr="透明LOGO.png"/>
          <p:cNvPicPr>
            <a:picLocks noChangeAspect="1"/>
          </p:cNvPicPr>
          <p:nvPr userDrawn="1"/>
        </p:nvPicPr>
        <p:blipFill>
          <a:blip r:embed="rId4"/>
          <a:srcRect/>
          <a:stretch>
            <a:fillRect/>
          </a:stretch>
        </p:blipFill>
        <p:spPr bwMode="auto">
          <a:xfrm>
            <a:off x="0" y="0"/>
            <a:ext cx="1998663" cy="7651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灯片编号占位符 4"/>
          <p:cNvSpPr>
            <a:spLocks noGrp="1"/>
          </p:cNvSpPr>
          <p:nvPr>
            <p:ph type="sldNum" sz="quarter" idx="10"/>
          </p:nvPr>
        </p:nvSpPr>
        <p:spPr/>
        <p:txBody>
          <a:bodyPr/>
          <a:lstStyle>
            <a:lvl1pPr>
              <a:defRPr/>
            </a:lvl1pPr>
          </a:lstStyle>
          <a:p>
            <a:pPr>
              <a:defRPr/>
            </a:pPr>
            <a:fld id="{C300E868-627C-427D-8A89-10FC5EB00339}"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xAndObj">
  <p:cSld name="标题，文本与内容">
    <p:spTree>
      <p:nvGrpSpPr>
        <p:cNvPr id="1" name=""/>
        <p:cNvGrpSpPr/>
        <p:nvPr/>
      </p:nvGrpSpPr>
      <p:grpSpPr>
        <a:xfrm>
          <a:off x="0" y="0"/>
          <a:ext cx="0" cy="0"/>
          <a:chOff x="0" y="0"/>
          <a:chExt cx="0" cy="0"/>
        </a:xfrm>
      </p:grpSpPr>
      <p:sp>
        <p:nvSpPr>
          <p:cNvPr id="5"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6"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7"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graphicFrame>
        <p:nvGraphicFramePr>
          <p:cNvPr id="8" name="Object 11"/>
          <p:cNvGraphicFramePr>
            <a:graphicFrameLocks/>
          </p:cNvGraphicFramePr>
          <p:nvPr/>
        </p:nvGraphicFramePr>
        <p:xfrm>
          <a:off x="7740650" y="6237288"/>
          <a:ext cx="1208088" cy="466725"/>
        </p:xfrm>
        <a:graphic>
          <a:graphicData uri="http://schemas.openxmlformats.org/presentationml/2006/ole">
            <p:oleObj spid="_x0000_s81921" r:id="rId3" imgW="7543800" imgH="2738887" progId="">
              <p:embed/>
            </p:oleObj>
          </a:graphicData>
        </a:graphic>
      </p:graphicFrame>
      <p:pic>
        <p:nvPicPr>
          <p:cNvPr id="9" name="图片 15" descr="透明LOGO.png"/>
          <p:cNvPicPr>
            <a:picLocks noChangeAspect="1"/>
          </p:cNvPicPr>
          <p:nvPr userDrawn="1"/>
        </p:nvPicPr>
        <p:blipFill>
          <a:blip r:embed="rId4"/>
          <a:srcRect/>
          <a:stretch>
            <a:fillRect/>
          </a:stretch>
        </p:blipFill>
        <p:spPr bwMode="auto">
          <a:xfrm>
            <a:off x="0" y="0"/>
            <a:ext cx="1998663" cy="765175"/>
          </a:xfrm>
          <a:prstGeom prst="rect">
            <a:avLst/>
          </a:prstGeom>
          <a:noFill/>
          <a:ln w="9525">
            <a:noFill/>
            <a:miter lim="800000"/>
            <a:headEnd/>
            <a:tailEnd/>
          </a:ln>
        </p:spPr>
      </p:pic>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灯片编号占位符 4"/>
          <p:cNvSpPr>
            <a:spLocks noGrp="1"/>
          </p:cNvSpPr>
          <p:nvPr>
            <p:ph type="sldNum" sz="quarter" idx="10"/>
          </p:nvPr>
        </p:nvSpPr>
        <p:spPr>
          <a:xfrm>
            <a:off x="782638" y="6381750"/>
            <a:ext cx="2133600" cy="215900"/>
          </a:xfrm>
        </p:spPr>
        <p:txBody>
          <a:bodyPr/>
          <a:lstStyle>
            <a:lvl1pPr>
              <a:defRPr/>
            </a:lvl1pPr>
          </a:lstStyle>
          <a:p>
            <a:pPr>
              <a:defRPr/>
            </a:pPr>
            <a:fld id="{E77DFC9A-1DE3-49F6-BC18-E838B550AACA}"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4"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1038" name="文本占位符 2"/>
          <p:cNvSpPr>
            <a:spLocks noGrp="1"/>
          </p:cNvSpPr>
          <p:nvPr>
            <p:ph type="body" idx="1"/>
          </p:nvPr>
        </p:nvSpPr>
        <p:spPr bwMode="auto">
          <a:xfrm>
            <a:off x="468313" y="919163"/>
            <a:ext cx="8229600" cy="5173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标题</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3"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2"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1041" name="Rectangle 28"/>
          <p:cNvSpPr>
            <a:spLocks noGrp="1" noChangeArrowheads="1"/>
          </p:cNvSpPr>
          <p:nvPr>
            <p:ph type="title"/>
          </p:nvPr>
        </p:nvSpPr>
        <p:spPr bwMode="auto">
          <a:xfrm>
            <a:off x="3708400" y="260350"/>
            <a:ext cx="534987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 name="灯片编号占位符 5"/>
          <p:cNvSpPr>
            <a:spLocks noGrp="1"/>
          </p:cNvSpPr>
          <p:nvPr>
            <p:ph type="sldNum" sz="quarter" idx="4"/>
          </p:nvPr>
        </p:nvSpPr>
        <p:spPr>
          <a:xfrm>
            <a:off x="107950" y="6492875"/>
            <a:ext cx="1317625"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pitchFamily="34" charset="0"/>
                <a:ea typeface="宋体" pitchFamily="2" charset="-122"/>
              </a:defRPr>
            </a:lvl1pPr>
          </a:lstStyle>
          <a:p>
            <a:pPr>
              <a:defRPr/>
            </a:pPr>
            <a:fld id="{A1A64F42-53E1-40C6-9F17-679B0989F516}" type="slidenum">
              <a:rPr lang="zh-CN" altLang="en-US"/>
              <a:pPr>
                <a:defRPr/>
              </a:pPr>
              <a:t>‹#›</a:t>
            </a:fld>
            <a:endParaRPr lang="zh-CN" altLang="en-US"/>
          </a:p>
        </p:txBody>
      </p:sp>
      <p:pic>
        <p:nvPicPr>
          <p:cNvPr id="18" name="图片 15" descr="透明LOGO.png"/>
          <p:cNvPicPr>
            <a:picLocks noChangeAspect="1"/>
          </p:cNvPicPr>
          <p:nvPr userDrawn="1"/>
        </p:nvPicPr>
        <p:blipFill>
          <a:blip r:embed="rId9"/>
          <a:srcRect/>
          <a:stretch>
            <a:fillRect/>
          </a:stretch>
        </p:blipFill>
        <p:spPr bwMode="auto">
          <a:xfrm>
            <a:off x="0" y="0"/>
            <a:ext cx="1998663" cy="765175"/>
          </a:xfrm>
          <a:prstGeom prst="rect">
            <a:avLst/>
          </a:prstGeom>
          <a:noFill/>
          <a:ln w="9525">
            <a:noFill/>
            <a:miter lim="800000"/>
            <a:headEnd/>
            <a:tailEnd/>
          </a:ln>
        </p:spPr>
      </p:pic>
      <p:graphicFrame>
        <p:nvGraphicFramePr>
          <p:cNvPr id="1026" name="Object 11"/>
          <p:cNvGraphicFramePr>
            <a:graphicFrameLocks/>
          </p:cNvGraphicFramePr>
          <p:nvPr/>
        </p:nvGraphicFramePr>
        <p:xfrm>
          <a:off x="7740650" y="6165850"/>
          <a:ext cx="1208088" cy="466725"/>
        </p:xfrm>
        <a:graphic>
          <a:graphicData uri="http://schemas.openxmlformats.org/presentationml/2006/ole">
            <p:oleObj spid="_x0000_s1035" r:id="rId10" imgW="7543800" imgH="2738887" progId="">
              <p:embed/>
            </p:oleObj>
          </a:graphicData>
        </a:graphic>
      </p:graphicFrame>
    </p:spTree>
  </p:cSld>
  <p:clrMap bg1="lt1" tx1="dk1" bg2="lt2" tx2="dk2" accent1="accent1" accent2="accent2" accent3="accent3" accent4="accent4" accent5="accent5" accent6="accent6" hlink="hlink" folHlink="folHlink"/>
  <p:sldLayoutIdLst>
    <p:sldLayoutId id="2147483667" r:id="rId1"/>
    <p:sldLayoutId id="2147483666" r:id="rId2"/>
    <p:sldLayoutId id="2147483665" r:id="rId3"/>
    <p:sldLayoutId id="2147483668" r:id="rId4"/>
    <p:sldLayoutId id="2147483669" r:id="rId5"/>
    <p:sldLayoutId id="2147483670"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500" fill="hold"/>
                                        <p:tgtEl>
                                          <p:spTgt spid="1033"/>
                                        </p:tgtEl>
                                        <p:attrNameLst>
                                          <p:attrName>ppt_x</p:attrName>
                                        </p:attrNameLst>
                                      </p:cBhvr>
                                      <p:tavLst>
                                        <p:tav tm="0">
                                          <p:val>
                                            <p:strVal val="0-#ppt_w/2"/>
                                          </p:val>
                                        </p:tav>
                                        <p:tav tm="100000">
                                          <p:val>
                                            <p:strVal val="#ppt_x"/>
                                          </p:val>
                                        </p:tav>
                                      </p:tavLst>
                                    </p:anim>
                                    <p:anim calcmode="lin" valueType="num">
                                      <p:cBhvr additive="base">
                                        <p:cTn id="8" dur="500" fill="hold"/>
                                        <p:tgtEl>
                                          <p:spTgt spid="10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r" rtl="0" eaLnBrk="0" fontAlgn="base" hangingPunct="0">
        <a:spcBef>
          <a:spcPct val="0"/>
        </a:spcBef>
        <a:spcAft>
          <a:spcPct val="0"/>
        </a:spcAft>
        <a:defRPr sz="3200" kern="1200">
          <a:solidFill>
            <a:schemeClr val="tx1"/>
          </a:solidFill>
          <a:latin typeface="+mj-lt"/>
          <a:ea typeface="文鼎CS大宋" pitchFamily="49" charset="-122"/>
          <a:cs typeface="文鼎CS大宋"/>
        </a:defRPr>
      </a:lvl1pPr>
      <a:lvl2pPr algn="r" rtl="0" eaLnBrk="0" fontAlgn="base" hangingPunct="0">
        <a:spcBef>
          <a:spcPct val="0"/>
        </a:spcBef>
        <a:spcAft>
          <a:spcPct val="0"/>
        </a:spcAft>
        <a:defRPr sz="3200">
          <a:solidFill>
            <a:schemeClr val="tx1"/>
          </a:solidFill>
          <a:latin typeface="Calibri" pitchFamily="34" charset="0"/>
          <a:ea typeface="文鼎CS大宋" pitchFamily="49" charset="-122"/>
          <a:cs typeface="文鼎CS大宋"/>
        </a:defRPr>
      </a:lvl2pPr>
      <a:lvl3pPr algn="r" rtl="0" eaLnBrk="0" fontAlgn="base" hangingPunct="0">
        <a:spcBef>
          <a:spcPct val="0"/>
        </a:spcBef>
        <a:spcAft>
          <a:spcPct val="0"/>
        </a:spcAft>
        <a:defRPr sz="3200">
          <a:solidFill>
            <a:schemeClr val="tx1"/>
          </a:solidFill>
          <a:latin typeface="Calibri" pitchFamily="34" charset="0"/>
          <a:ea typeface="文鼎CS大宋" pitchFamily="49" charset="-122"/>
          <a:cs typeface="文鼎CS大宋"/>
        </a:defRPr>
      </a:lvl3pPr>
      <a:lvl4pPr algn="r" rtl="0" eaLnBrk="0" fontAlgn="base" hangingPunct="0">
        <a:spcBef>
          <a:spcPct val="0"/>
        </a:spcBef>
        <a:spcAft>
          <a:spcPct val="0"/>
        </a:spcAft>
        <a:defRPr sz="3200">
          <a:solidFill>
            <a:schemeClr val="tx1"/>
          </a:solidFill>
          <a:latin typeface="Calibri" pitchFamily="34" charset="0"/>
          <a:ea typeface="文鼎CS大宋" pitchFamily="49" charset="-122"/>
          <a:cs typeface="文鼎CS大宋"/>
        </a:defRPr>
      </a:lvl4pPr>
      <a:lvl5pPr algn="r" rtl="0" eaLnBrk="0" fontAlgn="base" hangingPunct="0">
        <a:spcBef>
          <a:spcPct val="0"/>
        </a:spcBef>
        <a:spcAft>
          <a:spcPct val="0"/>
        </a:spcAft>
        <a:defRPr sz="3200">
          <a:solidFill>
            <a:schemeClr val="tx1"/>
          </a:solidFill>
          <a:latin typeface="Calibri" pitchFamily="34" charset="0"/>
          <a:ea typeface="文鼎CS大宋" pitchFamily="49" charset="-122"/>
          <a:cs typeface="文鼎CS大宋"/>
        </a:defRPr>
      </a:lvl5pPr>
      <a:lvl6pPr marL="457200" algn="ctr" rtl="0" eaLnBrk="1" fontAlgn="base" hangingPunct="1">
        <a:spcBef>
          <a:spcPct val="0"/>
        </a:spcBef>
        <a:spcAft>
          <a:spcPct val="0"/>
        </a:spcAft>
        <a:defRPr sz="4400" b="1">
          <a:solidFill>
            <a:schemeClr val="tx1"/>
          </a:solidFill>
          <a:latin typeface="Calibri" pitchFamily="34" charset="0"/>
          <a:ea typeface="宋体" charset="-122"/>
        </a:defRPr>
      </a:lvl6pPr>
      <a:lvl7pPr marL="914400" algn="ctr" rtl="0" eaLnBrk="1" fontAlgn="base" hangingPunct="1">
        <a:spcBef>
          <a:spcPct val="0"/>
        </a:spcBef>
        <a:spcAft>
          <a:spcPct val="0"/>
        </a:spcAft>
        <a:defRPr sz="4400" b="1">
          <a:solidFill>
            <a:schemeClr val="tx1"/>
          </a:solidFill>
          <a:latin typeface="Calibri" pitchFamily="34" charset="0"/>
          <a:ea typeface="宋体" charset="-122"/>
        </a:defRPr>
      </a:lvl7pPr>
      <a:lvl8pPr marL="1371600" algn="ctr" rtl="0" eaLnBrk="1" fontAlgn="base" hangingPunct="1">
        <a:spcBef>
          <a:spcPct val="0"/>
        </a:spcBef>
        <a:spcAft>
          <a:spcPct val="0"/>
        </a:spcAft>
        <a:defRPr sz="4400" b="1">
          <a:solidFill>
            <a:schemeClr val="tx1"/>
          </a:solidFill>
          <a:latin typeface="Calibri" pitchFamily="34" charset="0"/>
          <a:ea typeface="宋体" charset="-122"/>
        </a:defRPr>
      </a:lvl8pPr>
      <a:lvl9pPr marL="1828800" algn="ctr" rtl="0" eaLnBrk="1" fontAlgn="base" hangingPunct="1">
        <a:spcBef>
          <a:spcPct val="0"/>
        </a:spcBef>
        <a:spcAft>
          <a:spcPct val="0"/>
        </a:spcAft>
        <a:defRPr sz="4400" b="1">
          <a:solidFill>
            <a:schemeClr val="tx1"/>
          </a:solidFill>
          <a:latin typeface="Calibri" pitchFamily="34" charset="0"/>
          <a:ea typeface="宋体" charset="-122"/>
        </a:defRPr>
      </a:lvl9pPr>
    </p:titleStyle>
    <p:bodyStyle>
      <a:lvl1pPr marL="342900" indent="-342900" algn="l" rtl="0" eaLnBrk="0" fontAlgn="base" hangingPunct="0">
        <a:lnSpc>
          <a:spcPct val="150000"/>
        </a:lnSpc>
        <a:spcBef>
          <a:spcPct val="20000"/>
        </a:spcBef>
        <a:spcAft>
          <a:spcPct val="0"/>
        </a:spcAft>
        <a:buBlip>
          <a:blip r:embed="rId11"/>
        </a:buBlip>
        <a:defRPr sz="2800" b="1" kern="1200">
          <a:solidFill>
            <a:schemeClr val="tx1"/>
          </a:solidFill>
          <a:latin typeface="+mn-lt"/>
          <a:ea typeface="黑体" pitchFamily="49" charset="-122"/>
          <a:cs typeface="+mn-cs"/>
        </a:defRPr>
      </a:lvl1pPr>
      <a:lvl2pPr marL="742950" indent="-285750" algn="l" rtl="0" eaLnBrk="0" fontAlgn="base" hangingPunct="0">
        <a:lnSpc>
          <a:spcPct val="150000"/>
        </a:lnSpc>
        <a:spcBef>
          <a:spcPct val="20000"/>
        </a:spcBef>
        <a:spcAft>
          <a:spcPct val="0"/>
        </a:spcAft>
        <a:buClr>
          <a:srgbClr val="558ED5"/>
        </a:buClr>
        <a:buFont typeface="Arial" charset="0"/>
        <a:buChar char="–"/>
        <a:defRPr sz="2400" b="1" kern="1200">
          <a:solidFill>
            <a:schemeClr val="tx1"/>
          </a:solidFill>
          <a:latin typeface="+mn-lt"/>
          <a:ea typeface="黑体" pitchFamily="49" charset="-122"/>
          <a:cs typeface="+mn-cs"/>
        </a:defRPr>
      </a:lvl2pPr>
      <a:lvl3pPr marL="1143000" indent="-228600" algn="l" rtl="0" eaLnBrk="0" fontAlgn="base" hangingPunct="0">
        <a:lnSpc>
          <a:spcPct val="150000"/>
        </a:lnSpc>
        <a:spcBef>
          <a:spcPct val="20000"/>
        </a:spcBef>
        <a:spcAft>
          <a:spcPct val="0"/>
        </a:spcAft>
        <a:buClr>
          <a:srgbClr val="558ED5"/>
        </a:buClr>
        <a:buFont typeface="Arial" charset="0"/>
        <a:buChar char="•"/>
        <a:defRPr sz="2400" kern="1200">
          <a:solidFill>
            <a:schemeClr val="tx1"/>
          </a:solidFill>
          <a:latin typeface="+mn-lt"/>
          <a:ea typeface="黑体" pitchFamily="49" charset="-122"/>
          <a:cs typeface="+mn-cs"/>
        </a:defRPr>
      </a:lvl3pPr>
      <a:lvl4pPr marL="1600200" indent="-228600" algn="l" rtl="0" eaLnBrk="0" fontAlgn="base" hangingPunct="0">
        <a:lnSpc>
          <a:spcPct val="150000"/>
        </a:lnSpc>
        <a:spcBef>
          <a:spcPct val="20000"/>
        </a:spcBef>
        <a:spcAft>
          <a:spcPct val="0"/>
        </a:spcAft>
        <a:buClr>
          <a:srgbClr val="558ED5"/>
        </a:buClr>
        <a:buFont typeface="Arial" charset="0"/>
        <a:buChar char="–"/>
        <a:defRPr sz="2000" kern="1200">
          <a:solidFill>
            <a:schemeClr val="tx1"/>
          </a:solidFill>
          <a:latin typeface="+mn-lt"/>
          <a:ea typeface="黑体" pitchFamily="49" charset="-122"/>
          <a:cs typeface="+mn-cs"/>
        </a:defRPr>
      </a:lvl4pPr>
      <a:lvl5pPr marL="2057400" indent="-228600" algn="l" rtl="0" eaLnBrk="0" fontAlgn="base" hangingPunct="0">
        <a:lnSpc>
          <a:spcPct val="150000"/>
        </a:lnSpc>
        <a:spcBef>
          <a:spcPct val="20000"/>
        </a:spcBef>
        <a:spcAft>
          <a:spcPct val="0"/>
        </a:spcAft>
        <a:buClr>
          <a:srgbClr val="558ED5"/>
        </a:buClr>
        <a:buFont typeface="Arial" charset="0"/>
        <a:buChar char="»"/>
        <a:defRPr kern="1200">
          <a:solidFill>
            <a:schemeClr val="tx1"/>
          </a:solidFill>
          <a:latin typeface="+mn-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ctrTitle"/>
          </p:nvPr>
        </p:nvSpPr>
        <p:spPr>
          <a:xfrm>
            <a:off x="142875" y="4508500"/>
            <a:ext cx="3565525" cy="576263"/>
          </a:xfrm>
        </p:spPr>
        <p:txBody>
          <a:bodyPr/>
          <a:lstStyle/>
          <a:p>
            <a:pPr eaLnBrk="1" hangingPunct="1"/>
            <a:r>
              <a:rPr lang="zh-CN" altLang="en-US" sz="4000"/>
              <a:t>第三章</a:t>
            </a:r>
          </a:p>
        </p:txBody>
      </p:sp>
      <p:sp>
        <p:nvSpPr>
          <p:cNvPr id="9218" name="副标题 2"/>
          <p:cNvSpPr>
            <a:spLocks noGrp="1"/>
          </p:cNvSpPr>
          <p:nvPr>
            <p:ph type="subTitle" idx="1"/>
          </p:nvPr>
        </p:nvSpPr>
        <p:spPr>
          <a:xfrm>
            <a:off x="142875" y="5300663"/>
            <a:ext cx="6084888" cy="576262"/>
          </a:xfrm>
        </p:spPr>
        <p:txBody>
          <a:bodyPr/>
          <a:lstStyle/>
          <a:p>
            <a:pPr eaLnBrk="1" hangingPunct="1"/>
            <a:r>
              <a:rPr lang="en-US" altLang="zh-CN"/>
              <a:t>SQL</a:t>
            </a:r>
            <a:r>
              <a:rPr lang="zh-CN" altLang="en-US"/>
              <a:t>查询与</a:t>
            </a:r>
            <a:r>
              <a:rPr lang="en-US" altLang="zh-CN"/>
              <a:t>SQL</a:t>
            </a:r>
            <a:r>
              <a:rPr lang="zh-CN" altLang="en-US"/>
              <a:t>函数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B881024C-E650-4077-BA59-2D86402BEBA5}" type="slidenum">
              <a:rPr lang="en-US" altLang="zh-CN" smtClean="0">
                <a:ea typeface="宋体" charset="-122"/>
              </a:rPr>
              <a:pPr fontAlgn="base">
                <a:spcBef>
                  <a:spcPct val="0"/>
                </a:spcBef>
                <a:spcAft>
                  <a:spcPct val="0"/>
                </a:spcAft>
              </a:pPr>
              <a:t>10</a:t>
            </a:fld>
            <a:endParaRPr lang="en-US" altLang="zh-CN" smtClean="0">
              <a:ea typeface="宋体" charset="-122"/>
            </a:endParaRPr>
          </a:p>
        </p:txBody>
      </p:sp>
      <p:sp>
        <p:nvSpPr>
          <p:cNvPr id="23554" name="Rectangle 2"/>
          <p:cNvSpPr>
            <a:spLocks noGrp="1" noChangeArrowheads="1"/>
          </p:cNvSpPr>
          <p:nvPr>
            <p:ph type="title"/>
          </p:nvPr>
        </p:nvSpPr>
        <p:spPr/>
        <p:txBody>
          <a:bodyPr/>
          <a:lstStyle/>
          <a:p>
            <a:pPr eaLnBrk="1" hangingPunct="1"/>
            <a:r>
              <a:rPr lang="en-US" altLang="zh-CN" smtClean="0">
                <a:ea typeface="文鼎CS大宋"/>
              </a:rPr>
              <a:t>Oracle </a:t>
            </a:r>
            <a:r>
              <a:rPr lang="zh-CN" altLang="en-US" smtClean="0">
                <a:ea typeface="文鼎CS大宋"/>
              </a:rPr>
              <a:t>数据类型</a:t>
            </a:r>
            <a:r>
              <a:rPr lang="en-US" smtClean="0">
                <a:ea typeface="文鼎CS大宋"/>
              </a:rPr>
              <a:t> </a:t>
            </a:r>
            <a:r>
              <a:rPr lang="en-US" altLang="zh-CN" smtClean="0">
                <a:ea typeface="文鼎CS大宋"/>
              </a:rPr>
              <a:t>5-5 </a:t>
            </a:r>
          </a:p>
        </p:txBody>
      </p:sp>
      <p:sp>
        <p:nvSpPr>
          <p:cNvPr id="61514" name="Rectangle 74"/>
          <p:cNvSpPr>
            <a:spLocks noChangeArrowheads="1"/>
          </p:cNvSpPr>
          <p:nvPr/>
        </p:nvSpPr>
        <p:spPr bwMode="auto">
          <a:xfrm>
            <a:off x="285750" y="1071563"/>
            <a:ext cx="8643938" cy="2519362"/>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en-US" altLang="zh-CN" sz="2500" b="1">
                <a:latin typeface="Calibri" pitchFamily="34" charset="0"/>
                <a:ea typeface="黑体" pitchFamily="49" charset="-122"/>
              </a:rPr>
              <a:t>Oracle </a:t>
            </a:r>
            <a:r>
              <a:rPr lang="zh-CN" altLang="en-US" sz="2500" b="1">
                <a:latin typeface="Calibri" pitchFamily="34" charset="0"/>
                <a:ea typeface="黑体" pitchFamily="49" charset="-122"/>
              </a:rPr>
              <a:t>中伪列就像一个表列，但是它并没有存储在表中</a:t>
            </a:r>
          </a:p>
          <a:p>
            <a:pPr marL="342900" indent="-342900">
              <a:lnSpc>
                <a:spcPct val="150000"/>
              </a:lnSpc>
              <a:spcBef>
                <a:spcPct val="20000"/>
              </a:spcBef>
              <a:buClr>
                <a:schemeClr val="accent2"/>
              </a:buClr>
              <a:buFontTx/>
              <a:buBlip>
                <a:blip r:embed="rId3"/>
              </a:buBlip>
            </a:pPr>
            <a:r>
              <a:rPr lang="zh-CN" altLang="en-US" sz="2500" b="1">
                <a:latin typeface="Calibri" pitchFamily="34" charset="0"/>
                <a:ea typeface="黑体" pitchFamily="49" charset="-122"/>
              </a:rPr>
              <a:t>伪列可以从表中查询，但不能插入、更新和删除它们的值</a:t>
            </a:r>
          </a:p>
          <a:p>
            <a:pPr marL="342900" indent="-342900">
              <a:lnSpc>
                <a:spcPct val="150000"/>
              </a:lnSpc>
              <a:spcBef>
                <a:spcPct val="20000"/>
              </a:spcBef>
              <a:buClr>
                <a:schemeClr val="accent2"/>
              </a:buClr>
              <a:buFontTx/>
              <a:buBlip>
                <a:blip r:embed="rId3"/>
              </a:buBlip>
            </a:pPr>
            <a:r>
              <a:rPr lang="zh-CN" altLang="en-US" sz="2500" b="1">
                <a:latin typeface="Calibri" pitchFamily="34" charset="0"/>
                <a:ea typeface="黑体" pitchFamily="49" charset="-122"/>
              </a:rPr>
              <a:t>常用的伪列有</a:t>
            </a:r>
            <a:r>
              <a:rPr lang="en-US" altLang="zh-CN" sz="2500" b="1">
                <a:latin typeface="Calibri" pitchFamily="34" charset="0"/>
                <a:ea typeface="黑体" pitchFamily="49" charset="-122"/>
              </a:rPr>
              <a:t>ROWID</a:t>
            </a:r>
            <a:r>
              <a:rPr lang="zh-CN" altLang="en-US" sz="2500" b="1">
                <a:latin typeface="Calibri" pitchFamily="34" charset="0"/>
                <a:ea typeface="黑体" pitchFamily="49" charset="-122"/>
              </a:rPr>
              <a:t>和</a:t>
            </a:r>
            <a:r>
              <a:rPr lang="en-US" altLang="zh-CN" sz="2500" b="1">
                <a:latin typeface="Calibri" pitchFamily="34" charset="0"/>
                <a:ea typeface="黑体" pitchFamily="49" charset="-122"/>
              </a:rPr>
              <a:t>ROWNUM</a:t>
            </a:r>
          </a:p>
        </p:txBody>
      </p:sp>
      <p:sp>
        <p:nvSpPr>
          <p:cNvPr id="61521" name="Rectangle 81"/>
          <p:cNvSpPr>
            <a:spLocks noChangeArrowheads="1"/>
          </p:cNvSpPr>
          <p:nvPr/>
        </p:nvSpPr>
        <p:spPr bwMode="auto">
          <a:xfrm>
            <a:off x="1042988" y="3500438"/>
            <a:ext cx="7273925" cy="711200"/>
          </a:xfrm>
          <a:prstGeom prst="rect">
            <a:avLst/>
          </a:prstGeom>
          <a:gradFill rotWithShape="1">
            <a:gsLst>
              <a:gs pos="0">
                <a:srgbClr val="FFCC00"/>
              </a:gs>
              <a:gs pos="100000">
                <a:schemeClr val="bg1"/>
              </a:gs>
            </a:gsLst>
            <a:lin ang="5400000" scaled="1"/>
          </a:gradFill>
          <a:ln w="9525">
            <a:solidFill>
              <a:schemeClr val="tx1"/>
            </a:solidFill>
            <a:miter lim="800000"/>
            <a:headEnd/>
            <a:tailEnd/>
          </a:ln>
        </p:spPr>
        <p:txBody>
          <a:bodyPr anchor="ctr">
            <a:spAutoFit/>
          </a:bodyPr>
          <a:lstStyle/>
          <a:p>
            <a:pPr algn="ctr"/>
            <a:r>
              <a:rPr lang="en-US" altLang="zh-CN" sz="2000">
                <a:latin typeface="Calibri" pitchFamily="34" charset="0"/>
                <a:ea typeface="黑体" pitchFamily="49" charset="-122"/>
              </a:rPr>
              <a:t>ROWID </a:t>
            </a:r>
            <a:r>
              <a:rPr lang="zh-CN" altLang="en-US" sz="2000">
                <a:latin typeface="Calibri" pitchFamily="34" charset="0"/>
                <a:ea typeface="黑体" pitchFamily="49" charset="-122"/>
              </a:rPr>
              <a:t>是表中行的存储地址，该地址可以唯一地标识数据库中的一行，可以使用 </a:t>
            </a:r>
            <a:r>
              <a:rPr lang="en-US" altLang="zh-CN" sz="2000">
                <a:latin typeface="Calibri" pitchFamily="34" charset="0"/>
                <a:ea typeface="黑体" pitchFamily="49" charset="-122"/>
              </a:rPr>
              <a:t>ROWID </a:t>
            </a:r>
            <a:r>
              <a:rPr lang="zh-CN" altLang="en-US" sz="2000">
                <a:latin typeface="Calibri" pitchFamily="34" charset="0"/>
                <a:ea typeface="黑体" pitchFamily="49" charset="-122"/>
              </a:rPr>
              <a:t>伪列快速地定位表中的一行</a:t>
            </a:r>
          </a:p>
        </p:txBody>
      </p:sp>
      <p:sp>
        <p:nvSpPr>
          <p:cNvPr id="61522" name="Rectangle 82"/>
          <p:cNvSpPr>
            <a:spLocks noChangeArrowheads="1"/>
          </p:cNvSpPr>
          <p:nvPr/>
        </p:nvSpPr>
        <p:spPr bwMode="auto">
          <a:xfrm>
            <a:off x="1042988" y="4786313"/>
            <a:ext cx="7273925" cy="711200"/>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anchor="ctr">
            <a:spAutoFit/>
          </a:bodyPr>
          <a:lstStyle/>
          <a:p>
            <a:pPr algn="ctr"/>
            <a:r>
              <a:rPr lang="en-US" altLang="zh-CN" sz="2000">
                <a:latin typeface="Calibri" pitchFamily="34" charset="0"/>
                <a:ea typeface="黑体" pitchFamily="49" charset="-122"/>
              </a:rPr>
              <a:t>ROWNUM </a:t>
            </a:r>
            <a:r>
              <a:rPr lang="zh-CN" altLang="en-US" sz="2000">
                <a:latin typeface="Calibri" pitchFamily="34" charset="0"/>
                <a:ea typeface="黑体" pitchFamily="49" charset="-122"/>
              </a:rPr>
              <a:t>是查询返回的结果集中行的序号，可以使用它来限制查询返回的行数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15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61521"/>
                                        </p:tgtEl>
                                        <p:attrNameLst>
                                          <p:attrName>style.visibility</p:attrName>
                                        </p:attrNameLst>
                                      </p:cBhvr>
                                      <p:to>
                                        <p:strVal val="visible"/>
                                      </p:to>
                                    </p:set>
                                    <p:anim calcmode="discrete" valueType="clr">
                                      <p:cBhvr override="childStyle">
                                        <p:cTn id="11" dur="80"/>
                                        <p:tgtEl>
                                          <p:spTgt spid="61521"/>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61521"/>
                                        </p:tgtEl>
                                        <p:attrNameLst>
                                          <p:attrName>fillcolor</p:attrName>
                                        </p:attrNameLst>
                                      </p:cBhvr>
                                      <p:tavLst>
                                        <p:tav tm="0">
                                          <p:val>
                                            <p:clrVal>
                                              <a:schemeClr val="accent2"/>
                                            </p:clrVal>
                                          </p:val>
                                        </p:tav>
                                        <p:tav tm="50000">
                                          <p:val>
                                            <p:clrVal>
                                              <a:schemeClr val="hlink"/>
                                            </p:clrVal>
                                          </p:val>
                                        </p:tav>
                                      </p:tavLst>
                                    </p:anim>
                                    <p:set>
                                      <p:cBhvr>
                                        <p:cTn id="13" dur="80"/>
                                        <p:tgtEl>
                                          <p:spTgt spid="61521"/>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iterate type="lt">
                                    <p:tmPct val="0"/>
                                  </p:iterate>
                                  <p:childTnLst>
                                    <p:animEffect transition="out" filter="fade">
                                      <p:cBhvr>
                                        <p:cTn id="17" dur="1000"/>
                                        <p:tgtEl>
                                          <p:spTgt spid="61521"/>
                                        </p:tgtEl>
                                      </p:cBhvr>
                                    </p:animEffect>
                                    <p:set>
                                      <p:cBhvr>
                                        <p:cTn id="18" dur="1" fill="hold">
                                          <p:stCondLst>
                                            <p:cond delay="999"/>
                                          </p:stCondLst>
                                        </p:cTn>
                                        <p:tgtEl>
                                          <p:spTgt spid="61521"/>
                                        </p:tgtEl>
                                        <p:attrNameLst>
                                          <p:attrName>style.visibility</p:attrName>
                                        </p:attrNameLst>
                                      </p:cBhvr>
                                      <p:to>
                                        <p:strVal val="hidden"/>
                                      </p:to>
                                    </p:set>
                                  </p:childTnLst>
                                </p:cTn>
                              </p:par>
                            </p:childTnLst>
                          </p:cTn>
                        </p:par>
                        <p:par>
                          <p:cTn id="19" fill="hold">
                            <p:stCondLst>
                              <p:cond delay="1000"/>
                            </p:stCondLst>
                            <p:childTnLst>
                              <p:par>
                                <p:cTn id="20" presetID="27" presetClass="entr" presetSubtype="0" fill="hold" grpId="0" nodeType="afterEffect">
                                  <p:stCondLst>
                                    <p:cond delay="0"/>
                                  </p:stCondLst>
                                  <p:iterate type="lt">
                                    <p:tmPct val="50000"/>
                                  </p:iterate>
                                  <p:childTnLst>
                                    <p:set>
                                      <p:cBhvr>
                                        <p:cTn id="21" dur="1" fill="hold">
                                          <p:stCondLst>
                                            <p:cond delay="0"/>
                                          </p:stCondLst>
                                        </p:cTn>
                                        <p:tgtEl>
                                          <p:spTgt spid="61522"/>
                                        </p:tgtEl>
                                        <p:attrNameLst>
                                          <p:attrName>style.visibility</p:attrName>
                                        </p:attrNameLst>
                                      </p:cBhvr>
                                      <p:to>
                                        <p:strVal val="visible"/>
                                      </p:to>
                                    </p:set>
                                    <p:anim calcmode="discrete" valueType="clr">
                                      <p:cBhvr override="childStyle">
                                        <p:cTn id="22" dur="80"/>
                                        <p:tgtEl>
                                          <p:spTgt spid="61522"/>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61522"/>
                                        </p:tgtEl>
                                        <p:attrNameLst>
                                          <p:attrName>fillcolor</p:attrName>
                                        </p:attrNameLst>
                                      </p:cBhvr>
                                      <p:tavLst>
                                        <p:tav tm="0">
                                          <p:val>
                                            <p:clrVal>
                                              <a:schemeClr val="accent2"/>
                                            </p:clrVal>
                                          </p:val>
                                        </p:tav>
                                        <p:tav tm="50000">
                                          <p:val>
                                            <p:clrVal>
                                              <a:schemeClr val="hlink"/>
                                            </p:clrVal>
                                          </p:val>
                                        </p:tav>
                                      </p:tavLst>
                                    </p:anim>
                                    <p:set>
                                      <p:cBhvr>
                                        <p:cTn id="24" dur="80"/>
                                        <p:tgtEl>
                                          <p:spTgt spid="615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4" grpId="0"/>
      <p:bldP spid="61521" grpId="0" animBg="1"/>
      <p:bldP spid="61521" grpId="1" animBg="1"/>
      <p:bldP spid="615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4"/>
          <p:cNvSpPr>
            <a:spLocks noGrp="1"/>
          </p:cNvSpPr>
          <p:nvPr>
            <p:ph type="sldNum" sz="quarter" idx="10"/>
          </p:nvPr>
        </p:nvSpPr>
        <p:spPr bwMode="auto">
          <a:noFill/>
          <a:ln>
            <a:miter lim="800000"/>
            <a:headEnd/>
            <a:tailEnd/>
          </a:ln>
        </p:spPr>
        <p:txBody>
          <a:bodyPr/>
          <a:lstStyle/>
          <a:p>
            <a:pPr fontAlgn="base">
              <a:spcBef>
                <a:spcPct val="0"/>
              </a:spcBef>
              <a:spcAft>
                <a:spcPct val="0"/>
              </a:spcAft>
            </a:pPr>
            <a:fld id="{ED6ACCEA-BE6B-41EA-B14D-DC11226E1634}" type="slidenum">
              <a:rPr lang="en-US" altLang="zh-CN" smtClean="0">
                <a:ea typeface="宋体" charset="-122"/>
              </a:rPr>
              <a:pPr fontAlgn="base">
                <a:spcBef>
                  <a:spcPct val="0"/>
                </a:spcBef>
                <a:spcAft>
                  <a:spcPct val="0"/>
                </a:spcAft>
              </a:pPr>
              <a:t>11</a:t>
            </a:fld>
            <a:endParaRPr lang="en-US" altLang="zh-CN" smtClean="0">
              <a:ea typeface="宋体" charset="-122"/>
            </a:endParaRPr>
          </a:p>
        </p:txBody>
      </p:sp>
      <p:sp>
        <p:nvSpPr>
          <p:cNvPr id="62481" name="Rectangle 17"/>
          <p:cNvSpPr>
            <a:spLocks noGrp="1" noChangeArrowheads="1"/>
          </p:cNvSpPr>
          <p:nvPr>
            <p:ph type="body" sz="half" idx="1"/>
          </p:nvPr>
        </p:nvSpPr>
        <p:spPr>
          <a:xfrm>
            <a:off x="571500" y="1285875"/>
            <a:ext cx="8280400" cy="4464050"/>
          </a:xfrm>
        </p:spPr>
        <p:txBody>
          <a:bodyPr/>
          <a:lstStyle/>
          <a:p>
            <a:pPr eaLnBrk="1" hangingPunct="1"/>
            <a:r>
              <a:rPr lang="zh-CN" altLang="en-US" smtClean="0"/>
              <a:t>数据定义语言</a:t>
            </a:r>
            <a:r>
              <a:rPr lang="en-US" altLang="zh-CN" smtClean="0"/>
              <a:t>(Data</a:t>
            </a:r>
            <a:r>
              <a:rPr lang="zh-CN" altLang="en-US" smtClean="0"/>
              <a:t> </a:t>
            </a:r>
            <a:r>
              <a:rPr lang="en-US" altLang="zh-CN" smtClean="0"/>
              <a:t>Defintion</a:t>
            </a:r>
            <a:r>
              <a:rPr lang="zh-CN" altLang="en-US" smtClean="0"/>
              <a:t> </a:t>
            </a:r>
            <a:r>
              <a:rPr lang="en-US" altLang="zh-CN" smtClean="0"/>
              <a:t>Language)</a:t>
            </a:r>
            <a:r>
              <a:rPr lang="zh-CN" altLang="en-US" smtClean="0"/>
              <a:t>用于改变数据库结构，包括创建、更改和删除数据库对象</a:t>
            </a:r>
            <a:endParaRPr lang="en-US" smtClean="0"/>
          </a:p>
          <a:p>
            <a:pPr eaLnBrk="1" hangingPunct="1"/>
            <a:r>
              <a:rPr lang="zh-CN" altLang="en-US" smtClean="0"/>
              <a:t>用于操纵表结构的数据定义语言命令有：</a:t>
            </a:r>
          </a:p>
          <a:p>
            <a:pPr marL="812800" lvl="1" indent="-276225" eaLnBrk="1" hangingPunct="1"/>
            <a:r>
              <a:rPr lang="en-US" altLang="zh-CN" smtClean="0"/>
              <a:t>CREATE TABLE</a:t>
            </a:r>
          </a:p>
          <a:p>
            <a:pPr marL="812800" lvl="1" indent="-276225" eaLnBrk="1" hangingPunct="1"/>
            <a:r>
              <a:rPr lang="en-US" altLang="zh-CN" smtClean="0"/>
              <a:t>ALTER TABLE</a:t>
            </a:r>
          </a:p>
          <a:p>
            <a:pPr marL="812800" lvl="1" indent="-276225" eaLnBrk="1" hangingPunct="1"/>
            <a:r>
              <a:rPr lang="en-US" altLang="zh-CN" smtClean="0"/>
              <a:t>TRUNCATE TABLE</a:t>
            </a:r>
          </a:p>
          <a:p>
            <a:pPr marL="812800" lvl="1" indent="-276225" eaLnBrk="1" hangingPunct="1"/>
            <a:r>
              <a:rPr lang="en-US" altLang="zh-CN" smtClean="0"/>
              <a:t>DROP TABLE</a:t>
            </a:r>
          </a:p>
        </p:txBody>
      </p:sp>
      <p:sp>
        <p:nvSpPr>
          <p:cNvPr id="25603" name="Rectangle 2"/>
          <p:cNvSpPr>
            <a:spLocks noGrp="1" noChangeArrowheads="1"/>
          </p:cNvSpPr>
          <p:nvPr>
            <p:ph type="title"/>
          </p:nvPr>
        </p:nvSpPr>
        <p:spPr>
          <a:xfrm>
            <a:off x="3708400" y="260350"/>
            <a:ext cx="5349875" cy="431800"/>
          </a:xfrm>
        </p:spPr>
        <p:txBody>
          <a:bodyPr/>
          <a:lstStyle/>
          <a:p>
            <a:pPr eaLnBrk="1" hangingPunct="1"/>
            <a:r>
              <a:rPr lang="zh-CN" altLang="en-US" smtClean="0">
                <a:ea typeface="文鼎CS大宋"/>
              </a:rPr>
              <a:t>数据定义语言 </a:t>
            </a:r>
            <a:endParaRPr lang="en-US" smtClean="0">
              <a:ea typeface="文鼎CS大宋"/>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2481">
                                            <p:txEl>
                                              <p:pRg st="0" end="0"/>
                                            </p:txEl>
                                          </p:spTgt>
                                        </p:tgtEl>
                                        <p:attrNameLst>
                                          <p:attrName>style.visibility</p:attrName>
                                        </p:attrNameLst>
                                      </p:cBhvr>
                                      <p:to>
                                        <p:strVal val="visible"/>
                                      </p:to>
                                    </p:set>
                                    <p:animEffect transition="in" filter="slide(fromLeft)">
                                      <p:cBhvr>
                                        <p:cTn id="7" dur="1000"/>
                                        <p:tgtEl>
                                          <p:spTgt spid="624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2481">
                                            <p:txEl>
                                              <p:pRg st="1" end="1"/>
                                            </p:txEl>
                                          </p:spTgt>
                                        </p:tgtEl>
                                        <p:attrNameLst>
                                          <p:attrName>style.visibility</p:attrName>
                                        </p:attrNameLst>
                                      </p:cBhvr>
                                      <p:to>
                                        <p:strVal val="visible"/>
                                      </p:to>
                                    </p:set>
                                    <p:animEffect transition="in" filter="slide(fromLeft)">
                                      <p:cBhvr>
                                        <p:cTn id="12" dur="1000"/>
                                        <p:tgtEl>
                                          <p:spTgt spid="62481">
                                            <p:txEl>
                                              <p:pRg st="1" end="1"/>
                                            </p:txEl>
                                          </p:spTgt>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2481">
                                            <p:txEl>
                                              <p:pRg st="2" end="2"/>
                                            </p:txEl>
                                          </p:spTgt>
                                        </p:tgtEl>
                                        <p:attrNameLst>
                                          <p:attrName>style.visibility</p:attrName>
                                        </p:attrNameLst>
                                      </p:cBhvr>
                                      <p:to>
                                        <p:strVal val="visible"/>
                                      </p:to>
                                    </p:set>
                                    <p:animEffect transition="in" filter="slide(fromLeft)">
                                      <p:cBhvr>
                                        <p:cTn id="15" dur="1000"/>
                                        <p:tgtEl>
                                          <p:spTgt spid="62481">
                                            <p:txEl>
                                              <p:pRg st="2" end="2"/>
                                            </p:txEl>
                                          </p:spTgt>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62481">
                                            <p:txEl>
                                              <p:pRg st="3" end="3"/>
                                            </p:txEl>
                                          </p:spTgt>
                                        </p:tgtEl>
                                        <p:attrNameLst>
                                          <p:attrName>style.visibility</p:attrName>
                                        </p:attrNameLst>
                                      </p:cBhvr>
                                      <p:to>
                                        <p:strVal val="visible"/>
                                      </p:to>
                                    </p:set>
                                    <p:animEffect transition="in" filter="slide(fromLeft)">
                                      <p:cBhvr>
                                        <p:cTn id="18" dur="1000"/>
                                        <p:tgtEl>
                                          <p:spTgt spid="62481">
                                            <p:txEl>
                                              <p:pRg st="3" end="3"/>
                                            </p:txEl>
                                          </p:spTgt>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62481">
                                            <p:txEl>
                                              <p:pRg st="4" end="4"/>
                                            </p:txEl>
                                          </p:spTgt>
                                        </p:tgtEl>
                                        <p:attrNameLst>
                                          <p:attrName>style.visibility</p:attrName>
                                        </p:attrNameLst>
                                      </p:cBhvr>
                                      <p:to>
                                        <p:strVal val="visible"/>
                                      </p:to>
                                    </p:set>
                                    <p:animEffect transition="in" filter="slide(fromLeft)">
                                      <p:cBhvr>
                                        <p:cTn id="21" dur="1000"/>
                                        <p:tgtEl>
                                          <p:spTgt spid="62481">
                                            <p:txEl>
                                              <p:pRg st="4" end="4"/>
                                            </p:txEl>
                                          </p:spTgt>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62481">
                                            <p:txEl>
                                              <p:pRg st="5" end="5"/>
                                            </p:txEl>
                                          </p:spTgt>
                                        </p:tgtEl>
                                        <p:attrNameLst>
                                          <p:attrName>style.visibility</p:attrName>
                                        </p:attrNameLst>
                                      </p:cBhvr>
                                      <p:to>
                                        <p:strVal val="visible"/>
                                      </p:to>
                                    </p:set>
                                    <p:animEffect transition="in" filter="slide(fromLeft)">
                                      <p:cBhvr>
                                        <p:cTn id="24" dur="1000"/>
                                        <p:tgtEl>
                                          <p:spTgt spid="624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92472646-9DAB-42AC-BA2E-8962C795BFDC}" type="slidenum">
              <a:rPr lang="en-US" altLang="zh-CN" smtClean="0">
                <a:ea typeface="宋体" charset="-122"/>
              </a:rPr>
              <a:pPr fontAlgn="base">
                <a:spcBef>
                  <a:spcPct val="0"/>
                </a:spcBef>
                <a:spcAft>
                  <a:spcPct val="0"/>
                </a:spcAft>
              </a:pPr>
              <a:t>12</a:t>
            </a:fld>
            <a:endParaRPr lang="en-US" altLang="zh-CN" smtClean="0">
              <a:ea typeface="宋体" charset="-122"/>
            </a:endParaRPr>
          </a:p>
        </p:txBody>
      </p:sp>
      <p:sp>
        <p:nvSpPr>
          <p:cNvPr id="27650" name="Rectangle 2"/>
          <p:cNvSpPr>
            <a:spLocks noGrp="1" noChangeArrowheads="1"/>
          </p:cNvSpPr>
          <p:nvPr>
            <p:ph type="title"/>
          </p:nvPr>
        </p:nvSpPr>
        <p:spPr/>
        <p:txBody>
          <a:bodyPr/>
          <a:lstStyle/>
          <a:p>
            <a:pPr eaLnBrk="1" hangingPunct="1"/>
            <a:r>
              <a:rPr lang="zh-CN" altLang="en-US" smtClean="0">
                <a:ea typeface="文鼎CS大宋"/>
              </a:rPr>
              <a:t>数据操纵语言 </a:t>
            </a:r>
            <a:endParaRPr lang="en-US" smtClean="0">
              <a:ea typeface="文鼎CS大宋"/>
            </a:endParaRPr>
          </a:p>
        </p:txBody>
      </p:sp>
      <p:sp>
        <p:nvSpPr>
          <p:cNvPr id="129027" name="Rectangle 3"/>
          <p:cNvSpPr>
            <a:spLocks noChangeArrowheads="1"/>
          </p:cNvSpPr>
          <p:nvPr/>
        </p:nvSpPr>
        <p:spPr bwMode="auto">
          <a:xfrm>
            <a:off x="571500" y="1000125"/>
            <a:ext cx="8278813" cy="5357813"/>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数据操纵语言</a:t>
            </a:r>
            <a:r>
              <a:rPr lang="en-US" altLang="zh-CN" sz="2800" b="1">
                <a:latin typeface="Calibri" pitchFamily="34" charset="0"/>
                <a:ea typeface="黑体" pitchFamily="49" charset="-122"/>
              </a:rPr>
              <a:t>(</a:t>
            </a:r>
            <a:r>
              <a:rPr lang="en-US" altLang="zh-CN" sz="2800">
                <a:latin typeface="Calibri" pitchFamily="34" charset="0"/>
              </a:rPr>
              <a:t>Data Manipulation Language</a:t>
            </a:r>
            <a:r>
              <a:rPr lang="en-US" altLang="zh-CN" sz="2800" b="1">
                <a:latin typeface="Calibri" pitchFamily="34" charset="0"/>
                <a:ea typeface="黑体" pitchFamily="49" charset="-122"/>
              </a:rPr>
              <a:t>)</a:t>
            </a:r>
            <a:r>
              <a:rPr lang="zh-CN" altLang="en-US" sz="2800" b="1">
                <a:latin typeface="Calibri" pitchFamily="34" charset="0"/>
                <a:ea typeface="黑体" pitchFamily="49" charset="-122"/>
              </a:rPr>
              <a:t>用于检索、插入和修改数据</a:t>
            </a:r>
          </a:p>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数据操纵语言是最常见的</a:t>
            </a:r>
            <a:r>
              <a:rPr lang="en-US" altLang="zh-CN" sz="2800" b="1">
                <a:latin typeface="Calibri" pitchFamily="34" charset="0"/>
                <a:ea typeface="黑体" pitchFamily="49" charset="-122"/>
              </a:rPr>
              <a:t>SQL</a:t>
            </a:r>
            <a:r>
              <a:rPr lang="zh-CN" altLang="en-US" sz="2800" b="1">
                <a:latin typeface="Calibri" pitchFamily="34" charset="0"/>
                <a:ea typeface="黑体" pitchFamily="49" charset="-122"/>
              </a:rPr>
              <a:t>命令</a:t>
            </a:r>
          </a:p>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数据操纵语言命令包括：</a:t>
            </a:r>
          </a:p>
          <a:p>
            <a:pPr marL="812800" lvl="1" indent="-276225">
              <a:lnSpc>
                <a:spcPct val="150000"/>
              </a:lnSpc>
              <a:spcBef>
                <a:spcPct val="20000"/>
              </a:spcBef>
              <a:buClr>
                <a:srgbClr val="558ED5"/>
              </a:buClr>
              <a:buFont typeface="Arial" charset="0"/>
              <a:buChar char="–"/>
            </a:pPr>
            <a:r>
              <a:rPr lang="en-US" altLang="zh-CN" sz="2400" b="1">
                <a:latin typeface="Calibri" pitchFamily="34" charset="0"/>
                <a:ea typeface="黑体" pitchFamily="49" charset="-122"/>
              </a:rPr>
              <a:t>SELECT</a:t>
            </a:r>
          </a:p>
          <a:p>
            <a:pPr marL="812800" lvl="1" indent="-276225">
              <a:lnSpc>
                <a:spcPct val="150000"/>
              </a:lnSpc>
              <a:spcBef>
                <a:spcPct val="20000"/>
              </a:spcBef>
              <a:buClr>
                <a:srgbClr val="558ED5"/>
              </a:buClr>
              <a:buFont typeface="Arial" charset="0"/>
              <a:buChar char="–"/>
            </a:pPr>
            <a:r>
              <a:rPr lang="en-US" altLang="zh-CN" sz="2400" b="1">
                <a:latin typeface="Calibri" pitchFamily="34" charset="0"/>
                <a:ea typeface="黑体" pitchFamily="49" charset="-122"/>
              </a:rPr>
              <a:t>INSERT</a:t>
            </a:r>
          </a:p>
          <a:p>
            <a:pPr marL="812800" lvl="1" indent="-276225">
              <a:lnSpc>
                <a:spcPct val="150000"/>
              </a:lnSpc>
              <a:spcBef>
                <a:spcPct val="20000"/>
              </a:spcBef>
              <a:buClr>
                <a:srgbClr val="558ED5"/>
              </a:buClr>
              <a:buFont typeface="Arial" charset="0"/>
              <a:buChar char="–"/>
            </a:pPr>
            <a:r>
              <a:rPr lang="en-US" altLang="zh-CN" sz="2400" b="1">
                <a:latin typeface="Calibri" pitchFamily="34" charset="0"/>
                <a:ea typeface="黑体" pitchFamily="49" charset="-122"/>
              </a:rPr>
              <a:t>UPDATE</a:t>
            </a:r>
          </a:p>
          <a:p>
            <a:pPr marL="812800" lvl="1" indent="-276225">
              <a:lnSpc>
                <a:spcPct val="150000"/>
              </a:lnSpc>
              <a:spcBef>
                <a:spcPct val="20000"/>
              </a:spcBef>
              <a:buClr>
                <a:srgbClr val="558ED5"/>
              </a:buClr>
              <a:buFont typeface="Arial" charset="0"/>
              <a:buChar char="–"/>
            </a:pPr>
            <a:r>
              <a:rPr lang="en-US" altLang="zh-CN" sz="2400" b="1">
                <a:latin typeface="Calibri" pitchFamily="34" charset="0"/>
                <a:ea typeface="黑体" pitchFamily="49" charset="-122"/>
              </a:rPr>
              <a:t>DELETE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slide(fromLeft)">
                                      <p:cBhvr>
                                        <p:cTn id="7" dur="1000"/>
                                        <p:tgtEl>
                                          <p:spTgt spid="129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C264AEC8-9D4C-4BDD-BBAB-4D7D6C856167}" type="slidenum">
              <a:rPr lang="en-US" altLang="zh-CN" smtClean="0">
                <a:ea typeface="宋体" charset="-122"/>
              </a:rPr>
              <a:pPr fontAlgn="base">
                <a:spcBef>
                  <a:spcPct val="0"/>
                </a:spcBef>
                <a:spcAft>
                  <a:spcPct val="0"/>
                </a:spcAft>
              </a:pPr>
              <a:t>13</a:t>
            </a:fld>
            <a:endParaRPr lang="en-US" altLang="zh-CN" smtClean="0">
              <a:ea typeface="宋体" charset="-122"/>
            </a:endParaRPr>
          </a:p>
        </p:txBody>
      </p:sp>
      <p:sp>
        <p:nvSpPr>
          <p:cNvPr id="78860" name="Rectangle 12"/>
          <p:cNvSpPr>
            <a:spLocks noChangeArrowheads="1"/>
          </p:cNvSpPr>
          <p:nvPr/>
        </p:nvSpPr>
        <p:spPr bwMode="auto">
          <a:xfrm>
            <a:off x="642938" y="1214438"/>
            <a:ext cx="8247062" cy="1946275"/>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利用现有的表创建表的副本，语法如下：</a:t>
            </a:r>
          </a:p>
          <a:p>
            <a:pPr marL="342900" indent="-342900">
              <a:lnSpc>
                <a:spcPct val="150000"/>
              </a:lnSpc>
              <a:buClr>
                <a:schemeClr val="accent2"/>
              </a:buClr>
            </a:pPr>
            <a:r>
              <a:rPr lang="zh-CN" altLang="en-US" sz="2800" b="1">
                <a:latin typeface="Calibri" pitchFamily="34" charset="0"/>
                <a:ea typeface="黑体" pitchFamily="49" charset="-122"/>
              </a:rPr>
              <a:t>   </a:t>
            </a:r>
            <a:r>
              <a:rPr lang="zh-CN" altLang="en-US" sz="2000">
                <a:latin typeface="Calibri" pitchFamily="34" charset="0"/>
                <a:ea typeface="黑体" pitchFamily="49" charset="-122"/>
                <a:cs typeface="Times New Roman" pitchFamily="18" charset="0"/>
              </a:rPr>
              <a:t>      </a:t>
            </a:r>
            <a:r>
              <a:rPr lang="en-US" altLang="zh-CN" sz="2000">
                <a:latin typeface="Calibri" pitchFamily="34" charset="0"/>
                <a:ea typeface="黑体" pitchFamily="49" charset="-122"/>
                <a:cs typeface="Times New Roman" pitchFamily="18" charset="0"/>
              </a:rPr>
              <a:t>CREATE TABLE &lt;new_table_name&gt; AS</a:t>
            </a:r>
          </a:p>
          <a:p>
            <a:pPr marL="342900" indent="-342900">
              <a:lnSpc>
                <a:spcPct val="105000"/>
              </a:lnSpc>
              <a:buClr>
                <a:schemeClr val="accent2"/>
              </a:buClr>
            </a:pPr>
            <a:r>
              <a:rPr lang="en-US" altLang="zh-CN" sz="2000">
                <a:latin typeface="Calibri" pitchFamily="34" charset="0"/>
                <a:ea typeface="黑体" pitchFamily="49" charset="-122"/>
                <a:cs typeface="Times New Roman" pitchFamily="18" charset="0"/>
              </a:rPr>
              <a:t>          SELECT column_names FROM &lt;old_table_name&gt;;</a:t>
            </a:r>
          </a:p>
        </p:txBody>
      </p:sp>
      <p:sp>
        <p:nvSpPr>
          <p:cNvPr id="78861" name="Rectangle 13"/>
          <p:cNvSpPr>
            <a:spLocks noChangeArrowheads="1"/>
          </p:cNvSpPr>
          <p:nvPr/>
        </p:nvSpPr>
        <p:spPr bwMode="auto">
          <a:xfrm>
            <a:off x="1035050" y="3354388"/>
            <a:ext cx="6705600" cy="650875"/>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r>
              <a:rPr lang="en-US" altLang="zh-CN">
                <a:latin typeface="Calibri" pitchFamily="34" charset="0"/>
                <a:ea typeface="黑体" pitchFamily="49" charset="-122"/>
              </a:rPr>
              <a:t>SQL&gt; CREATE TABLE newitemfile</a:t>
            </a:r>
          </a:p>
          <a:p>
            <a:r>
              <a:rPr lang="en-US" altLang="zh-CN">
                <a:latin typeface="Calibri" pitchFamily="34" charset="0"/>
                <a:ea typeface="黑体" pitchFamily="49" charset="-122"/>
              </a:rPr>
              <a:t>     AS SELECT * FROM itemfile;</a:t>
            </a:r>
          </a:p>
        </p:txBody>
      </p:sp>
      <p:sp>
        <p:nvSpPr>
          <p:cNvPr id="78864" name="Rectangle 16"/>
          <p:cNvSpPr>
            <a:spLocks noChangeArrowheads="1"/>
          </p:cNvSpPr>
          <p:nvPr/>
        </p:nvSpPr>
        <p:spPr bwMode="auto">
          <a:xfrm>
            <a:off x="1035050" y="4232275"/>
            <a:ext cx="6705600" cy="925513"/>
          </a:xfrm>
          <a:prstGeom prst="rect">
            <a:avLst/>
          </a:prstGeom>
          <a:gradFill rotWithShape="1">
            <a:gsLst>
              <a:gs pos="0">
                <a:srgbClr val="FFFFCC"/>
              </a:gs>
              <a:gs pos="100000">
                <a:schemeClr val="bg1"/>
              </a:gs>
            </a:gsLst>
            <a:lin ang="5400000" scaled="1"/>
          </a:gradFill>
          <a:ln w="9525" algn="ctr">
            <a:solidFill>
              <a:schemeClr val="tx1"/>
            </a:solidFill>
            <a:miter lim="800000"/>
            <a:headEnd/>
            <a:tailEnd/>
          </a:ln>
        </p:spPr>
        <p:txBody>
          <a:bodyPr anchor="ctr">
            <a:spAutoFit/>
          </a:bodyPr>
          <a:lstStyle/>
          <a:p>
            <a:r>
              <a:rPr lang="en-US" altLang="zh-CN">
                <a:latin typeface="Calibri" pitchFamily="34" charset="0"/>
                <a:ea typeface="黑体" pitchFamily="49" charset="-122"/>
              </a:rPr>
              <a:t>SQL&gt; CREATE TABLE newitemfile1 </a:t>
            </a:r>
          </a:p>
          <a:p>
            <a:r>
              <a:rPr lang="en-US" altLang="zh-CN">
                <a:latin typeface="Calibri" pitchFamily="34" charset="0"/>
                <a:ea typeface="黑体" pitchFamily="49" charset="-122"/>
              </a:rPr>
              <a:t>     AS SELECT itemcode, itemdesc, qty_hand </a:t>
            </a:r>
          </a:p>
          <a:p>
            <a:r>
              <a:rPr lang="en-US" altLang="zh-CN">
                <a:latin typeface="Calibri" pitchFamily="34" charset="0"/>
                <a:ea typeface="黑体" pitchFamily="49" charset="-122"/>
              </a:rPr>
              <a:t>     FROM itemfile;</a:t>
            </a:r>
          </a:p>
        </p:txBody>
      </p:sp>
      <p:sp>
        <p:nvSpPr>
          <p:cNvPr id="78867" name="Rectangle 19"/>
          <p:cNvSpPr>
            <a:spLocks noChangeArrowheads="1"/>
          </p:cNvSpPr>
          <p:nvPr/>
        </p:nvSpPr>
        <p:spPr bwMode="auto">
          <a:xfrm>
            <a:off x="1035050" y="5383213"/>
            <a:ext cx="6705600" cy="925512"/>
          </a:xfrm>
          <a:prstGeom prst="rect">
            <a:avLst/>
          </a:prstGeom>
          <a:gradFill rotWithShape="1">
            <a:gsLst>
              <a:gs pos="0">
                <a:srgbClr val="FFFFCC"/>
              </a:gs>
              <a:gs pos="100000">
                <a:schemeClr val="bg1"/>
              </a:gs>
            </a:gsLst>
            <a:lin ang="5400000" scaled="1"/>
          </a:gradFill>
          <a:ln w="9525" algn="ctr">
            <a:solidFill>
              <a:schemeClr val="tx1"/>
            </a:solidFill>
            <a:miter lim="800000"/>
            <a:headEnd/>
            <a:tailEnd/>
          </a:ln>
        </p:spPr>
        <p:txBody>
          <a:bodyPr anchor="ctr">
            <a:spAutoFit/>
          </a:bodyPr>
          <a:lstStyle/>
          <a:p>
            <a:r>
              <a:rPr lang="en-US" altLang="zh-CN">
                <a:latin typeface="Calibri" pitchFamily="34" charset="0"/>
                <a:ea typeface="黑体" pitchFamily="49" charset="-122"/>
              </a:rPr>
              <a:t>SQL&gt; CREATE TABLE newitemfile2 </a:t>
            </a:r>
          </a:p>
          <a:p>
            <a:r>
              <a:rPr lang="en-US" altLang="zh-CN">
                <a:latin typeface="Calibri" pitchFamily="34" charset="0"/>
                <a:ea typeface="黑体" pitchFamily="49" charset="-122"/>
              </a:rPr>
              <a:t>     AS SELECT * FROM itemfile</a:t>
            </a:r>
          </a:p>
          <a:p>
            <a:r>
              <a:rPr lang="en-US" altLang="zh-CN">
                <a:latin typeface="Calibri" pitchFamily="34" charset="0"/>
                <a:ea typeface="黑体" pitchFamily="49" charset="-122"/>
              </a:rPr>
              <a:t>     WHERE 1 = 2;</a:t>
            </a:r>
          </a:p>
        </p:txBody>
      </p:sp>
      <p:sp>
        <p:nvSpPr>
          <p:cNvPr id="29702" name="Rectangle 2"/>
          <p:cNvSpPr>
            <a:spLocks noGrp="1" noChangeArrowheads="1"/>
          </p:cNvSpPr>
          <p:nvPr>
            <p:ph type="title"/>
          </p:nvPr>
        </p:nvSpPr>
        <p:spPr>
          <a:xfrm>
            <a:off x="806450" y="260350"/>
            <a:ext cx="8229600" cy="382588"/>
          </a:xfrm>
        </p:spPr>
        <p:txBody>
          <a:bodyPr/>
          <a:lstStyle/>
          <a:p>
            <a:pPr eaLnBrk="1" hangingPunct="1"/>
            <a:r>
              <a:rPr lang="en-US" altLang="zh-CN" smtClean="0">
                <a:ea typeface="文鼎CS大宋"/>
              </a:rPr>
              <a:t>DML–SELECT</a:t>
            </a:r>
            <a:r>
              <a:rPr lang="zh-CN" altLang="en-US" smtClean="0">
                <a:ea typeface="文鼎CS大宋"/>
              </a:rPr>
              <a:t>命令</a:t>
            </a:r>
            <a:r>
              <a:rPr lang="en-US" altLang="zh-CN" smtClean="0">
                <a:ea typeface="文鼎CS大宋"/>
              </a:rPr>
              <a:t>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8860"/>
                                        </p:tgtEl>
                                        <p:attrNameLst>
                                          <p:attrName>style.visibility</p:attrName>
                                        </p:attrNameLst>
                                      </p:cBhvr>
                                      <p:to>
                                        <p:strVal val="visible"/>
                                      </p:to>
                                    </p:set>
                                    <p:animEffect transition="in" filter="slide(fromLeft)">
                                      <p:cBhvr>
                                        <p:cTn id="7" dur="500"/>
                                        <p:tgtEl>
                                          <p:spTgt spid="788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861"/>
                                        </p:tgtEl>
                                        <p:attrNameLst>
                                          <p:attrName>style.visibility</p:attrName>
                                        </p:attrNameLst>
                                      </p:cBhvr>
                                      <p:to>
                                        <p:strVal val="visible"/>
                                      </p:to>
                                    </p:set>
                                    <p:animEffect transition="in" filter="wipe(up)">
                                      <p:cBhvr>
                                        <p:cTn id="12" dur="1000"/>
                                        <p:tgtEl>
                                          <p:spTgt spid="788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8864"/>
                                        </p:tgtEl>
                                        <p:attrNameLst>
                                          <p:attrName>style.visibility</p:attrName>
                                        </p:attrNameLst>
                                      </p:cBhvr>
                                      <p:to>
                                        <p:strVal val="visible"/>
                                      </p:to>
                                    </p:set>
                                    <p:animEffect transition="in" filter="wipe(up)">
                                      <p:cBhvr>
                                        <p:cTn id="17" dur="1000"/>
                                        <p:tgtEl>
                                          <p:spTgt spid="788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8867"/>
                                        </p:tgtEl>
                                        <p:attrNameLst>
                                          <p:attrName>style.visibility</p:attrName>
                                        </p:attrNameLst>
                                      </p:cBhvr>
                                      <p:to>
                                        <p:strVal val="visible"/>
                                      </p:to>
                                    </p:set>
                                    <p:animEffect transition="in" filter="wipe(up)">
                                      <p:cBhvr>
                                        <p:cTn id="22" dur="1000"/>
                                        <p:tgtEl>
                                          <p:spTgt spid="78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0" grpId="0"/>
      <p:bldP spid="78861" grpId="0" animBg="1"/>
      <p:bldP spid="78864" grpId="0" animBg="1"/>
      <p:bldP spid="788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B7C682C1-DC2D-4886-AA46-C63F26E389DE}" type="slidenum">
              <a:rPr lang="en-US" altLang="zh-CN" smtClean="0">
                <a:ea typeface="宋体" charset="-122"/>
              </a:rPr>
              <a:pPr fontAlgn="base">
                <a:spcBef>
                  <a:spcPct val="0"/>
                </a:spcBef>
                <a:spcAft>
                  <a:spcPct val="0"/>
                </a:spcAft>
              </a:pPr>
              <a:t>14</a:t>
            </a:fld>
            <a:endParaRPr lang="en-US" altLang="zh-CN" smtClean="0">
              <a:ea typeface="宋体" charset="-122"/>
            </a:endParaRPr>
          </a:p>
        </p:txBody>
      </p:sp>
      <p:sp>
        <p:nvSpPr>
          <p:cNvPr id="31746" name="Rectangle 2"/>
          <p:cNvSpPr>
            <a:spLocks noGrp="1" noChangeArrowheads="1"/>
          </p:cNvSpPr>
          <p:nvPr>
            <p:ph type="title"/>
          </p:nvPr>
        </p:nvSpPr>
        <p:spPr>
          <a:xfrm>
            <a:off x="806450" y="260350"/>
            <a:ext cx="8229600" cy="382588"/>
          </a:xfrm>
        </p:spPr>
        <p:txBody>
          <a:bodyPr/>
          <a:lstStyle/>
          <a:p>
            <a:pPr eaLnBrk="1" hangingPunct="1"/>
            <a:r>
              <a:rPr lang="en-US" altLang="zh-CN" smtClean="0">
                <a:ea typeface="文鼎CS大宋"/>
              </a:rPr>
              <a:t>DML–SELECT</a:t>
            </a:r>
            <a:r>
              <a:rPr lang="zh-CN" altLang="en-US" smtClean="0">
                <a:ea typeface="文鼎CS大宋"/>
              </a:rPr>
              <a:t>命令</a:t>
            </a:r>
            <a:r>
              <a:rPr lang="en-US" altLang="zh-CN" smtClean="0">
                <a:ea typeface="文鼎CS大宋"/>
              </a:rPr>
              <a:t>2-2</a:t>
            </a:r>
          </a:p>
        </p:txBody>
      </p:sp>
      <p:sp>
        <p:nvSpPr>
          <p:cNvPr id="71713" name="Rectangle 33"/>
          <p:cNvSpPr>
            <a:spLocks noChangeArrowheads="1"/>
          </p:cNvSpPr>
          <p:nvPr/>
        </p:nvSpPr>
        <p:spPr bwMode="auto">
          <a:xfrm>
            <a:off x="971550" y="2143125"/>
            <a:ext cx="7345363" cy="37623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r>
              <a:rPr lang="en-US" altLang="zh-CN">
                <a:latin typeface="Calibri" pitchFamily="34" charset="0"/>
              </a:rPr>
              <a:t>SQL&gt; SELECT DISTINCT vencode FROM vendor_master;</a:t>
            </a:r>
          </a:p>
        </p:txBody>
      </p:sp>
      <p:sp>
        <p:nvSpPr>
          <p:cNvPr id="71715" name="Rectangle 35"/>
          <p:cNvSpPr>
            <a:spLocks noChangeArrowheads="1"/>
          </p:cNvSpPr>
          <p:nvPr/>
        </p:nvSpPr>
        <p:spPr bwMode="auto">
          <a:xfrm>
            <a:off x="2235200" y="2171700"/>
            <a:ext cx="908050" cy="257175"/>
          </a:xfrm>
          <a:prstGeom prst="rect">
            <a:avLst/>
          </a:prstGeom>
          <a:noFill/>
          <a:ln w="19050">
            <a:solidFill>
              <a:srgbClr val="FF0000"/>
            </a:solidFill>
            <a:miter lim="800000"/>
            <a:headEnd/>
            <a:tailEnd/>
          </a:ln>
        </p:spPr>
        <p:txBody>
          <a:bodyPr wrap="none" anchor="ctr"/>
          <a:lstStyle/>
          <a:p>
            <a:endParaRPr lang="zh-CN" altLang="en-US">
              <a:latin typeface="Calibri" pitchFamily="34" charset="0"/>
            </a:endParaRPr>
          </a:p>
        </p:txBody>
      </p:sp>
      <p:sp>
        <p:nvSpPr>
          <p:cNvPr id="71717" name="Text Box 37"/>
          <p:cNvSpPr txBox="1">
            <a:spLocks noChangeArrowheads="1"/>
          </p:cNvSpPr>
          <p:nvPr/>
        </p:nvSpPr>
        <p:spPr bwMode="auto">
          <a:xfrm>
            <a:off x="571500" y="1143000"/>
            <a:ext cx="8137525" cy="1008063"/>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en-US" altLang="en-US" sz="2800" b="1">
                <a:latin typeface="Calibri" pitchFamily="34" charset="0"/>
                <a:ea typeface="黑体" pitchFamily="49" charset="-122"/>
              </a:rPr>
              <a:t>选择无重复的行</a:t>
            </a:r>
            <a:r>
              <a:rPr lang="zh-CN" altLang="en-US" sz="2800" b="1">
                <a:latin typeface="Calibri" pitchFamily="34" charset="0"/>
                <a:ea typeface="黑体" pitchFamily="49" charset="-122"/>
              </a:rPr>
              <a:t>，在</a:t>
            </a:r>
            <a:r>
              <a:rPr lang="en-US" altLang="zh-CN" sz="2800" b="1">
                <a:latin typeface="Calibri" pitchFamily="34" charset="0"/>
                <a:ea typeface="黑体" pitchFamily="49" charset="-122"/>
              </a:rPr>
              <a:t>SELECT</a:t>
            </a:r>
            <a:r>
              <a:rPr lang="zh-CN" altLang="en-US" sz="2800" b="1">
                <a:latin typeface="Calibri" pitchFamily="34" charset="0"/>
                <a:ea typeface="黑体" pitchFamily="49" charset="-122"/>
              </a:rPr>
              <a:t>中使用</a:t>
            </a:r>
            <a:r>
              <a:rPr lang="en-US" altLang="zh-CN" sz="2800" b="1">
                <a:latin typeface="Calibri" pitchFamily="34" charset="0"/>
                <a:ea typeface="黑体" pitchFamily="49" charset="-122"/>
              </a:rPr>
              <a:t>DISTINCT</a:t>
            </a:r>
            <a:endParaRPr lang="zh-CN" altLang="en-US" sz="2800" b="1">
              <a:latin typeface="Calibri" pitchFamily="34" charset="0"/>
              <a:ea typeface="黑体" pitchFamily="49" charset="-122"/>
            </a:endParaRPr>
          </a:p>
        </p:txBody>
      </p:sp>
      <p:sp>
        <p:nvSpPr>
          <p:cNvPr id="71719" name="Text Box 39"/>
          <p:cNvSpPr txBox="1">
            <a:spLocks noChangeArrowheads="1"/>
          </p:cNvSpPr>
          <p:nvPr/>
        </p:nvSpPr>
        <p:spPr bwMode="auto">
          <a:xfrm>
            <a:off x="571500" y="2786063"/>
            <a:ext cx="8137525" cy="1928812"/>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使用列别名</a:t>
            </a:r>
          </a:p>
          <a:p>
            <a:pPr marL="812800" lvl="1" indent="-276225">
              <a:lnSpc>
                <a:spcPct val="150000"/>
              </a:lnSpc>
              <a:spcBef>
                <a:spcPct val="20000"/>
              </a:spcBef>
              <a:buClr>
                <a:srgbClr val="558ED5"/>
              </a:buClr>
              <a:buFont typeface="Arial" charset="0"/>
              <a:buChar char="–"/>
            </a:pPr>
            <a:r>
              <a:rPr lang="zh-CN" altLang="en-US" sz="2400" b="1">
                <a:latin typeface="Calibri" pitchFamily="34" charset="0"/>
                <a:ea typeface="黑体" pitchFamily="49" charset="-122"/>
              </a:rPr>
              <a:t>为列表达式提供不同的名称</a:t>
            </a:r>
          </a:p>
          <a:p>
            <a:pPr marL="812800" lvl="1" indent="-276225">
              <a:lnSpc>
                <a:spcPct val="150000"/>
              </a:lnSpc>
              <a:spcBef>
                <a:spcPct val="20000"/>
              </a:spcBef>
              <a:buClr>
                <a:srgbClr val="558ED5"/>
              </a:buClr>
              <a:buFont typeface="Arial" charset="0"/>
              <a:buChar char="–"/>
            </a:pPr>
            <a:r>
              <a:rPr lang="zh-CN" altLang="en-US" sz="2400" b="1">
                <a:latin typeface="Calibri" pitchFamily="34" charset="0"/>
                <a:ea typeface="黑体" pitchFamily="49" charset="-122"/>
              </a:rPr>
              <a:t>该别名指定了列标题</a:t>
            </a:r>
          </a:p>
        </p:txBody>
      </p:sp>
      <p:sp>
        <p:nvSpPr>
          <p:cNvPr id="71720" name="Rectangle 40"/>
          <p:cNvSpPr>
            <a:spLocks noChangeArrowheads="1"/>
          </p:cNvSpPr>
          <p:nvPr/>
        </p:nvSpPr>
        <p:spPr bwMode="auto">
          <a:xfrm>
            <a:off x="971550" y="5003800"/>
            <a:ext cx="7343775" cy="925513"/>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r>
              <a:rPr lang="en-US" altLang="zh-CN">
                <a:latin typeface="Calibri" pitchFamily="34" charset="0"/>
              </a:rPr>
              <a:t>SQL&gt; SELECT itemcode, itemdesc, max_level, </a:t>
            </a:r>
          </a:p>
          <a:p>
            <a:r>
              <a:rPr lang="en-US" altLang="zh-CN">
                <a:latin typeface="Calibri" pitchFamily="34" charset="0"/>
              </a:rPr>
              <a:t>       max_level*2 AS NEW_MAXLEVEL </a:t>
            </a:r>
          </a:p>
          <a:p>
            <a:r>
              <a:rPr lang="en-US" altLang="zh-CN">
                <a:latin typeface="Calibri" pitchFamily="34" charset="0"/>
              </a:rPr>
              <a:t>     FROM itemfile;</a:t>
            </a:r>
          </a:p>
        </p:txBody>
      </p:sp>
      <p:sp>
        <p:nvSpPr>
          <p:cNvPr id="71721" name="Rectangle 41"/>
          <p:cNvSpPr>
            <a:spLocks noChangeArrowheads="1"/>
          </p:cNvSpPr>
          <p:nvPr/>
        </p:nvSpPr>
        <p:spPr bwMode="auto">
          <a:xfrm>
            <a:off x="2843213" y="5286375"/>
            <a:ext cx="1728787" cy="287338"/>
          </a:xfrm>
          <a:prstGeom prst="rect">
            <a:avLst/>
          </a:prstGeom>
          <a:noFill/>
          <a:ln w="38100" cap="rnd">
            <a:solidFill>
              <a:srgbClr val="FF0000"/>
            </a:solidFill>
            <a:prstDash val="sysDot"/>
            <a:miter lim="800000"/>
            <a:headEnd/>
            <a:tailEnd/>
          </a:ln>
        </p:spPr>
        <p:txBody>
          <a:bodyPr wrap="none" anchor="ctr"/>
          <a:lstStyle/>
          <a:p>
            <a:endParaRPr lang="zh-CN" altLang="en-US">
              <a:latin typeface="Calibri" pitchFamily="34" charset="0"/>
            </a:endParaRPr>
          </a:p>
        </p:txBody>
      </p:sp>
      <p:sp>
        <p:nvSpPr>
          <p:cNvPr id="71722" name="Rectangle 42"/>
          <p:cNvSpPr>
            <a:spLocks noChangeArrowheads="1"/>
          </p:cNvSpPr>
          <p:nvPr/>
        </p:nvSpPr>
        <p:spPr bwMode="auto">
          <a:xfrm>
            <a:off x="1000125" y="5003800"/>
            <a:ext cx="7345363" cy="925513"/>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r>
              <a:rPr lang="en-US" altLang="zh-CN">
                <a:latin typeface="Calibri" pitchFamily="34" charset="0"/>
              </a:rPr>
              <a:t>SQL&gt; SELECT itemcode,itemdesc, max_level,</a:t>
            </a:r>
          </a:p>
          <a:p>
            <a:r>
              <a:rPr lang="en-US" altLang="zh-CN">
                <a:latin typeface="Calibri" pitchFamily="34" charset="0"/>
              </a:rPr>
              <a:t>       max_level* 2 “New Maximum Level”  </a:t>
            </a:r>
          </a:p>
          <a:p>
            <a:r>
              <a:rPr lang="en-US" altLang="zh-CN">
                <a:latin typeface="Calibri" pitchFamily="34" charset="0"/>
              </a:rPr>
              <a:t>     FROM itemfile;</a:t>
            </a:r>
          </a:p>
        </p:txBody>
      </p:sp>
      <p:sp>
        <p:nvSpPr>
          <p:cNvPr id="11" name="Rectangle 41"/>
          <p:cNvSpPr>
            <a:spLocks noChangeArrowheads="1"/>
          </p:cNvSpPr>
          <p:nvPr/>
        </p:nvSpPr>
        <p:spPr bwMode="auto">
          <a:xfrm>
            <a:off x="2714625" y="5357813"/>
            <a:ext cx="2143125" cy="285750"/>
          </a:xfrm>
          <a:prstGeom prst="rect">
            <a:avLst/>
          </a:prstGeom>
          <a:noFill/>
          <a:ln w="38100" cap="rnd">
            <a:solidFill>
              <a:srgbClr val="FF0000"/>
            </a:solidFill>
            <a:prstDash val="sysDot"/>
            <a:miter lim="800000"/>
            <a:headEnd/>
            <a:tailEnd/>
          </a:ln>
        </p:spPr>
        <p:txBody>
          <a:bodyPr wrap="none" anchor="ctr"/>
          <a:lstStyle/>
          <a:p>
            <a:endParaRPr lang="zh-CN"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1717"/>
                                        </p:tgtEl>
                                        <p:attrNameLst>
                                          <p:attrName>style.visibility</p:attrName>
                                        </p:attrNameLst>
                                      </p:cBhvr>
                                      <p:to>
                                        <p:strVal val="visible"/>
                                      </p:to>
                                    </p:set>
                                    <p:animEffect transition="in" filter="slide(fromLeft)">
                                      <p:cBhvr>
                                        <p:cTn id="7" dur="500"/>
                                        <p:tgtEl>
                                          <p:spTgt spid="717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713"/>
                                        </p:tgtEl>
                                        <p:attrNameLst>
                                          <p:attrName>style.visibility</p:attrName>
                                        </p:attrNameLst>
                                      </p:cBhvr>
                                      <p:to>
                                        <p:strVal val="visible"/>
                                      </p:to>
                                    </p:set>
                                    <p:animEffect transition="in" filter="wipe(up)">
                                      <p:cBhvr>
                                        <p:cTn id="12" dur="1000"/>
                                        <p:tgtEl>
                                          <p:spTgt spid="71713"/>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71715"/>
                                        </p:tgtEl>
                                        <p:attrNameLst>
                                          <p:attrName>style.visibility</p:attrName>
                                        </p:attrNameLst>
                                      </p:cBhvr>
                                      <p:to>
                                        <p:strVal val="visible"/>
                                      </p:to>
                                    </p:set>
                                    <p:animEffect transition="in" filter="wipe(up)">
                                      <p:cBhvr>
                                        <p:cTn id="16" dur="1000"/>
                                        <p:tgtEl>
                                          <p:spTgt spid="71715"/>
                                        </p:tgtEl>
                                      </p:cBhvr>
                                    </p:animEffect>
                                  </p:childTnLst>
                                </p:cTn>
                              </p:par>
                            </p:childTnLst>
                          </p:cTn>
                        </p:par>
                        <p:par>
                          <p:cTn id="17" fill="hold">
                            <p:stCondLst>
                              <p:cond delay="2000"/>
                            </p:stCondLst>
                            <p:childTnLst>
                              <p:par>
                                <p:cTn id="18" presetID="21" presetClass="emph" presetSubtype="0" fill="hold" grpId="1" nodeType="afterEffect">
                                  <p:stCondLst>
                                    <p:cond delay="0"/>
                                  </p:stCondLst>
                                  <p:childTnLst>
                                    <p:animClr clrSpc="hsl" dir="cw">
                                      <p:cBhvr override="childStyle">
                                        <p:cTn id="19" dur="1000" fill="hold"/>
                                        <p:tgtEl>
                                          <p:spTgt spid="71715"/>
                                        </p:tgtEl>
                                        <p:attrNameLst>
                                          <p:attrName>style.color</p:attrName>
                                        </p:attrNameLst>
                                      </p:cBhvr>
                                      <p:by>
                                        <p:hsl h="7200000" s="0" l="0"/>
                                      </p:by>
                                    </p:animClr>
                                    <p:animClr clrSpc="hsl" dir="cw">
                                      <p:cBhvr>
                                        <p:cTn id="20" dur="1000" fill="hold"/>
                                        <p:tgtEl>
                                          <p:spTgt spid="71715"/>
                                        </p:tgtEl>
                                        <p:attrNameLst>
                                          <p:attrName>fillcolor</p:attrName>
                                        </p:attrNameLst>
                                      </p:cBhvr>
                                      <p:by>
                                        <p:hsl h="7200000" s="0" l="0"/>
                                      </p:by>
                                    </p:animClr>
                                    <p:animClr clrSpc="hsl" dir="cw">
                                      <p:cBhvr>
                                        <p:cTn id="21" dur="1000" fill="hold"/>
                                        <p:tgtEl>
                                          <p:spTgt spid="71715"/>
                                        </p:tgtEl>
                                        <p:attrNameLst>
                                          <p:attrName>stroke.color</p:attrName>
                                        </p:attrNameLst>
                                      </p:cBhvr>
                                      <p:by>
                                        <p:hsl h="7200000" s="0" l="0"/>
                                      </p:by>
                                    </p:animClr>
                                    <p:set>
                                      <p:cBhvr>
                                        <p:cTn id="22" dur="1000" fill="hold"/>
                                        <p:tgtEl>
                                          <p:spTgt spid="71715"/>
                                        </p:tgtEl>
                                        <p:attrNameLst>
                                          <p:attrName>fill.type</p:attrName>
                                        </p:attrNameLst>
                                      </p:cBhvr>
                                      <p:to>
                                        <p:strVal val="solid"/>
                                      </p:to>
                                    </p:set>
                                  </p:childTnLst>
                                </p:cTn>
                              </p:par>
                            </p:childTnLst>
                          </p:cTn>
                        </p:par>
                        <p:par>
                          <p:cTn id="23" fill="hold">
                            <p:stCondLst>
                              <p:cond delay="3000"/>
                            </p:stCondLst>
                            <p:childTnLst>
                              <p:par>
                                <p:cTn id="24" presetID="12" presetClass="entr" presetSubtype="8" fill="hold" grpId="0" nodeType="afterEffect">
                                  <p:stCondLst>
                                    <p:cond delay="0"/>
                                  </p:stCondLst>
                                  <p:childTnLst>
                                    <p:set>
                                      <p:cBhvr>
                                        <p:cTn id="25" dur="1" fill="hold">
                                          <p:stCondLst>
                                            <p:cond delay="0"/>
                                          </p:stCondLst>
                                        </p:cTn>
                                        <p:tgtEl>
                                          <p:spTgt spid="71719"/>
                                        </p:tgtEl>
                                        <p:attrNameLst>
                                          <p:attrName>style.visibility</p:attrName>
                                        </p:attrNameLst>
                                      </p:cBhvr>
                                      <p:to>
                                        <p:strVal val="visible"/>
                                      </p:to>
                                    </p:set>
                                    <p:animEffect transition="in" filter="slide(fromLeft)">
                                      <p:cBhvr>
                                        <p:cTn id="26" dur="500"/>
                                        <p:tgtEl>
                                          <p:spTgt spid="717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1720"/>
                                        </p:tgtEl>
                                        <p:attrNameLst>
                                          <p:attrName>style.visibility</p:attrName>
                                        </p:attrNameLst>
                                      </p:cBhvr>
                                      <p:to>
                                        <p:strVal val="visible"/>
                                      </p:to>
                                    </p:set>
                                    <p:animEffect transition="in" filter="wipe(up)">
                                      <p:cBhvr>
                                        <p:cTn id="31" dur="1000"/>
                                        <p:tgtEl>
                                          <p:spTgt spid="71720"/>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71721"/>
                                        </p:tgtEl>
                                        <p:attrNameLst>
                                          <p:attrName>style.visibility</p:attrName>
                                        </p:attrNameLst>
                                      </p:cBhvr>
                                      <p:to>
                                        <p:strVal val="visible"/>
                                      </p:to>
                                    </p:set>
                                    <p:animEffect transition="in" filter="wipe(up)">
                                      <p:cBhvr>
                                        <p:cTn id="35" dur="1000"/>
                                        <p:tgtEl>
                                          <p:spTgt spid="71721"/>
                                        </p:tgtEl>
                                      </p:cBhvr>
                                    </p:animEffect>
                                  </p:childTnLst>
                                </p:cTn>
                              </p:par>
                            </p:childTnLst>
                          </p:cTn>
                        </p:par>
                        <p:par>
                          <p:cTn id="36" fill="hold">
                            <p:stCondLst>
                              <p:cond delay="2000"/>
                            </p:stCondLst>
                            <p:childTnLst>
                              <p:par>
                                <p:cTn id="37" presetID="21" presetClass="emph" presetSubtype="0" fill="hold" grpId="1" nodeType="afterEffect">
                                  <p:stCondLst>
                                    <p:cond delay="0"/>
                                  </p:stCondLst>
                                  <p:childTnLst>
                                    <p:animClr clrSpc="hsl" dir="cw">
                                      <p:cBhvr override="childStyle">
                                        <p:cTn id="38" dur="500" fill="hold"/>
                                        <p:tgtEl>
                                          <p:spTgt spid="71721"/>
                                        </p:tgtEl>
                                        <p:attrNameLst>
                                          <p:attrName>style.color</p:attrName>
                                        </p:attrNameLst>
                                      </p:cBhvr>
                                      <p:by>
                                        <p:hsl h="7200000" s="0" l="0"/>
                                      </p:by>
                                    </p:animClr>
                                    <p:animClr clrSpc="hsl" dir="cw">
                                      <p:cBhvr>
                                        <p:cTn id="39" dur="500" fill="hold"/>
                                        <p:tgtEl>
                                          <p:spTgt spid="71721"/>
                                        </p:tgtEl>
                                        <p:attrNameLst>
                                          <p:attrName>fillcolor</p:attrName>
                                        </p:attrNameLst>
                                      </p:cBhvr>
                                      <p:by>
                                        <p:hsl h="7200000" s="0" l="0"/>
                                      </p:by>
                                    </p:animClr>
                                    <p:animClr clrSpc="hsl" dir="cw">
                                      <p:cBhvr>
                                        <p:cTn id="40" dur="500" fill="hold"/>
                                        <p:tgtEl>
                                          <p:spTgt spid="71721"/>
                                        </p:tgtEl>
                                        <p:attrNameLst>
                                          <p:attrName>stroke.color</p:attrName>
                                        </p:attrNameLst>
                                      </p:cBhvr>
                                      <p:by>
                                        <p:hsl h="7200000" s="0" l="0"/>
                                      </p:by>
                                    </p:animClr>
                                    <p:set>
                                      <p:cBhvr>
                                        <p:cTn id="41" dur="500" fill="hold"/>
                                        <p:tgtEl>
                                          <p:spTgt spid="71721"/>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2000"/>
                                        <p:tgtEl>
                                          <p:spTgt spid="71720"/>
                                        </p:tgtEl>
                                      </p:cBhvr>
                                    </p:animEffect>
                                    <p:set>
                                      <p:cBhvr>
                                        <p:cTn id="46" dur="1" fill="hold">
                                          <p:stCondLst>
                                            <p:cond delay="1999"/>
                                          </p:stCondLst>
                                        </p:cTn>
                                        <p:tgtEl>
                                          <p:spTgt spid="71720"/>
                                        </p:tgtEl>
                                        <p:attrNameLst>
                                          <p:attrName>style.visibility</p:attrName>
                                        </p:attrNameLst>
                                      </p:cBhvr>
                                      <p:to>
                                        <p:strVal val="hidden"/>
                                      </p:to>
                                    </p:set>
                                  </p:childTnLst>
                                </p:cTn>
                              </p:par>
                              <p:par>
                                <p:cTn id="47" presetID="10" presetClass="exit" presetSubtype="0" fill="hold" grpId="2" nodeType="withEffect">
                                  <p:stCondLst>
                                    <p:cond delay="0"/>
                                  </p:stCondLst>
                                  <p:childTnLst>
                                    <p:animEffect transition="out" filter="fade">
                                      <p:cBhvr>
                                        <p:cTn id="48" dur="2000"/>
                                        <p:tgtEl>
                                          <p:spTgt spid="71721"/>
                                        </p:tgtEl>
                                      </p:cBhvr>
                                    </p:animEffect>
                                    <p:set>
                                      <p:cBhvr>
                                        <p:cTn id="49" dur="1" fill="hold">
                                          <p:stCondLst>
                                            <p:cond delay="1999"/>
                                          </p:stCondLst>
                                        </p:cTn>
                                        <p:tgtEl>
                                          <p:spTgt spid="71721"/>
                                        </p:tgtEl>
                                        <p:attrNameLst>
                                          <p:attrName>style.visibility</p:attrName>
                                        </p:attrNameLst>
                                      </p:cBhvr>
                                      <p:to>
                                        <p:strVal val="hidden"/>
                                      </p:to>
                                    </p:set>
                                  </p:childTnLst>
                                </p:cTn>
                              </p:par>
                            </p:childTnLst>
                          </p:cTn>
                        </p:par>
                        <p:par>
                          <p:cTn id="50" fill="hold">
                            <p:stCondLst>
                              <p:cond delay="2000"/>
                            </p:stCondLst>
                            <p:childTnLst>
                              <p:par>
                                <p:cTn id="51" presetID="22" presetClass="entr" presetSubtype="1" fill="hold" grpId="0" nodeType="afterEffect">
                                  <p:stCondLst>
                                    <p:cond delay="0"/>
                                  </p:stCondLst>
                                  <p:childTnLst>
                                    <p:set>
                                      <p:cBhvr>
                                        <p:cTn id="52" dur="1" fill="hold">
                                          <p:stCondLst>
                                            <p:cond delay="0"/>
                                          </p:stCondLst>
                                        </p:cTn>
                                        <p:tgtEl>
                                          <p:spTgt spid="71722"/>
                                        </p:tgtEl>
                                        <p:attrNameLst>
                                          <p:attrName>style.visibility</p:attrName>
                                        </p:attrNameLst>
                                      </p:cBhvr>
                                      <p:to>
                                        <p:strVal val="visible"/>
                                      </p:to>
                                    </p:set>
                                    <p:animEffect transition="in" filter="wipe(up)">
                                      <p:cBhvr>
                                        <p:cTn id="53" dur="1000"/>
                                        <p:tgtEl>
                                          <p:spTgt spid="71722"/>
                                        </p:tgtEl>
                                      </p:cBhvr>
                                    </p:animEffect>
                                  </p:childTnLst>
                                </p:cTn>
                              </p:par>
                            </p:childTnLst>
                          </p:cTn>
                        </p:par>
                        <p:par>
                          <p:cTn id="54" fill="hold">
                            <p:stCondLst>
                              <p:cond delay="3000"/>
                            </p:stCondLst>
                            <p:childTnLst>
                              <p:par>
                                <p:cTn id="55" presetID="22" presetClass="entr" presetSubtype="1"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1000"/>
                                        <p:tgtEl>
                                          <p:spTgt spid="11"/>
                                        </p:tgtEl>
                                      </p:cBhvr>
                                    </p:animEffect>
                                  </p:childTnLst>
                                </p:cTn>
                              </p:par>
                            </p:childTnLst>
                          </p:cTn>
                        </p:par>
                        <p:par>
                          <p:cTn id="58" fill="hold">
                            <p:stCondLst>
                              <p:cond delay="4000"/>
                            </p:stCondLst>
                            <p:childTnLst>
                              <p:par>
                                <p:cTn id="59" presetID="21" presetClass="emph" presetSubtype="0" fill="hold" grpId="1" nodeType="afterEffect">
                                  <p:stCondLst>
                                    <p:cond delay="0"/>
                                  </p:stCondLst>
                                  <p:childTnLst>
                                    <p:animClr clrSpc="hsl" dir="cw">
                                      <p:cBhvr override="childStyle">
                                        <p:cTn id="60" dur="500" fill="hold"/>
                                        <p:tgtEl>
                                          <p:spTgt spid="11"/>
                                        </p:tgtEl>
                                        <p:attrNameLst>
                                          <p:attrName>style.color</p:attrName>
                                        </p:attrNameLst>
                                      </p:cBhvr>
                                      <p:by>
                                        <p:hsl h="7200000" s="0" l="0"/>
                                      </p:by>
                                    </p:animClr>
                                    <p:animClr clrSpc="hsl" dir="cw">
                                      <p:cBhvr>
                                        <p:cTn id="61" dur="500" fill="hold"/>
                                        <p:tgtEl>
                                          <p:spTgt spid="11"/>
                                        </p:tgtEl>
                                        <p:attrNameLst>
                                          <p:attrName>fillcolor</p:attrName>
                                        </p:attrNameLst>
                                      </p:cBhvr>
                                      <p:by>
                                        <p:hsl h="7200000" s="0" l="0"/>
                                      </p:by>
                                    </p:animClr>
                                    <p:animClr clrSpc="hsl" dir="cw">
                                      <p:cBhvr>
                                        <p:cTn id="62" dur="500" fill="hold"/>
                                        <p:tgtEl>
                                          <p:spTgt spid="11"/>
                                        </p:tgtEl>
                                        <p:attrNameLst>
                                          <p:attrName>stroke.color</p:attrName>
                                        </p:attrNameLst>
                                      </p:cBhvr>
                                      <p:by>
                                        <p:hsl h="7200000" s="0" l="0"/>
                                      </p:by>
                                    </p:animClr>
                                    <p:set>
                                      <p:cBhvr>
                                        <p:cTn id="63" dur="500" fill="hold"/>
                                        <p:tgtEl>
                                          <p:spTgt spid="11"/>
                                        </p:tgtEl>
                                        <p:attrNameLst>
                                          <p:attrName>fill.type</p:attrName>
                                        </p:attrNameLst>
                                      </p:cBhvr>
                                      <p:to>
                                        <p:strVal val="solid"/>
                                      </p:to>
                                    </p:set>
                                  </p:childTnLst>
                                </p:cTn>
                              </p:par>
                              <p:par>
                                <p:cTn id="64" presetID="10" presetClass="exit" presetSubtype="0" fill="hold" grpId="2" nodeType="withEffect">
                                  <p:stCondLst>
                                    <p:cond delay="0"/>
                                  </p:stCondLst>
                                  <p:childTnLst>
                                    <p:animEffect transition="out" filter="fade">
                                      <p:cBhvr>
                                        <p:cTn id="65" dur="2000"/>
                                        <p:tgtEl>
                                          <p:spTgt spid="11"/>
                                        </p:tgtEl>
                                      </p:cBhvr>
                                    </p:animEffect>
                                    <p:set>
                                      <p:cBhvr>
                                        <p:cTn id="66"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3" grpId="0" animBg="1"/>
      <p:bldP spid="71715" grpId="0" animBg="1"/>
      <p:bldP spid="71715" grpId="1" animBg="1"/>
      <p:bldP spid="71717" grpId="0"/>
      <p:bldP spid="71719" grpId="0"/>
      <p:bldP spid="71720" grpId="0" animBg="1"/>
      <p:bldP spid="71720" grpId="1" animBg="1"/>
      <p:bldP spid="71721" grpId="0" animBg="1"/>
      <p:bldP spid="71721" grpId="1" animBg="1"/>
      <p:bldP spid="71721" grpId="2" animBg="1"/>
      <p:bldP spid="71722" grpId="0" animBg="1"/>
      <p:bldP spid="11" grpId="0" animBg="1"/>
      <p:bldP spid="11" grpId="1" animBg="1"/>
      <p:bldP spid="11"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1C91ACC5-C920-4997-8C65-B0307D251C16}" type="slidenum">
              <a:rPr lang="en-US" altLang="zh-CN" smtClean="0">
                <a:ea typeface="宋体" charset="-122"/>
              </a:rPr>
              <a:pPr fontAlgn="base">
                <a:spcBef>
                  <a:spcPct val="0"/>
                </a:spcBef>
                <a:spcAft>
                  <a:spcPct val="0"/>
                </a:spcAft>
              </a:pPr>
              <a:t>15</a:t>
            </a:fld>
            <a:endParaRPr lang="en-US" altLang="zh-CN" smtClean="0">
              <a:ea typeface="宋体" charset="-122"/>
            </a:endParaRPr>
          </a:p>
        </p:txBody>
      </p:sp>
      <p:sp>
        <p:nvSpPr>
          <p:cNvPr id="81952" name="Rectangle 32"/>
          <p:cNvSpPr>
            <a:spLocks noChangeArrowheads="1"/>
          </p:cNvSpPr>
          <p:nvPr/>
        </p:nvSpPr>
        <p:spPr bwMode="auto">
          <a:xfrm>
            <a:off x="500063" y="1143000"/>
            <a:ext cx="8064500" cy="2087563"/>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插入日期类型的值</a:t>
            </a:r>
          </a:p>
          <a:p>
            <a:pPr marL="812800" lvl="1" indent="-276225">
              <a:lnSpc>
                <a:spcPct val="150000"/>
              </a:lnSpc>
              <a:spcBef>
                <a:spcPct val="20000"/>
              </a:spcBef>
              <a:buClr>
                <a:srgbClr val="558ED5"/>
              </a:buClr>
              <a:buFont typeface="Arial" charset="0"/>
              <a:buChar char="–"/>
            </a:pPr>
            <a:r>
              <a:rPr lang="zh-CN" altLang="en-US" sz="2400" b="1">
                <a:latin typeface="Calibri" pitchFamily="34" charset="0"/>
                <a:ea typeface="黑体" pitchFamily="49" charset="-122"/>
              </a:rPr>
              <a:t>日期数据类型的默认格式为“</a:t>
            </a:r>
            <a:r>
              <a:rPr lang="en-US" altLang="en-US" sz="2400" b="1">
                <a:latin typeface="Calibri" pitchFamily="34" charset="0"/>
                <a:ea typeface="黑体" pitchFamily="49" charset="-122"/>
              </a:rPr>
              <a:t>DD-MON-</a:t>
            </a:r>
            <a:r>
              <a:rPr lang="en-US" altLang="zh-CN" sz="2400" b="1">
                <a:latin typeface="Calibri" pitchFamily="34" charset="0"/>
                <a:ea typeface="黑体" pitchFamily="49" charset="-122"/>
              </a:rPr>
              <a:t>RR”</a:t>
            </a:r>
          </a:p>
          <a:p>
            <a:pPr marL="812800" lvl="1" indent="-276225">
              <a:lnSpc>
                <a:spcPct val="150000"/>
              </a:lnSpc>
              <a:spcBef>
                <a:spcPct val="20000"/>
              </a:spcBef>
              <a:buClr>
                <a:srgbClr val="558ED5"/>
              </a:buClr>
              <a:buFont typeface="Arial" charset="0"/>
              <a:buChar char="–"/>
            </a:pPr>
            <a:r>
              <a:rPr lang="zh-CN" altLang="en-US" sz="2400" b="1">
                <a:latin typeface="Calibri" pitchFamily="34" charset="0"/>
                <a:ea typeface="黑体" pitchFamily="49" charset="-122"/>
              </a:rPr>
              <a:t>使用日期的默认格式</a:t>
            </a:r>
          </a:p>
          <a:p>
            <a:pPr marL="812800" lvl="1" indent="-276225">
              <a:lnSpc>
                <a:spcPct val="150000"/>
              </a:lnSpc>
              <a:spcBef>
                <a:spcPct val="20000"/>
              </a:spcBef>
              <a:buClr>
                <a:srgbClr val="558ED5"/>
              </a:buClr>
              <a:buFont typeface="Arial" charset="0"/>
              <a:buChar char="–"/>
            </a:pPr>
            <a:r>
              <a:rPr lang="zh-CN" altLang="en-US" sz="2400" b="1">
                <a:latin typeface="Calibri" pitchFamily="34" charset="0"/>
                <a:ea typeface="黑体" pitchFamily="49" charset="-122"/>
              </a:rPr>
              <a:t>使用</a:t>
            </a:r>
            <a:r>
              <a:rPr lang="en-US" altLang="zh-CN" sz="2400" b="1">
                <a:latin typeface="Calibri" pitchFamily="34" charset="0"/>
                <a:ea typeface="黑体" pitchFamily="49" charset="-122"/>
              </a:rPr>
              <a:t>TO_DATE</a:t>
            </a:r>
            <a:r>
              <a:rPr lang="zh-CN" altLang="en-US" sz="2400" b="1">
                <a:latin typeface="Calibri" pitchFamily="34" charset="0"/>
                <a:ea typeface="黑体" pitchFamily="49" charset="-122"/>
              </a:rPr>
              <a:t>函数转换</a:t>
            </a:r>
          </a:p>
        </p:txBody>
      </p:sp>
      <p:sp>
        <p:nvSpPr>
          <p:cNvPr id="81953" name="Rectangle 33"/>
          <p:cNvSpPr>
            <a:spLocks noChangeArrowheads="1"/>
          </p:cNvSpPr>
          <p:nvPr/>
        </p:nvSpPr>
        <p:spPr bwMode="auto">
          <a:xfrm>
            <a:off x="1011238" y="4929188"/>
            <a:ext cx="7561262" cy="7064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pPr>
            <a:r>
              <a:rPr lang="en-US" altLang="zh-CN">
                <a:latin typeface="Calibri" pitchFamily="34" charset="0"/>
                <a:ea typeface="黑体" pitchFamily="49" charset="-122"/>
              </a:rPr>
              <a:t>INSERT INTO my_table (date_col)</a:t>
            </a:r>
          </a:p>
          <a:p>
            <a:pPr>
              <a:spcBef>
                <a:spcPct val="20000"/>
              </a:spcBef>
            </a:pPr>
            <a:r>
              <a:rPr lang="en-US" altLang="zh-CN">
                <a:latin typeface="Calibri" pitchFamily="34" charset="0"/>
                <a:ea typeface="黑体" pitchFamily="49" charset="-122"/>
              </a:rPr>
              <a:t>VALUES (TO_DATE('2013-10-18', 'YYYY-MM-DD'));</a:t>
            </a:r>
          </a:p>
        </p:txBody>
      </p:sp>
      <p:sp>
        <p:nvSpPr>
          <p:cNvPr id="81956" name="Rectangle 36"/>
          <p:cNvSpPr>
            <a:spLocks noChangeArrowheads="1"/>
          </p:cNvSpPr>
          <p:nvPr/>
        </p:nvSpPr>
        <p:spPr bwMode="auto">
          <a:xfrm>
            <a:off x="1000125" y="3929063"/>
            <a:ext cx="7561263" cy="7064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pPr>
            <a:r>
              <a:rPr lang="en-US" altLang="zh-CN">
                <a:latin typeface="Calibri" pitchFamily="34" charset="0"/>
                <a:ea typeface="黑体" pitchFamily="49" charset="-122"/>
              </a:rPr>
              <a:t>INSERT INTO order_master </a:t>
            </a:r>
          </a:p>
          <a:p>
            <a:pPr>
              <a:spcBef>
                <a:spcPct val="20000"/>
              </a:spcBef>
            </a:pPr>
            <a:r>
              <a:rPr lang="en-US" altLang="zh-CN">
                <a:latin typeface="Calibri" pitchFamily="34" charset="0"/>
                <a:ea typeface="黑体" pitchFamily="49" charset="-122"/>
              </a:rPr>
              <a:t>VALUES('o001', '12-5</a:t>
            </a:r>
            <a:r>
              <a:rPr lang="zh-CN" altLang="en-US">
                <a:latin typeface="Calibri" pitchFamily="34" charset="0"/>
                <a:ea typeface="黑体" pitchFamily="49" charset="-122"/>
              </a:rPr>
              <a:t>月</a:t>
            </a:r>
            <a:r>
              <a:rPr lang="en-US" altLang="zh-CN">
                <a:latin typeface="Calibri" pitchFamily="34" charset="0"/>
                <a:ea typeface="黑体" pitchFamily="49" charset="-122"/>
              </a:rPr>
              <a:t>-13', 'V002', 'c', '25-5</a:t>
            </a:r>
            <a:r>
              <a:rPr lang="zh-CN" altLang="en-US">
                <a:latin typeface="Calibri" pitchFamily="34" charset="0"/>
                <a:ea typeface="黑体" pitchFamily="49" charset="-122"/>
              </a:rPr>
              <a:t>月</a:t>
            </a:r>
            <a:r>
              <a:rPr lang="en-US" altLang="zh-CN">
                <a:latin typeface="Calibri" pitchFamily="34" charset="0"/>
                <a:ea typeface="黑体" pitchFamily="49" charset="-122"/>
              </a:rPr>
              <a:t>-13');</a:t>
            </a:r>
          </a:p>
        </p:txBody>
      </p:sp>
      <p:sp>
        <p:nvSpPr>
          <p:cNvPr id="33797" name="Rectangle 2"/>
          <p:cNvSpPr>
            <a:spLocks noGrp="1" noChangeArrowheads="1"/>
          </p:cNvSpPr>
          <p:nvPr>
            <p:ph type="title"/>
          </p:nvPr>
        </p:nvSpPr>
        <p:spPr>
          <a:xfrm>
            <a:off x="806450" y="260350"/>
            <a:ext cx="8229600" cy="382588"/>
          </a:xfrm>
        </p:spPr>
        <p:txBody>
          <a:bodyPr/>
          <a:lstStyle/>
          <a:p>
            <a:pPr eaLnBrk="1" hangingPunct="1"/>
            <a:r>
              <a:rPr lang="en-US" altLang="zh-CN" smtClean="0">
                <a:ea typeface="文鼎CS大宋"/>
              </a:rPr>
              <a:t>DML–INSERT</a:t>
            </a:r>
            <a:r>
              <a:rPr lang="zh-CN" altLang="en-US" smtClean="0">
                <a:ea typeface="文鼎CS大宋"/>
              </a:rPr>
              <a:t>命令</a:t>
            </a:r>
            <a:r>
              <a:rPr lang="en-US" altLang="zh-CN" smtClean="0">
                <a:ea typeface="文鼎CS大宋"/>
              </a:rPr>
              <a:t>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1956"/>
                                        </p:tgtEl>
                                        <p:attrNameLst>
                                          <p:attrName>style.visibility</p:attrName>
                                        </p:attrNameLst>
                                      </p:cBhvr>
                                      <p:to>
                                        <p:strVal val="visible"/>
                                      </p:to>
                                    </p:set>
                                    <p:animEffect transition="in" filter="wipe(up)">
                                      <p:cBhvr>
                                        <p:cTn id="11" dur="1000"/>
                                        <p:tgtEl>
                                          <p:spTgt spid="8195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1953"/>
                                        </p:tgtEl>
                                        <p:attrNameLst>
                                          <p:attrName>style.visibility</p:attrName>
                                        </p:attrNameLst>
                                      </p:cBhvr>
                                      <p:to>
                                        <p:strVal val="visible"/>
                                      </p:to>
                                    </p:set>
                                    <p:animEffect transition="in" filter="wipe(up)">
                                      <p:cBhvr>
                                        <p:cTn id="16" dur="1000"/>
                                        <p:tgtEl>
                                          <p:spTgt spid="81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2" grpId="0"/>
      <p:bldP spid="81953" grpId="0" animBg="1"/>
      <p:bldP spid="819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10D7CF9D-AE28-4D8B-8E46-99CD5C75E663}" type="slidenum">
              <a:rPr lang="en-US" altLang="zh-CN" smtClean="0">
                <a:ea typeface="宋体" charset="-122"/>
              </a:rPr>
              <a:pPr fontAlgn="base">
                <a:spcBef>
                  <a:spcPct val="0"/>
                </a:spcBef>
                <a:spcAft>
                  <a:spcPct val="0"/>
                </a:spcAft>
              </a:pPr>
              <a:t>16</a:t>
            </a:fld>
            <a:endParaRPr lang="en-US" altLang="zh-CN" smtClean="0">
              <a:ea typeface="宋体" charset="-122"/>
            </a:endParaRPr>
          </a:p>
        </p:txBody>
      </p:sp>
      <p:sp>
        <p:nvSpPr>
          <p:cNvPr id="82948" name="Rectangle 4"/>
          <p:cNvSpPr>
            <a:spLocks noChangeArrowheads="1"/>
          </p:cNvSpPr>
          <p:nvPr/>
        </p:nvSpPr>
        <p:spPr bwMode="auto">
          <a:xfrm>
            <a:off x="714375" y="1143000"/>
            <a:ext cx="8064500" cy="1655763"/>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插入来自其它表中的记录的语法：</a:t>
            </a:r>
          </a:p>
          <a:p>
            <a:pPr marL="342900" indent="-342900">
              <a:lnSpc>
                <a:spcPct val="105000"/>
              </a:lnSpc>
              <a:spcBef>
                <a:spcPct val="20000"/>
              </a:spcBef>
              <a:buClr>
                <a:schemeClr val="accent2"/>
              </a:buClr>
            </a:pPr>
            <a:r>
              <a:rPr lang="zh-CN" altLang="en-US" sz="2400">
                <a:latin typeface="Courier New" pitchFamily="49" charset="0"/>
                <a:ea typeface="黑体" pitchFamily="49" charset="-122"/>
                <a:cs typeface="Times New Roman" pitchFamily="18" charset="0"/>
              </a:rPr>
              <a:t>    </a:t>
            </a:r>
            <a:r>
              <a:rPr lang="en-US" altLang="zh-CN" sz="2400">
                <a:latin typeface="Calibri" pitchFamily="34" charset="0"/>
                <a:ea typeface="黑体" pitchFamily="49" charset="-122"/>
                <a:cs typeface="Times New Roman" pitchFamily="18" charset="0"/>
              </a:rPr>
              <a:t>INSERT INTO &lt;table_name&gt; [(cloumn_list)] </a:t>
            </a:r>
          </a:p>
          <a:p>
            <a:pPr marL="342900" indent="-342900">
              <a:lnSpc>
                <a:spcPct val="105000"/>
              </a:lnSpc>
              <a:spcBef>
                <a:spcPct val="20000"/>
              </a:spcBef>
              <a:buClr>
                <a:schemeClr val="accent2"/>
              </a:buClr>
            </a:pPr>
            <a:r>
              <a:rPr lang="en-US" altLang="zh-CN" sz="2400">
                <a:latin typeface="Calibri" pitchFamily="34" charset="0"/>
                <a:ea typeface="黑体" pitchFamily="49" charset="-122"/>
                <a:cs typeface="Times New Roman" pitchFamily="18" charset="0"/>
              </a:rPr>
              <a:t>           SELECT column_names FROM &lt;other_table_name&gt;;</a:t>
            </a:r>
          </a:p>
        </p:txBody>
      </p:sp>
      <p:sp>
        <p:nvSpPr>
          <p:cNvPr id="82949" name="Rectangle 5"/>
          <p:cNvSpPr>
            <a:spLocks noChangeArrowheads="1"/>
          </p:cNvSpPr>
          <p:nvPr/>
        </p:nvSpPr>
        <p:spPr bwMode="auto">
          <a:xfrm>
            <a:off x="1214438" y="3571875"/>
            <a:ext cx="6772275" cy="706438"/>
          </a:xfrm>
          <a:prstGeom prst="rect">
            <a:avLst/>
          </a:prstGeom>
          <a:gradFill rotWithShape="1">
            <a:gsLst>
              <a:gs pos="0">
                <a:srgbClr val="FFFFCC"/>
              </a:gs>
              <a:gs pos="100000">
                <a:schemeClr val="bg1"/>
              </a:gs>
            </a:gsLst>
            <a:lin ang="5400000" scaled="1"/>
          </a:gradFill>
          <a:ln w="9525" algn="ctr">
            <a:solidFill>
              <a:schemeClr val="tx1"/>
            </a:solidFill>
            <a:miter lim="800000"/>
            <a:headEnd/>
            <a:tailEnd/>
          </a:ln>
        </p:spPr>
        <p:txBody>
          <a:bodyPr anchor="ctr">
            <a:spAutoFit/>
          </a:bodyPr>
          <a:lstStyle/>
          <a:p>
            <a:pPr>
              <a:spcBef>
                <a:spcPct val="20000"/>
              </a:spcBef>
            </a:pPr>
            <a:r>
              <a:rPr lang="en-US" altLang="zh-CN">
                <a:latin typeface="Calibri" pitchFamily="34" charset="0"/>
                <a:ea typeface="黑体" pitchFamily="49" charset="-122"/>
              </a:rPr>
              <a:t>SQL&gt; INSERT INTO newvendor_master</a:t>
            </a:r>
          </a:p>
          <a:p>
            <a:pPr>
              <a:spcBef>
                <a:spcPct val="20000"/>
              </a:spcBef>
            </a:pPr>
            <a:r>
              <a:rPr lang="en-US" altLang="zh-CN">
                <a:latin typeface="Calibri" pitchFamily="34" charset="0"/>
                <a:ea typeface="黑体" pitchFamily="49" charset="-122"/>
              </a:rPr>
              <a:t>     SELECT * FROM vendor_master; </a:t>
            </a:r>
          </a:p>
        </p:txBody>
      </p:sp>
      <p:sp>
        <p:nvSpPr>
          <p:cNvPr id="82952" name="Rectangle 8"/>
          <p:cNvSpPr>
            <a:spLocks noChangeArrowheads="1"/>
          </p:cNvSpPr>
          <p:nvPr/>
        </p:nvSpPr>
        <p:spPr bwMode="auto">
          <a:xfrm>
            <a:off x="1285875" y="4786313"/>
            <a:ext cx="6727825" cy="706437"/>
          </a:xfrm>
          <a:prstGeom prst="rect">
            <a:avLst/>
          </a:prstGeom>
          <a:gradFill rotWithShape="1">
            <a:gsLst>
              <a:gs pos="0">
                <a:srgbClr val="FFFFCC"/>
              </a:gs>
              <a:gs pos="100000">
                <a:schemeClr val="bg1"/>
              </a:gs>
            </a:gsLst>
            <a:lin ang="5400000" scaled="1"/>
          </a:gradFill>
          <a:ln w="9525" algn="ctr">
            <a:solidFill>
              <a:schemeClr val="tx1"/>
            </a:solidFill>
            <a:miter lim="800000"/>
            <a:headEnd/>
            <a:tailEnd/>
          </a:ln>
        </p:spPr>
        <p:txBody>
          <a:bodyPr anchor="ctr">
            <a:spAutoFit/>
          </a:bodyPr>
          <a:lstStyle/>
          <a:p>
            <a:pPr>
              <a:spcBef>
                <a:spcPct val="20000"/>
              </a:spcBef>
            </a:pPr>
            <a:r>
              <a:rPr lang="en-US" altLang="zh-CN">
                <a:latin typeface="Calibri" pitchFamily="34" charset="0"/>
                <a:ea typeface="黑体" pitchFamily="49" charset="-122"/>
              </a:rPr>
              <a:t>SQL&gt; INSERT INTO newvendor_master(vencode,venname) </a:t>
            </a:r>
          </a:p>
          <a:p>
            <a:pPr>
              <a:spcBef>
                <a:spcPct val="20000"/>
              </a:spcBef>
            </a:pPr>
            <a:r>
              <a:rPr lang="en-US" altLang="zh-CN">
                <a:latin typeface="Calibri" pitchFamily="34" charset="0"/>
                <a:ea typeface="黑体" pitchFamily="49" charset="-122"/>
              </a:rPr>
              <a:t>     SELECT vencode, venname FROM vendor_master; </a:t>
            </a:r>
          </a:p>
        </p:txBody>
      </p:sp>
      <p:sp>
        <p:nvSpPr>
          <p:cNvPr id="35845" name="Rectangle 2"/>
          <p:cNvSpPr>
            <a:spLocks noGrp="1" noChangeArrowheads="1"/>
          </p:cNvSpPr>
          <p:nvPr>
            <p:ph type="title"/>
          </p:nvPr>
        </p:nvSpPr>
        <p:spPr>
          <a:xfrm>
            <a:off x="806450" y="260350"/>
            <a:ext cx="8229600" cy="382588"/>
          </a:xfrm>
        </p:spPr>
        <p:txBody>
          <a:bodyPr/>
          <a:lstStyle/>
          <a:p>
            <a:pPr eaLnBrk="1" hangingPunct="1"/>
            <a:r>
              <a:rPr lang="en-US" altLang="zh-CN" smtClean="0">
                <a:ea typeface="文鼎CS大宋"/>
              </a:rPr>
              <a:t>DML–INSERT</a:t>
            </a:r>
            <a:r>
              <a:rPr lang="zh-CN" altLang="en-US" smtClean="0">
                <a:ea typeface="文鼎CS大宋"/>
              </a:rPr>
              <a:t>命令</a:t>
            </a:r>
            <a:r>
              <a:rPr lang="en-US" altLang="zh-CN" smtClean="0">
                <a:ea typeface="文鼎CS大宋"/>
              </a:rPr>
              <a:t>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slide(fromLeft)">
                                      <p:cBhvr>
                                        <p:cTn id="7" dur="500"/>
                                        <p:tgtEl>
                                          <p:spTgt spid="829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wipe(up)">
                                      <p:cBhvr>
                                        <p:cTn id="12" dur="1000"/>
                                        <p:tgtEl>
                                          <p:spTgt spid="829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2952"/>
                                        </p:tgtEl>
                                        <p:attrNameLst>
                                          <p:attrName>style.visibility</p:attrName>
                                        </p:attrNameLst>
                                      </p:cBhvr>
                                      <p:to>
                                        <p:strVal val="visible"/>
                                      </p:to>
                                    </p:set>
                                    <p:animEffect transition="in" filter="wipe(up)">
                                      <p:cBhvr>
                                        <p:cTn id="17" dur="1000"/>
                                        <p:tgtEl>
                                          <p:spTgt spid="82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49" grpId="0" animBg="1"/>
      <p:bldP spid="829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D570BED3-7603-4B9B-B84E-8EC199CF7147}" type="slidenum">
              <a:rPr lang="en-US" altLang="zh-CN" smtClean="0">
                <a:ea typeface="宋体" charset="-122"/>
              </a:rPr>
              <a:pPr fontAlgn="base">
                <a:spcBef>
                  <a:spcPct val="0"/>
                </a:spcBef>
                <a:spcAft>
                  <a:spcPct val="0"/>
                </a:spcAft>
              </a:pPr>
              <a:t>17</a:t>
            </a:fld>
            <a:endParaRPr lang="en-US" altLang="zh-CN" smtClean="0">
              <a:ea typeface="宋体" charset="-122"/>
            </a:endParaRPr>
          </a:p>
        </p:txBody>
      </p:sp>
      <p:sp>
        <p:nvSpPr>
          <p:cNvPr id="86019" name="Rectangle 3"/>
          <p:cNvSpPr>
            <a:spLocks noChangeArrowheads="1"/>
          </p:cNvSpPr>
          <p:nvPr/>
        </p:nvSpPr>
        <p:spPr bwMode="auto">
          <a:xfrm>
            <a:off x="500063" y="906463"/>
            <a:ext cx="8137525" cy="2808287"/>
          </a:xfrm>
          <a:prstGeom prst="rect">
            <a:avLst/>
          </a:prstGeom>
          <a:noFill/>
          <a:ln w="9525" algn="ctr">
            <a:noFill/>
            <a:miter lim="800000"/>
            <a:headEnd/>
            <a:tailEnd/>
          </a:ln>
        </p:spPr>
        <p:txBody>
          <a:bodyPr/>
          <a:lstStyle/>
          <a:p>
            <a:pPr marL="342900" indent="-342900">
              <a:lnSpc>
                <a:spcPct val="120000"/>
              </a:lnSpc>
              <a:spcBef>
                <a:spcPct val="20000"/>
              </a:spcBef>
              <a:buClr>
                <a:schemeClr val="accent2"/>
              </a:buClr>
              <a:buFontTx/>
              <a:buBlip>
                <a:blip r:embed="rId3"/>
              </a:buBlip>
            </a:pPr>
            <a:r>
              <a:rPr lang="zh-CN" altLang="en-US" sz="2800" b="1">
                <a:latin typeface="Calibri" pitchFamily="34" charset="0"/>
                <a:ea typeface="黑体" pitchFamily="49" charset="-122"/>
              </a:rPr>
              <a:t>事务是最小的工作单元，作为一个整体进行工作</a:t>
            </a:r>
          </a:p>
          <a:p>
            <a:pPr marL="342900" indent="-342900">
              <a:lnSpc>
                <a:spcPct val="120000"/>
              </a:lnSpc>
              <a:spcBef>
                <a:spcPct val="20000"/>
              </a:spcBef>
              <a:buClr>
                <a:schemeClr val="accent2"/>
              </a:buClr>
              <a:buFontTx/>
              <a:buBlip>
                <a:blip r:embed="rId3"/>
              </a:buBlip>
            </a:pPr>
            <a:r>
              <a:rPr lang="zh-CN" altLang="en-US" sz="2800" b="1">
                <a:latin typeface="Calibri" pitchFamily="34" charset="0"/>
                <a:ea typeface="黑体" pitchFamily="49" charset="-122"/>
              </a:rPr>
              <a:t>保证事务的整体成功或失败，称为事务控制</a:t>
            </a:r>
          </a:p>
          <a:p>
            <a:pPr marL="342900" indent="-342900">
              <a:lnSpc>
                <a:spcPct val="120000"/>
              </a:lnSpc>
              <a:spcBef>
                <a:spcPct val="20000"/>
              </a:spcBef>
              <a:buClr>
                <a:schemeClr val="accent2"/>
              </a:buClr>
              <a:buFontTx/>
              <a:buBlip>
                <a:blip r:embed="rId3"/>
              </a:buBlip>
            </a:pPr>
            <a:r>
              <a:rPr lang="zh-CN" altLang="en-US" sz="2800" b="1">
                <a:latin typeface="Calibri" pitchFamily="34" charset="0"/>
                <a:ea typeface="黑体" pitchFamily="49" charset="-122"/>
              </a:rPr>
              <a:t>用于事务控制的语句有：</a:t>
            </a:r>
          </a:p>
          <a:p>
            <a:pPr marL="812800" lvl="1" indent="-276225">
              <a:lnSpc>
                <a:spcPct val="120000"/>
              </a:lnSpc>
              <a:buClr>
                <a:srgbClr val="558ED5"/>
              </a:buClr>
              <a:buFont typeface="Arial" charset="0"/>
              <a:buChar char="–"/>
            </a:pPr>
            <a:r>
              <a:rPr lang="en-US" altLang="zh-CN" sz="2400" b="1">
                <a:latin typeface="Calibri" pitchFamily="34" charset="0"/>
                <a:ea typeface="黑体" pitchFamily="49" charset="-122"/>
              </a:rPr>
              <a:t>COMMIT - </a:t>
            </a:r>
            <a:r>
              <a:rPr lang="zh-CN" altLang="en-US" sz="2400" b="1">
                <a:latin typeface="Calibri" pitchFamily="34" charset="0"/>
                <a:ea typeface="黑体" pitchFamily="49" charset="-122"/>
              </a:rPr>
              <a:t>提交并结束事务处理</a:t>
            </a:r>
          </a:p>
          <a:p>
            <a:pPr marL="812800" lvl="1" indent="-276225">
              <a:lnSpc>
                <a:spcPct val="120000"/>
              </a:lnSpc>
              <a:buClr>
                <a:srgbClr val="558ED5"/>
              </a:buClr>
              <a:buFont typeface="Arial" charset="0"/>
              <a:buChar char="–"/>
            </a:pPr>
            <a:r>
              <a:rPr lang="en-US" altLang="zh-CN" sz="2400" b="1">
                <a:latin typeface="Calibri" pitchFamily="34" charset="0"/>
                <a:ea typeface="黑体" pitchFamily="49" charset="-122"/>
              </a:rPr>
              <a:t>ROLLBACK -  </a:t>
            </a:r>
            <a:r>
              <a:rPr lang="zh-CN" altLang="en-US" sz="2400" b="1">
                <a:latin typeface="Calibri" pitchFamily="34" charset="0"/>
                <a:ea typeface="黑体" pitchFamily="49" charset="-122"/>
              </a:rPr>
              <a:t>撤销事务中已完成的工作</a:t>
            </a:r>
          </a:p>
          <a:p>
            <a:pPr marL="812800" lvl="1" indent="-276225">
              <a:lnSpc>
                <a:spcPct val="120000"/>
              </a:lnSpc>
              <a:buClr>
                <a:srgbClr val="558ED5"/>
              </a:buClr>
              <a:buFont typeface="Arial" charset="0"/>
              <a:buChar char="–"/>
            </a:pPr>
            <a:r>
              <a:rPr lang="en-US" altLang="zh-CN" sz="2400" b="1">
                <a:latin typeface="Calibri" pitchFamily="34" charset="0"/>
                <a:ea typeface="黑体" pitchFamily="49" charset="-122"/>
              </a:rPr>
              <a:t>SAVEPOINT – </a:t>
            </a:r>
            <a:r>
              <a:rPr lang="zh-CN" altLang="en-US" sz="2400" b="1">
                <a:latin typeface="Calibri" pitchFamily="34" charset="0"/>
                <a:ea typeface="黑体" pitchFamily="49" charset="-122"/>
              </a:rPr>
              <a:t>标记事务中可以回滚的点</a:t>
            </a:r>
          </a:p>
        </p:txBody>
      </p:sp>
      <p:sp>
        <p:nvSpPr>
          <p:cNvPr id="86042" name="Rectangle 26"/>
          <p:cNvSpPr>
            <a:spLocks noChangeArrowheads="1"/>
          </p:cNvSpPr>
          <p:nvPr/>
        </p:nvSpPr>
        <p:spPr bwMode="auto">
          <a:xfrm>
            <a:off x="1000125" y="4019550"/>
            <a:ext cx="7704138" cy="262413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lIns="180000" tIns="72000" rIns="180000" bIns="72000" anchor="ctr">
            <a:spAutoFit/>
          </a:bodyPr>
          <a:lstStyle/>
          <a:p>
            <a:pPr>
              <a:tabLst>
                <a:tab pos="1619250" algn="l"/>
              </a:tabLst>
            </a:pPr>
            <a:r>
              <a:rPr lang="en-US" altLang="zh-CN">
                <a:latin typeface="Calibri" pitchFamily="34" charset="0"/>
              </a:rPr>
              <a:t>SQL&gt;  UPDATE order_master </a:t>
            </a:r>
          </a:p>
          <a:p>
            <a:pPr>
              <a:tabLst>
                <a:tab pos="1619250" algn="l"/>
              </a:tabLst>
            </a:pPr>
            <a:r>
              <a:rPr lang="en-US" altLang="zh-CN">
                <a:latin typeface="Calibri" pitchFamily="34" charset="0"/>
              </a:rPr>
              <a:t>           SET del_date = ‘30-8</a:t>
            </a:r>
            <a:r>
              <a:rPr lang="zh-CN" altLang="en-US">
                <a:latin typeface="Calibri" pitchFamily="34" charset="0"/>
              </a:rPr>
              <a:t>月</a:t>
            </a:r>
            <a:r>
              <a:rPr lang="en-US" altLang="zh-CN">
                <a:latin typeface="Calibri" pitchFamily="34" charset="0"/>
              </a:rPr>
              <a:t>-05’ </a:t>
            </a:r>
          </a:p>
          <a:p>
            <a:pPr>
              <a:tabLst>
                <a:tab pos="1619250" algn="l"/>
              </a:tabLst>
            </a:pPr>
            <a:r>
              <a:rPr lang="en-US" altLang="zh-CN">
                <a:latin typeface="Calibri" pitchFamily="34" charset="0"/>
              </a:rPr>
              <a:t>           WHERE orderno &lt;= ’o002’;</a:t>
            </a:r>
          </a:p>
          <a:p>
            <a:pPr>
              <a:tabLst>
                <a:tab pos="1619250" algn="l"/>
              </a:tabLst>
            </a:pPr>
            <a:r>
              <a:rPr lang="en-US" altLang="zh-CN">
                <a:latin typeface="Calibri" pitchFamily="34" charset="0"/>
              </a:rPr>
              <a:t>	</a:t>
            </a:r>
          </a:p>
          <a:p>
            <a:pPr>
              <a:tabLst>
                <a:tab pos="1619250" algn="l"/>
              </a:tabLst>
            </a:pPr>
            <a:r>
              <a:rPr lang="en-US" altLang="zh-CN">
                <a:latin typeface="Calibri" pitchFamily="34" charset="0"/>
              </a:rPr>
              <a:t>SQL&gt;  SAVEPOINT mark1;</a:t>
            </a:r>
          </a:p>
          <a:p>
            <a:pPr>
              <a:tabLst>
                <a:tab pos="1619250" algn="l"/>
              </a:tabLst>
            </a:pPr>
            <a:r>
              <a:rPr lang="en-US" altLang="zh-CN">
                <a:latin typeface="Calibri" pitchFamily="34" charset="0"/>
              </a:rPr>
              <a:t>SQL&gt;  DELETE FROM order_master WHERE orderno = ‘o002’;</a:t>
            </a:r>
          </a:p>
          <a:p>
            <a:pPr>
              <a:tabLst>
                <a:tab pos="1619250" algn="l"/>
              </a:tabLst>
            </a:pPr>
            <a:r>
              <a:rPr lang="en-US" altLang="zh-CN">
                <a:latin typeface="Calibri" pitchFamily="34" charset="0"/>
              </a:rPr>
              <a:t>SQL&gt;  SAVEPOINT mark2;</a:t>
            </a:r>
          </a:p>
          <a:p>
            <a:pPr>
              <a:tabLst>
                <a:tab pos="1619250" algn="l"/>
              </a:tabLst>
            </a:pPr>
            <a:r>
              <a:rPr lang="en-US" altLang="zh-CN">
                <a:latin typeface="Calibri" pitchFamily="34" charset="0"/>
              </a:rPr>
              <a:t>SQL&gt;  ROLLBACK TO SAVEPOINT mark1;</a:t>
            </a:r>
          </a:p>
          <a:p>
            <a:pPr>
              <a:tabLst>
                <a:tab pos="1619250" algn="l"/>
              </a:tabLst>
            </a:pPr>
            <a:r>
              <a:rPr lang="en-US" altLang="zh-CN">
                <a:latin typeface="Calibri" pitchFamily="34" charset="0"/>
              </a:rPr>
              <a:t>SQL&gt;  COMMIT;</a:t>
            </a:r>
          </a:p>
        </p:txBody>
      </p:sp>
      <p:sp>
        <p:nvSpPr>
          <p:cNvPr id="86043" name="Rectangle 27"/>
          <p:cNvSpPr>
            <a:spLocks noChangeArrowheads="1"/>
          </p:cNvSpPr>
          <p:nvPr/>
        </p:nvSpPr>
        <p:spPr bwMode="auto">
          <a:xfrm>
            <a:off x="1690688" y="4083050"/>
            <a:ext cx="3673475" cy="863600"/>
          </a:xfrm>
          <a:prstGeom prst="rect">
            <a:avLst/>
          </a:prstGeom>
          <a:noFill/>
          <a:ln w="19050">
            <a:solidFill>
              <a:srgbClr val="FF0000"/>
            </a:solidFill>
            <a:miter lim="800000"/>
            <a:headEnd/>
            <a:tailEnd/>
          </a:ln>
        </p:spPr>
        <p:txBody>
          <a:bodyPr wrap="none" anchor="ctr"/>
          <a:lstStyle/>
          <a:p>
            <a:endParaRPr lang="zh-CN" altLang="en-US">
              <a:latin typeface="Calibri" pitchFamily="34" charset="0"/>
            </a:endParaRPr>
          </a:p>
        </p:txBody>
      </p:sp>
      <p:sp>
        <p:nvSpPr>
          <p:cNvPr id="86044" name="Rectangle 28"/>
          <p:cNvSpPr>
            <a:spLocks noChangeArrowheads="1"/>
          </p:cNvSpPr>
          <p:nvPr/>
        </p:nvSpPr>
        <p:spPr bwMode="auto">
          <a:xfrm>
            <a:off x="1690688" y="5432425"/>
            <a:ext cx="6553200" cy="288925"/>
          </a:xfrm>
          <a:prstGeom prst="rect">
            <a:avLst/>
          </a:prstGeom>
          <a:noFill/>
          <a:ln w="19050" algn="ctr">
            <a:solidFill>
              <a:srgbClr val="FF0000"/>
            </a:solidFill>
            <a:miter lim="800000"/>
            <a:headEnd/>
            <a:tailEnd/>
          </a:ln>
        </p:spPr>
        <p:txBody>
          <a:bodyPr wrap="none" anchor="ctr"/>
          <a:lstStyle/>
          <a:p>
            <a:endParaRPr lang="zh-CN" altLang="en-US">
              <a:latin typeface="Calibri" pitchFamily="34" charset="0"/>
            </a:endParaRPr>
          </a:p>
        </p:txBody>
      </p:sp>
      <p:sp>
        <p:nvSpPr>
          <p:cNvPr id="86045" name="Rectangle 29"/>
          <p:cNvSpPr>
            <a:spLocks noChangeArrowheads="1"/>
          </p:cNvSpPr>
          <p:nvPr/>
        </p:nvSpPr>
        <p:spPr bwMode="auto">
          <a:xfrm>
            <a:off x="1692275" y="5961063"/>
            <a:ext cx="3887788" cy="287337"/>
          </a:xfrm>
          <a:prstGeom prst="rect">
            <a:avLst/>
          </a:prstGeom>
          <a:noFill/>
          <a:ln w="19050" algn="ctr">
            <a:solidFill>
              <a:srgbClr val="FF0000"/>
            </a:solidFill>
            <a:miter lim="800000"/>
            <a:headEnd/>
            <a:tailEnd/>
          </a:ln>
        </p:spPr>
        <p:txBody>
          <a:bodyPr wrap="none" anchor="ctr"/>
          <a:lstStyle/>
          <a:p>
            <a:endParaRPr lang="zh-CN" altLang="en-US">
              <a:latin typeface="Calibri" pitchFamily="34" charset="0"/>
            </a:endParaRPr>
          </a:p>
        </p:txBody>
      </p:sp>
      <p:sp>
        <p:nvSpPr>
          <p:cNvPr id="86046" name="Rectangle 30"/>
          <p:cNvSpPr>
            <a:spLocks noChangeArrowheads="1"/>
          </p:cNvSpPr>
          <p:nvPr/>
        </p:nvSpPr>
        <p:spPr bwMode="auto">
          <a:xfrm>
            <a:off x="1692275" y="6281738"/>
            <a:ext cx="1089025" cy="274637"/>
          </a:xfrm>
          <a:prstGeom prst="rect">
            <a:avLst/>
          </a:prstGeom>
          <a:noFill/>
          <a:ln w="19050" algn="ctr">
            <a:solidFill>
              <a:srgbClr val="FF0000"/>
            </a:solidFill>
            <a:miter lim="800000"/>
            <a:headEnd/>
            <a:tailEnd/>
          </a:ln>
        </p:spPr>
        <p:txBody>
          <a:bodyPr wrap="none" anchor="ctr"/>
          <a:lstStyle/>
          <a:p>
            <a:endParaRPr lang="zh-CN" altLang="en-US">
              <a:latin typeface="Calibri" pitchFamily="34" charset="0"/>
            </a:endParaRPr>
          </a:p>
        </p:txBody>
      </p:sp>
      <p:sp>
        <p:nvSpPr>
          <p:cNvPr id="37896" name="标题 9"/>
          <p:cNvSpPr>
            <a:spLocks noGrp="1"/>
          </p:cNvSpPr>
          <p:nvPr>
            <p:ph type="title"/>
          </p:nvPr>
        </p:nvSpPr>
        <p:spPr/>
        <p:txBody>
          <a:bodyPr/>
          <a:lstStyle/>
          <a:p>
            <a:pPr eaLnBrk="1" hangingPunct="1"/>
            <a:r>
              <a:rPr lang="zh-CN" altLang="en-US" smtClean="0">
                <a:ea typeface="文鼎CS大宋"/>
              </a:rPr>
              <a:t>事务控制语言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nodeType="afterEffect">
                                  <p:stCondLst>
                                    <p:cond delay="0"/>
                                  </p:stCondLst>
                                  <p:childTnLst>
                                    <p:set>
                                      <p:cBhvr>
                                        <p:cTn id="9" dur="1" fill="hold">
                                          <p:stCondLst>
                                            <p:cond delay="0"/>
                                          </p:stCondLst>
                                        </p:cTn>
                                        <p:tgtEl>
                                          <p:spTgt spid="86019">
                                            <p:txEl>
                                              <p:pRg st="1" end="1"/>
                                            </p:txEl>
                                          </p:spTgt>
                                        </p:tgtEl>
                                        <p:attrNameLst>
                                          <p:attrName>style.visibility</p:attrName>
                                        </p:attrNameLst>
                                      </p:cBhvr>
                                      <p:to>
                                        <p:strVal val="visible"/>
                                      </p:to>
                                    </p:set>
                                    <p:animEffect transition="in" filter="slide(fromLeft)">
                                      <p:cBhvr>
                                        <p:cTn id="10" dur="1000"/>
                                        <p:tgtEl>
                                          <p:spTgt spid="86019">
                                            <p:txEl>
                                              <p:pRg st="1" end="1"/>
                                            </p:txEl>
                                          </p:spTgt>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86019">
                                            <p:txEl>
                                              <p:pRg st="2" end="2"/>
                                            </p:txEl>
                                          </p:spTgt>
                                        </p:tgtEl>
                                        <p:attrNameLst>
                                          <p:attrName>style.visibility</p:attrName>
                                        </p:attrNameLst>
                                      </p:cBhvr>
                                      <p:to>
                                        <p:strVal val="visible"/>
                                      </p:to>
                                    </p:set>
                                    <p:animEffect transition="in" filter="slide(fromLeft)">
                                      <p:cBhvr>
                                        <p:cTn id="14" dur="1000"/>
                                        <p:tgtEl>
                                          <p:spTgt spid="86019">
                                            <p:txEl>
                                              <p:pRg st="2" end="2"/>
                                            </p:txEl>
                                          </p:spTgt>
                                        </p:tgtEl>
                                      </p:cBhvr>
                                    </p:animEffect>
                                  </p:childTnLst>
                                </p:cTn>
                              </p:par>
                            </p:childTnLst>
                          </p:cTn>
                        </p:par>
                        <p:par>
                          <p:cTn id="15" fill="hold">
                            <p:stCondLst>
                              <p:cond delay="2000"/>
                            </p:stCondLst>
                            <p:childTnLst>
                              <p:par>
                                <p:cTn id="16" presetID="12" presetClass="entr" presetSubtype="8" fill="hold" nodeType="afterEffect">
                                  <p:stCondLst>
                                    <p:cond delay="0"/>
                                  </p:stCondLst>
                                  <p:childTnLst>
                                    <p:set>
                                      <p:cBhvr>
                                        <p:cTn id="17" dur="1" fill="hold">
                                          <p:stCondLst>
                                            <p:cond delay="0"/>
                                          </p:stCondLst>
                                        </p:cTn>
                                        <p:tgtEl>
                                          <p:spTgt spid="86019">
                                            <p:txEl>
                                              <p:pRg st="3" end="3"/>
                                            </p:txEl>
                                          </p:spTgt>
                                        </p:tgtEl>
                                        <p:attrNameLst>
                                          <p:attrName>style.visibility</p:attrName>
                                        </p:attrNameLst>
                                      </p:cBhvr>
                                      <p:to>
                                        <p:strVal val="visible"/>
                                      </p:to>
                                    </p:set>
                                    <p:animEffect transition="in" filter="slide(fromLeft)">
                                      <p:cBhvr>
                                        <p:cTn id="18" dur="1000"/>
                                        <p:tgtEl>
                                          <p:spTgt spid="86019">
                                            <p:txEl>
                                              <p:pRg st="3" end="3"/>
                                            </p:txEl>
                                          </p:spTgt>
                                        </p:tgtEl>
                                      </p:cBhvr>
                                    </p:animEffect>
                                  </p:childTnLst>
                                </p:cTn>
                              </p:par>
                            </p:childTnLst>
                          </p:cTn>
                        </p:par>
                        <p:par>
                          <p:cTn id="19" fill="hold">
                            <p:stCondLst>
                              <p:cond delay="3000"/>
                            </p:stCondLst>
                            <p:childTnLst>
                              <p:par>
                                <p:cTn id="20" presetID="12" presetClass="entr" presetSubtype="8" fill="hold" nodeType="afterEffect">
                                  <p:stCondLst>
                                    <p:cond delay="0"/>
                                  </p:stCondLst>
                                  <p:childTnLst>
                                    <p:set>
                                      <p:cBhvr>
                                        <p:cTn id="21" dur="1" fill="hold">
                                          <p:stCondLst>
                                            <p:cond delay="0"/>
                                          </p:stCondLst>
                                        </p:cTn>
                                        <p:tgtEl>
                                          <p:spTgt spid="86019">
                                            <p:txEl>
                                              <p:pRg st="4" end="4"/>
                                            </p:txEl>
                                          </p:spTgt>
                                        </p:tgtEl>
                                        <p:attrNameLst>
                                          <p:attrName>style.visibility</p:attrName>
                                        </p:attrNameLst>
                                      </p:cBhvr>
                                      <p:to>
                                        <p:strVal val="visible"/>
                                      </p:to>
                                    </p:set>
                                    <p:animEffect transition="in" filter="slide(fromLeft)">
                                      <p:cBhvr>
                                        <p:cTn id="22" dur="1000"/>
                                        <p:tgtEl>
                                          <p:spTgt spid="86019">
                                            <p:txEl>
                                              <p:pRg st="4" end="4"/>
                                            </p:txEl>
                                          </p:spTgt>
                                        </p:tgtEl>
                                      </p:cBhvr>
                                    </p:animEffect>
                                  </p:childTnLst>
                                </p:cTn>
                              </p:par>
                            </p:childTnLst>
                          </p:cTn>
                        </p:par>
                        <p:par>
                          <p:cTn id="23" fill="hold">
                            <p:stCondLst>
                              <p:cond delay="4000"/>
                            </p:stCondLst>
                            <p:childTnLst>
                              <p:par>
                                <p:cTn id="24" presetID="12" presetClass="entr" presetSubtype="8" fill="hold" nodeType="afterEffect">
                                  <p:stCondLst>
                                    <p:cond delay="0"/>
                                  </p:stCondLst>
                                  <p:childTnLst>
                                    <p:set>
                                      <p:cBhvr>
                                        <p:cTn id="25" dur="1" fill="hold">
                                          <p:stCondLst>
                                            <p:cond delay="0"/>
                                          </p:stCondLst>
                                        </p:cTn>
                                        <p:tgtEl>
                                          <p:spTgt spid="86019">
                                            <p:txEl>
                                              <p:pRg st="5" end="5"/>
                                            </p:txEl>
                                          </p:spTgt>
                                        </p:tgtEl>
                                        <p:attrNameLst>
                                          <p:attrName>style.visibility</p:attrName>
                                        </p:attrNameLst>
                                      </p:cBhvr>
                                      <p:to>
                                        <p:strVal val="visible"/>
                                      </p:to>
                                    </p:set>
                                    <p:animEffect transition="in" filter="slide(fromLeft)">
                                      <p:cBhvr>
                                        <p:cTn id="26" dur="1000"/>
                                        <p:tgtEl>
                                          <p:spTgt spid="8601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6042"/>
                                        </p:tgtEl>
                                        <p:attrNameLst>
                                          <p:attrName>style.visibility</p:attrName>
                                        </p:attrNameLst>
                                      </p:cBhvr>
                                      <p:to>
                                        <p:strVal val="visible"/>
                                      </p:to>
                                    </p:set>
                                    <p:animEffect transition="in" filter="wipe(up)">
                                      <p:cBhvr>
                                        <p:cTn id="31" dur="1000"/>
                                        <p:tgtEl>
                                          <p:spTgt spid="8604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6043"/>
                                        </p:tgtEl>
                                        <p:attrNameLst>
                                          <p:attrName>style.visibility</p:attrName>
                                        </p:attrNameLst>
                                      </p:cBhvr>
                                      <p:to>
                                        <p:strVal val="visible"/>
                                      </p:to>
                                    </p:set>
                                    <p:animEffect transition="in" filter="wipe(up)">
                                      <p:cBhvr>
                                        <p:cTn id="36" dur="1000"/>
                                        <p:tgtEl>
                                          <p:spTgt spid="86043"/>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86044"/>
                                        </p:tgtEl>
                                        <p:attrNameLst>
                                          <p:attrName>style.visibility</p:attrName>
                                        </p:attrNameLst>
                                      </p:cBhvr>
                                      <p:to>
                                        <p:strVal val="visible"/>
                                      </p:to>
                                    </p:set>
                                    <p:animEffect transition="in" filter="wipe(up)">
                                      <p:cBhvr>
                                        <p:cTn id="40" dur="1000"/>
                                        <p:tgtEl>
                                          <p:spTgt spid="86044"/>
                                        </p:tgtEl>
                                      </p:cBhvr>
                                    </p:animEffect>
                                  </p:childTnLst>
                                </p:cTn>
                              </p:par>
                            </p:childTnLst>
                          </p:cTn>
                        </p:par>
                        <p:par>
                          <p:cTn id="41" fill="hold">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86045"/>
                                        </p:tgtEl>
                                        <p:attrNameLst>
                                          <p:attrName>style.visibility</p:attrName>
                                        </p:attrNameLst>
                                      </p:cBhvr>
                                      <p:to>
                                        <p:strVal val="visible"/>
                                      </p:to>
                                    </p:set>
                                    <p:animEffect transition="in" filter="wipe(up)">
                                      <p:cBhvr>
                                        <p:cTn id="44" dur="1000"/>
                                        <p:tgtEl>
                                          <p:spTgt spid="86045"/>
                                        </p:tgtEl>
                                      </p:cBhvr>
                                    </p:animEffect>
                                  </p:childTnLst>
                                </p:cTn>
                              </p:par>
                            </p:childTnLst>
                          </p:cTn>
                        </p:par>
                        <p:par>
                          <p:cTn id="45" fill="hold">
                            <p:stCondLst>
                              <p:cond delay="3000"/>
                            </p:stCondLst>
                            <p:childTnLst>
                              <p:par>
                                <p:cTn id="46" presetID="22" presetClass="entr" presetSubtype="1" fill="hold" grpId="0" nodeType="afterEffect">
                                  <p:stCondLst>
                                    <p:cond delay="0"/>
                                  </p:stCondLst>
                                  <p:childTnLst>
                                    <p:set>
                                      <p:cBhvr>
                                        <p:cTn id="47" dur="1" fill="hold">
                                          <p:stCondLst>
                                            <p:cond delay="0"/>
                                          </p:stCondLst>
                                        </p:cTn>
                                        <p:tgtEl>
                                          <p:spTgt spid="86046"/>
                                        </p:tgtEl>
                                        <p:attrNameLst>
                                          <p:attrName>style.visibility</p:attrName>
                                        </p:attrNameLst>
                                      </p:cBhvr>
                                      <p:to>
                                        <p:strVal val="visible"/>
                                      </p:to>
                                    </p:set>
                                    <p:animEffect transition="in" filter="wipe(up)">
                                      <p:cBhvr>
                                        <p:cTn id="48" dur="1000"/>
                                        <p:tgtEl>
                                          <p:spTgt spid="86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2" grpId="0" animBg="1"/>
      <p:bldP spid="86043" grpId="0" animBg="1"/>
      <p:bldP spid="86044" grpId="0" animBg="1"/>
      <p:bldP spid="86045" grpId="0" animBg="1"/>
      <p:bldP spid="860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F8559A77-06E1-4BCC-9B6A-E44DD9326862}" type="slidenum">
              <a:rPr lang="en-US" altLang="zh-CN" smtClean="0">
                <a:ea typeface="宋体" charset="-122"/>
              </a:rPr>
              <a:pPr fontAlgn="base">
                <a:spcBef>
                  <a:spcPct val="0"/>
                </a:spcBef>
                <a:spcAft>
                  <a:spcPct val="0"/>
                </a:spcAft>
              </a:pPr>
              <a:t>18</a:t>
            </a:fld>
            <a:endParaRPr lang="en-US" altLang="zh-CN" smtClean="0">
              <a:ea typeface="宋体" charset="-122"/>
            </a:endParaRPr>
          </a:p>
        </p:txBody>
      </p:sp>
      <p:sp>
        <p:nvSpPr>
          <p:cNvPr id="39938" name="Rectangle 20"/>
          <p:cNvSpPr>
            <a:spLocks noChangeArrowheads="1"/>
          </p:cNvSpPr>
          <p:nvPr/>
        </p:nvSpPr>
        <p:spPr bwMode="auto">
          <a:xfrm>
            <a:off x="500063" y="1071563"/>
            <a:ext cx="8281987" cy="2786062"/>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数据控制语言为用户提供权限控制命令 </a:t>
            </a:r>
          </a:p>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用于权限控制的命令有：</a:t>
            </a:r>
          </a:p>
          <a:p>
            <a:pPr marL="812800" lvl="1" indent="-276225">
              <a:lnSpc>
                <a:spcPct val="150000"/>
              </a:lnSpc>
              <a:spcBef>
                <a:spcPct val="20000"/>
              </a:spcBef>
              <a:buClr>
                <a:srgbClr val="558ED5"/>
              </a:buClr>
              <a:buFont typeface="Arial" charset="0"/>
              <a:buChar char="–"/>
            </a:pPr>
            <a:r>
              <a:rPr lang="en-US" altLang="zh-CN" sz="2400" b="1">
                <a:latin typeface="Calibri" pitchFamily="34" charset="0"/>
                <a:ea typeface="黑体" pitchFamily="49" charset="-122"/>
              </a:rPr>
              <a:t>GRANT </a:t>
            </a:r>
            <a:r>
              <a:rPr lang="zh-CN" altLang="en-US" sz="2400" b="1">
                <a:latin typeface="Calibri" pitchFamily="34" charset="0"/>
                <a:ea typeface="黑体" pitchFamily="49" charset="-122"/>
              </a:rPr>
              <a:t>授予权限</a:t>
            </a:r>
          </a:p>
          <a:p>
            <a:pPr marL="812800" lvl="1" indent="-276225">
              <a:lnSpc>
                <a:spcPct val="150000"/>
              </a:lnSpc>
              <a:spcBef>
                <a:spcPct val="20000"/>
              </a:spcBef>
              <a:buClr>
                <a:srgbClr val="558ED5"/>
              </a:buClr>
              <a:buFont typeface="Arial" charset="0"/>
              <a:buChar char="–"/>
            </a:pPr>
            <a:r>
              <a:rPr lang="en-US" altLang="zh-CN" sz="2400" b="1">
                <a:latin typeface="Calibri" pitchFamily="34" charset="0"/>
                <a:ea typeface="黑体" pitchFamily="49" charset="-122"/>
              </a:rPr>
              <a:t>REVOKE </a:t>
            </a:r>
            <a:r>
              <a:rPr lang="zh-CN" altLang="en-US" sz="2400" b="1">
                <a:latin typeface="Calibri" pitchFamily="34" charset="0"/>
                <a:ea typeface="黑体" pitchFamily="49" charset="-122"/>
              </a:rPr>
              <a:t>撤销已授予的权限</a:t>
            </a:r>
          </a:p>
        </p:txBody>
      </p:sp>
      <p:sp>
        <p:nvSpPr>
          <p:cNvPr id="87072" name="Rectangle 32"/>
          <p:cNvSpPr>
            <a:spLocks noChangeArrowheads="1"/>
          </p:cNvSpPr>
          <p:nvPr/>
        </p:nvSpPr>
        <p:spPr bwMode="auto">
          <a:xfrm>
            <a:off x="900113" y="4186238"/>
            <a:ext cx="7127875" cy="800100"/>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lnSpc>
                <a:spcPct val="105000"/>
              </a:lnSpc>
              <a:spcBef>
                <a:spcPct val="20000"/>
              </a:spcBef>
              <a:tabLst>
                <a:tab pos="1619250" algn="l"/>
              </a:tabLst>
            </a:pPr>
            <a:r>
              <a:rPr lang="en-US" altLang="zh-CN" sz="2000">
                <a:latin typeface="Calibri" pitchFamily="34" charset="0"/>
              </a:rPr>
              <a:t>SQL&gt; GRANT SELECT, UPDATE ON order_master</a:t>
            </a:r>
          </a:p>
          <a:p>
            <a:pPr>
              <a:lnSpc>
                <a:spcPct val="105000"/>
              </a:lnSpc>
              <a:spcBef>
                <a:spcPct val="20000"/>
              </a:spcBef>
              <a:tabLst>
                <a:tab pos="1619250" algn="l"/>
              </a:tabLst>
            </a:pPr>
            <a:r>
              <a:rPr lang="en-US" altLang="zh-CN" sz="2000">
                <a:latin typeface="Calibri" pitchFamily="34" charset="0"/>
              </a:rPr>
              <a:t>     TO MARTIN;</a:t>
            </a:r>
          </a:p>
        </p:txBody>
      </p:sp>
      <p:sp>
        <p:nvSpPr>
          <p:cNvPr id="87073" name="Rectangle 33"/>
          <p:cNvSpPr>
            <a:spLocks noChangeArrowheads="1"/>
          </p:cNvSpPr>
          <p:nvPr/>
        </p:nvSpPr>
        <p:spPr bwMode="auto">
          <a:xfrm>
            <a:off x="900113" y="5051425"/>
            <a:ext cx="7126287" cy="800100"/>
          </a:xfrm>
          <a:prstGeom prst="rect">
            <a:avLst/>
          </a:prstGeom>
          <a:gradFill rotWithShape="1">
            <a:gsLst>
              <a:gs pos="0">
                <a:srgbClr val="FFFFCC"/>
              </a:gs>
              <a:gs pos="100000">
                <a:schemeClr val="bg1"/>
              </a:gs>
            </a:gsLst>
            <a:lin ang="5400000" scaled="1"/>
          </a:gradFill>
          <a:ln w="9525" algn="ctr">
            <a:solidFill>
              <a:schemeClr val="tx1"/>
            </a:solidFill>
            <a:miter lim="800000"/>
            <a:headEnd/>
            <a:tailEnd/>
          </a:ln>
        </p:spPr>
        <p:txBody>
          <a:bodyPr anchor="ctr">
            <a:spAutoFit/>
          </a:bodyPr>
          <a:lstStyle/>
          <a:p>
            <a:pPr>
              <a:lnSpc>
                <a:spcPct val="105000"/>
              </a:lnSpc>
              <a:spcBef>
                <a:spcPct val="20000"/>
              </a:spcBef>
              <a:tabLst>
                <a:tab pos="1619250" algn="l"/>
              </a:tabLst>
            </a:pPr>
            <a:r>
              <a:rPr lang="en-US" altLang="zh-CN" sz="2000">
                <a:latin typeface="Calibri" pitchFamily="34" charset="0"/>
              </a:rPr>
              <a:t>SQL&gt; GRANT UPDATE(qty_hand, re_level) </a:t>
            </a:r>
          </a:p>
          <a:p>
            <a:pPr>
              <a:lnSpc>
                <a:spcPct val="105000"/>
              </a:lnSpc>
              <a:spcBef>
                <a:spcPct val="20000"/>
              </a:spcBef>
              <a:tabLst>
                <a:tab pos="1619250" algn="l"/>
              </a:tabLst>
            </a:pPr>
            <a:r>
              <a:rPr lang="en-US" altLang="zh-CN" sz="2000">
                <a:latin typeface="Calibri" pitchFamily="34" charset="0"/>
              </a:rPr>
              <a:t>     ON itemfile TO MARTIN;</a:t>
            </a:r>
          </a:p>
        </p:txBody>
      </p:sp>
      <p:sp>
        <p:nvSpPr>
          <p:cNvPr id="87074" name="Rectangle 34"/>
          <p:cNvSpPr>
            <a:spLocks noChangeArrowheads="1"/>
          </p:cNvSpPr>
          <p:nvPr/>
        </p:nvSpPr>
        <p:spPr bwMode="auto">
          <a:xfrm>
            <a:off x="900113" y="4176713"/>
            <a:ext cx="7127875" cy="800100"/>
          </a:xfrm>
          <a:prstGeom prst="rect">
            <a:avLst/>
          </a:prstGeom>
          <a:gradFill rotWithShape="1">
            <a:gsLst>
              <a:gs pos="0">
                <a:srgbClr val="FFFFCC"/>
              </a:gs>
              <a:gs pos="100000">
                <a:schemeClr val="bg1"/>
              </a:gs>
            </a:gsLst>
            <a:lin ang="5400000" scaled="1"/>
          </a:gradFill>
          <a:ln w="9525" algn="ctr">
            <a:solidFill>
              <a:schemeClr val="tx1"/>
            </a:solidFill>
            <a:miter lim="800000"/>
            <a:headEnd/>
            <a:tailEnd/>
          </a:ln>
        </p:spPr>
        <p:txBody>
          <a:bodyPr anchor="ctr">
            <a:spAutoFit/>
          </a:bodyPr>
          <a:lstStyle/>
          <a:p>
            <a:pPr>
              <a:lnSpc>
                <a:spcPct val="105000"/>
              </a:lnSpc>
              <a:spcBef>
                <a:spcPct val="20000"/>
              </a:spcBef>
              <a:tabLst>
                <a:tab pos="1619250" algn="l"/>
              </a:tabLst>
            </a:pPr>
            <a:r>
              <a:rPr lang="en-US" altLang="zh-CN" sz="2000">
                <a:latin typeface="Calibri" pitchFamily="34" charset="0"/>
              </a:rPr>
              <a:t>SQL&gt; GRANT SELECT ON vendor_master </a:t>
            </a:r>
          </a:p>
          <a:p>
            <a:pPr>
              <a:lnSpc>
                <a:spcPct val="105000"/>
              </a:lnSpc>
              <a:spcBef>
                <a:spcPct val="20000"/>
              </a:spcBef>
              <a:tabLst>
                <a:tab pos="1619250" algn="l"/>
              </a:tabLst>
            </a:pPr>
            <a:r>
              <a:rPr lang="en-US" altLang="zh-CN" sz="2000">
                <a:latin typeface="Calibri" pitchFamily="34" charset="0"/>
              </a:rPr>
              <a:t>     TO accounts WITH GRANT OPTION;</a:t>
            </a:r>
          </a:p>
        </p:txBody>
      </p:sp>
      <p:sp>
        <p:nvSpPr>
          <p:cNvPr id="87075" name="Rectangle 35"/>
          <p:cNvSpPr>
            <a:spLocks noChangeArrowheads="1"/>
          </p:cNvSpPr>
          <p:nvPr/>
        </p:nvSpPr>
        <p:spPr bwMode="auto">
          <a:xfrm>
            <a:off x="900113" y="5040313"/>
            <a:ext cx="7127875" cy="800100"/>
          </a:xfrm>
          <a:prstGeom prst="rect">
            <a:avLst/>
          </a:prstGeom>
          <a:gradFill rotWithShape="1">
            <a:gsLst>
              <a:gs pos="0">
                <a:srgbClr val="FFFFCC"/>
              </a:gs>
              <a:gs pos="100000">
                <a:schemeClr val="bg1"/>
              </a:gs>
            </a:gsLst>
            <a:lin ang="5400000" scaled="1"/>
          </a:gradFill>
          <a:ln w="9525" algn="ctr">
            <a:solidFill>
              <a:schemeClr val="tx1"/>
            </a:solidFill>
            <a:miter lim="800000"/>
            <a:headEnd/>
            <a:tailEnd/>
          </a:ln>
        </p:spPr>
        <p:txBody>
          <a:bodyPr anchor="ctr">
            <a:spAutoFit/>
          </a:bodyPr>
          <a:lstStyle/>
          <a:p>
            <a:pPr>
              <a:lnSpc>
                <a:spcPct val="105000"/>
              </a:lnSpc>
              <a:spcBef>
                <a:spcPct val="20000"/>
              </a:spcBef>
              <a:tabLst>
                <a:tab pos="1619250" algn="l"/>
              </a:tabLst>
            </a:pPr>
            <a:r>
              <a:rPr lang="en-US" altLang="zh-CN" sz="2000">
                <a:latin typeface="Calibri" pitchFamily="34" charset="0"/>
              </a:rPr>
              <a:t>SQL&gt; REVOKE SELECT, UPDATE ON order_master</a:t>
            </a:r>
          </a:p>
          <a:p>
            <a:pPr>
              <a:lnSpc>
                <a:spcPct val="105000"/>
              </a:lnSpc>
              <a:spcBef>
                <a:spcPct val="20000"/>
              </a:spcBef>
              <a:tabLst>
                <a:tab pos="1619250" algn="l"/>
              </a:tabLst>
            </a:pPr>
            <a:r>
              <a:rPr lang="en-US" altLang="zh-CN" sz="2000">
                <a:latin typeface="Calibri" pitchFamily="34" charset="0"/>
              </a:rPr>
              <a:t>     FROM MARTIN;</a:t>
            </a:r>
          </a:p>
        </p:txBody>
      </p:sp>
      <p:sp>
        <p:nvSpPr>
          <p:cNvPr id="39943" name="标题 8"/>
          <p:cNvSpPr>
            <a:spLocks noGrp="1"/>
          </p:cNvSpPr>
          <p:nvPr>
            <p:ph type="title"/>
          </p:nvPr>
        </p:nvSpPr>
        <p:spPr/>
        <p:txBody>
          <a:bodyPr/>
          <a:lstStyle/>
          <a:p>
            <a:pPr eaLnBrk="1" hangingPunct="1"/>
            <a:r>
              <a:rPr lang="zh-CN" altLang="en-US" smtClean="0">
                <a:ea typeface="文鼎CS大宋"/>
              </a:rPr>
              <a:t>数据控制语言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72"/>
                                        </p:tgtEl>
                                        <p:attrNameLst>
                                          <p:attrName>style.visibility</p:attrName>
                                        </p:attrNameLst>
                                      </p:cBhvr>
                                      <p:to>
                                        <p:strVal val="visible"/>
                                      </p:to>
                                    </p:set>
                                    <p:animEffect transition="in" filter="wipe(up)">
                                      <p:cBhvr>
                                        <p:cTn id="7" dur="500"/>
                                        <p:tgtEl>
                                          <p:spTgt spid="8707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7073"/>
                                        </p:tgtEl>
                                        <p:attrNameLst>
                                          <p:attrName>style.visibility</p:attrName>
                                        </p:attrNameLst>
                                      </p:cBhvr>
                                      <p:to>
                                        <p:strVal val="visible"/>
                                      </p:to>
                                    </p:set>
                                    <p:animEffect transition="in" filter="wipe(up)">
                                      <p:cBhvr>
                                        <p:cTn id="11" dur="1000"/>
                                        <p:tgtEl>
                                          <p:spTgt spid="8707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2000"/>
                                        <p:tgtEl>
                                          <p:spTgt spid="87072"/>
                                        </p:tgtEl>
                                      </p:cBhvr>
                                    </p:animEffect>
                                    <p:set>
                                      <p:cBhvr>
                                        <p:cTn id="16" dur="1" fill="hold">
                                          <p:stCondLst>
                                            <p:cond delay="1999"/>
                                          </p:stCondLst>
                                        </p:cTn>
                                        <p:tgtEl>
                                          <p:spTgt spid="87072"/>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000"/>
                                        <p:tgtEl>
                                          <p:spTgt spid="87073"/>
                                        </p:tgtEl>
                                      </p:cBhvr>
                                    </p:animEffect>
                                    <p:set>
                                      <p:cBhvr>
                                        <p:cTn id="19" dur="1" fill="hold">
                                          <p:stCondLst>
                                            <p:cond delay="1999"/>
                                          </p:stCondLst>
                                        </p:cTn>
                                        <p:tgtEl>
                                          <p:spTgt spid="87073"/>
                                        </p:tgtEl>
                                        <p:attrNameLst>
                                          <p:attrName>style.visibility</p:attrName>
                                        </p:attrNameLst>
                                      </p:cBhvr>
                                      <p:to>
                                        <p:strVal val="hidden"/>
                                      </p:to>
                                    </p:se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7074"/>
                                        </p:tgtEl>
                                        <p:attrNameLst>
                                          <p:attrName>style.visibility</p:attrName>
                                        </p:attrNameLst>
                                      </p:cBhvr>
                                      <p:to>
                                        <p:strVal val="visible"/>
                                      </p:to>
                                    </p:set>
                                    <p:animEffect transition="in" filter="wipe(up)">
                                      <p:cBhvr>
                                        <p:cTn id="23" dur="1000"/>
                                        <p:tgtEl>
                                          <p:spTgt spid="87074"/>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87075"/>
                                        </p:tgtEl>
                                        <p:attrNameLst>
                                          <p:attrName>style.visibility</p:attrName>
                                        </p:attrNameLst>
                                      </p:cBhvr>
                                      <p:to>
                                        <p:strVal val="visible"/>
                                      </p:to>
                                    </p:set>
                                    <p:animEffect transition="in" filter="wipe(up)">
                                      <p:cBhvr>
                                        <p:cTn id="27" dur="1000"/>
                                        <p:tgtEl>
                                          <p:spTgt spid="87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72" grpId="0" animBg="1"/>
      <p:bldP spid="87072" grpId="1" animBg="1"/>
      <p:bldP spid="87073" grpId="0" animBg="1"/>
      <p:bldP spid="87073" grpId="1" animBg="1"/>
      <p:bldP spid="87074" grpId="0" animBg="1"/>
      <p:bldP spid="870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6B0D40CE-DDFD-4D04-AB75-AA1E8D641D21}" type="slidenum">
              <a:rPr lang="en-US" altLang="zh-CN" smtClean="0">
                <a:ea typeface="宋体" charset="-122"/>
              </a:rPr>
              <a:pPr fontAlgn="base">
                <a:spcBef>
                  <a:spcPct val="0"/>
                </a:spcBef>
                <a:spcAft>
                  <a:spcPct val="0"/>
                </a:spcAft>
              </a:pPr>
              <a:t>19</a:t>
            </a:fld>
            <a:endParaRPr lang="en-US" altLang="zh-CN" smtClean="0">
              <a:ea typeface="宋体" charset="-122"/>
            </a:endParaRPr>
          </a:p>
        </p:txBody>
      </p:sp>
      <p:sp>
        <p:nvSpPr>
          <p:cNvPr id="89103" name="AutoShape 15"/>
          <p:cNvSpPr>
            <a:spLocks noChangeArrowheads="1"/>
          </p:cNvSpPr>
          <p:nvPr/>
        </p:nvSpPr>
        <p:spPr bwMode="auto">
          <a:xfrm>
            <a:off x="3492500" y="2349500"/>
            <a:ext cx="2159000" cy="503238"/>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a:effectLst>
            <a:prstShdw prst="shdw13" dist="53882" dir="13500000">
              <a:schemeClr val="bg2">
                <a:alpha val="50000"/>
              </a:schemeClr>
            </a:prstShdw>
          </a:effectLst>
        </p:spPr>
        <p:txBody>
          <a:bodyPr wrap="none" anchor="ctr"/>
          <a:lstStyle/>
          <a:p>
            <a:pPr algn="ctr"/>
            <a:r>
              <a:rPr lang="en-US" altLang="zh-CN" sz="2400">
                <a:latin typeface="Calibri" pitchFamily="34" charset="0"/>
                <a:ea typeface="黑体" pitchFamily="49" charset="-122"/>
              </a:rPr>
              <a:t>SQL </a:t>
            </a:r>
            <a:r>
              <a:rPr lang="zh-CN" altLang="en-US" sz="2400">
                <a:latin typeface="Calibri" pitchFamily="34" charset="0"/>
                <a:ea typeface="黑体" pitchFamily="49" charset="-122"/>
              </a:rPr>
              <a:t>操作符</a:t>
            </a:r>
          </a:p>
        </p:txBody>
      </p:sp>
      <p:sp>
        <p:nvSpPr>
          <p:cNvPr id="89104" name="Line 16"/>
          <p:cNvSpPr>
            <a:spLocks noChangeShapeType="1"/>
          </p:cNvSpPr>
          <p:nvPr/>
        </p:nvSpPr>
        <p:spPr bwMode="auto">
          <a:xfrm>
            <a:off x="4572000" y="2854325"/>
            <a:ext cx="0" cy="360363"/>
          </a:xfrm>
          <a:prstGeom prst="line">
            <a:avLst/>
          </a:prstGeom>
          <a:noFill/>
          <a:ln w="9525">
            <a:solidFill>
              <a:schemeClr val="tx1"/>
            </a:solidFill>
            <a:round/>
            <a:headEnd/>
            <a:tailEnd/>
          </a:ln>
        </p:spPr>
        <p:txBody>
          <a:bodyPr/>
          <a:lstStyle/>
          <a:p>
            <a:endParaRPr lang="zh-CN" altLang="en-US"/>
          </a:p>
        </p:txBody>
      </p:sp>
      <p:sp>
        <p:nvSpPr>
          <p:cNvPr id="89105" name="Line 17"/>
          <p:cNvSpPr>
            <a:spLocks noChangeShapeType="1"/>
          </p:cNvSpPr>
          <p:nvPr/>
        </p:nvSpPr>
        <p:spPr bwMode="auto">
          <a:xfrm flipH="1">
            <a:off x="1403350" y="3214688"/>
            <a:ext cx="3168650" cy="0"/>
          </a:xfrm>
          <a:prstGeom prst="line">
            <a:avLst/>
          </a:prstGeom>
          <a:noFill/>
          <a:ln w="9525">
            <a:solidFill>
              <a:schemeClr val="tx1"/>
            </a:solidFill>
            <a:round/>
            <a:headEnd/>
            <a:tailEnd/>
          </a:ln>
        </p:spPr>
        <p:txBody>
          <a:bodyPr/>
          <a:lstStyle/>
          <a:p>
            <a:endParaRPr lang="zh-CN" altLang="en-US"/>
          </a:p>
        </p:txBody>
      </p:sp>
      <p:sp>
        <p:nvSpPr>
          <p:cNvPr id="89106" name="Line 18"/>
          <p:cNvSpPr>
            <a:spLocks noChangeShapeType="1"/>
          </p:cNvSpPr>
          <p:nvPr/>
        </p:nvSpPr>
        <p:spPr bwMode="auto">
          <a:xfrm>
            <a:off x="4572000" y="3214688"/>
            <a:ext cx="3313113" cy="0"/>
          </a:xfrm>
          <a:prstGeom prst="line">
            <a:avLst/>
          </a:prstGeom>
          <a:noFill/>
          <a:ln w="9525">
            <a:solidFill>
              <a:schemeClr val="tx1"/>
            </a:solidFill>
            <a:round/>
            <a:headEnd/>
            <a:tailEnd/>
          </a:ln>
        </p:spPr>
        <p:txBody>
          <a:bodyPr/>
          <a:lstStyle/>
          <a:p>
            <a:endParaRPr lang="zh-CN" altLang="en-US"/>
          </a:p>
        </p:txBody>
      </p:sp>
      <p:sp>
        <p:nvSpPr>
          <p:cNvPr id="89107" name="Line 19"/>
          <p:cNvSpPr>
            <a:spLocks noChangeShapeType="1"/>
          </p:cNvSpPr>
          <p:nvPr/>
        </p:nvSpPr>
        <p:spPr bwMode="auto">
          <a:xfrm>
            <a:off x="1403350" y="3214688"/>
            <a:ext cx="0" cy="358775"/>
          </a:xfrm>
          <a:prstGeom prst="line">
            <a:avLst/>
          </a:prstGeom>
          <a:noFill/>
          <a:ln w="9525">
            <a:solidFill>
              <a:schemeClr val="tx1"/>
            </a:solidFill>
            <a:round/>
            <a:headEnd/>
            <a:tailEnd type="triangle" w="med" len="med"/>
          </a:ln>
        </p:spPr>
        <p:txBody>
          <a:bodyPr/>
          <a:lstStyle/>
          <a:p>
            <a:endParaRPr lang="zh-CN" altLang="en-US"/>
          </a:p>
        </p:txBody>
      </p:sp>
      <p:sp>
        <p:nvSpPr>
          <p:cNvPr id="89109" name="Line 21"/>
          <p:cNvSpPr>
            <a:spLocks noChangeShapeType="1"/>
          </p:cNvSpPr>
          <p:nvPr/>
        </p:nvSpPr>
        <p:spPr bwMode="auto">
          <a:xfrm>
            <a:off x="4572000" y="3214688"/>
            <a:ext cx="0" cy="358775"/>
          </a:xfrm>
          <a:prstGeom prst="line">
            <a:avLst/>
          </a:prstGeom>
          <a:noFill/>
          <a:ln w="9525">
            <a:solidFill>
              <a:schemeClr val="tx1"/>
            </a:solidFill>
            <a:round/>
            <a:headEnd/>
            <a:tailEnd type="triangle" w="med" len="med"/>
          </a:ln>
        </p:spPr>
        <p:txBody>
          <a:bodyPr/>
          <a:lstStyle/>
          <a:p>
            <a:endParaRPr lang="zh-CN" altLang="en-US"/>
          </a:p>
        </p:txBody>
      </p:sp>
      <p:sp>
        <p:nvSpPr>
          <p:cNvPr id="89111" name="Line 23"/>
          <p:cNvSpPr>
            <a:spLocks noChangeShapeType="1"/>
          </p:cNvSpPr>
          <p:nvPr/>
        </p:nvSpPr>
        <p:spPr bwMode="auto">
          <a:xfrm>
            <a:off x="7885113" y="3214688"/>
            <a:ext cx="0" cy="358775"/>
          </a:xfrm>
          <a:prstGeom prst="line">
            <a:avLst/>
          </a:prstGeom>
          <a:noFill/>
          <a:ln w="9525">
            <a:solidFill>
              <a:schemeClr val="tx1"/>
            </a:solidFill>
            <a:round/>
            <a:headEnd/>
            <a:tailEnd type="triangle" w="med" len="med"/>
          </a:ln>
        </p:spPr>
        <p:txBody>
          <a:bodyPr/>
          <a:lstStyle/>
          <a:p>
            <a:endParaRPr lang="zh-CN" altLang="en-US"/>
          </a:p>
        </p:txBody>
      </p:sp>
      <p:sp>
        <p:nvSpPr>
          <p:cNvPr id="89112" name="AutoShape 24"/>
          <p:cNvSpPr>
            <a:spLocks noChangeArrowheads="1"/>
          </p:cNvSpPr>
          <p:nvPr/>
        </p:nvSpPr>
        <p:spPr bwMode="auto">
          <a:xfrm>
            <a:off x="5148263" y="4524375"/>
            <a:ext cx="1727200" cy="503238"/>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a:effectLst>
            <a:outerShdw dist="107763" dir="2700000" algn="ctr" rotWithShape="0">
              <a:schemeClr val="bg2">
                <a:alpha val="50000"/>
              </a:schemeClr>
            </a:outerShdw>
          </a:effectLst>
        </p:spPr>
        <p:txBody>
          <a:bodyPr wrap="none" anchor="ctr"/>
          <a:lstStyle/>
          <a:p>
            <a:pPr algn="ctr" fontAlgn="auto">
              <a:spcBef>
                <a:spcPts val="0"/>
              </a:spcBef>
              <a:spcAft>
                <a:spcPts val="0"/>
              </a:spcAft>
              <a:defRPr/>
            </a:pPr>
            <a:r>
              <a:rPr lang="zh-CN" altLang="en-US" sz="2000">
                <a:latin typeface="+mn-lt"/>
                <a:ea typeface="黑体" pitchFamily="2" charset="-122"/>
              </a:rPr>
              <a:t>集合操作符</a:t>
            </a:r>
          </a:p>
        </p:txBody>
      </p:sp>
      <p:sp>
        <p:nvSpPr>
          <p:cNvPr id="89113" name="AutoShape 25"/>
          <p:cNvSpPr>
            <a:spLocks noChangeArrowheads="1"/>
          </p:cNvSpPr>
          <p:nvPr/>
        </p:nvSpPr>
        <p:spPr bwMode="auto">
          <a:xfrm>
            <a:off x="3708400" y="3687763"/>
            <a:ext cx="1727200" cy="461962"/>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a:effectLst>
            <a:outerShdw dist="107763" dir="2700000" algn="ctr" rotWithShape="0">
              <a:schemeClr val="bg2">
                <a:alpha val="50000"/>
              </a:schemeClr>
            </a:outerShdw>
          </a:effectLst>
        </p:spPr>
        <p:txBody>
          <a:bodyPr wrap="none" anchor="ctr"/>
          <a:lstStyle/>
          <a:p>
            <a:pPr algn="ctr" fontAlgn="auto">
              <a:spcBef>
                <a:spcPts val="0"/>
              </a:spcBef>
              <a:spcAft>
                <a:spcPts val="0"/>
              </a:spcAft>
              <a:defRPr/>
            </a:pPr>
            <a:r>
              <a:rPr lang="zh-CN" altLang="en-US" sz="2000">
                <a:latin typeface="+mn-lt"/>
                <a:ea typeface="黑体" pitchFamily="2" charset="-122"/>
              </a:rPr>
              <a:t>逻辑操作符</a:t>
            </a:r>
          </a:p>
        </p:txBody>
      </p:sp>
      <p:sp>
        <p:nvSpPr>
          <p:cNvPr id="89114" name="AutoShape 26"/>
          <p:cNvSpPr>
            <a:spLocks noChangeArrowheads="1"/>
          </p:cNvSpPr>
          <p:nvPr/>
        </p:nvSpPr>
        <p:spPr bwMode="auto">
          <a:xfrm>
            <a:off x="2022475" y="4508500"/>
            <a:ext cx="1828800" cy="534988"/>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a:effectLst>
            <a:outerShdw dist="107763" dir="2700000" algn="ctr" rotWithShape="0">
              <a:schemeClr val="bg2">
                <a:alpha val="50000"/>
              </a:schemeClr>
            </a:outerShdw>
          </a:effectLst>
        </p:spPr>
        <p:txBody>
          <a:bodyPr wrap="none" anchor="ctr"/>
          <a:lstStyle/>
          <a:p>
            <a:pPr algn="ctr" fontAlgn="auto">
              <a:spcBef>
                <a:spcPts val="0"/>
              </a:spcBef>
              <a:spcAft>
                <a:spcPts val="0"/>
              </a:spcAft>
              <a:defRPr/>
            </a:pPr>
            <a:r>
              <a:rPr lang="zh-CN" altLang="en-US" sz="2000">
                <a:latin typeface="+mn-lt"/>
                <a:ea typeface="黑体" pitchFamily="2" charset="-122"/>
              </a:rPr>
              <a:t>比较操作符</a:t>
            </a:r>
          </a:p>
        </p:txBody>
      </p:sp>
      <p:sp>
        <p:nvSpPr>
          <p:cNvPr id="89115" name="AutoShape 27"/>
          <p:cNvSpPr>
            <a:spLocks noChangeArrowheads="1"/>
          </p:cNvSpPr>
          <p:nvPr/>
        </p:nvSpPr>
        <p:spPr bwMode="auto">
          <a:xfrm>
            <a:off x="539750" y="3687763"/>
            <a:ext cx="1727200" cy="533400"/>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a:effectLst>
            <a:outerShdw dist="107763" dir="2700000" algn="ctr" rotWithShape="0">
              <a:schemeClr val="bg2">
                <a:alpha val="50000"/>
              </a:schemeClr>
            </a:outerShdw>
          </a:effectLst>
        </p:spPr>
        <p:txBody>
          <a:bodyPr wrap="none" anchor="ctr"/>
          <a:lstStyle/>
          <a:p>
            <a:pPr algn="ctr" fontAlgn="auto">
              <a:spcBef>
                <a:spcPts val="0"/>
              </a:spcBef>
              <a:spcAft>
                <a:spcPts val="0"/>
              </a:spcAft>
              <a:defRPr/>
            </a:pPr>
            <a:r>
              <a:rPr lang="zh-CN" altLang="en-US" sz="2000">
                <a:latin typeface="+mn-lt"/>
                <a:ea typeface="黑体" pitchFamily="2" charset="-122"/>
              </a:rPr>
              <a:t>算术操作符</a:t>
            </a:r>
          </a:p>
        </p:txBody>
      </p:sp>
      <p:sp>
        <p:nvSpPr>
          <p:cNvPr id="89116" name="AutoShape 28"/>
          <p:cNvSpPr>
            <a:spLocks noChangeArrowheads="1"/>
          </p:cNvSpPr>
          <p:nvPr/>
        </p:nvSpPr>
        <p:spPr bwMode="auto">
          <a:xfrm>
            <a:off x="7021513" y="3679825"/>
            <a:ext cx="1727200" cy="50482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a:effectLst>
            <a:outerShdw dist="107763" dir="2700000" algn="ctr" rotWithShape="0">
              <a:schemeClr val="bg2">
                <a:alpha val="50000"/>
              </a:schemeClr>
            </a:outerShdw>
          </a:effectLst>
        </p:spPr>
        <p:txBody>
          <a:bodyPr wrap="none" anchor="ctr"/>
          <a:lstStyle/>
          <a:p>
            <a:pPr algn="ctr" fontAlgn="auto">
              <a:spcBef>
                <a:spcPts val="0"/>
              </a:spcBef>
              <a:spcAft>
                <a:spcPts val="0"/>
              </a:spcAft>
              <a:defRPr/>
            </a:pPr>
            <a:r>
              <a:rPr lang="zh-CN" altLang="en-US" sz="2000">
                <a:latin typeface="+mn-lt"/>
                <a:ea typeface="黑体" pitchFamily="2" charset="-122"/>
              </a:rPr>
              <a:t>连接操作符</a:t>
            </a:r>
          </a:p>
        </p:txBody>
      </p:sp>
      <p:sp>
        <p:nvSpPr>
          <p:cNvPr id="41998" name="Rectangle 39"/>
          <p:cNvSpPr>
            <a:spLocks noChangeArrowheads="1"/>
          </p:cNvSpPr>
          <p:nvPr/>
        </p:nvSpPr>
        <p:spPr bwMode="auto">
          <a:xfrm>
            <a:off x="571500" y="1071563"/>
            <a:ext cx="8281988" cy="647700"/>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en-US" altLang="zh-CN" sz="2800" b="1">
                <a:latin typeface="Calibri" pitchFamily="34" charset="0"/>
                <a:ea typeface="黑体" pitchFamily="49" charset="-122"/>
              </a:rPr>
              <a:t>Oracle </a:t>
            </a:r>
            <a:r>
              <a:rPr lang="zh-CN" altLang="en-US" sz="2800" b="1">
                <a:latin typeface="Calibri" pitchFamily="34" charset="0"/>
                <a:ea typeface="黑体" pitchFamily="49" charset="-122"/>
              </a:rPr>
              <a:t>支持的 </a:t>
            </a:r>
            <a:r>
              <a:rPr lang="en-US" altLang="zh-CN" sz="2800" b="1">
                <a:latin typeface="Calibri" pitchFamily="34" charset="0"/>
                <a:ea typeface="黑体" pitchFamily="49" charset="-122"/>
              </a:rPr>
              <a:t>SQL </a:t>
            </a:r>
            <a:r>
              <a:rPr lang="zh-CN" altLang="en-US" sz="2800" b="1">
                <a:latin typeface="Calibri" pitchFamily="34" charset="0"/>
                <a:ea typeface="黑体" pitchFamily="49" charset="-122"/>
              </a:rPr>
              <a:t>操作符分类如下：</a:t>
            </a:r>
          </a:p>
        </p:txBody>
      </p:sp>
      <p:sp>
        <p:nvSpPr>
          <p:cNvPr id="89108" name="Line 20"/>
          <p:cNvSpPr>
            <a:spLocks noChangeShapeType="1"/>
          </p:cNvSpPr>
          <p:nvPr/>
        </p:nvSpPr>
        <p:spPr bwMode="auto">
          <a:xfrm>
            <a:off x="2987675" y="3214688"/>
            <a:ext cx="0" cy="1222375"/>
          </a:xfrm>
          <a:prstGeom prst="line">
            <a:avLst/>
          </a:prstGeom>
          <a:noFill/>
          <a:ln w="9525">
            <a:solidFill>
              <a:schemeClr val="tx1"/>
            </a:solidFill>
            <a:round/>
            <a:headEnd/>
            <a:tailEnd type="triangle" w="med" len="med"/>
          </a:ln>
        </p:spPr>
        <p:txBody>
          <a:bodyPr/>
          <a:lstStyle/>
          <a:p>
            <a:endParaRPr lang="zh-CN" altLang="en-US"/>
          </a:p>
        </p:txBody>
      </p:sp>
      <p:sp>
        <p:nvSpPr>
          <p:cNvPr id="89110" name="Line 22"/>
          <p:cNvSpPr>
            <a:spLocks noChangeShapeType="1"/>
          </p:cNvSpPr>
          <p:nvPr/>
        </p:nvSpPr>
        <p:spPr bwMode="auto">
          <a:xfrm>
            <a:off x="6084888" y="3214688"/>
            <a:ext cx="0" cy="1222375"/>
          </a:xfrm>
          <a:prstGeom prst="line">
            <a:avLst/>
          </a:prstGeom>
          <a:noFill/>
          <a:ln w="9525">
            <a:solidFill>
              <a:schemeClr val="tx1"/>
            </a:solidFill>
            <a:round/>
            <a:headEnd/>
            <a:tailEnd type="triangle" w="med" len="med"/>
          </a:ln>
        </p:spPr>
        <p:txBody>
          <a:bodyPr/>
          <a:lstStyle/>
          <a:p>
            <a:endParaRPr lang="zh-CN" altLang="en-US"/>
          </a:p>
        </p:txBody>
      </p:sp>
      <p:sp>
        <p:nvSpPr>
          <p:cNvPr id="42001" name="标题 18"/>
          <p:cNvSpPr>
            <a:spLocks noGrp="1"/>
          </p:cNvSpPr>
          <p:nvPr>
            <p:ph type="title"/>
          </p:nvPr>
        </p:nvSpPr>
        <p:spPr/>
        <p:txBody>
          <a:bodyPr/>
          <a:lstStyle/>
          <a:p>
            <a:pPr eaLnBrk="1" hangingPunct="1"/>
            <a:r>
              <a:rPr lang="en-US" altLang="zh-CN" smtClean="0">
                <a:ea typeface="文鼎CS大宋"/>
              </a:rPr>
              <a:t>SQL </a:t>
            </a:r>
            <a:r>
              <a:rPr lang="zh-CN" altLang="en-US" smtClean="0">
                <a:ea typeface="文鼎CS大宋"/>
              </a:rPr>
              <a:t>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103"/>
                                        </p:tgtEl>
                                        <p:attrNameLst>
                                          <p:attrName>style.visibility</p:attrName>
                                        </p:attrNameLst>
                                      </p:cBhvr>
                                      <p:to>
                                        <p:strVal val="visible"/>
                                      </p:to>
                                    </p:set>
                                    <p:animEffect transition="in" filter="wipe(up)">
                                      <p:cBhvr>
                                        <p:cTn id="7" dur="500"/>
                                        <p:tgtEl>
                                          <p:spTgt spid="8910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9104"/>
                                        </p:tgtEl>
                                        <p:attrNameLst>
                                          <p:attrName>style.visibility</p:attrName>
                                        </p:attrNameLst>
                                      </p:cBhvr>
                                      <p:to>
                                        <p:strVal val="visible"/>
                                      </p:to>
                                    </p:set>
                                    <p:animEffect transition="in" filter="wipe(up)">
                                      <p:cBhvr>
                                        <p:cTn id="11" dur="500"/>
                                        <p:tgtEl>
                                          <p:spTgt spid="8910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89105"/>
                                        </p:tgtEl>
                                        <p:attrNameLst>
                                          <p:attrName>style.visibility</p:attrName>
                                        </p:attrNameLst>
                                      </p:cBhvr>
                                      <p:to>
                                        <p:strVal val="visible"/>
                                      </p:to>
                                    </p:set>
                                    <p:animEffect transition="in" filter="wipe(right)">
                                      <p:cBhvr>
                                        <p:cTn id="15" dur="500"/>
                                        <p:tgtEl>
                                          <p:spTgt spid="8910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9106"/>
                                        </p:tgtEl>
                                        <p:attrNameLst>
                                          <p:attrName>style.visibility</p:attrName>
                                        </p:attrNameLst>
                                      </p:cBhvr>
                                      <p:to>
                                        <p:strVal val="visible"/>
                                      </p:to>
                                    </p:set>
                                    <p:animEffect transition="in" filter="wipe(left)">
                                      <p:cBhvr>
                                        <p:cTn id="18" dur="500"/>
                                        <p:tgtEl>
                                          <p:spTgt spid="89106"/>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89107"/>
                                        </p:tgtEl>
                                        <p:attrNameLst>
                                          <p:attrName>style.visibility</p:attrName>
                                        </p:attrNameLst>
                                      </p:cBhvr>
                                      <p:to>
                                        <p:strVal val="visible"/>
                                      </p:to>
                                    </p:set>
                                    <p:animEffect transition="in" filter="wipe(up)">
                                      <p:cBhvr>
                                        <p:cTn id="22" dur="500"/>
                                        <p:tgtEl>
                                          <p:spTgt spid="89107"/>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89115"/>
                                        </p:tgtEl>
                                        <p:attrNameLst>
                                          <p:attrName>style.visibility</p:attrName>
                                        </p:attrNameLst>
                                      </p:cBhvr>
                                      <p:to>
                                        <p:strVal val="visible"/>
                                      </p:to>
                                    </p:set>
                                    <p:animEffect transition="in" filter="wipe(up)">
                                      <p:cBhvr>
                                        <p:cTn id="26" dur="500"/>
                                        <p:tgtEl>
                                          <p:spTgt spid="89115"/>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89108"/>
                                        </p:tgtEl>
                                        <p:attrNameLst>
                                          <p:attrName>style.visibility</p:attrName>
                                        </p:attrNameLst>
                                      </p:cBhvr>
                                      <p:to>
                                        <p:strVal val="visible"/>
                                      </p:to>
                                    </p:set>
                                    <p:animEffect transition="in" filter="wipe(up)">
                                      <p:cBhvr>
                                        <p:cTn id="30" dur="500"/>
                                        <p:tgtEl>
                                          <p:spTgt spid="89108"/>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89114"/>
                                        </p:tgtEl>
                                        <p:attrNameLst>
                                          <p:attrName>style.visibility</p:attrName>
                                        </p:attrNameLst>
                                      </p:cBhvr>
                                      <p:to>
                                        <p:strVal val="visible"/>
                                      </p:to>
                                    </p:set>
                                    <p:animEffect transition="in" filter="wipe(up)">
                                      <p:cBhvr>
                                        <p:cTn id="34" dur="500"/>
                                        <p:tgtEl>
                                          <p:spTgt spid="89114"/>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89109"/>
                                        </p:tgtEl>
                                        <p:attrNameLst>
                                          <p:attrName>style.visibility</p:attrName>
                                        </p:attrNameLst>
                                      </p:cBhvr>
                                      <p:to>
                                        <p:strVal val="visible"/>
                                      </p:to>
                                    </p:set>
                                    <p:animEffect transition="in" filter="wipe(up)">
                                      <p:cBhvr>
                                        <p:cTn id="38" dur="500"/>
                                        <p:tgtEl>
                                          <p:spTgt spid="89109"/>
                                        </p:tgtEl>
                                      </p:cBhvr>
                                    </p:animEffect>
                                  </p:childTnLst>
                                </p:cTn>
                              </p:par>
                            </p:childTnLst>
                          </p:cTn>
                        </p:par>
                        <p:par>
                          <p:cTn id="39" fill="hold">
                            <p:stCondLst>
                              <p:cond delay="4000"/>
                            </p:stCondLst>
                            <p:childTnLst>
                              <p:par>
                                <p:cTn id="40" presetID="22" presetClass="entr" presetSubtype="1" fill="hold" grpId="0" nodeType="afterEffect">
                                  <p:stCondLst>
                                    <p:cond delay="0"/>
                                  </p:stCondLst>
                                  <p:childTnLst>
                                    <p:set>
                                      <p:cBhvr>
                                        <p:cTn id="41" dur="1" fill="hold">
                                          <p:stCondLst>
                                            <p:cond delay="0"/>
                                          </p:stCondLst>
                                        </p:cTn>
                                        <p:tgtEl>
                                          <p:spTgt spid="89113"/>
                                        </p:tgtEl>
                                        <p:attrNameLst>
                                          <p:attrName>style.visibility</p:attrName>
                                        </p:attrNameLst>
                                      </p:cBhvr>
                                      <p:to>
                                        <p:strVal val="visible"/>
                                      </p:to>
                                    </p:set>
                                    <p:animEffect transition="in" filter="wipe(up)">
                                      <p:cBhvr>
                                        <p:cTn id="42" dur="500"/>
                                        <p:tgtEl>
                                          <p:spTgt spid="89113"/>
                                        </p:tgtEl>
                                      </p:cBhvr>
                                    </p:animEffect>
                                  </p:childTnLst>
                                </p:cTn>
                              </p:par>
                            </p:childTnLst>
                          </p:cTn>
                        </p:par>
                        <p:par>
                          <p:cTn id="43" fill="hold">
                            <p:stCondLst>
                              <p:cond delay="4500"/>
                            </p:stCondLst>
                            <p:childTnLst>
                              <p:par>
                                <p:cTn id="44" presetID="22" presetClass="entr" presetSubtype="1" fill="hold" grpId="0" nodeType="afterEffect">
                                  <p:stCondLst>
                                    <p:cond delay="0"/>
                                  </p:stCondLst>
                                  <p:childTnLst>
                                    <p:set>
                                      <p:cBhvr>
                                        <p:cTn id="45" dur="1" fill="hold">
                                          <p:stCondLst>
                                            <p:cond delay="0"/>
                                          </p:stCondLst>
                                        </p:cTn>
                                        <p:tgtEl>
                                          <p:spTgt spid="89110"/>
                                        </p:tgtEl>
                                        <p:attrNameLst>
                                          <p:attrName>style.visibility</p:attrName>
                                        </p:attrNameLst>
                                      </p:cBhvr>
                                      <p:to>
                                        <p:strVal val="visible"/>
                                      </p:to>
                                    </p:set>
                                    <p:animEffect transition="in" filter="wipe(up)">
                                      <p:cBhvr>
                                        <p:cTn id="46" dur="500"/>
                                        <p:tgtEl>
                                          <p:spTgt spid="89110"/>
                                        </p:tgtEl>
                                      </p:cBhvr>
                                    </p:animEffect>
                                  </p:childTnLst>
                                </p:cTn>
                              </p:par>
                            </p:childTnLst>
                          </p:cTn>
                        </p:par>
                        <p:par>
                          <p:cTn id="47" fill="hold">
                            <p:stCondLst>
                              <p:cond delay="5000"/>
                            </p:stCondLst>
                            <p:childTnLst>
                              <p:par>
                                <p:cTn id="48" presetID="22" presetClass="entr" presetSubtype="1" fill="hold" grpId="0" nodeType="afterEffect">
                                  <p:stCondLst>
                                    <p:cond delay="0"/>
                                  </p:stCondLst>
                                  <p:childTnLst>
                                    <p:set>
                                      <p:cBhvr>
                                        <p:cTn id="49" dur="1" fill="hold">
                                          <p:stCondLst>
                                            <p:cond delay="0"/>
                                          </p:stCondLst>
                                        </p:cTn>
                                        <p:tgtEl>
                                          <p:spTgt spid="89112"/>
                                        </p:tgtEl>
                                        <p:attrNameLst>
                                          <p:attrName>style.visibility</p:attrName>
                                        </p:attrNameLst>
                                      </p:cBhvr>
                                      <p:to>
                                        <p:strVal val="visible"/>
                                      </p:to>
                                    </p:set>
                                    <p:animEffect transition="in" filter="wipe(up)">
                                      <p:cBhvr>
                                        <p:cTn id="50" dur="500"/>
                                        <p:tgtEl>
                                          <p:spTgt spid="89112"/>
                                        </p:tgtEl>
                                      </p:cBhvr>
                                    </p:animEffect>
                                  </p:childTnLst>
                                </p:cTn>
                              </p:par>
                            </p:childTnLst>
                          </p:cTn>
                        </p:par>
                        <p:par>
                          <p:cTn id="51" fill="hold">
                            <p:stCondLst>
                              <p:cond delay="5500"/>
                            </p:stCondLst>
                            <p:childTnLst>
                              <p:par>
                                <p:cTn id="52" presetID="22" presetClass="entr" presetSubtype="1" fill="hold" grpId="0" nodeType="afterEffect">
                                  <p:stCondLst>
                                    <p:cond delay="0"/>
                                  </p:stCondLst>
                                  <p:childTnLst>
                                    <p:set>
                                      <p:cBhvr>
                                        <p:cTn id="53" dur="1" fill="hold">
                                          <p:stCondLst>
                                            <p:cond delay="0"/>
                                          </p:stCondLst>
                                        </p:cTn>
                                        <p:tgtEl>
                                          <p:spTgt spid="89111"/>
                                        </p:tgtEl>
                                        <p:attrNameLst>
                                          <p:attrName>style.visibility</p:attrName>
                                        </p:attrNameLst>
                                      </p:cBhvr>
                                      <p:to>
                                        <p:strVal val="visible"/>
                                      </p:to>
                                    </p:set>
                                    <p:animEffect transition="in" filter="wipe(up)">
                                      <p:cBhvr>
                                        <p:cTn id="54" dur="500"/>
                                        <p:tgtEl>
                                          <p:spTgt spid="89111"/>
                                        </p:tgtEl>
                                      </p:cBhvr>
                                    </p:animEffect>
                                  </p:childTnLst>
                                </p:cTn>
                              </p:par>
                            </p:childTnLst>
                          </p:cTn>
                        </p:par>
                        <p:par>
                          <p:cTn id="55" fill="hold">
                            <p:stCondLst>
                              <p:cond delay="6000"/>
                            </p:stCondLst>
                            <p:childTnLst>
                              <p:par>
                                <p:cTn id="56" presetID="22" presetClass="entr" presetSubtype="1" fill="hold" grpId="0" nodeType="afterEffect">
                                  <p:stCondLst>
                                    <p:cond delay="0"/>
                                  </p:stCondLst>
                                  <p:childTnLst>
                                    <p:set>
                                      <p:cBhvr>
                                        <p:cTn id="57" dur="1" fill="hold">
                                          <p:stCondLst>
                                            <p:cond delay="0"/>
                                          </p:stCondLst>
                                        </p:cTn>
                                        <p:tgtEl>
                                          <p:spTgt spid="89116"/>
                                        </p:tgtEl>
                                        <p:attrNameLst>
                                          <p:attrName>style.visibility</p:attrName>
                                        </p:attrNameLst>
                                      </p:cBhvr>
                                      <p:to>
                                        <p:strVal val="visible"/>
                                      </p:to>
                                    </p:set>
                                    <p:animEffect transition="in" filter="wipe(up)">
                                      <p:cBhvr>
                                        <p:cTn id="58" dur="500"/>
                                        <p:tgtEl>
                                          <p:spTgt spid="89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3" grpId="0" animBg="1"/>
      <p:bldP spid="89104" grpId="0" animBg="1"/>
      <p:bldP spid="89105" grpId="0" animBg="1"/>
      <p:bldP spid="89106" grpId="0" animBg="1"/>
      <p:bldP spid="89107" grpId="0" animBg="1"/>
      <p:bldP spid="89109" grpId="0" animBg="1"/>
      <p:bldP spid="89111" grpId="0" animBg="1"/>
      <p:bldP spid="89112" grpId="0" animBg="1"/>
      <p:bldP spid="89113" grpId="0" animBg="1"/>
      <p:bldP spid="89114" grpId="0" animBg="1"/>
      <p:bldP spid="89115" grpId="0" animBg="1"/>
      <p:bldP spid="89116" grpId="0" animBg="1"/>
      <p:bldP spid="89108" grpId="0" animBg="1"/>
      <p:bldP spid="89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lstStyle/>
          <a:p>
            <a:pPr eaLnBrk="1" hangingPunct="1"/>
            <a:r>
              <a:rPr lang="zh-CN" altLang="en-US" smtClean="0">
                <a:ea typeface="文鼎CS大宋"/>
              </a:rPr>
              <a:t>回顾</a:t>
            </a:r>
          </a:p>
        </p:txBody>
      </p:sp>
      <p:sp>
        <p:nvSpPr>
          <p:cNvPr id="10242" name="内容占位符 2"/>
          <p:cNvSpPr>
            <a:spLocks noGrp="1"/>
          </p:cNvSpPr>
          <p:nvPr>
            <p:ph idx="1"/>
          </p:nvPr>
        </p:nvSpPr>
        <p:spPr/>
        <p:txBody>
          <a:bodyPr/>
          <a:lstStyle/>
          <a:p>
            <a:pPr eaLnBrk="1" hangingPunct="1">
              <a:buClr>
                <a:schemeClr val="accent2"/>
              </a:buClr>
            </a:pPr>
            <a:r>
              <a:rPr lang="en-US" altLang="zh-CN" smtClean="0"/>
              <a:t>Oracle</a:t>
            </a:r>
            <a:r>
              <a:rPr lang="zh-CN" altLang="en-US" smtClean="0"/>
              <a:t>缺省用户有哪几个？</a:t>
            </a:r>
            <a:endParaRPr lang="en-US" altLang="zh-CN" smtClean="0"/>
          </a:p>
          <a:p>
            <a:pPr eaLnBrk="1" hangingPunct="1">
              <a:buClr>
                <a:schemeClr val="accent2"/>
              </a:buClr>
            </a:pPr>
            <a:r>
              <a:rPr lang="en-US" altLang="zh-CN" smtClean="0"/>
              <a:t>Oracle</a:t>
            </a:r>
            <a:r>
              <a:rPr lang="zh-CN" altLang="en-US" smtClean="0"/>
              <a:t>用户资源文件的作用</a:t>
            </a:r>
            <a:endParaRPr lang="en-US" altLang="zh-CN" smtClean="0"/>
          </a:p>
          <a:p>
            <a:pPr eaLnBrk="1" hangingPunct="1">
              <a:buClr>
                <a:schemeClr val="accent2"/>
              </a:buClr>
            </a:pPr>
            <a:r>
              <a:rPr lang="zh-CN" altLang="en-US" smtClean="0"/>
              <a:t>创建及管理数据库用户</a:t>
            </a:r>
            <a:endParaRPr lang="en-US" altLang="zh-CN" smtClean="0"/>
          </a:p>
          <a:p>
            <a:pPr eaLnBrk="1" hangingPunct="1">
              <a:buClr>
                <a:schemeClr val="accent2"/>
              </a:buClr>
            </a:pPr>
            <a:r>
              <a:rPr lang="zh-CN" altLang="en-US" smtClean="0"/>
              <a:t>权限的类型以及授予与撤销</a:t>
            </a:r>
            <a:endParaRPr lang="en-US" altLang="zh-CN" smtClean="0"/>
          </a:p>
          <a:p>
            <a:pPr eaLnBrk="1" hangingPunct="1">
              <a:buClr>
                <a:schemeClr val="accent2"/>
              </a:buClr>
            </a:pPr>
            <a:r>
              <a:rPr lang="zh-CN" altLang="en-US" smtClean="0"/>
              <a:t>如何进行角色的创建、授权</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2D67722C-A4D2-4816-BE78-1E403448CD1D}" type="slidenum">
              <a:rPr lang="en-US" altLang="zh-CN" smtClean="0">
                <a:ea typeface="宋体" charset="-122"/>
              </a:rPr>
              <a:pPr fontAlgn="base">
                <a:spcBef>
                  <a:spcPct val="0"/>
                </a:spcBef>
                <a:spcAft>
                  <a:spcPct val="0"/>
                </a:spcAft>
              </a:pPr>
              <a:t>20</a:t>
            </a:fld>
            <a:endParaRPr lang="en-US" altLang="zh-CN" smtClean="0">
              <a:ea typeface="宋体" charset="-122"/>
            </a:endParaRPr>
          </a:p>
        </p:txBody>
      </p:sp>
      <p:sp>
        <p:nvSpPr>
          <p:cNvPr id="44034" name="Rectangle 3"/>
          <p:cNvSpPr>
            <a:spLocks noGrp="1" noChangeArrowheads="1"/>
          </p:cNvSpPr>
          <p:nvPr>
            <p:ph type="body" idx="1"/>
          </p:nvPr>
        </p:nvSpPr>
        <p:spPr>
          <a:xfrm>
            <a:off x="500063" y="906463"/>
            <a:ext cx="8229600" cy="2736850"/>
          </a:xfrm>
        </p:spPr>
        <p:txBody>
          <a:bodyPr/>
          <a:lstStyle/>
          <a:p>
            <a:pPr eaLnBrk="1" hangingPunct="1"/>
            <a:r>
              <a:rPr lang="zh-CN" altLang="en-US" smtClean="0"/>
              <a:t>算术操作符用于执行数值计算</a:t>
            </a:r>
          </a:p>
          <a:p>
            <a:pPr eaLnBrk="1" hangingPunct="1"/>
            <a:r>
              <a:rPr lang="zh-CN" altLang="en-US" smtClean="0"/>
              <a:t>可以在</a:t>
            </a:r>
            <a:r>
              <a:rPr lang="en-US" altLang="zh-CN" smtClean="0"/>
              <a:t>SQL</a:t>
            </a:r>
            <a:r>
              <a:rPr lang="zh-CN" altLang="en-US" smtClean="0"/>
              <a:t>语句中使用算术表达式，算术表达式由数值数据类型的列名、数值常量和连接它们的算术操作符组成</a:t>
            </a:r>
          </a:p>
          <a:p>
            <a:pPr eaLnBrk="1" hangingPunct="1"/>
            <a:r>
              <a:rPr lang="zh-CN" altLang="en-US" smtClean="0"/>
              <a:t>算术操作符包括加</a:t>
            </a:r>
            <a:r>
              <a:rPr lang="en-US" altLang="zh-CN" smtClean="0"/>
              <a:t>(+)</a:t>
            </a:r>
            <a:r>
              <a:rPr lang="zh-CN" altLang="en-US" smtClean="0"/>
              <a:t>、减</a:t>
            </a:r>
            <a:r>
              <a:rPr lang="en-US" altLang="zh-CN" smtClean="0"/>
              <a:t>(-)</a:t>
            </a:r>
            <a:r>
              <a:rPr lang="zh-CN" altLang="en-US" smtClean="0"/>
              <a:t>、乘</a:t>
            </a:r>
            <a:r>
              <a:rPr lang="en-US" altLang="zh-CN" smtClean="0"/>
              <a:t>(*)</a:t>
            </a:r>
            <a:r>
              <a:rPr lang="zh-CN" altLang="en-US" smtClean="0"/>
              <a:t>、除</a:t>
            </a:r>
            <a:r>
              <a:rPr lang="en-US" altLang="zh-CN" smtClean="0"/>
              <a:t>(/)</a:t>
            </a:r>
          </a:p>
        </p:txBody>
      </p:sp>
      <p:sp>
        <p:nvSpPr>
          <p:cNvPr id="196612" name="Rectangle 4"/>
          <p:cNvSpPr>
            <a:spLocks noChangeArrowheads="1"/>
          </p:cNvSpPr>
          <p:nvPr/>
        </p:nvSpPr>
        <p:spPr bwMode="auto">
          <a:xfrm>
            <a:off x="938213" y="4579938"/>
            <a:ext cx="6634162" cy="7699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SQL&gt; SELECT itemdesc, max_level - qty_hand avble_limit </a:t>
            </a:r>
          </a:p>
          <a:p>
            <a:pPr>
              <a:spcBef>
                <a:spcPct val="20000"/>
              </a:spcBef>
              <a:tabLst>
                <a:tab pos="1619250" algn="l"/>
              </a:tabLst>
            </a:pPr>
            <a:r>
              <a:rPr lang="en-US" altLang="zh-CN" sz="2000">
                <a:latin typeface="Calibri" pitchFamily="34" charset="0"/>
              </a:rPr>
              <a:t>     FROM itemfile WHERE p_category='spares';</a:t>
            </a:r>
          </a:p>
        </p:txBody>
      </p:sp>
      <p:sp>
        <p:nvSpPr>
          <p:cNvPr id="196614" name="Rectangle 6"/>
          <p:cNvSpPr>
            <a:spLocks noChangeArrowheads="1"/>
          </p:cNvSpPr>
          <p:nvPr/>
        </p:nvSpPr>
        <p:spPr bwMode="auto">
          <a:xfrm>
            <a:off x="893763" y="5464175"/>
            <a:ext cx="6678612" cy="113823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SQL &gt; SELECT itemdesc, itemrate*(max_level - qty_hand)</a:t>
            </a:r>
          </a:p>
          <a:p>
            <a:pPr>
              <a:spcBef>
                <a:spcPct val="20000"/>
              </a:spcBef>
              <a:tabLst>
                <a:tab pos="1619250" algn="l"/>
              </a:tabLst>
            </a:pPr>
            <a:r>
              <a:rPr lang="en-US" altLang="zh-CN" sz="2000">
                <a:latin typeface="Calibri" pitchFamily="34" charset="0"/>
              </a:rPr>
              <a:t>      FROM itemfile </a:t>
            </a:r>
          </a:p>
          <a:p>
            <a:pPr>
              <a:spcBef>
                <a:spcPct val="20000"/>
              </a:spcBef>
              <a:tabLst>
                <a:tab pos="1619250" algn="l"/>
              </a:tabLst>
            </a:pPr>
            <a:r>
              <a:rPr lang="en-US" altLang="zh-CN" sz="2000">
                <a:latin typeface="Calibri" pitchFamily="34" charset="0"/>
              </a:rPr>
              <a:t>      WHERE p_category='spares';</a:t>
            </a:r>
          </a:p>
        </p:txBody>
      </p:sp>
      <p:sp>
        <p:nvSpPr>
          <p:cNvPr id="196615" name="Rectangle 7"/>
          <p:cNvSpPr>
            <a:spLocks noChangeArrowheads="1"/>
          </p:cNvSpPr>
          <p:nvPr/>
        </p:nvSpPr>
        <p:spPr bwMode="auto">
          <a:xfrm>
            <a:off x="3429000" y="5500688"/>
            <a:ext cx="2714625" cy="357187"/>
          </a:xfrm>
          <a:prstGeom prst="rect">
            <a:avLst/>
          </a:prstGeom>
          <a:noFill/>
          <a:ln w="19050" algn="ctr">
            <a:solidFill>
              <a:srgbClr val="FF0000"/>
            </a:solidFill>
            <a:miter lim="800000"/>
            <a:headEnd/>
            <a:tailEnd/>
          </a:ln>
        </p:spPr>
        <p:txBody>
          <a:bodyPr wrap="none" anchor="ctr"/>
          <a:lstStyle/>
          <a:p>
            <a:endParaRPr lang="zh-CN" altLang="en-US" sz="2000">
              <a:latin typeface="Calibri" pitchFamily="34" charset="0"/>
            </a:endParaRPr>
          </a:p>
        </p:txBody>
      </p:sp>
      <p:sp>
        <p:nvSpPr>
          <p:cNvPr id="196617" name="Rectangle 9"/>
          <p:cNvSpPr>
            <a:spLocks noChangeArrowheads="1"/>
          </p:cNvSpPr>
          <p:nvPr/>
        </p:nvSpPr>
        <p:spPr bwMode="auto">
          <a:xfrm>
            <a:off x="3411538" y="4570413"/>
            <a:ext cx="2232025" cy="358775"/>
          </a:xfrm>
          <a:prstGeom prst="rect">
            <a:avLst/>
          </a:prstGeom>
          <a:noFill/>
          <a:ln w="19050">
            <a:solidFill>
              <a:srgbClr val="FF0000"/>
            </a:solidFill>
            <a:miter lim="800000"/>
            <a:headEnd/>
            <a:tailEnd/>
          </a:ln>
        </p:spPr>
        <p:txBody>
          <a:bodyPr wrap="none" anchor="ctr"/>
          <a:lstStyle/>
          <a:p>
            <a:endParaRPr lang="zh-CN" altLang="en-US" sz="2000">
              <a:latin typeface="Calibri" pitchFamily="34" charset="0"/>
            </a:endParaRPr>
          </a:p>
        </p:txBody>
      </p:sp>
      <p:sp>
        <p:nvSpPr>
          <p:cNvPr id="44039" name="标题 8"/>
          <p:cNvSpPr>
            <a:spLocks noGrp="1"/>
          </p:cNvSpPr>
          <p:nvPr>
            <p:ph type="title"/>
          </p:nvPr>
        </p:nvSpPr>
        <p:spPr/>
        <p:txBody>
          <a:bodyPr/>
          <a:lstStyle/>
          <a:p>
            <a:pPr eaLnBrk="1" hangingPunct="1"/>
            <a:r>
              <a:rPr lang="zh-CN" altLang="en-US" smtClean="0">
                <a:ea typeface="文鼎CS大宋"/>
              </a:rPr>
              <a:t>算术操作符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wipe(up)">
                                      <p:cBhvr>
                                        <p:cTn id="7" dur="1000"/>
                                        <p:tgtEl>
                                          <p:spTgt spid="196612"/>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96617"/>
                                        </p:tgtEl>
                                        <p:attrNameLst>
                                          <p:attrName>style.visibility</p:attrName>
                                        </p:attrNameLst>
                                      </p:cBhvr>
                                      <p:to>
                                        <p:strVal val="visible"/>
                                      </p:to>
                                    </p:set>
                                    <p:animEffect transition="in" filter="wipe(up)">
                                      <p:cBhvr>
                                        <p:cTn id="11" dur="1000"/>
                                        <p:tgtEl>
                                          <p:spTgt spid="196617"/>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96614"/>
                                        </p:tgtEl>
                                        <p:attrNameLst>
                                          <p:attrName>style.visibility</p:attrName>
                                        </p:attrNameLst>
                                      </p:cBhvr>
                                      <p:to>
                                        <p:strVal val="visible"/>
                                      </p:to>
                                    </p:set>
                                    <p:animEffect transition="in" filter="wipe(up)">
                                      <p:cBhvr>
                                        <p:cTn id="15" dur="1000"/>
                                        <p:tgtEl>
                                          <p:spTgt spid="196614"/>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96615"/>
                                        </p:tgtEl>
                                        <p:attrNameLst>
                                          <p:attrName>style.visibility</p:attrName>
                                        </p:attrNameLst>
                                      </p:cBhvr>
                                      <p:to>
                                        <p:strVal val="visible"/>
                                      </p:to>
                                    </p:set>
                                    <p:animEffect transition="in" filter="wipe(up)">
                                      <p:cBhvr>
                                        <p:cTn id="19" dur="1000"/>
                                        <p:tgtEl>
                                          <p:spTgt spid="196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p:bldP spid="196614" grpId="0" animBg="1"/>
      <p:bldP spid="196615" grpId="0" animBg="1"/>
      <p:bldP spid="1966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F5103DA3-9178-40F8-91F9-CA3D19831D70}" type="slidenum">
              <a:rPr lang="en-US" altLang="zh-CN" smtClean="0">
                <a:ea typeface="宋体" charset="-122"/>
              </a:rPr>
              <a:pPr fontAlgn="base">
                <a:spcBef>
                  <a:spcPct val="0"/>
                </a:spcBef>
                <a:spcAft>
                  <a:spcPct val="0"/>
                </a:spcAft>
              </a:pPr>
              <a:t>21</a:t>
            </a:fld>
            <a:endParaRPr lang="en-US" altLang="zh-CN" smtClean="0">
              <a:ea typeface="宋体" charset="-122"/>
            </a:endParaRPr>
          </a:p>
        </p:txBody>
      </p:sp>
      <p:sp>
        <p:nvSpPr>
          <p:cNvPr id="91163" name="Rectangle 27"/>
          <p:cNvSpPr>
            <a:spLocks noChangeArrowheads="1"/>
          </p:cNvSpPr>
          <p:nvPr/>
        </p:nvSpPr>
        <p:spPr bwMode="auto">
          <a:xfrm>
            <a:off x="571500" y="1000125"/>
            <a:ext cx="8358188" cy="2143125"/>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比较操作符用于比较两个表达式的值</a:t>
            </a:r>
          </a:p>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比较操作符包括 </a:t>
            </a:r>
            <a:r>
              <a:rPr lang="en-US" altLang="zh-CN" sz="2800" b="1">
                <a:latin typeface="Calibri" pitchFamily="34" charset="0"/>
                <a:ea typeface="黑体" pitchFamily="49" charset="-122"/>
              </a:rPr>
              <a:t>=</a:t>
            </a:r>
            <a:r>
              <a:rPr lang="zh-CN" altLang="en-US" sz="2800" b="1">
                <a:latin typeface="Calibri" pitchFamily="34" charset="0"/>
                <a:ea typeface="黑体" pitchFamily="49" charset="-122"/>
              </a:rPr>
              <a:t>、</a:t>
            </a:r>
            <a:r>
              <a:rPr lang="en-US" altLang="zh-CN" sz="2800" b="1">
                <a:latin typeface="Calibri" pitchFamily="34" charset="0"/>
                <a:ea typeface="黑体" pitchFamily="49" charset="-122"/>
              </a:rPr>
              <a:t>!=</a:t>
            </a:r>
            <a:r>
              <a:rPr lang="zh-CN" altLang="en-US" sz="2800" b="1">
                <a:latin typeface="Calibri" pitchFamily="34" charset="0"/>
                <a:ea typeface="黑体" pitchFamily="49" charset="-122"/>
              </a:rPr>
              <a:t>、</a:t>
            </a:r>
            <a:r>
              <a:rPr lang="en-US" altLang="zh-CN" sz="2800" b="1">
                <a:latin typeface="Calibri" pitchFamily="34" charset="0"/>
                <a:ea typeface="黑体" pitchFamily="49" charset="-122"/>
              </a:rPr>
              <a:t>&lt;</a:t>
            </a:r>
            <a:r>
              <a:rPr lang="zh-CN" altLang="en-US" sz="2800" b="1">
                <a:latin typeface="Calibri" pitchFamily="34" charset="0"/>
                <a:ea typeface="黑体" pitchFamily="49" charset="-122"/>
              </a:rPr>
              <a:t>、</a:t>
            </a:r>
            <a:r>
              <a:rPr lang="en-US" altLang="zh-CN" sz="2800" b="1">
                <a:latin typeface="Calibri" pitchFamily="34" charset="0"/>
                <a:ea typeface="黑体" pitchFamily="49" charset="-122"/>
              </a:rPr>
              <a:t>&gt;</a:t>
            </a:r>
            <a:r>
              <a:rPr lang="zh-CN" altLang="en-US" sz="2800" b="1">
                <a:latin typeface="Calibri" pitchFamily="34" charset="0"/>
                <a:ea typeface="黑体" pitchFamily="49" charset="-122"/>
              </a:rPr>
              <a:t>、</a:t>
            </a:r>
            <a:r>
              <a:rPr lang="en-US" altLang="zh-CN" sz="2800" b="1">
                <a:latin typeface="Calibri" pitchFamily="34" charset="0"/>
                <a:ea typeface="黑体" pitchFamily="49" charset="-122"/>
              </a:rPr>
              <a:t>&lt;=</a:t>
            </a:r>
            <a:r>
              <a:rPr lang="zh-CN" altLang="en-US" sz="2800" b="1">
                <a:latin typeface="Calibri" pitchFamily="34" charset="0"/>
                <a:ea typeface="黑体" pitchFamily="49" charset="-122"/>
              </a:rPr>
              <a:t>、</a:t>
            </a:r>
            <a:r>
              <a:rPr lang="en-US" altLang="zh-CN" sz="2800" b="1">
                <a:latin typeface="Calibri" pitchFamily="34" charset="0"/>
                <a:ea typeface="黑体" pitchFamily="49" charset="-122"/>
              </a:rPr>
              <a:t>&gt;=</a:t>
            </a:r>
            <a:r>
              <a:rPr lang="zh-CN" altLang="en-US" sz="2800" b="1">
                <a:latin typeface="Calibri" pitchFamily="34" charset="0"/>
                <a:ea typeface="黑体" pitchFamily="49" charset="-122"/>
              </a:rPr>
              <a:t>、</a:t>
            </a:r>
            <a:r>
              <a:rPr lang="en-US" altLang="zh-CN" sz="2800" b="1">
                <a:latin typeface="Calibri" pitchFamily="34" charset="0"/>
                <a:ea typeface="黑体" pitchFamily="49" charset="-122"/>
              </a:rPr>
              <a:t>BETWEEN…AND</a:t>
            </a:r>
            <a:r>
              <a:rPr lang="zh-CN" altLang="en-US" sz="2800" b="1">
                <a:latin typeface="Calibri" pitchFamily="34" charset="0"/>
                <a:ea typeface="黑体" pitchFamily="49" charset="-122"/>
              </a:rPr>
              <a:t>、</a:t>
            </a:r>
            <a:r>
              <a:rPr lang="en-US" altLang="zh-CN" sz="2800" b="1">
                <a:latin typeface="Calibri" pitchFamily="34" charset="0"/>
                <a:ea typeface="黑体" pitchFamily="49" charset="-122"/>
              </a:rPr>
              <a:t>IN</a:t>
            </a:r>
            <a:r>
              <a:rPr lang="zh-CN" altLang="en-US" sz="2800" b="1">
                <a:latin typeface="Calibri" pitchFamily="34" charset="0"/>
                <a:ea typeface="黑体" pitchFamily="49" charset="-122"/>
              </a:rPr>
              <a:t>、</a:t>
            </a:r>
            <a:r>
              <a:rPr lang="en-US" altLang="zh-CN" sz="2800" b="1">
                <a:latin typeface="Calibri" pitchFamily="34" charset="0"/>
                <a:ea typeface="黑体" pitchFamily="49" charset="-122"/>
              </a:rPr>
              <a:t>LIKE </a:t>
            </a:r>
            <a:r>
              <a:rPr lang="zh-CN" altLang="en-US" sz="2800" b="1">
                <a:latin typeface="Calibri" pitchFamily="34" charset="0"/>
                <a:ea typeface="黑体" pitchFamily="49" charset="-122"/>
              </a:rPr>
              <a:t>和 </a:t>
            </a:r>
            <a:r>
              <a:rPr lang="en-US" altLang="zh-CN" sz="2800" b="1">
                <a:latin typeface="Calibri" pitchFamily="34" charset="0"/>
                <a:ea typeface="黑体" pitchFamily="49" charset="-122"/>
              </a:rPr>
              <a:t>IS NULL</a:t>
            </a:r>
            <a:r>
              <a:rPr lang="zh-CN" altLang="en-US" sz="2800" b="1">
                <a:latin typeface="Calibri" pitchFamily="34" charset="0"/>
                <a:ea typeface="黑体" pitchFamily="49" charset="-122"/>
              </a:rPr>
              <a:t>等</a:t>
            </a:r>
          </a:p>
        </p:txBody>
      </p:sp>
      <p:sp>
        <p:nvSpPr>
          <p:cNvPr id="91164" name="Rectangle 28"/>
          <p:cNvSpPr>
            <a:spLocks noChangeArrowheads="1"/>
          </p:cNvSpPr>
          <p:nvPr/>
        </p:nvSpPr>
        <p:spPr bwMode="auto">
          <a:xfrm>
            <a:off x="1125538" y="3322638"/>
            <a:ext cx="6445250" cy="10366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lstStyle/>
          <a:p>
            <a:pPr>
              <a:spcBef>
                <a:spcPct val="20000"/>
              </a:spcBef>
              <a:tabLst>
                <a:tab pos="1619250" algn="l"/>
              </a:tabLst>
            </a:pPr>
            <a:r>
              <a:rPr lang="en-US" altLang="zh-CN">
                <a:latin typeface="Calibri" pitchFamily="34" charset="0"/>
              </a:rPr>
              <a:t>SQL&gt; SELECT itemdesc, re_level</a:t>
            </a:r>
          </a:p>
          <a:p>
            <a:pPr>
              <a:spcBef>
                <a:spcPct val="20000"/>
              </a:spcBef>
              <a:tabLst>
                <a:tab pos="1619250" algn="l"/>
              </a:tabLst>
            </a:pPr>
            <a:r>
              <a:rPr lang="en-US" altLang="zh-CN">
                <a:latin typeface="Calibri" pitchFamily="34" charset="0"/>
              </a:rPr>
              <a:t>     FROM  itemfile</a:t>
            </a:r>
          </a:p>
          <a:p>
            <a:pPr>
              <a:spcBef>
                <a:spcPct val="20000"/>
              </a:spcBef>
              <a:tabLst>
                <a:tab pos="1619250" algn="l"/>
              </a:tabLst>
            </a:pPr>
            <a:r>
              <a:rPr lang="en-US" altLang="zh-CN">
                <a:latin typeface="Calibri" pitchFamily="34" charset="0"/>
              </a:rPr>
              <a:t>     WHERE qty_hand &lt; max_level/2;</a:t>
            </a:r>
          </a:p>
        </p:txBody>
      </p:sp>
      <p:sp>
        <p:nvSpPr>
          <p:cNvPr id="91166" name="Rectangle 30"/>
          <p:cNvSpPr>
            <a:spLocks noChangeArrowheads="1"/>
          </p:cNvSpPr>
          <p:nvPr/>
        </p:nvSpPr>
        <p:spPr bwMode="auto">
          <a:xfrm>
            <a:off x="2192338" y="4022725"/>
            <a:ext cx="2500312" cy="312738"/>
          </a:xfrm>
          <a:prstGeom prst="rect">
            <a:avLst/>
          </a:prstGeom>
          <a:noFill/>
          <a:ln w="12700">
            <a:solidFill>
              <a:srgbClr val="FF0000"/>
            </a:solidFill>
            <a:miter lim="800000"/>
            <a:headEnd/>
            <a:tailEnd/>
          </a:ln>
        </p:spPr>
        <p:txBody>
          <a:bodyPr wrap="none" anchor="ctr"/>
          <a:lstStyle/>
          <a:p>
            <a:endParaRPr lang="zh-CN" altLang="en-US">
              <a:latin typeface="Calibri" pitchFamily="34" charset="0"/>
            </a:endParaRPr>
          </a:p>
        </p:txBody>
      </p:sp>
      <p:sp>
        <p:nvSpPr>
          <p:cNvPr id="91178" name="Rectangle 42"/>
          <p:cNvSpPr>
            <a:spLocks noChangeArrowheads="1"/>
          </p:cNvSpPr>
          <p:nvPr/>
        </p:nvSpPr>
        <p:spPr bwMode="auto">
          <a:xfrm>
            <a:off x="1127125" y="4570413"/>
            <a:ext cx="6445250" cy="706437"/>
          </a:xfrm>
          <a:prstGeom prst="rect">
            <a:avLst/>
          </a:prstGeom>
          <a:gradFill rotWithShape="1">
            <a:gsLst>
              <a:gs pos="0">
                <a:srgbClr val="FFFFCC"/>
              </a:gs>
              <a:gs pos="100000">
                <a:schemeClr val="bg1"/>
              </a:gs>
            </a:gsLst>
            <a:lin ang="5400000" scaled="1"/>
          </a:gradFill>
          <a:ln w="9525" algn="ctr">
            <a:solidFill>
              <a:schemeClr val="tx1"/>
            </a:solidFill>
            <a:miter lim="800000"/>
            <a:headEnd/>
            <a:tailEnd/>
          </a:ln>
        </p:spPr>
        <p:txBody>
          <a:bodyPr anchor="ctr"/>
          <a:lstStyle/>
          <a:p>
            <a:pPr>
              <a:spcBef>
                <a:spcPct val="20000"/>
              </a:spcBef>
              <a:tabLst>
                <a:tab pos="1619250" algn="l"/>
              </a:tabLst>
            </a:pPr>
            <a:r>
              <a:rPr lang="en-US" altLang="zh-CN">
                <a:latin typeface="Calibri" pitchFamily="34" charset="0"/>
              </a:rPr>
              <a:t>SQL&gt; SELECT orderno FROM order_master </a:t>
            </a:r>
          </a:p>
          <a:p>
            <a:pPr>
              <a:spcBef>
                <a:spcPct val="20000"/>
              </a:spcBef>
              <a:tabLst>
                <a:tab pos="1619250" algn="l"/>
              </a:tabLst>
            </a:pPr>
            <a:r>
              <a:rPr lang="en-US" altLang="zh-CN">
                <a:latin typeface="Calibri" pitchFamily="34" charset="0"/>
              </a:rPr>
              <a:t>     WHERE del_date IN (‘06-1</a:t>
            </a:r>
            <a:r>
              <a:rPr lang="zh-CN" altLang="en-US">
                <a:latin typeface="Calibri" pitchFamily="34" charset="0"/>
              </a:rPr>
              <a:t>月</a:t>
            </a:r>
            <a:r>
              <a:rPr lang="en-US" altLang="zh-CN">
                <a:latin typeface="Calibri" pitchFamily="34" charset="0"/>
              </a:rPr>
              <a:t>-05’,‘05-2</a:t>
            </a:r>
            <a:r>
              <a:rPr lang="zh-CN" altLang="en-US">
                <a:latin typeface="Calibri" pitchFamily="34" charset="0"/>
              </a:rPr>
              <a:t>月</a:t>
            </a:r>
            <a:r>
              <a:rPr lang="en-US" altLang="zh-CN">
                <a:latin typeface="Calibri" pitchFamily="34" charset="0"/>
              </a:rPr>
              <a:t>-05');</a:t>
            </a:r>
          </a:p>
        </p:txBody>
      </p:sp>
      <p:sp>
        <p:nvSpPr>
          <p:cNvPr id="91174" name="Rectangle 38"/>
          <p:cNvSpPr>
            <a:spLocks noChangeArrowheads="1"/>
          </p:cNvSpPr>
          <p:nvPr/>
        </p:nvSpPr>
        <p:spPr bwMode="auto">
          <a:xfrm>
            <a:off x="2192338" y="4886325"/>
            <a:ext cx="3571875" cy="377825"/>
          </a:xfrm>
          <a:prstGeom prst="rect">
            <a:avLst/>
          </a:prstGeom>
          <a:noFill/>
          <a:ln w="12700" algn="ctr">
            <a:solidFill>
              <a:srgbClr val="FF0000"/>
            </a:solidFill>
            <a:miter lim="800000"/>
            <a:headEnd/>
            <a:tailEnd/>
          </a:ln>
        </p:spPr>
        <p:txBody>
          <a:bodyPr wrap="none" anchor="ctr"/>
          <a:lstStyle/>
          <a:p>
            <a:endParaRPr lang="zh-CN" altLang="en-US">
              <a:latin typeface="Calibri" pitchFamily="34" charset="0"/>
            </a:endParaRPr>
          </a:p>
        </p:txBody>
      </p:sp>
      <p:sp>
        <p:nvSpPr>
          <p:cNvPr id="91179" name="Rectangle 43"/>
          <p:cNvSpPr>
            <a:spLocks noChangeArrowheads="1"/>
          </p:cNvSpPr>
          <p:nvPr/>
        </p:nvSpPr>
        <p:spPr bwMode="auto">
          <a:xfrm>
            <a:off x="1120775" y="5535613"/>
            <a:ext cx="6445250" cy="1036637"/>
          </a:xfrm>
          <a:prstGeom prst="rect">
            <a:avLst/>
          </a:prstGeom>
          <a:gradFill rotWithShape="1">
            <a:gsLst>
              <a:gs pos="0">
                <a:srgbClr val="FFFFCC"/>
              </a:gs>
              <a:gs pos="100000">
                <a:schemeClr val="bg1"/>
              </a:gs>
            </a:gsLst>
            <a:lin ang="5400000" scaled="1"/>
          </a:gradFill>
          <a:ln w="9525" algn="ctr">
            <a:solidFill>
              <a:schemeClr val="tx1"/>
            </a:solidFill>
            <a:miter lim="800000"/>
            <a:headEnd/>
            <a:tailEnd/>
          </a:ln>
        </p:spPr>
        <p:txBody>
          <a:bodyPr anchor="ctr"/>
          <a:lstStyle/>
          <a:p>
            <a:pPr>
              <a:spcBef>
                <a:spcPct val="20000"/>
              </a:spcBef>
              <a:tabLst>
                <a:tab pos="1619250" algn="l"/>
              </a:tabLst>
            </a:pPr>
            <a:r>
              <a:rPr lang="en-US" altLang="zh-CN">
                <a:latin typeface="Calibri" pitchFamily="34" charset="0"/>
              </a:rPr>
              <a:t>SQL&gt; SELECT vencode,venname,tel_no </a:t>
            </a:r>
          </a:p>
          <a:p>
            <a:pPr>
              <a:spcBef>
                <a:spcPct val="20000"/>
              </a:spcBef>
              <a:tabLst>
                <a:tab pos="1619250" algn="l"/>
              </a:tabLst>
            </a:pPr>
            <a:r>
              <a:rPr lang="en-US" altLang="zh-CN">
                <a:latin typeface="Calibri" pitchFamily="34" charset="0"/>
              </a:rPr>
              <a:t>     FROM vendor_master </a:t>
            </a:r>
          </a:p>
          <a:p>
            <a:pPr>
              <a:spcBef>
                <a:spcPct val="20000"/>
              </a:spcBef>
              <a:tabLst>
                <a:tab pos="1619250" algn="l"/>
              </a:tabLst>
            </a:pPr>
            <a:r>
              <a:rPr lang="en-US" altLang="zh-CN">
                <a:latin typeface="Calibri" pitchFamily="34" charset="0"/>
              </a:rPr>
              <a:t>     WHERE venname LIKE 'j___s';</a:t>
            </a:r>
          </a:p>
        </p:txBody>
      </p:sp>
      <p:sp>
        <p:nvSpPr>
          <p:cNvPr id="91177" name="Rectangle 41"/>
          <p:cNvSpPr>
            <a:spLocks noChangeArrowheads="1"/>
          </p:cNvSpPr>
          <p:nvPr/>
        </p:nvSpPr>
        <p:spPr bwMode="auto">
          <a:xfrm>
            <a:off x="2238375" y="6253163"/>
            <a:ext cx="2311400" cy="225425"/>
          </a:xfrm>
          <a:prstGeom prst="rect">
            <a:avLst/>
          </a:prstGeom>
          <a:noFill/>
          <a:ln w="12700" algn="ctr">
            <a:solidFill>
              <a:srgbClr val="FF0000"/>
            </a:solidFill>
            <a:miter lim="800000"/>
            <a:headEnd/>
            <a:tailEnd/>
          </a:ln>
        </p:spPr>
        <p:txBody>
          <a:bodyPr wrap="none" anchor="ctr"/>
          <a:lstStyle/>
          <a:p>
            <a:endParaRPr lang="zh-CN" altLang="en-US">
              <a:latin typeface="Calibri" pitchFamily="34" charset="0"/>
            </a:endParaRPr>
          </a:p>
        </p:txBody>
      </p:sp>
      <p:sp>
        <p:nvSpPr>
          <p:cNvPr id="45065" name="标题 10"/>
          <p:cNvSpPr>
            <a:spLocks noGrp="1"/>
          </p:cNvSpPr>
          <p:nvPr>
            <p:ph type="title"/>
          </p:nvPr>
        </p:nvSpPr>
        <p:spPr/>
        <p:txBody>
          <a:bodyPr/>
          <a:lstStyle/>
          <a:p>
            <a:pPr eaLnBrk="1" hangingPunct="1"/>
            <a:r>
              <a:rPr lang="zh-CN" altLang="en-US" smtClean="0">
                <a:ea typeface="文鼎CS大宋"/>
              </a:rPr>
              <a:t>比较操作符</a:t>
            </a:r>
            <a:r>
              <a:rPr lang="en-US" smtClean="0">
                <a:ea typeface="文鼎CS大宋"/>
              </a:rPr>
              <a:t> </a:t>
            </a:r>
            <a:endParaRPr lang="zh-CN" altLang="en-US" smtClean="0">
              <a:ea typeface="文鼎CS大宋"/>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1163">
                                            <p:txEl>
                                              <p:pRg st="0" end="0"/>
                                            </p:txEl>
                                          </p:spTgt>
                                        </p:tgtEl>
                                        <p:attrNameLst>
                                          <p:attrName>style.visibility</p:attrName>
                                        </p:attrNameLst>
                                      </p:cBhvr>
                                      <p:to>
                                        <p:strVal val="visible"/>
                                      </p:to>
                                    </p:set>
                                    <p:animEffect transition="in" filter="slide(fromLeft)">
                                      <p:cBhvr>
                                        <p:cTn id="7" dur="1000"/>
                                        <p:tgtEl>
                                          <p:spTgt spid="91163">
                                            <p:txEl>
                                              <p:pRg st="0" end="0"/>
                                            </p:txEl>
                                          </p:spTgt>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91163">
                                            <p:txEl>
                                              <p:pRg st="1" end="1"/>
                                            </p:txEl>
                                          </p:spTgt>
                                        </p:tgtEl>
                                        <p:attrNameLst>
                                          <p:attrName>style.visibility</p:attrName>
                                        </p:attrNameLst>
                                      </p:cBhvr>
                                      <p:to>
                                        <p:strVal val="visible"/>
                                      </p:to>
                                    </p:set>
                                    <p:animEffect transition="in" filter="slide(fromLeft)">
                                      <p:cBhvr>
                                        <p:cTn id="11" dur="1000"/>
                                        <p:tgtEl>
                                          <p:spTgt spid="9116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1164"/>
                                        </p:tgtEl>
                                        <p:attrNameLst>
                                          <p:attrName>style.visibility</p:attrName>
                                        </p:attrNameLst>
                                      </p:cBhvr>
                                      <p:to>
                                        <p:strVal val="visible"/>
                                      </p:to>
                                    </p:set>
                                    <p:animEffect transition="in" filter="wipe(up)">
                                      <p:cBhvr>
                                        <p:cTn id="16" dur="500"/>
                                        <p:tgtEl>
                                          <p:spTgt spid="91164"/>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91166"/>
                                        </p:tgtEl>
                                        <p:attrNameLst>
                                          <p:attrName>style.visibility</p:attrName>
                                        </p:attrNameLst>
                                      </p:cBhvr>
                                      <p:to>
                                        <p:strVal val="visible"/>
                                      </p:to>
                                    </p:set>
                                    <p:animEffect transition="in" filter="wipe(up)">
                                      <p:cBhvr>
                                        <p:cTn id="20" dur="1000"/>
                                        <p:tgtEl>
                                          <p:spTgt spid="9116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91178"/>
                                        </p:tgtEl>
                                        <p:attrNameLst>
                                          <p:attrName>style.visibility</p:attrName>
                                        </p:attrNameLst>
                                      </p:cBhvr>
                                      <p:to>
                                        <p:strVal val="visible"/>
                                      </p:to>
                                    </p:set>
                                    <p:animEffect transition="in" filter="wipe(up)">
                                      <p:cBhvr>
                                        <p:cTn id="25" dur="1000"/>
                                        <p:tgtEl>
                                          <p:spTgt spid="91178"/>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91174"/>
                                        </p:tgtEl>
                                        <p:attrNameLst>
                                          <p:attrName>style.visibility</p:attrName>
                                        </p:attrNameLst>
                                      </p:cBhvr>
                                      <p:to>
                                        <p:strVal val="visible"/>
                                      </p:to>
                                    </p:set>
                                    <p:animEffect transition="in" filter="wipe(up)">
                                      <p:cBhvr>
                                        <p:cTn id="29" dur="1000"/>
                                        <p:tgtEl>
                                          <p:spTgt spid="9117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1179"/>
                                        </p:tgtEl>
                                        <p:attrNameLst>
                                          <p:attrName>style.visibility</p:attrName>
                                        </p:attrNameLst>
                                      </p:cBhvr>
                                      <p:to>
                                        <p:strVal val="visible"/>
                                      </p:to>
                                    </p:set>
                                    <p:animEffect transition="in" filter="wipe(up)">
                                      <p:cBhvr>
                                        <p:cTn id="34" dur="500"/>
                                        <p:tgtEl>
                                          <p:spTgt spid="91179"/>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91177"/>
                                        </p:tgtEl>
                                        <p:attrNameLst>
                                          <p:attrName>style.visibility</p:attrName>
                                        </p:attrNameLst>
                                      </p:cBhvr>
                                      <p:to>
                                        <p:strVal val="visible"/>
                                      </p:to>
                                    </p:set>
                                    <p:animEffect transition="in" filter="wipe(up)">
                                      <p:cBhvr>
                                        <p:cTn id="38" dur="1000"/>
                                        <p:tgtEl>
                                          <p:spTgt spid="91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4" grpId="0" animBg="1"/>
      <p:bldP spid="91166" grpId="0" animBg="1"/>
      <p:bldP spid="91178" grpId="0" animBg="1"/>
      <p:bldP spid="91174" grpId="0" animBg="1"/>
      <p:bldP spid="91179" grpId="0" animBg="1"/>
      <p:bldP spid="911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DE853966-1ABE-43A7-AC43-21C9CEA4DDD4}" type="slidenum">
              <a:rPr lang="en-US" altLang="zh-CN" smtClean="0">
                <a:ea typeface="宋体" charset="-122"/>
              </a:rPr>
              <a:pPr fontAlgn="base">
                <a:spcBef>
                  <a:spcPct val="0"/>
                </a:spcBef>
                <a:spcAft>
                  <a:spcPct val="0"/>
                </a:spcAft>
              </a:pPr>
              <a:t>22</a:t>
            </a:fld>
            <a:endParaRPr lang="en-US" altLang="zh-CN" smtClean="0">
              <a:ea typeface="宋体" charset="-122"/>
            </a:endParaRPr>
          </a:p>
        </p:txBody>
      </p:sp>
      <p:sp>
        <p:nvSpPr>
          <p:cNvPr id="90128" name="Rectangle 16"/>
          <p:cNvSpPr>
            <a:spLocks noChangeArrowheads="1"/>
          </p:cNvSpPr>
          <p:nvPr/>
        </p:nvSpPr>
        <p:spPr bwMode="auto">
          <a:xfrm>
            <a:off x="798513" y="3429000"/>
            <a:ext cx="7488237" cy="113823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SQL&gt; SELECT * FROM order_master </a:t>
            </a:r>
          </a:p>
          <a:p>
            <a:pPr>
              <a:spcBef>
                <a:spcPct val="20000"/>
              </a:spcBef>
              <a:tabLst>
                <a:tab pos="1619250" algn="l"/>
              </a:tabLst>
            </a:pPr>
            <a:r>
              <a:rPr lang="en-US" altLang="zh-CN" sz="2000">
                <a:latin typeface="Calibri" pitchFamily="34" charset="0"/>
              </a:rPr>
              <a:t>     WHERE odate &gt; ‘10-5</a:t>
            </a:r>
            <a:r>
              <a:rPr lang="zh-CN" altLang="en-US" sz="2000">
                <a:latin typeface="Calibri" pitchFamily="34" charset="0"/>
              </a:rPr>
              <a:t>月</a:t>
            </a:r>
            <a:r>
              <a:rPr lang="en-US" altLang="zh-CN" sz="2000">
                <a:latin typeface="Calibri" pitchFamily="34" charset="0"/>
              </a:rPr>
              <a:t>-13' </a:t>
            </a:r>
          </a:p>
          <a:p>
            <a:pPr>
              <a:spcBef>
                <a:spcPct val="20000"/>
              </a:spcBef>
              <a:tabLst>
                <a:tab pos="1619250" algn="l"/>
              </a:tabLst>
            </a:pPr>
            <a:r>
              <a:rPr lang="en-US" altLang="zh-CN" sz="2000">
                <a:latin typeface="Calibri" pitchFamily="34" charset="0"/>
              </a:rPr>
              <a:t>     AND del_date &lt; ‘26-5</a:t>
            </a:r>
            <a:r>
              <a:rPr lang="zh-CN" altLang="en-US" sz="2000">
                <a:latin typeface="Calibri" pitchFamily="34" charset="0"/>
              </a:rPr>
              <a:t>月</a:t>
            </a:r>
            <a:r>
              <a:rPr lang="en-US" altLang="zh-CN" sz="2000">
                <a:latin typeface="Calibri" pitchFamily="34" charset="0"/>
              </a:rPr>
              <a:t>-13’;</a:t>
            </a:r>
          </a:p>
        </p:txBody>
      </p:sp>
      <p:sp>
        <p:nvSpPr>
          <p:cNvPr id="90129" name="Rectangle 17"/>
          <p:cNvSpPr>
            <a:spLocks noChangeArrowheads="1"/>
          </p:cNvSpPr>
          <p:nvPr/>
        </p:nvSpPr>
        <p:spPr bwMode="auto">
          <a:xfrm>
            <a:off x="2571750" y="4714875"/>
            <a:ext cx="5688013" cy="406400"/>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anchor="ctr">
            <a:spAutoFit/>
          </a:bodyPr>
          <a:lstStyle/>
          <a:p>
            <a:pPr algn="ctr"/>
            <a:r>
              <a:rPr lang="zh-CN" altLang="en-US" sz="2000">
                <a:latin typeface="Calibri" pitchFamily="34" charset="0"/>
                <a:ea typeface="黑体" pitchFamily="49" charset="-122"/>
              </a:rPr>
              <a:t>显示 </a:t>
            </a:r>
            <a:r>
              <a:rPr lang="en-US" altLang="zh-CN" sz="2000">
                <a:latin typeface="Calibri" pitchFamily="34" charset="0"/>
                <a:ea typeface="黑体" pitchFamily="49" charset="-122"/>
              </a:rPr>
              <a:t>2013-5</a:t>
            </a:r>
            <a:r>
              <a:rPr lang="zh-CN" altLang="en-US" sz="2000">
                <a:latin typeface="Calibri" pitchFamily="34" charset="0"/>
                <a:ea typeface="黑体" pitchFamily="49" charset="-122"/>
              </a:rPr>
              <a:t>月</a:t>
            </a:r>
            <a:r>
              <a:rPr lang="en-US" altLang="zh-CN" sz="2000">
                <a:latin typeface="Calibri" pitchFamily="34" charset="0"/>
                <a:ea typeface="黑体" pitchFamily="49" charset="-122"/>
              </a:rPr>
              <a:t>-10 </a:t>
            </a:r>
            <a:r>
              <a:rPr lang="zh-CN" altLang="en-US" sz="2000">
                <a:latin typeface="Calibri" pitchFamily="34" charset="0"/>
                <a:ea typeface="黑体" pitchFamily="49" charset="-122"/>
              </a:rPr>
              <a:t>至 </a:t>
            </a:r>
            <a:r>
              <a:rPr lang="en-US" altLang="zh-CN" sz="2000">
                <a:latin typeface="Calibri" pitchFamily="34" charset="0"/>
                <a:ea typeface="黑体" pitchFamily="49" charset="-122"/>
              </a:rPr>
              <a:t>2013-5</a:t>
            </a:r>
            <a:r>
              <a:rPr lang="zh-CN" altLang="en-US" sz="2000">
                <a:latin typeface="Calibri" pitchFamily="34" charset="0"/>
                <a:ea typeface="黑体" pitchFamily="49" charset="-122"/>
              </a:rPr>
              <a:t>月</a:t>
            </a:r>
            <a:r>
              <a:rPr lang="en-US" altLang="zh-CN" sz="2000">
                <a:latin typeface="Calibri" pitchFamily="34" charset="0"/>
                <a:ea typeface="黑体" pitchFamily="49" charset="-122"/>
              </a:rPr>
              <a:t>-26</a:t>
            </a:r>
            <a:r>
              <a:rPr lang="zh-CN" altLang="en-US" sz="2000">
                <a:latin typeface="Calibri" pitchFamily="34" charset="0"/>
                <a:ea typeface="黑体" pitchFamily="49" charset="-122"/>
              </a:rPr>
              <a:t>的订单信息</a:t>
            </a:r>
          </a:p>
        </p:txBody>
      </p:sp>
      <p:sp>
        <p:nvSpPr>
          <p:cNvPr id="47108" name="Rectangle 33"/>
          <p:cNvSpPr>
            <a:spLocks noGrp="1" noChangeArrowheads="1"/>
          </p:cNvSpPr>
          <p:nvPr>
            <p:ph type="body" idx="1"/>
          </p:nvPr>
        </p:nvSpPr>
        <p:spPr>
          <a:xfrm>
            <a:off x="357188" y="1071563"/>
            <a:ext cx="8429625" cy="1366837"/>
          </a:xfrm>
        </p:spPr>
        <p:txBody>
          <a:bodyPr/>
          <a:lstStyle/>
          <a:p>
            <a:pPr eaLnBrk="1" hangingPunct="1">
              <a:buClr>
                <a:schemeClr val="accent2"/>
              </a:buClr>
            </a:pPr>
            <a:r>
              <a:rPr lang="zh-CN" altLang="en-US" smtClean="0"/>
              <a:t>逻辑操作符用于组合多个计较运算的结果以生成一个或真或假的结果。</a:t>
            </a:r>
          </a:p>
          <a:p>
            <a:pPr eaLnBrk="1" hangingPunct="1">
              <a:buClr>
                <a:schemeClr val="accent2"/>
              </a:buClr>
            </a:pPr>
            <a:r>
              <a:rPr lang="zh-CN" altLang="en-US" smtClean="0"/>
              <a:t>逻辑操作符包括与</a:t>
            </a:r>
            <a:r>
              <a:rPr lang="en-US" altLang="zh-CN" smtClean="0"/>
              <a:t>(AND)</a:t>
            </a:r>
            <a:r>
              <a:rPr lang="zh-CN" altLang="en-US" smtClean="0"/>
              <a:t>、或</a:t>
            </a:r>
            <a:r>
              <a:rPr lang="en-US" altLang="zh-CN" smtClean="0"/>
              <a:t>(OR)</a:t>
            </a:r>
            <a:r>
              <a:rPr lang="zh-CN" altLang="en-US" smtClean="0"/>
              <a:t>和非</a:t>
            </a:r>
            <a:r>
              <a:rPr lang="en-US" altLang="zh-CN" smtClean="0"/>
              <a:t>(NOT)</a:t>
            </a:r>
            <a:r>
              <a:rPr lang="zh-CN" altLang="en-US" smtClean="0"/>
              <a:t>。 </a:t>
            </a:r>
          </a:p>
        </p:txBody>
      </p:sp>
      <p:sp>
        <p:nvSpPr>
          <p:cNvPr id="47109" name="标题 6"/>
          <p:cNvSpPr>
            <a:spLocks noGrp="1"/>
          </p:cNvSpPr>
          <p:nvPr>
            <p:ph type="title"/>
          </p:nvPr>
        </p:nvSpPr>
        <p:spPr/>
        <p:txBody>
          <a:bodyPr/>
          <a:lstStyle/>
          <a:p>
            <a:pPr eaLnBrk="1" hangingPunct="1"/>
            <a:r>
              <a:rPr lang="zh-CN" altLang="en-US" smtClean="0">
                <a:ea typeface="文鼎CS大宋"/>
              </a:rPr>
              <a:t>逻辑操作符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0128"/>
                                        </p:tgtEl>
                                        <p:attrNameLst>
                                          <p:attrName>style.visibility</p:attrName>
                                        </p:attrNameLst>
                                      </p:cBhvr>
                                      <p:to>
                                        <p:strVal val="visible"/>
                                      </p:to>
                                    </p:set>
                                    <p:animEffect transition="in" filter="wipe(up)">
                                      <p:cBhvr>
                                        <p:cTn id="7" dur="1000"/>
                                        <p:tgtEl>
                                          <p:spTgt spid="90128"/>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90129"/>
                                        </p:tgtEl>
                                        <p:attrNameLst>
                                          <p:attrName>style.visibility</p:attrName>
                                        </p:attrNameLst>
                                      </p:cBhvr>
                                      <p:to>
                                        <p:strVal val="visible"/>
                                      </p:to>
                                    </p:set>
                                    <p:anim calcmode="discrete" valueType="clr">
                                      <p:cBhvr override="childStyle">
                                        <p:cTn id="12" dur="80"/>
                                        <p:tgtEl>
                                          <p:spTgt spid="90129"/>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90129"/>
                                        </p:tgtEl>
                                        <p:attrNameLst>
                                          <p:attrName>fillcolor</p:attrName>
                                        </p:attrNameLst>
                                      </p:cBhvr>
                                      <p:tavLst>
                                        <p:tav tm="0">
                                          <p:val>
                                            <p:clrVal>
                                              <a:schemeClr val="accent2"/>
                                            </p:clrVal>
                                          </p:val>
                                        </p:tav>
                                        <p:tav tm="50000">
                                          <p:val>
                                            <p:clrVal>
                                              <a:schemeClr val="hlink"/>
                                            </p:clrVal>
                                          </p:val>
                                        </p:tav>
                                      </p:tavLst>
                                    </p:anim>
                                    <p:set>
                                      <p:cBhvr>
                                        <p:cTn id="14" dur="80"/>
                                        <p:tgtEl>
                                          <p:spTgt spid="901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8" grpId="0" animBg="1"/>
      <p:bldP spid="901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06E518BD-3626-420F-888E-B4AA84A44D30}" type="slidenum">
              <a:rPr lang="en-US" altLang="zh-CN" smtClean="0">
                <a:ea typeface="宋体" charset="-122"/>
              </a:rPr>
              <a:pPr fontAlgn="base">
                <a:spcBef>
                  <a:spcPct val="0"/>
                </a:spcBef>
                <a:spcAft>
                  <a:spcPct val="0"/>
                </a:spcAft>
              </a:pPr>
              <a:t>23</a:t>
            </a:fld>
            <a:endParaRPr lang="en-US" altLang="zh-CN" smtClean="0">
              <a:ea typeface="宋体" charset="-122"/>
            </a:endParaRPr>
          </a:p>
        </p:txBody>
      </p:sp>
      <p:sp>
        <p:nvSpPr>
          <p:cNvPr id="49154" name="Rectangle 2"/>
          <p:cNvSpPr>
            <a:spLocks noGrp="1" noChangeArrowheads="1"/>
          </p:cNvSpPr>
          <p:nvPr>
            <p:ph type="title"/>
          </p:nvPr>
        </p:nvSpPr>
        <p:spPr/>
        <p:txBody>
          <a:bodyPr/>
          <a:lstStyle/>
          <a:p>
            <a:pPr eaLnBrk="1" hangingPunct="1"/>
            <a:r>
              <a:rPr lang="zh-CN" altLang="en-US" smtClean="0">
                <a:ea typeface="文鼎CS大宋"/>
              </a:rPr>
              <a:t>集合操作符</a:t>
            </a:r>
          </a:p>
        </p:txBody>
      </p:sp>
      <p:sp>
        <p:nvSpPr>
          <p:cNvPr id="49155" name="Rectangle 3"/>
          <p:cNvSpPr>
            <a:spLocks noGrp="1" noChangeArrowheads="1"/>
          </p:cNvSpPr>
          <p:nvPr>
            <p:ph type="body" idx="1"/>
          </p:nvPr>
        </p:nvSpPr>
        <p:spPr>
          <a:xfrm>
            <a:off x="414338" y="1000125"/>
            <a:ext cx="8229600" cy="576263"/>
          </a:xfrm>
        </p:spPr>
        <p:txBody>
          <a:bodyPr/>
          <a:lstStyle/>
          <a:p>
            <a:pPr eaLnBrk="1" hangingPunct="1"/>
            <a:r>
              <a:rPr lang="zh-CN" altLang="en-US" smtClean="0"/>
              <a:t>集合操作符将两个查询的结果组合成一个结果</a:t>
            </a:r>
          </a:p>
        </p:txBody>
      </p:sp>
      <p:sp>
        <p:nvSpPr>
          <p:cNvPr id="197636" name="AutoShape 4"/>
          <p:cNvSpPr>
            <a:spLocks noChangeArrowheads="1"/>
          </p:cNvSpPr>
          <p:nvPr/>
        </p:nvSpPr>
        <p:spPr bwMode="auto">
          <a:xfrm>
            <a:off x="3597275" y="2205038"/>
            <a:ext cx="1800225" cy="503237"/>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headEnd/>
            <a:tailEnd/>
          </a:ln>
          <a:effectLst>
            <a:prstShdw prst="shdw13" dist="53882" dir="13500000">
              <a:schemeClr val="bg2">
                <a:alpha val="50000"/>
              </a:schemeClr>
            </a:prstShdw>
          </a:effectLst>
        </p:spPr>
        <p:txBody>
          <a:bodyPr wrap="none" anchor="ctr"/>
          <a:lstStyle/>
          <a:p>
            <a:pPr algn="ctr"/>
            <a:r>
              <a:rPr lang="zh-CN" altLang="en-US" sz="2400">
                <a:latin typeface="Calibri" pitchFamily="34" charset="0"/>
                <a:ea typeface="黑体" pitchFamily="49" charset="-122"/>
              </a:rPr>
              <a:t>集合操作符</a:t>
            </a:r>
          </a:p>
        </p:txBody>
      </p:sp>
      <p:sp>
        <p:nvSpPr>
          <p:cNvPr id="197637" name="Line 5"/>
          <p:cNvSpPr>
            <a:spLocks noChangeShapeType="1"/>
          </p:cNvSpPr>
          <p:nvPr/>
        </p:nvSpPr>
        <p:spPr bwMode="auto">
          <a:xfrm>
            <a:off x="4500563" y="2709863"/>
            <a:ext cx="0" cy="287337"/>
          </a:xfrm>
          <a:prstGeom prst="line">
            <a:avLst/>
          </a:prstGeom>
          <a:noFill/>
          <a:ln w="9525">
            <a:solidFill>
              <a:schemeClr val="tx1"/>
            </a:solidFill>
            <a:round/>
            <a:headEnd/>
            <a:tailEnd/>
          </a:ln>
        </p:spPr>
        <p:txBody>
          <a:bodyPr/>
          <a:lstStyle/>
          <a:p>
            <a:endParaRPr lang="zh-CN" altLang="en-US"/>
          </a:p>
        </p:txBody>
      </p:sp>
      <p:sp>
        <p:nvSpPr>
          <p:cNvPr id="197638" name="Line 6"/>
          <p:cNvSpPr>
            <a:spLocks noChangeShapeType="1"/>
          </p:cNvSpPr>
          <p:nvPr/>
        </p:nvSpPr>
        <p:spPr bwMode="auto">
          <a:xfrm flipH="1">
            <a:off x="1868488" y="2997200"/>
            <a:ext cx="2632075" cy="0"/>
          </a:xfrm>
          <a:prstGeom prst="line">
            <a:avLst/>
          </a:prstGeom>
          <a:noFill/>
          <a:ln w="9525">
            <a:solidFill>
              <a:schemeClr val="tx1"/>
            </a:solidFill>
            <a:round/>
            <a:headEnd/>
            <a:tailEnd/>
          </a:ln>
        </p:spPr>
        <p:txBody>
          <a:bodyPr/>
          <a:lstStyle/>
          <a:p>
            <a:endParaRPr lang="zh-CN" altLang="en-US"/>
          </a:p>
        </p:txBody>
      </p:sp>
      <p:sp>
        <p:nvSpPr>
          <p:cNvPr id="197639" name="Line 7"/>
          <p:cNvSpPr>
            <a:spLocks noChangeShapeType="1"/>
          </p:cNvSpPr>
          <p:nvPr/>
        </p:nvSpPr>
        <p:spPr bwMode="auto">
          <a:xfrm flipH="1">
            <a:off x="4460875" y="2997200"/>
            <a:ext cx="2881313" cy="0"/>
          </a:xfrm>
          <a:prstGeom prst="line">
            <a:avLst/>
          </a:prstGeom>
          <a:noFill/>
          <a:ln w="9525">
            <a:solidFill>
              <a:schemeClr val="tx1"/>
            </a:solidFill>
            <a:round/>
            <a:headEnd/>
            <a:tailEnd/>
          </a:ln>
        </p:spPr>
        <p:txBody>
          <a:bodyPr/>
          <a:lstStyle/>
          <a:p>
            <a:endParaRPr lang="zh-CN" altLang="en-US"/>
          </a:p>
        </p:txBody>
      </p:sp>
      <p:sp>
        <p:nvSpPr>
          <p:cNvPr id="197640" name="Line 8"/>
          <p:cNvSpPr>
            <a:spLocks noChangeShapeType="1"/>
          </p:cNvSpPr>
          <p:nvPr/>
        </p:nvSpPr>
        <p:spPr bwMode="auto">
          <a:xfrm>
            <a:off x="1868488" y="2997200"/>
            <a:ext cx="0" cy="360363"/>
          </a:xfrm>
          <a:prstGeom prst="line">
            <a:avLst/>
          </a:prstGeom>
          <a:noFill/>
          <a:ln w="9525">
            <a:solidFill>
              <a:schemeClr val="tx1"/>
            </a:solidFill>
            <a:round/>
            <a:headEnd/>
            <a:tailEnd type="triangle" w="med" len="med"/>
          </a:ln>
        </p:spPr>
        <p:txBody>
          <a:bodyPr/>
          <a:lstStyle/>
          <a:p>
            <a:endParaRPr lang="zh-CN" altLang="en-US"/>
          </a:p>
        </p:txBody>
      </p:sp>
      <p:sp>
        <p:nvSpPr>
          <p:cNvPr id="197641" name="Line 9"/>
          <p:cNvSpPr>
            <a:spLocks noChangeShapeType="1"/>
          </p:cNvSpPr>
          <p:nvPr/>
        </p:nvSpPr>
        <p:spPr bwMode="auto">
          <a:xfrm>
            <a:off x="3708400" y="2997200"/>
            <a:ext cx="0" cy="360363"/>
          </a:xfrm>
          <a:prstGeom prst="line">
            <a:avLst/>
          </a:prstGeom>
          <a:noFill/>
          <a:ln w="9525">
            <a:solidFill>
              <a:schemeClr val="tx1"/>
            </a:solidFill>
            <a:round/>
            <a:headEnd/>
            <a:tailEnd type="triangle" w="med" len="med"/>
          </a:ln>
        </p:spPr>
        <p:txBody>
          <a:bodyPr/>
          <a:lstStyle/>
          <a:p>
            <a:endParaRPr lang="zh-CN" altLang="en-US"/>
          </a:p>
        </p:txBody>
      </p:sp>
      <p:sp>
        <p:nvSpPr>
          <p:cNvPr id="197642" name="Line 10"/>
          <p:cNvSpPr>
            <a:spLocks noChangeShapeType="1"/>
          </p:cNvSpPr>
          <p:nvPr/>
        </p:nvSpPr>
        <p:spPr bwMode="auto">
          <a:xfrm>
            <a:off x="5580063" y="2997200"/>
            <a:ext cx="0" cy="360363"/>
          </a:xfrm>
          <a:prstGeom prst="line">
            <a:avLst/>
          </a:prstGeom>
          <a:noFill/>
          <a:ln w="9525">
            <a:solidFill>
              <a:schemeClr val="tx1"/>
            </a:solidFill>
            <a:round/>
            <a:headEnd/>
            <a:tailEnd type="triangle" w="med" len="med"/>
          </a:ln>
        </p:spPr>
        <p:txBody>
          <a:bodyPr/>
          <a:lstStyle/>
          <a:p>
            <a:endParaRPr lang="zh-CN" altLang="en-US"/>
          </a:p>
        </p:txBody>
      </p:sp>
      <p:sp>
        <p:nvSpPr>
          <p:cNvPr id="197643" name="Line 11"/>
          <p:cNvSpPr>
            <a:spLocks noChangeShapeType="1"/>
          </p:cNvSpPr>
          <p:nvPr/>
        </p:nvSpPr>
        <p:spPr bwMode="auto">
          <a:xfrm>
            <a:off x="7342188" y="2997200"/>
            <a:ext cx="0" cy="360363"/>
          </a:xfrm>
          <a:prstGeom prst="line">
            <a:avLst/>
          </a:prstGeom>
          <a:noFill/>
          <a:ln w="9525">
            <a:solidFill>
              <a:schemeClr val="tx1"/>
            </a:solidFill>
            <a:round/>
            <a:headEnd/>
            <a:tailEnd type="triangle" w="med" len="med"/>
          </a:ln>
        </p:spPr>
        <p:txBody>
          <a:bodyPr/>
          <a:lstStyle/>
          <a:p>
            <a:endParaRPr lang="zh-CN" altLang="en-US"/>
          </a:p>
        </p:txBody>
      </p:sp>
      <p:sp>
        <p:nvSpPr>
          <p:cNvPr id="197644" name="AutoShape 12"/>
          <p:cNvSpPr>
            <a:spLocks noChangeArrowheads="1"/>
          </p:cNvSpPr>
          <p:nvPr/>
        </p:nvSpPr>
        <p:spPr bwMode="auto">
          <a:xfrm>
            <a:off x="971550" y="3471863"/>
            <a:ext cx="1565275" cy="431800"/>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UNION</a:t>
            </a:r>
          </a:p>
        </p:txBody>
      </p:sp>
      <p:sp>
        <p:nvSpPr>
          <p:cNvPr id="197645" name="AutoShape 13"/>
          <p:cNvSpPr>
            <a:spLocks noChangeArrowheads="1"/>
          </p:cNvSpPr>
          <p:nvPr/>
        </p:nvSpPr>
        <p:spPr bwMode="auto">
          <a:xfrm>
            <a:off x="2876550" y="3486150"/>
            <a:ext cx="1550988" cy="431800"/>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UNION ALL</a:t>
            </a:r>
          </a:p>
        </p:txBody>
      </p:sp>
      <p:sp>
        <p:nvSpPr>
          <p:cNvPr id="197646" name="AutoShape 14"/>
          <p:cNvSpPr>
            <a:spLocks noChangeArrowheads="1"/>
          </p:cNvSpPr>
          <p:nvPr/>
        </p:nvSpPr>
        <p:spPr bwMode="auto">
          <a:xfrm>
            <a:off x="4749800" y="3471863"/>
            <a:ext cx="1550988" cy="461962"/>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INTERSECT</a:t>
            </a:r>
          </a:p>
        </p:txBody>
      </p:sp>
      <p:sp>
        <p:nvSpPr>
          <p:cNvPr id="197647" name="AutoShape 15"/>
          <p:cNvSpPr>
            <a:spLocks noChangeArrowheads="1"/>
          </p:cNvSpPr>
          <p:nvPr/>
        </p:nvSpPr>
        <p:spPr bwMode="auto">
          <a:xfrm>
            <a:off x="6659563" y="3452813"/>
            <a:ext cx="1512887" cy="481012"/>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MINUS</a:t>
            </a:r>
          </a:p>
        </p:txBody>
      </p:sp>
      <p:sp>
        <p:nvSpPr>
          <p:cNvPr id="197648" name="Rectangle 16"/>
          <p:cNvSpPr>
            <a:spLocks noChangeArrowheads="1"/>
          </p:cNvSpPr>
          <p:nvPr/>
        </p:nvSpPr>
        <p:spPr bwMode="auto">
          <a:xfrm>
            <a:off x="900113" y="4292600"/>
            <a:ext cx="7632700" cy="431800"/>
          </a:xfrm>
          <a:prstGeom prst="rect">
            <a:avLst/>
          </a:prstGeom>
          <a:noFill/>
          <a:ln w="9525" algn="ctr">
            <a:noFill/>
            <a:miter lim="800000"/>
            <a:headEnd/>
            <a:tailEnd/>
          </a:ln>
        </p:spPr>
        <p:txBody>
          <a:bodyPr/>
          <a:lstStyle/>
          <a:p>
            <a:pPr marL="342900" indent="-342900">
              <a:lnSpc>
                <a:spcPct val="90000"/>
              </a:lnSpc>
              <a:spcBef>
                <a:spcPct val="20000"/>
              </a:spcBef>
              <a:buClr>
                <a:srgbClr val="339966"/>
              </a:buClr>
              <a:buFont typeface="Wingdings" pitchFamily="2" charset="2"/>
              <a:buNone/>
            </a:pPr>
            <a:r>
              <a:rPr lang="en-US" altLang="zh-CN" sz="2400">
                <a:latin typeface="Calibri" pitchFamily="34" charset="0"/>
                <a:ea typeface="黑体" pitchFamily="49" charset="-122"/>
              </a:rPr>
              <a:t>INTERSECT </a:t>
            </a:r>
            <a:r>
              <a:rPr lang="zh-CN" altLang="en-US" sz="2400">
                <a:latin typeface="Calibri" pitchFamily="34" charset="0"/>
                <a:ea typeface="黑体" pitchFamily="49" charset="-122"/>
              </a:rPr>
              <a:t>操作符只返回两个查询的公共行。</a:t>
            </a:r>
          </a:p>
        </p:txBody>
      </p:sp>
      <p:sp>
        <p:nvSpPr>
          <p:cNvPr id="197649" name="Rectangle 17"/>
          <p:cNvSpPr>
            <a:spLocks noChangeArrowheads="1"/>
          </p:cNvSpPr>
          <p:nvPr/>
        </p:nvSpPr>
        <p:spPr bwMode="auto">
          <a:xfrm>
            <a:off x="1042988" y="5199063"/>
            <a:ext cx="6049962" cy="1016000"/>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tabLst>
                <a:tab pos="1619250" algn="l"/>
              </a:tabLst>
            </a:pPr>
            <a:r>
              <a:rPr lang="en-US" altLang="zh-CN" sz="2000">
                <a:latin typeface="Calibri" pitchFamily="34" charset="0"/>
              </a:rPr>
              <a:t>SQL&gt; SELECT orderno FROM order_master </a:t>
            </a:r>
          </a:p>
          <a:p>
            <a:pPr>
              <a:tabLst>
                <a:tab pos="1619250" algn="l"/>
              </a:tabLst>
            </a:pPr>
            <a:r>
              <a:rPr lang="en-US" altLang="zh-CN" sz="2000">
                <a:latin typeface="Calibri" pitchFamily="34" charset="0"/>
              </a:rPr>
              <a:t>     INTERSECT </a:t>
            </a:r>
          </a:p>
          <a:p>
            <a:pPr>
              <a:tabLst>
                <a:tab pos="1619250" algn="l"/>
              </a:tabLst>
            </a:pPr>
            <a:r>
              <a:rPr lang="en-US" altLang="zh-CN" sz="2000">
                <a:latin typeface="Calibri" pitchFamily="34" charset="0"/>
              </a:rPr>
              <a:t>     SELECT orderno FROM order_detail;</a:t>
            </a:r>
          </a:p>
        </p:txBody>
      </p:sp>
      <p:sp>
        <p:nvSpPr>
          <p:cNvPr id="197650" name="Rectangle 18"/>
          <p:cNvSpPr>
            <a:spLocks noChangeArrowheads="1"/>
          </p:cNvSpPr>
          <p:nvPr/>
        </p:nvSpPr>
        <p:spPr bwMode="auto">
          <a:xfrm>
            <a:off x="1022350" y="5214938"/>
            <a:ext cx="6049963" cy="1016000"/>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tabLst>
                <a:tab pos="1619250" algn="l"/>
              </a:tabLst>
            </a:pPr>
            <a:r>
              <a:rPr lang="en-US" altLang="zh-CN" sz="2000">
                <a:latin typeface="Calibri" pitchFamily="34" charset="0"/>
              </a:rPr>
              <a:t>SQL&gt; SELECT orderno FROM order_master </a:t>
            </a:r>
          </a:p>
          <a:p>
            <a:pPr>
              <a:tabLst>
                <a:tab pos="1619250" algn="l"/>
              </a:tabLst>
            </a:pPr>
            <a:r>
              <a:rPr lang="en-US" altLang="zh-CN" sz="2000">
                <a:latin typeface="Calibri" pitchFamily="34" charset="0"/>
              </a:rPr>
              <a:t>     MINUS</a:t>
            </a:r>
          </a:p>
          <a:p>
            <a:pPr>
              <a:tabLst>
                <a:tab pos="1619250" algn="l"/>
              </a:tabLst>
            </a:pPr>
            <a:r>
              <a:rPr lang="en-US" altLang="zh-CN" sz="2000">
                <a:latin typeface="Calibri" pitchFamily="34" charset="0"/>
              </a:rPr>
              <a:t>     SELECT orderno FROM order_detail;</a:t>
            </a:r>
          </a:p>
        </p:txBody>
      </p:sp>
      <p:sp>
        <p:nvSpPr>
          <p:cNvPr id="197651" name="Rectangle 19"/>
          <p:cNvSpPr>
            <a:spLocks noChangeArrowheads="1"/>
          </p:cNvSpPr>
          <p:nvPr/>
        </p:nvSpPr>
        <p:spPr bwMode="auto">
          <a:xfrm>
            <a:off x="1011238" y="4214813"/>
            <a:ext cx="7632700" cy="792162"/>
          </a:xfrm>
          <a:prstGeom prst="rect">
            <a:avLst/>
          </a:prstGeom>
          <a:noFill/>
          <a:ln w="9525" algn="ctr">
            <a:noFill/>
            <a:miter lim="800000"/>
            <a:headEnd/>
            <a:tailEnd/>
          </a:ln>
        </p:spPr>
        <p:txBody>
          <a:bodyPr/>
          <a:lstStyle/>
          <a:p>
            <a:pPr marL="342900" indent="-342900">
              <a:lnSpc>
                <a:spcPct val="90000"/>
              </a:lnSpc>
              <a:spcBef>
                <a:spcPct val="20000"/>
              </a:spcBef>
              <a:buClr>
                <a:srgbClr val="339966"/>
              </a:buClr>
              <a:buFont typeface="Wingdings" pitchFamily="2" charset="2"/>
              <a:buNone/>
            </a:pPr>
            <a:r>
              <a:rPr lang="en-US" altLang="zh-CN" sz="2400">
                <a:latin typeface="Calibri" pitchFamily="34" charset="0"/>
                <a:ea typeface="黑体" pitchFamily="49" charset="-122"/>
              </a:rPr>
              <a:t>MINUS </a:t>
            </a:r>
            <a:r>
              <a:rPr lang="zh-CN" altLang="en-US" sz="2400">
                <a:latin typeface="Calibri" pitchFamily="34" charset="0"/>
                <a:ea typeface="黑体" pitchFamily="49" charset="-122"/>
              </a:rPr>
              <a:t>操作符返回从第一个查询结果中排除第二个查</a:t>
            </a:r>
          </a:p>
          <a:p>
            <a:pPr marL="342900" indent="-342900">
              <a:lnSpc>
                <a:spcPct val="90000"/>
              </a:lnSpc>
              <a:spcBef>
                <a:spcPct val="20000"/>
              </a:spcBef>
              <a:buClr>
                <a:srgbClr val="339966"/>
              </a:buClr>
              <a:buFont typeface="Wingdings" pitchFamily="2" charset="2"/>
              <a:buNone/>
            </a:pPr>
            <a:r>
              <a:rPr lang="zh-CN" altLang="en-US" sz="2400">
                <a:latin typeface="Calibri" pitchFamily="34" charset="0"/>
                <a:ea typeface="黑体" pitchFamily="49" charset="-122"/>
              </a:rPr>
              <a:t>询中出现的行。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7636"/>
                                        </p:tgtEl>
                                        <p:attrNameLst>
                                          <p:attrName>style.visibility</p:attrName>
                                        </p:attrNameLst>
                                      </p:cBhvr>
                                      <p:to>
                                        <p:strVal val="visible"/>
                                      </p:to>
                                    </p:set>
                                    <p:animEffect transition="in" filter="slide(fromTop)">
                                      <p:cBhvr>
                                        <p:cTn id="7" dur="1000"/>
                                        <p:tgtEl>
                                          <p:spTgt spid="19763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97637"/>
                                        </p:tgtEl>
                                        <p:attrNameLst>
                                          <p:attrName>style.visibility</p:attrName>
                                        </p:attrNameLst>
                                      </p:cBhvr>
                                      <p:to>
                                        <p:strVal val="visible"/>
                                      </p:to>
                                    </p:set>
                                    <p:animEffect transition="in" filter="wipe(up)">
                                      <p:cBhvr>
                                        <p:cTn id="11" dur="1000"/>
                                        <p:tgtEl>
                                          <p:spTgt spid="197637"/>
                                        </p:tgtEl>
                                      </p:cBhvr>
                                    </p:animEffect>
                                  </p:childTnLst>
                                </p:cTn>
                              </p:par>
                            </p:childTnLst>
                          </p:cTn>
                        </p:par>
                        <p:par>
                          <p:cTn id="12" fill="hold">
                            <p:stCondLst>
                              <p:cond delay="2000"/>
                            </p:stCondLst>
                            <p:childTnLst>
                              <p:par>
                                <p:cTn id="13" presetID="22" presetClass="entr" presetSubtype="2" fill="hold" grpId="0" nodeType="afterEffect">
                                  <p:stCondLst>
                                    <p:cond delay="0"/>
                                  </p:stCondLst>
                                  <p:childTnLst>
                                    <p:set>
                                      <p:cBhvr>
                                        <p:cTn id="14" dur="1" fill="hold">
                                          <p:stCondLst>
                                            <p:cond delay="0"/>
                                          </p:stCondLst>
                                        </p:cTn>
                                        <p:tgtEl>
                                          <p:spTgt spid="197638"/>
                                        </p:tgtEl>
                                        <p:attrNameLst>
                                          <p:attrName>style.visibility</p:attrName>
                                        </p:attrNameLst>
                                      </p:cBhvr>
                                      <p:to>
                                        <p:strVal val="visible"/>
                                      </p:to>
                                    </p:set>
                                    <p:animEffect transition="in" filter="wipe(right)">
                                      <p:cBhvr>
                                        <p:cTn id="15" dur="1000"/>
                                        <p:tgtEl>
                                          <p:spTgt spid="197638"/>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97640"/>
                                        </p:tgtEl>
                                        <p:attrNameLst>
                                          <p:attrName>style.visibility</p:attrName>
                                        </p:attrNameLst>
                                      </p:cBhvr>
                                      <p:to>
                                        <p:strVal val="visible"/>
                                      </p:to>
                                    </p:set>
                                    <p:animEffect transition="in" filter="wipe(up)">
                                      <p:cBhvr>
                                        <p:cTn id="19" dur="1000"/>
                                        <p:tgtEl>
                                          <p:spTgt spid="197640"/>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97644"/>
                                        </p:tgtEl>
                                        <p:attrNameLst>
                                          <p:attrName>style.visibility</p:attrName>
                                        </p:attrNameLst>
                                      </p:cBhvr>
                                      <p:to>
                                        <p:strVal val="visible"/>
                                      </p:to>
                                    </p:set>
                                    <p:animEffect transition="in" filter="wipe(up)">
                                      <p:cBhvr>
                                        <p:cTn id="23" dur="1000"/>
                                        <p:tgtEl>
                                          <p:spTgt spid="197644"/>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197641"/>
                                        </p:tgtEl>
                                        <p:attrNameLst>
                                          <p:attrName>style.visibility</p:attrName>
                                        </p:attrNameLst>
                                      </p:cBhvr>
                                      <p:to>
                                        <p:strVal val="visible"/>
                                      </p:to>
                                    </p:set>
                                    <p:animEffect transition="in" filter="wipe(up)">
                                      <p:cBhvr>
                                        <p:cTn id="27" dur="1000"/>
                                        <p:tgtEl>
                                          <p:spTgt spid="197641"/>
                                        </p:tgtEl>
                                      </p:cBhvr>
                                    </p:animEffect>
                                  </p:childTnLst>
                                </p:cTn>
                              </p:par>
                            </p:childTnLst>
                          </p:cTn>
                        </p:par>
                        <p:par>
                          <p:cTn id="28" fill="hold">
                            <p:stCondLst>
                              <p:cond delay="6000"/>
                            </p:stCondLst>
                            <p:childTnLst>
                              <p:par>
                                <p:cTn id="29" presetID="22" presetClass="entr" presetSubtype="1" fill="hold" grpId="0" nodeType="afterEffect">
                                  <p:stCondLst>
                                    <p:cond delay="0"/>
                                  </p:stCondLst>
                                  <p:childTnLst>
                                    <p:set>
                                      <p:cBhvr>
                                        <p:cTn id="30" dur="1" fill="hold">
                                          <p:stCondLst>
                                            <p:cond delay="0"/>
                                          </p:stCondLst>
                                        </p:cTn>
                                        <p:tgtEl>
                                          <p:spTgt spid="197645"/>
                                        </p:tgtEl>
                                        <p:attrNameLst>
                                          <p:attrName>style.visibility</p:attrName>
                                        </p:attrNameLst>
                                      </p:cBhvr>
                                      <p:to>
                                        <p:strVal val="visible"/>
                                      </p:to>
                                    </p:set>
                                    <p:animEffect transition="in" filter="wipe(up)">
                                      <p:cBhvr>
                                        <p:cTn id="31" dur="1000"/>
                                        <p:tgtEl>
                                          <p:spTgt spid="197645"/>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197639"/>
                                        </p:tgtEl>
                                        <p:attrNameLst>
                                          <p:attrName>style.visibility</p:attrName>
                                        </p:attrNameLst>
                                      </p:cBhvr>
                                      <p:to>
                                        <p:strVal val="visible"/>
                                      </p:to>
                                    </p:set>
                                    <p:animEffect transition="in" filter="wipe(left)">
                                      <p:cBhvr>
                                        <p:cTn id="35" dur="1000"/>
                                        <p:tgtEl>
                                          <p:spTgt spid="197639"/>
                                        </p:tgtEl>
                                      </p:cBhvr>
                                    </p:animEffect>
                                  </p:childTnLst>
                                </p:cTn>
                              </p:par>
                            </p:childTnLst>
                          </p:cTn>
                        </p:par>
                        <p:par>
                          <p:cTn id="36" fill="hold">
                            <p:stCondLst>
                              <p:cond delay="8000"/>
                            </p:stCondLst>
                            <p:childTnLst>
                              <p:par>
                                <p:cTn id="37" presetID="22" presetClass="entr" presetSubtype="1" fill="hold" grpId="0" nodeType="afterEffect">
                                  <p:stCondLst>
                                    <p:cond delay="0"/>
                                  </p:stCondLst>
                                  <p:childTnLst>
                                    <p:set>
                                      <p:cBhvr>
                                        <p:cTn id="38" dur="1" fill="hold">
                                          <p:stCondLst>
                                            <p:cond delay="0"/>
                                          </p:stCondLst>
                                        </p:cTn>
                                        <p:tgtEl>
                                          <p:spTgt spid="197642"/>
                                        </p:tgtEl>
                                        <p:attrNameLst>
                                          <p:attrName>style.visibility</p:attrName>
                                        </p:attrNameLst>
                                      </p:cBhvr>
                                      <p:to>
                                        <p:strVal val="visible"/>
                                      </p:to>
                                    </p:set>
                                    <p:animEffect transition="in" filter="wipe(up)">
                                      <p:cBhvr>
                                        <p:cTn id="39" dur="1000"/>
                                        <p:tgtEl>
                                          <p:spTgt spid="197642"/>
                                        </p:tgtEl>
                                      </p:cBhvr>
                                    </p:animEffect>
                                  </p:childTnLst>
                                </p:cTn>
                              </p:par>
                            </p:childTnLst>
                          </p:cTn>
                        </p:par>
                        <p:par>
                          <p:cTn id="40" fill="hold">
                            <p:stCondLst>
                              <p:cond delay="9000"/>
                            </p:stCondLst>
                            <p:childTnLst>
                              <p:par>
                                <p:cTn id="41" presetID="22" presetClass="entr" presetSubtype="1" fill="hold" grpId="0" nodeType="afterEffect">
                                  <p:stCondLst>
                                    <p:cond delay="0"/>
                                  </p:stCondLst>
                                  <p:childTnLst>
                                    <p:set>
                                      <p:cBhvr>
                                        <p:cTn id="42" dur="1" fill="hold">
                                          <p:stCondLst>
                                            <p:cond delay="0"/>
                                          </p:stCondLst>
                                        </p:cTn>
                                        <p:tgtEl>
                                          <p:spTgt spid="197646"/>
                                        </p:tgtEl>
                                        <p:attrNameLst>
                                          <p:attrName>style.visibility</p:attrName>
                                        </p:attrNameLst>
                                      </p:cBhvr>
                                      <p:to>
                                        <p:strVal val="visible"/>
                                      </p:to>
                                    </p:set>
                                    <p:animEffect transition="in" filter="wipe(up)">
                                      <p:cBhvr>
                                        <p:cTn id="43" dur="1000"/>
                                        <p:tgtEl>
                                          <p:spTgt spid="197646"/>
                                        </p:tgtEl>
                                      </p:cBhvr>
                                    </p:animEffect>
                                  </p:childTnLst>
                                </p:cTn>
                              </p:par>
                            </p:childTnLst>
                          </p:cTn>
                        </p:par>
                        <p:par>
                          <p:cTn id="44" fill="hold">
                            <p:stCondLst>
                              <p:cond delay="10000"/>
                            </p:stCondLst>
                            <p:childTnLst>
                              <p:par>
                                <p:cTn id="45" presetID="22" presetClass="entr" presetSubtype="1" fill="hold" grpId="0" nodeType="afterEffect">
                                  <p:stCondLst>
                                    <p:cond delay="0"/>
                                  </p:stCondLst>
                                  <p:childTnLst>
                                    <p:set>
                                      <p:cBhvr>
                                        <p:cTn id="46" dur="1" fill="hold">
                                          <p:stCondLst>
                                            <p:cond delay="0"/>
                                          </p:stCondLst>
                                        </p:cTn>
                                        <p:tgtEl>
                                          <p:spTgt spid="197643"/>
                                        </p:tgtEl>
                                        <p:attrNameLst>
                                          <p:attrName>style.visibility</p:attrName>
                                        </p:attrNameLst>
                                      </p:cBhvr>
                                      <p:to>
                                        <p:strVal val="visible"/>
                                      </p:to>
                                    </p:set>
                                    <p:animEffect transition="in" filter="wipe(up)">
                                      <p:cBhvr>
                                        <p:cTn id="47" dur="1000"/>
                                        <p:tgtEl>
                                          <p:spTgt spid="197643"/>
                                        </p:tgtEl>
                                      </p:cBhvr>
                                    </p:animEffect>
                                  </p:childTnLst>
                                </p:cTn>
                              </p:par>
                            </p:childTnLst>
                          </p:cTn>
                        </p:par>
                        <p:par>
                          <p:cTn id="48" fill="hold">
                            <p:stCondLst>
                              <p:cond delay="11000"/>
                            </p:stCondLst>
                            <p:childTnLst>
                              <p:par>
                                <p:cTn id="49" presetID="22" presetClass="entr" presetSubtype="1" fill="hold" grpId="0" nodeType="afterEffect">
                                  <p:stCondLst>
                                    <p:cond delay="0"/>
                                  </p:stCondLst>
                                  <p:childTnLst>
                                    <p:set>
                                      <p:cBhvr>
                                        <p:cTn id="50" dur="1" fill="hold">
                                          <p:stCondLst>
                                            <p:cond delay="0"/>
                                          </p:stCondLst>
                                        </p:cTn>
                                        <p:tgtEl>
                                          <p:spTgt spid="197647"/>
                                        </p:tgtEl>
                                        <p:attrNameLst>
                                          <p:attrName>style.visibility</p:attrName>
                                        </p:attrNameLst>
                                      </p:cBhvr>
                                      <p:to>
                                        <p:strVal val="visible"/>
                                      </p:to>
                                    </p:set>
                                    <p:animEffect transition="in" filter="wipe(up)">
                                      <p:cBhvr>
                                        <p:cTn id="51" dur="1000"/>
                                        <p:tgtEl>
                                          <p:spTgt spid="19764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97648"/>
                                        </p:tgtEl>
                                        <p:attrNameLst>
                                          <p:attrName>style.visibility</p:attrName>
                                        </p:attrNameLst>
                                      </p:cBhvr>
                                      <p:to>
                                        <p:strVal val="visible"/>
                                      </p:to>
                                    </p:set>
                                  </p:childTnLst>
                                </p:cTn>
                              </p:par>
                            </p:childTnLst>
                          </p:cTn>
                        </p:par>
                        <p:par>
                          <p:cTn id="56" fill="hold">
                            <p:stCondLst>
                              <p:cond delay="0"/>
                            </p:stCondLst>
                            <p:childTnLst>
                              <p:par>
                                <p:cTn id="57" presetID="22" presetClass="entr" presetSubtype="1" fill="hold" grpId="0" nodeType="afterEffect">
                                  <p:stCondLst>
                                    <p:cond delay="0"/>
                                  </p:stCondLst>
                                  <p:childTnLst>
                                    <p:set>
                                      <p:cBhvr>
                                        <p:cTn id="58" dur="1" fill="hold">
                                          <p:stCondLst>
                                            <p:cond delay="0"/>
                                          </p:stCondLst>
                                        </p:cTn>
                                        <p:tgtEl>
                                          <p:spTgt spid="197649"/>
                                        </p:tgtEl>
                                        <p:attrNameLst>
                                          <p:attrName>style.visibility</p:attrName>
                                        </p:attrNameLst>
                                      </p:cBhvr>
                                      <p:to>
                                        <p:strVal val="visible"/>
                                      </p:to>
                                    </p:set>
                                    <p:animEffect transition="in" filter="wipe(up)">
                                      <p:cBhvr>
                                        <p:cTn id="59" dur="1000"/>
                                        <p:tgtEl>
                                          <p:spTgt spid="197649"/>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97650"/>
                                        </p:tgtEl>
                                        <p:attrNameLst>
                                          <p:attrName>style.visibility</p:attrName>
                                        </p:attrNameLst>
                                      </p:cBhvr>
                                      <p:to>
                                        <p:strVal val="visible"/>
                                      </p:to>
                                    </p:set>
                                    <p:anim calcmode="lin" valueType="num">
                                      <p:cBhvr additive="base">
                                        <p:cTn id="64" dur="500" fill="hold"/>
                                        <p:tgtEl>
                                          <p:spTgt spid="197650"/>
                                        </p:tgtEl>
                                        <p:attrNameLst>
                                          <p:attrName>ppt_x</p:attrName>
                                        </p:attrNameLst>
                                      </p:cBhvr>
                                      <p:tavLst>
                                        <p:tav tm="0">
                                          <p:val>
                                            <p:strVal val="0-#ppt_w/2"/>
                                          </p:val>
                                        </p:tav>
                                        <p:tav tm="100000">
                                          <p:val>
                                            <p:strVal val="#ppt_x"/>
                                          </p:val>
                                        </p:tav>
                                      </p:tavLst>
                                    </p:anim>
                                    <p:anim calcmode="lin" valueType="num">
                                      <p:cBhvr additive="base">
                                        <p:cTn id="65" dur="500" fill="hold"/>
                                        <p:tgtEl>
                                          <p:spTgt spid="197650"/>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197651"/>
                                        </p:tgtEl>
                                        <p:attrNameLst>
                                          <p:attrName>style.visibility</p:attrName>
                                        </p:attrNameLst>
                                      </p:cBhvr>
                                      <p:to>
                                        <p:strVal val="visible"/>
                                      </p:to>
                                    </p:set>
                                    <p:anim calcmode="lin" valueType="num">
                                      <p:cBhvr additive="base">
                                        <p:cTn id="68" dur="500" fill="hold"/>
                                        <p:tgtEl>
                                          <p:spTgt spid="197651"/>
                                        </p:tgtEl>
                                        <p:attrNameLst>
                                          <p:attrName>ppt_x</p:attrName>
                                        </p:attrNameLst>
                                      </p:cBhvr>
                                      <p:tavLst>
                                        <p:tav tm="0">
                                          <p:val>
                                            <p:strVal val="0-#ppt_w/2"/>
                                          </p:val>
                                        </p:tav>
                                        <p:tav tm="100000">
                                          <p:val>
                                            <p:strVal val="#ppt_x"/>
                                          </p:val>
                                        </p:tav>
                                      </p:tavLst>
                                    </p:anim>
                                    <p:anim calcmode="lin" valueType="num">
                                      <p:cBhvr additive="base">
                                        <p:cTn id="69" dur="500" fill="hold"/>
                                        <p:tgtEl>
                                          <p:spTgt spid="197651"/>
                                        </p:tgtEl>
                                        <p:attrNameLst>
                                          <p:attrName>ppt_y</p:attrName>
                                        </p:attrNameLst>
                                      </p:cBhvr>
                                      <p:tavLst>
                                        <p:tav tm="0">
                                          <p:val>
                                            <p:strVal val="#ppt_y"/>
                                          </p:val>
                                        </p:tav>
                                        <p:tav tm="100000">
                                          <p:val>
                                            <p:strVal val="#ppt_y"/>
                                          </p:val>
                                        </p:tav>
                                      </p:tavLst>
                                    </p:anim>
                                  </p:childTnLst>
                                </p:cTn>
                              </p:par>
                              <p:par>
                                <p:cTn id="70" presetID="2" presetClass="exit" presetSubtype="2" fill="hold" grpId="1" nodeType="withEffect">
                                  <p:stCondLst>
                                    <p:cond delay="0"/>
                                  </p:stCondLst>
                                  <p:childTnLst>
                                    <p:anim calcmode="lin" valueType="num">
                                      <p:cBhvr additive="base">
                                        <p:cTn id="71" dur="500"/>
                                        <p:tgtEl>
                                          <p:spTgt spid="197648"/>
                                        </p:tgtEl>
                                        <p:attrNameLst>
                                          <p:attrName>ppt_x</p:attrName>
                                        </p:attrNameLst>
                                      </p:cBhvr>
                                      <p:tavLst>
                                        <p:tav tm="0">
                                          <p:val>
                                            <p:strVal val="ppt_x"/>
                                          </p:val>
                                        </p:tav>
                                        <p:tav tm="100000">
                                          <p:val>
                                            <p:strVal val="1+ppt_w/2"/>
                                          </p:val>
                                        </p:tav>
                                      </p:tavLst>
                                    </p:anim>
                                    <p:anim calcmode="lin" valueType="num">
                                      <p:cBhvr additive="base">
                                        <p:cTn id="72" dur="500"/>
                                        <p:tgtEl>
                                          <p:spTgt spid="197648"/>
                                        </p:tgtEl>
                                        <p:attrNameLst>
                                          <p:attrName>ppt_y</p:attrName>
                                        </p:attrNameLst>
                                      </p:cBhvr>
                                      <p:tavLst>
                                        <p:tav tm="0">
                                          <p:val>
                                            <p:strVal val="ppt_y"/>
                                          </p:val>
                                        </p:tav>
                                        <p:tav tm="100000">
                                          <p:val>
                                            <p:strVal val="ppt_y"/>
                                          </p:val>
                                        </p:tav>
                                      </p:tavLst>
                                    </p:anim>
                                    <p:set>
                                      <p:cBhvr>
                                        <p:cTn id="73" dur="1" fill="hold">
                                          <p:stCondLst>
                                            <p:cond delay="499"/>
                                          </p:stCondLst>
                                        </p:cTn>
                                        <p:tgtEl>
                                          <p:spTgt spid="197648"/>
                                        </p:tgtEl>
                                        <p:attrNameLst>
                                          <p:attrName>style.visibility</p:attrName>
                                        </p:attrNameLst>
                                      </p:cBhvr>
                                      <p:to>
                                        <p:strVal val="hidden"/>
                                      </p:to>
                                    </p:set>
                                  </p:childTnLst>
                                </p:cTn>
                              </p:par>
                              <p:par>
                                <p:cTn id="74" presetID="2" presetClass="exit" presetSubtype="2" fill="hold" grpId="1" nodeType="withEffect">
                                  <p:stCondLst>
                                    <p:cond delay="0"/>
                                  </p:stCondLst>
                                  <p:childTnLst>
                                    <p:anim calcmode="lin" valueType="num">
                                      <p:cBhvr additive="base">
                                        <p:cTn id="75" dur="500"/>
                                        <p:tgtEl>
                                          <p:spTgt spid="197649"/>
                                        </p:tgtEl>
                                        <p:attrNameLst>
                                          <p:attrName>ppt_x</p:attrName>
                                        </p:attrNameLst>
                                      </p:cBhvr>
                                      <p:tavLst>
                                        <p:tav tm="0">
                                          <p:val>
                                            <p:strVal val="ppt_x"/>
                                          </p:val>
                                        </p:tav>
                                        <p:tav tm="100000">
                                          <p:val>
                                            <p:strVal val="1+ppt_w/2"/>
                                          </p:val>
                                        </p:tav>
                                      </p:tavLst>
                                    </p:anim>
                                    <p:anim calcmode="lin" valueType="num">
                                      <p:cBhvr additive="base">
                                        <p:cTn id="76" dur="500"/>
                                        <p:tgtEl>
                                          <p:spTgt spid="197649"/>
                                        </p:tgtEl>
                                        <p:attrNameLst>
                                          <p:attrName>ppt_y</p:attrName>
                                        </p:attrNameLst>
                                      </p:cBhvr>
                                      <p:tavLst>
                                        <p:tav tm="0">
                                          <p:val>
                                            <p:strVal val="ppt_y"/>
                                          </p:val>
                                        </p:tav>
                                        <p:tav tm="100000">
                                          <p:val>
                                            <p:strVal val="ppt_y"/>
                                          </p:val>
                                        </p:tav>
                                      </p:tavLst>
                                    </p:anim>
                                    <p:set>
                                      <p:cBhvr>
                                        <p:cTn id="77" dur="1" fill="hold">
                                          <p:stCondLst>
                                            <p:cond delay="499"/>
                                          </p:stCondLst>
                                        </p:cTn>
                                        <p:tgtEl>
                                          <p:spTgt spid="1976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P spid="197637" grpId="0" animBg="1"/>
      <p:bldP spid="197638" grpId="0" animBg="1"/>
      <p:bldP spid="197639" grpId="0" animBg="1"/>
      <p:bldP spid="197640" grpId="0" animBg="1"/>
      <p:bldP spid="197641" grpId="0" animBg="1"/>
      <p:bldP spid="197642" grpId="0" animBg="1"/>
      <p:bldP spid="197643" grpId="0" animBg="1"/>
      <p:bldP spid="197644" grpId="0" animBg="1"/>
      <p:bldP spid="197645" grpId="0" animBg="1"/>
      <p:bldP spid="197646" grpId="0" animBg="1"/>
      <p:bldP spid="197647" grpId="0" animBg="1"/>
      <p:bldP spid="197648" grpId="0"/>
      <p:bldP spid="197648" grpId="1"/>
      <p:bldP spid="197649" grpId="0" animBg="1"/>
      <p:bldP spid="197649" grpId="1" animBg="1"/>
      <p:bldP spid="197650" grpId="0" animBg="1"/>
      <p:bldP spid="1976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C424DCAC-8ECA-438F-AB0A-45C9100DB8C6}" type="slidenum">
              <a:rPr lang="en-US" altLang="zh-CN" smtClean="0">
                <a:ea typeface="宋体" charset="-122"/>
              </a:rPr>
              <a:pPr fontAlgn="base">
                <a:spcBef>
                  <a:spcPct val="0"/>
                </a:spcBef>
                <a:spcAft>
                  <a:spcPct val="0"/>
                </a:spcAft>
              </a:pPr>
              <a:t>24</a:t>
            </a:fld>
            <a:endParaRPr lang="en-US" altLang="zh-CN" smtClean="0">
              <a:ea typeface="宋体" charset="-122"/>
            </a:endParaRPr>
          </a:p>
        </p:txBody>
      </p:sp>
      <p:sp>
        <p:nvSpPr>
          <p:cNvPr id="95244" name="Rectangle 12"/>
          <p:cNvSpPr>
            <a:spLocks noChangeArrowheads="1"/>
          </p:cNvSpPr>
          <p:nvPr/>
        </p:nvSpPr>
        <p:spPr bwMode="auto">
          <a:xfrm>
            <a:off x="642938" y="1071563"/>
            <a:ext cx="8266112" cy="830262"/>
          </a:xfrm>
          <a:prstGeom prst="rect">
            <a:avLst/>
          </a:prstGeom>
          <a:noFill/>
          <a:ln w="9525" algn="ctr">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连接操作符用于将多个字符串或数据值合并成一个字符串</a:t>
            </a:r>
          </a:p>
        </p:txBody>
      </p:sp>
      <p:sp>
        <p:nvSpPr>
          <p:cNvPr id="95245" name="Rectangle 13"/>
          <p:cNvSpPr>
            <a:spLocks noChangeArrowheads="1"/>
          </p:cNvSpPr>
          <p:nvPr/>
        </p:nvSpPr>
        <p:spPr bwMode="auto">
          <a:xfrm>
            <a:off x="1143000" y="3086100"/>
            <a:ext cx="7173913" cy="113823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SQL&gt; SELECT (venname|| ' </a:t>
            </a:r>
            <a:r>
              <a:rPr lang="zh-CN" altLang="en-US" sz="2000">
                <a:latin typeface="Calibri" pitchFamily="34" charset="0"/>
              </a:rPr>
              <a:t>的地址是 </a:t>
            </a:r>
            <a:r>
              <a:rPr lang="en-US" altLang="zh-CN" sz="2000">
                <a:latin typeface="Calibri" pitchFamily="34" charset="0"/>
              </a:rPr>
              <a:t>'</a:t>
            </a:r>
          </a:p>
          <a:p>
            <a:pPr>
              <a:spcBef>
                <a:spcPct val="20000"/>
              </a:spcBef>
              <a:tabLst>
                <a:tab pos="1619250" algn="l"/>
              </a:tabLst>
            </a:pPr>
            <a:r>
              <a:rPr lang="en-US" altLang="zh-CN" sz="2000">
                <a:latin typeface="Calibri" pitchFamily="34" charset="0"/>
              </a:rPr>
              <a:t>     ||venadd1||' '||venadd2 ||' '||venadd3) address</a:t>
            </a:r>
          </a:p>
          <a:p>
            <a:pPr>
              <a:spcBef>
                <a:spcPct val="20000"/>
              </a:spcBef>
              <a:tabLst>
                <a:tab pos="1619250" algn="l"/>
              </a:tabLst>
            </a:pPr>
            <a:r>
              <a:rPr lang="en-US" altLang="zh-CN" sz="2000">
                <a:latin typeface="Calibri" pitchFamily="34" charset="0"/>
              </a:rPr>
              <a:t>     FROM vendor_master WHERE vencode='V001';</a:t>
            </a:r>
          </a:p>
        </p:txBody>
      </p:sp>
      <p:sp>
        <p:nvSpPr>
          <p:cNvPr id="95246" name="Rectangle 14"/>
          <p:cNvSpPr>
            <a:spLocks noChangeArrowheads="1"/>
          </p:cNvSpPr>
          <p:nvPr/>
        </p:nvSpPr>
        <p:spPr bwMode="auto">
          <a:xfrm>
            <a:off x="3786188" y="4714875"/>
            <a:ext cx="4333875" cy="679450"/>
          </a:xfrm>
          <a:prstGeom prst="rect">
            <a:avLst/>
          </a:prstGeom>
          <a:gradFill rotWithShape="1">
            <a:gsLst>
              <a:gs pos="0">
                <a:srgbClr val="FFCC00"/>
              </a:gs>
              <a:gs pos="100000">
                <a:schemeClr val="bg1"/>
              </a:gs>
            </a:gsLst>
            <a:lin ang="5400000" scaled="1"/>
          </a:gradFill>
          <a:ln w="9525">
            <a:solidFill>
              <a:schemeClr val="tx1"/>
            </a:solidFill>
            <a:miter lim="800000"/>
            <a:headEnd/>
            <a:tailEnd/>
          </a:ln>
        </p:spPr>
        <p:txBody>
          <a:bodyPr anchor="ctr">
            <a:spAutoFit/>
          </a:bodyPr>
          <a:lstStyle/>
          <a:p>
            <a:pPr algn="ctr">
              <a:lnSpc>
                <a:spcPct val="95000"/>
              </a:lnSpc>
            </a:pPr>
            <a:r>
              <a:rPr lang="zh-CN" altLang="en-US" sz="2000">
                <a:latin typeface="Calibri" pitchFamily="34" charset="0"/>
                <a:ea typeface="黑体" pitchFamily="49" charset="-122"/>
              </a:rPr>
              <a:t>通过使用连接操作符可以将表中</a:t>
            </a:r>
          </a:p>
          <a:p>
            <a:pPr algn="ctr">
              <a:lnSpc>
                <a:spcPct val="95000"/>
              </a:lnSpc>
            </a:pPr>
            <a:r>
              <a:rPr lang="zh-CN" altLang="en-US" sz="2000">
                <a:latin typeface="Calibri" pitchFamily="34" charset="0"/>
                <a:ea typeface="黑体" pitchFamily="49" charset="-122"/>
              </a:rPr>
              <a:t>的多个列合并成逻辑上的一行列</a:t>
            </a:r>
          </a:p>
        </p:txBody>
      </p:sp>
      <p:sp>
        <p:nvSpPr>
          <p:cNvPr id="50181" name="标题 6"/>
          <p:cNvSpPr>
            <a:spLocks noGrp="1"/>
          </p:cNvSpPr>
          <p:nvPr>
            <p:ph type="title"/>
          </p:nvPr>
        </p:nvSpPr>
        <p:spPr/>
        <p:txBody>
          <a:bodyPr/>
          <a:lstStyle/>
          <a:p>
            <a:pPr eaLnBrk="1" hangingPunct="1"/>
            <a:r>
              <a:rPr lang="zh-CN" altLang="en-US" smtClean="0">
                <a:ea typeface="文鼎CS大宋"/>
              </a:rPr>
              <a:t>连接操作符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5244"/>
                                        </p:tgtEl>
                                        <p:attrNameLst>
                                          <p:attrName>style.visibility</p:attrName>
                                        </p:attrNameLst>
                                      </p:cBhvr>
                                      <p:to>
                                        <p:strVal val="visible"/>
                                      </p:to>
                                    </p:set>
                                    <p:animEffect transition="in" filter="slide(fromLeft)">
                                      <p:cBhvr>
                                        <p:cTn id="7" dur="1000"/>
                                        <p:tgtEl>
                                          <p:spTgt spid="952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5245"/>
                                        </p:tgtEl>
                                        <p:attrNameLst>
                                          <p:attrName>style.visibility</p:attrName>
                                        </p:attrNameLst>
                                      </p:cBhvr>
                                      <p:to>
                                        <p:strVal val="visible"/>
                                      </p:to>
                                    </p:set>
                                    <p:animEffect transition="in" filter="wipe(up)">
                                      <p:cBhvr>
                                        <p:cTn id="12" dur="1000"/>
                                        <p:tgtEl>
                                          <p:spTgt spid="95245"/>
                                        </p:tgtEl>
                                      </p:cBhvr>
                                    </p:animEffect>
                                  </p:childTnLst>
                                </p:cTn>
                              </p:par>
                            </p:childTnLst>
                          </p:cTn>
                        </p:par>
                        <p:par>
                          <p:cTn id="13" fill="hold">
                            <p:stCondLst>
                              <p:cond delay="10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95246"/>
                                        </p:tgtEl>
                                        <p:attrNameLst>
                                          <p:attrName>style.visibility</p:attrName>
                                        </p:attrNameLst>
                                      </p:cBhvr>
                                      <p:to>
                                        <p:strVal val="visible"/>
                                      </p:to>
                                    </p:set>
                                    <p:anim calcmode="discrete" valueType="clr">
                                      <p:cBhvr override="childStyle">
                                        <p:cTn id="16" dur="80"/>
                                        <p:tgtEl>
                                          <p:spTgt spid="95246"/>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95246"/>
                                        </p:tgtEl>
                                        <p:attrNameLst>
                                          <p:attrName>fillcolor</p:attrName>
                                        </p:attrNameLst>
                                      </p:cBhvr>
                                      <p:tavLst>
                                        <p:tav tm="0">
                                          <p:val>
                                            <p:clrVal>
                                              <a:schemeClr val="accent2"/>
                                            </p:clrVal>
                                          </p:val>
                                        </p:tav>
                                        <p:tav tm="50000">
                                          <p:val>
                                            <p:clrVal>
                                              <a:schemeClr val="hlink"/>
                                            </p:clrVal>
                                          </p:val>
                                        </p:tav>
                                      </p:tavLst>
                                    </p:anim>
                                    <p:set>
                                      <p:cBhvr>
                                        <p:cTn id="18" dur="80"/>
                                        <p:tgtEl>
                                          <p:spTgt spid="9524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4" grpId="0"/>
      <p:bldP spid="95245" grpId="0" animBg="1"/>
      <p:bldP spid="952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A2C7025D-9DCA-48C4-B6D7-2743994CF978}" type="slidenum">
              <a:rPr lang="en-US" altLang="zh-CN" smtClean="0">
                <a:ea typeface="宋体" charset="-122"/>
              </a:rPr>
              <a:pPr fontAlgn="base">
                <a:spcBef>
                  <a:spcPct val="0"/>
                </a:spcBef>
                <a:spcAft>
                  <a:spcPct val="0"/>
                </a:spcAft>
              </a:pPr>
              <a:t>25</a:t>
            </a:fld>
            <a:endParaRPr lang="en-US" altLang="zh-CN" smtClean="0">
              <a:ea typeface="宋体" charset="-122"/>
            </a:endParaRPr>
          </a:p>
        </p:txBody>
      </p:sp>
      <p:sp>
        <p:nvSpPr>
          <p:cNvPr id="198660" name="Rectangle 4"/>
          <p:cNvSpPr>
            <a:spLocks noChangeArrowheads="1"/>
          </p:cNvSpPr>
          <p:nvPr/>
        </p:nvSpPr>
        <p:spPr bwMode="auto">
          <a:xfrm>
            <a:off x="714375" y="1143000"/>
            <a:ext cx="7715250" cy="5000625"/>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None/>
            </a:pPr>
            <a:r>
              <a:rPr lang="en-US" altLang="zh-CN" sz="2800">
                <a:latin typeface="Calibri" pitchFamily="34" charset="0"/>
                <a:ea typeface="黑体" pitchFamily="49" charset="-122"/>
              </a:rPr>
              <a:t>SQL </a:t>
            </a:r>
            <a:r>
              <a:rPr lang="zh-CN" altLang="en-US" sz="2800">
                <a:latin typeface="Calibri" pitchFamily="34" charset="0"/>
                <a:ea typeface="黑体" pitchFamily="49" charset="-122"/>
              </a:rPr>
              <a:t>操作符的优先级从高到低的顺序是：</a:t>
            </a:r>
          </a:p>
          <a:p>
            <a:pPr marL="342900" indent="-342900">
              <a:lnSpc>
                <a:spcPct val="150000"/>
              </a:lnSpc>
              <a:spcBef>
                <a:spcPct val="20000"/>
              </a:spcBef>
              <a:buClr>
                <a:schemeClr val="accent2"/>
              </a:buClr>
              <a:buFontTx/>
              <a:buBlip>
                <a:blip r:embed="rId2"/>
              </a:buBlip>
            </a:pPr>
            <a:r>
              <a:rPr lang="en-US" altLang="en-US" sz="2800" b="1">
                <a:latin typeface="Calibri" pitchFamily="34" charset="0"/>
                <a:ea typeface="黑体" pitchFamily="49" charset="-122"/>
              </a:rPr>
              <a:t>算术操作符         </a:t>
            </a:r>
            <a:r>
              <a:rPr lang="zh-CN" altLang="en-US" sz="2800" b="1">
                <a:latin typeface="Calibri" pitchFamily="34" charset="0"/>
                <a:ea typeface="黑体" pitchFamily="49" charset="-122"/>
              </a:rPr>
              <a:t>  </a:t>
            </a:r>
            <a:r>
              <a:rPr lang="en-US" altLang="en-US" sz="2800" b="1">
                <a:latin typeface="Calibri" pitchFamily="34" charset="0"/>
                <a:ea typeface="黑体" pitchFamily="49" charset="-122"/>
              </a:rPr>
              <a:t>--------最高优先级</a:t>
            </a:r>
          </a:p>
          <a:p>
            <a:pPr marL="342900" indent="-342900">
              <a:lnSpc>
                <a:spcPct val="150000"/>
              </a:lnSpc>
              <a:spcBef>
                <a:spcPct val="20000"/>
              </a:spcBef>
              <a:buClr>
                <a:schemeClr val="accent2"/>
              </a:buClr>
              <a:buFontTx/>
              <a:buBlip>
                <a:blip r:embed="rId2"/>
              </a:buBlip>
            </a:pPr>
            <a:r>
              <a:rPr lang="en-US" altLang="en-US" sz="2800" b="1">
                <a:latin typeface="Calibri" pitchFamily="34" charset="0"/>
                <a:ea typeface="黑体" pitchFamily="49" charset="-122"/>
              </a:rPr>
              <a:t>连接操作符</a:t>
            </a:r>
          </a:p>
          <a:p>
            <a:pPr marL="342900" indent="-342900">
              <a:lnSpc>
                <a:spcPct val="150000"/>
              </a:lnSpc>
              <a:spcBef>
                <a:spcPct val="20000"/>
              </a:spcBef>
              <a:buClr>
                <a:schemeClr val="accent2"/>
              </a:buClr>
              <a:buFontTx/>
              <a:buBlip>
                <a:blip r:embed="rId2"/>
              </a:buBlip>
            </a:pPr>
            <a:r>
              <a:rPr lang="en-US" altLang="en-US" sz="2800" b="1">
                <a:latin typeface="Calibri" pitchFamily="34" charset="0"/>
                <a:ea typeface="黑体" pitchFamily="49" charset="-122"/>
              </a:rPr>
              <a:t>比较操作符</a:t>
            </a:r>
          </a:p>
          <a:p>
            <a:pPr marL="342900" indent="-342900">
              <a:lnSpc>
                <a:spcPct val="150000"/>
              </a:lnSpc>
              <a:spcBef>
                <a:spcPct val="20000"/>
              </a:spcBef>
              <a:buClr>
                <a:schemeClr val="accent2"/>
              </a:buClr>
              <a:buFontTx/>
              <a:buBlip>
                <a:blip r:embed="rId2"/>
              </a:buBlip>
            </a:pPr>
            <a:r>
              <a:rPr lang="en-US" altLang="en-US" sz="2800" b="1">
                <a:latin typeface="Calibri" pitchFamily="34" charset="0"/>
                <a:ea typeface="黑体" pitchFamily="49" charset="-122"/>
              </a:rPr>
              <a:t>NOT 逻辑操作符</a:t>
            </a:r>
          </a:p>
          <a:p>
            <a:pPr marL="342900" indent="-342900">
              <a:lnSpc>
                <a:spcPct val="150000"/>
              </a:lnSpc>
              <a:spcBef>
                <a:spcPct val="20000"/>
              </a:spcBef>
              <a:buClr>
                <a:schemeClr val="accent2"/>
              </a:buClr>
              <a:buFontTx/>
              <a:buBlip>
                <a:blip r:embed="rId2"/>
              </a:buBlip>
            </a:pPr>
            <a:r>
              <a:rPr lang="en-US" altLang="en-US" sz="2800" b="1">
                <a:latin typeface="Calibri" pitchFamily="34" charset="0"/>
                <a:ea typeface="黑体" pitchFamily="49" charset="-122"/>
              </a:rPr>
              <a:t>AND 逻辑操作符</a:t>
            </a:r>
          </a:p>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OR   </a:t>
            </a:r>
            <a:r>
              <a:rPr lang="zh-CN" altLang="en-US" sz="2800" b="1">
                <a:latin typeface="Calibri" pitchFamily="34" charset="0"/>
                <a:ea typeface="黑体" pitchFamily="49" charset="-122"/>
              </a:rPr>
              <a:t>逻辑操作符   </a:t>
            </a:r>
            <a:r>
              <a:rPr lang="en-US" altLang="zh-CN" sz="2800">
                <a:latin typeface="Calibri" pitchFamily="34" charset="0"/>
                <a:ea typeface="黑体" pitchFamily="49" charset="-122"/>
              </a:rPr>
              <a:t>--------</a:t>
            </a:r>
            <a:r>
              <a:rPr lang="zh-CN" altLang="en-US" sz="2800">
                <a:latin typeface="Calibri" pitchFamily="34" charset="0"/>
                <a:ea typeface="黑体" pitchFamily="49" charset="-122"/>
              </a:rPr>
              <a:t>最低优先级 </a:t>
            </a:r>
            <a:endParaRPr lang="en-US" sz="2800">
              <a:latin typeface="Calibri" pitchFamily="34" charset="0"/>
              <a:ea typeface="黑体" pitchFamily="49" charset="-122"/>
            </a:endParaRPr>
          </a:p>
        </p:txBody>
      </p:sp>
      <p:sp>
        <p:nvSpPr>
          <p:cNvPr id="52227" name="标题 4"/>
          <p:cNvSpPr>
            <a:spLocks noGrp="1"/>
          </p:cNvSpPr>
          <p:nvPr>
            <p:ph type="title"/>
          </p:nvPr>
        </p:nvSpPr>
        <p:spPr/>
        <p:txBody>
          <a:bodyPr/>
          <a:lstStyle/>
          <a:p>
            <a:pPr eaLnBrk="1" hangingPunct="1"/>
            <a:r>
              <a:rPr lang="zh-CN" altLang="en-US" smtClean="0">
                <a:ea typeface="文鼎CS大宋"/>
              </a:rPr>
              <a:t>操作符的优先级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98660">
                                            <p:txEl>
                                              <p:pRg st="0" end="0"/>
                                            </p:txEl>
                                          </p:spTgt>
                                        </p:tgtEl>
                                        <p:attrNameLst>
                                          <p:attrName>style.visibility</p:attrName>
                                        </p:attrNameLst>
                                      </p:cBhvr>
                                      <p:to>
                                        <p:strVal val="visible"/>
                                      </p:to>
                                    </p:set>
                                    <p:animEffect transition="in" filter="slide(fromLeft)">
                                      <p:cBhvr>
                                        <p:cTn id="7" dur="1000"/>
                                        <p:tgtEl>
                                          <p:spTgt spid="198660">
                                            <p:txEl>
                                              <p:pRg st="0" end="0"/>
                                            </p:txEl>
                                          </p:spTgt>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198660">
                                            <p:txEl>
                                              <p:pRg st="1" end="1"/>
                                            </p:txEl>
                                          </p:spTgt>
                                        </p:tgtEl>
                                        <p:attrNameLst>
                                          <p:attrName>style.visibility</p:attrName>
                                        </p:attrNameLst>
                                      </p:cBhvr>
                                      <p:to>
                                        <p:strVal val="visible"/>
                                      </p:to>
                                    </p:set>
                                    <p:animEffect transition="in" filter="slide(fromLeft)">
                                      <p:cBhvr>
                                        <p:cTn id="11" dur="1000"/>
                                        <p:tgtEl>
                                          <p:spTgt spid="198660">
                                            <p:txEl>
                                              <p:pRg st="1" end="1"/>
                                            </p:txEl>
                                          </p:spTgt>
                                        </p:tgtEl>
                                      </p:cBhvr>
                                    </p:animEffect>
                                  </p:childTnLst>
                                </p:cTn>
                              </p:par>
                            </p:childTnLst>
                          </p:cTn>
                        </p:par>
                        <p:par>
                          <p:cTn id="12" fill="hold">
                            <p:stCondLst>
                              <p:cond delay="2000"/>
                            </p:stCondLst>
                            <p:childTnLst>
                              <p:par>
                                <p:cTn id="13" presetID="12" presetClass="entr" presetSubtype="8" fill="hold" nodeType="afterEffect">
                                  <p:stCondLst>
                                    <p:cond delay="0"/>
                                  </p:stCondLst>
                                  <p:childTnLst>
                                    <p:set>
                                      <p:cBhvr>
                                        <p:cTn id="14" dur="1" fill="hold">
                                          <p:stCondLst>
                                            <p:cond delay="0"/>
                                          </p:stCondLst>
                                        </p:cTn>
                                        <p:tgtEl>
                                          <p:spTgt spid="198660">
                                            <p:txEl>
                                              <p:pRg st="2" end="2"/>
                                            </p:txEl>
                                          </p:spTgt>
                                        </p:tgtEl>
                                        <p:attrNameLst>
                                          <p:attrName>style.visibility</p:attrName>
                                        </p:attrNameLst>
                                      </p:cBhvr>
                                      <p:to>
                                        <p:strVal val="visible"/>
                                      </p:to>
                                    </p:set>
                                    <p:animEffect transition="in" filter="slide(fromLeft)">
                                      <p:cBhvr>
                                        <p:cTn id="15" dur="1000"/>
                                        <p:tgtEl>
                                          <p:spTgt spid="198660">
                                            <p:txEl>
                                              <p:pRg st="2" end="2"/>
                                            </p:txEl>
                                          </p:spTgt>
                                        </p:tgtEl>
                                      </p:cBhvr>
                                    </p:animEffect>
                                  </p:childTnLst>
                                </p:cTn>
                              </p:par>
                            </p:childTnLst>
                          </p:cTn>
                        </p:par>
                        <p:par>
                          <p:cTn id="16" fill="hold">
                            <p:stCondLst>
                              <p:cond delay="3000"/>
                            </p:stCondLst>
                            <p:childTnLst>
                              <p:par>
                                <p:cTn id="17" presetID="12" presetClass="entr" presetSubtype="8" fill="hold" nodeType="afterEffect">
                                  <p:stCondLst>
                                    <p:cond delay="0"/>
                                  </p:stCondLst>
                                  <p:childTnLst>
                                    <p:set>
                                      <p:cBhvr>
                                        <p:cTn id="18" dur="1" fill="hold">
                                          <p:stCondLst>
                                            <p:cond delay="0"/>
                                          </p:stCondLst>
                                        </p:cTn>
                                        <p:tgtEl>
                                          <p:spTgt spid="198660">
                                            <p:txEl>
                                              <p:pRg st="3" end="3"/>
                                            </p:txEl>
                                          </p:spTgt>
                                        </p:tgtEl>
                                        <p:attrNameLst>
                                          <p:attrName>style.visibility</p:attrName>
                                        </p:attrNameLst>
                                      </p:cBhvr>
                                      <p:to>
                                        <p:strVal val="visible"/>
                                      </p:to>
                                    </p:set>
                                    <p:animEffect transition="in" filter="slide(fromLeft)">
                                      <p:cBhvr>
                                        <p:cTn id="19" dur="1000"/>
                                        <p:tgtEl>
                                          <p:spTgt spid="198660">
                                            <p:txEl>
                                              <p:pRg st="3" end="3"/>
                                            </p:txEl>
                                          </p:spTgt>
                                        </p:tgtEl>
                                      </p:cBhvr>
                                    </p:animEffect>
                                  </p:childTnLst>
                                </p:cTn>
                              </p:par>
                            </p:childTnLst>
                          </p:cTn>
                        </p:par>
                        <p:par>
                          <p:cTn id="20" fill="hold">
                            <p:stCondLst>
                              <p:cond delay="4000"/>
                            </p:stCondLst>
                            <p:childTnLst>
                              <p:par>
                                <p:cTn id="21" presetID="12" presetClass="entr" presetSubtype="8" fill="hold" nodeType="afterEffect">
                                  <p:stCondLst>
                                    <p:cond delay="0"/>
                                  </p:stCondLst>
                                  <p:childTnLst>
                                    <p:set>
                                      <p:cBhvr>
                                        <p:cTn id="22" dur="1" fill="hold">
                                          <p:stCondLst>
                                            <p:cond delay="0"/>
                                          </p:stCondLst>
                                        </p:cTn>
                                        <p:tgtEl>
                                          <p:spTgt spid="198660">
                                            <p:txEl>
                                              <p:pRg st="4" end="4"/>
                                            </p:txEl>
                                          </p:spTgt>
                                        </p:tgtEl>
                                        <p:attrNameLst>
                                          <p:attrName>style.visibility</p:attrName>
                                        </p:attrNameLst>
                                      </p:cBhvr>
                                      <p:to>
                                        <p:strVal val="visible"/>
                                      </p:to>
                                    </p:set>
                                    <p:animEffect transition="in" filter="slide(fromLeft)">
                                      <p:cBhvr>
                                        <p:cTn id="23" dur="1000"/>
                                        <p:tgtEl>
                                          <p:spTgt spid="198660">
                                            <p:txEl>
                                              <p:pRg st="4" end="4"/>
                                            </p:txEl>
                                          </p:spTgt>
                                        </p:tgtEl>
                                      </p:cBhvr>
                                    </p:animEffect>
                                  </p:childTnLst>
                                </p:cTn>
                              </p:par>
                            </p:childTnLst>
                          </p:cTn>
                        </p:par>
                        <p:par>
                          <p:cTn id="24" fill="hold">
                            <p:stCondLst>
                              <p:cond delay="5000"/>
                            </p:stCondLst>
                            <p:childTnLst>
                              <p:par>
                                <p:cTn id="25" presetID="12" presetClass="entr" presetSubtype="8" fill="hold" nodeType="afterEffect">
                                  <p:stCondLst>
                                    <p:cond delay="0"/>
                                  </p:stCondLst>
                                  <p:childTnLst>
                                    <p:set>
                                      <p:cBhvr>
                                        <p:cTn id="26" dur="1" fill="hold">
                                          <p:stCondLst>
                                            <p:cond delay="0"/>
                                          </p:stCondLst>
                                        </p:cTn>
                                        <p:tgtEl>
                                          <p:spTgt spid="198660">
                                            <p:txEl>
                                              <p:pRg st="5" end="5"/>
                                            </p:txEl>
                                          </p:spTgt>
                                        </p:tgtEl>
                                        <p:attrNameLst>
                                          <p:attrName>style.visibility</p:attrName>
                                        </p:attrNameLst>
                                      </p:cBhvr>
                                      <p:to>
                                        <p:strVal val="visible"/>
                                      </p:to>
                                    </p:set>
                                    <p:animEffect transition="in" filter="slide(fromLeft)">
                                      <p:cBhvr>
                                        <p:cTn id="27" dur="1000"/>
                                        <p:tgtEl>
                                          <p:spTgt spid="198660">
                                            <p:txEl>
                                              <p:pRg st="5" end="5"/>
                                            </p:txEl>
                                          </p:spTgt>
                                        </p:tgtEl>
                                      </p:cBhvr>
                                    </p:animEffect>
                                  </p:childTnLst>
                                </p:cTn>
                              </p:par>
                            </p:childTnLst>
                          </p:cTn>
                        </p:par>
                        <p:par>
                          <p:cTn id="28" fill="hold">
                            <p:stCondLst>
                              <p:cond delay="6000"/>
                            </p:stCondLst>
                            <p:childTnLst>
                              <p:par>
                                <p:cTn id="29" presetID="12" presetClass="entr" presetSubtype="8" fill="hold" nodeType="afterEffect">
                                  <p:stCondLst>
                                    <p:cond delay="0"/>
                                  </p:stCondLst>
                                  <p:childTnLst>
                                    <p:set>
                                      <p:cBhvr>
                                        <p:cTn id="30" dur="1" fill="hold">
                                          <p:stCondLst>
                                            <p:cond delay="0"/>
                                          </p:stCondLst>
                                        </p:cTn>
                                        <p:tgtEl>
                                          <p:spTgt spid="198660">
                                            <p:txEl>
                                              <p:pRg st="6" end="6"/>
                                            </p:txEl>
                                          </p:spTgt>
                                        </p:tgtEl>
                                        <p:attrNameLst>
                                          <p:attrName>style.visibility</p:attrName>
                                        </p:attrNameLst>
                                      </p:cBhvr>
                                      <p:to>
                                        <p:strVal val="visible"/>
                                      </p:to>
                                    </p:set>
                                    <p:animEffect transition="in" filter="slide(fromLeft)">
                                      <p:cBhvr>
                                        <p:cTn id="31" dur="1000"/>
                                        <p:tgtEl>
                                          <p:spTgt spid="1986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03C3AA16-7BDF-4276-8751-47C91E2BE243}" type="slidenum">
              <a:rPr lang="en-US" altLang="zh-CN" smtClean="0">
                <a:ea typeface="宋体" charset="-122"/>
              </a:rPr>
              <a:pPr fontAlgn="base">
                <a:spcBef>
                  <a:spcPct val="0"/>
                </a:spcBef>
                <a:spcAft>
                  <a:spcPct val="0"/>
                </a:spcAft>
              </a:pPr>
              <a:t>26</a:t>
            </a:fld>
            <a:endParaRPr lang="en-US" altLang="zh-CN" smtClean="0">
              <a:ea typeface="宋体" charset="-122"/>
            </a:endParaRPr>
          </a:p>
        </p:txBody>
      </p:sp>
      <p:sp>
        <p:nvSpPr>
          <p:cNvPr id="53250" name="Rectangle 2"/>
          <p:cNvSpPr>
            <a:spLocks noGrp="1" noChangeArrowheads="1"/>
          </p:cNvSpPr>
          <p:nvPr>
            <p:ph type="title"/>
          </p:nvPr>
        </p:nvSpPr>
        <p:spPr/>
        <p:txBody>
          <a:bodyPr/>
          <a:lstStyle/>
          <a:p>
            <a:pPr eaLnBrk="1" hangingPunct="1"/>
            <a:r>
              <a:rPr lang="en-US" altLang="zh-CN" smtClean="0">
                <a:ea typeface="文鼎CS大宋"/>
              </a:rPr>
              <a:t>SQL </a:t>
            </a:r>
            <a:r>
              <a:rPr lang="zh-CN" altLang="en-US" smtClean="0">
                <a:ea typeface="文鼎CS大宋"/>
              </a:rPr>
              <a:t>函数</a:t>
            </a:r>
          </a:p>
        </p:txBody>
      </p:sp>
      <p:sp>
        <p:nvSpPr>
          <p:cNvPr id="96262" name="Rectangle 6"/>
          <p:cNvSpPr>
            <a:spLocks noGrp="1" noChangeArrowheads="1"/>
          </p:cNvSpPr>
          <p:nvPr>
            <p:ph type="body" idx="1"/>
          </p:nvPr>
        </p:nvSpPr>
        <p:spPr>
          <a:xfrm>
            <a:off x="642938" y="1214438"/>
            <a:ext cx="8229600" cy="1520825"/>
          </a:xfrm>
        </p:spPr>
        <p:txBody>
          <a:bodyPr/>
          <a:lstStyle/>
          <a:p>
            <a:pPr eaLnBrk="1" hangingPunct="1"/>
            <a:r>
              <a:rPr lang="en-US" altLang="zh-CN" smtClean="0"/>
              <a:t>Oracle </a:t>
            </a:r>
            <a:r>
              <a:rPr lang="zh-CN" altLang="en-US" smtClean="0"/>
              <a:t>提供一系列用于执行特定操作的函数</a:t>
            </a:r>
          </a:p>
          <a:p>
            <a:pPr eaLnBrk="1" hangingPunct="1"/>
            <a:r>
              <a:rPr lang="en-US" altLang="zh-CN" smtClean="0"/>
              <a:t>SQL </a:t>
            </a:r>
            <a:r>
              <a:rPr lang="zh-CN" altLang="en-US" smtClean="0"/>
              <a:t>函数带有一个或多个参数并返回一个值</a:t>
            </a:r>
          </a:p>
          <a:p>
            <a:pPr eaLnBrk="1" hangingPunct="1"/>
            <a:r>
              <a:rPr lang="zh-CN" altLang="en-US" smtClean="0"/>
              <a:t>以下是</a:t>
            </a:r>
            <a:r>
              <a:rPr lang="en-US" altLang="zh-CN" smtClean="0"/>
              <a:t>SQL</a:t>
            </a:r>
            <a:r>
              <a:rPr lang="zh-CN" altLang="en-US" smtClean="0"/>
              <a:t>函数的分类：</a:t>
            </a:r>
          </a:p>
        </p:txBody>
      </p:sp>
      <p:sp>
        <p:nvSpPr>
          <p:cNvPr id="96263" name="AutoShape 7"/>
          <p:cNvSpPr>
            <a:spLocks noChangeArrowheads="1"/>
          </p:cNvSpPr>
          <p:nvPr/>
        </p:nvSpPr>
        <p:spPr bwMode="auto">
          <a:xfrm>
            <a:off x="3563938" y="3698875"/>
            <a:ext cx="2016125" cy="503238"/>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headEnd/>
            <a:tailEnd/>
          </a:ln>
          <a:effectLst>
            <a:prstShdw prst="shdw13" dist="53882" dir="13500000">
              <a:schemeClr val="bg2">
                <a:alpha val="50000"/>
              </a:schemeClr>
            </a:prstShdw>
          </a:effectLst>
        </p:spPr>
        <p:txBody>
          <a:bodyPr wrap="none" anchor="ctr"/>
          <a:lstStyle/>
          <a:p>
            <a:pPr algn="ctr"/>
            <a:r>
              <a:rPr lang="en-US" altLang="zh-CN" sz="2400">
                <a:latin typeface="Calibri" pitchFamily="34" charset="0"/>
                <a:ea typeface="黑体" pitchFamily="49" charset="-122"/>
              </a:rPr>
              <a:t>SQL </a:t>
            </a:r>
            <a:r>
              <a:rPr lang="zh-CN" altLang="en-US" sz="2400">
                <a:latin typeface="Calibri" pitchFamily="34" charset="0"/>
                <a:ea typeface="黑体" pitchFamily="49" charset="-122"/>
              </a:rPr>
              <a:t>函数</a:t>
            </a:r>
          </a:p>
        </p:txBody>
      </p:sp>
      <p:sp>
        <p:nvSpPr>
          <p:cNvPr id="96264" name="Line 8"/>
          <p:cNvSpPr>
            <a:spLocks noChangeShapeType="1"/>
          </p:cNvSpPr>
          <p:nvPr/>
        </p:nvSpPr>
        <p:spPr bwMode="auto">
          <a:xfrm>
            <a:off x="4572000" y="4202113"/>
            <a:ext cx="0" cy="504825"/>
          </a:xfrm>
          <a:prstGeom prst="line">
            <a:avLst/>
          </a:prstGeom>
          <a:noFill/>
          <a:ln w="9525">
            <a:solidFill>
              <a:schemeClr val="tx1"/>
            </a:solidFill>
            <a:round/>
            <a:headEnd/>
            <a:tailEnd/>
          </a:ln>
        </p:spPr>
        <p:txBody>
          <a:bodyPr/>
          <a:lstStyle/>
          <a:p>
            <a:endParaRPr lang="zh-CN" altLang="en-US"/>
          </a:p>
        </p:txBody>
      </p:sp>
      <p:sp>
        <p:nvSpPr>
          <p:cNvPr id="96265" name="Line 9"/>
          <p:cNvSpPr>
            <a:spLocks noChangeShapeType="1"/>
          </p:cNvSpPr>
          <p:nvPr/>
        </p:nvSpPr>
        <p:spPr bwMode="auto">
          <a:xfrm>
            <a:off x="1979613" y="4721225"/>
            <a:ext cx="5040312" cy="0"/>
          </a:xfrm>
          <a:prstGeom prst="line">
            <a:avLst/>
          </a:prstGeom>
          <a:noFill/>
          <a:ln w="9525">
            <a:solidFill>
              <a:schemeClr val="tx1"/>
            </a:solidFill>
            <a:round/>
            <a:headEnd/>
            <a:tailEnd/>
          </a:ln>
        </p:spPr>
        <p:txBody>
          <a:bodyPr/>
          <a:lstStyle/>
          <a:p>
            <a:endParaRPr lang="zh-CN" altLang="en-US"/>
          </a:p>
        </p:txBody>
      </p:sp>
      <p:sp>
        <p:nvSpPr>
          <p:cNvPr id="96266" name="Line 10"/>
          <p:cNvSpPr>
            <a:spLocks noChangeShapeType="1"/>
          </p:cNvSpPr>
          <p:nvPr/>
        </p:nvSpPr>
        <p:spPr bwMode="auto">
          <a:xfrm>
            <a:off x="1979613" y="4725988"/>
            <a:ext cx="0" cy="503237"/>
          </a:xfrm>
          <a:prstGeom prst="line">
            <a:avLst/>
          </a:prstGeom>
          <a:noFill/>
          <a:ln w="9525">
            <a:solidFill>
              <a:schemeClr val="tx1"/>
            </a:solidFill>
            <a:round/>
            <a:headEnd/>
            <a:tailEnd type="triangle" w="med" len="med"/>
          </a:ln>
        </p:spPr>
        <p:txBody>
          <a:bodyPr/>
          <a:lstStyle/>
          <a:p>
            <a:endParaRPr lang="zh-CN" altLang="en-US"/>
          </a:p>
        </p:txBody>
      </p:sp>
      <p:sp>
        <p:nvSpPr>
          <p:cNvPr id="96267" name="Line 11"/>
          <p:cNvSpPr>
            <a:spLocks noChangeShapeType="1"/>
          </p:cNvSpPr>
          <p:nvPr/>
        </p:nvSpPr>
        <p:spPr bwMode="auto">
          <a:xfrm>
            <a:off x="7019925" y="4725988"/>
            <a:ext cx="0" cy="503237"/>
          </a:xfrm>
          <a:prstGeom prst="line">
            <a:avLst/>
          </a:prstGeom>
          <a:noFill/>
          <a:ln w="9525">
            <a:solidFill>
              <a:schemeClr val="tx1"/>
            </a:solidFill>
            <a:round/>
            <a:headEnd/>
            <a:tailEnd type="triangle" w="med" len="med"/>
          </a:ln>
        </p:spPr>
        <p:txBody>
          <a:bodyPr/>
          <a:lstStyle/>
          <a:p>
            <a:endParaRPr lang="zh-CN" altLang="en-US"/>
          </a:p>
        </p:txBody>
      </p:sp>
      <p:sp>
        <p:nvSpPr>
          <p:cNvPr id="96268" name="AutoShape 12"/>
          <p:cNvSpPr>
            <a:spLocks noChangeArrowheads="1"/>
          </p:cNvSpPr>
          <p:nvPr/>
        </p:nvSpPr>
        <p:spPr bwMode="auto">
          <a:xfrm>
            <a:off x="1106488" y="5321300"/>
            <a:ext cx="1665287" cy="503238"/>
          </a:xfrm>
          <a:prstGeom prst="roundRect">
            <a:avLst>
              <a:gd name="adj" fmla="val 16667"/>
            </a:avLst>
          </a:prstGeom>
          <a:gradFill rotWithShape="1">
            <a:gsLst>
              <a:gs pos="0">
                <a:srgbClr val="7BB3F1"/>
              </a:gs>
              <a:gs pos="100000">
                <a:schemeClr val="bg1"/>
              </a:gs>
            </a:gsLst>
            <a:path path="rect">
              <a:fillToRect r="100000" b="100000"/>
            </a:path>
          </a:gradFill>
          <a:ln w="9525" algn="ctr">
            <a:solidFill>
              <a:srgbClr val="0000FF"/>
            </a:solidFill>
            <a:round/>
            <a:headEnd/>
            <a:tailEnd/>
          </a:ln>
          <a:effectLst>
            <a:outerShdw dist="35921" dir="2700000" algn="ctr" rotWithShape="0">
              <a:schemeClr val="bg2">
                <a:alpha val="50000"/>
              </a:schemeClr>
            </a:outerShdw>
          </a:effectLst>
        </p:spPr>
        <p:txBody>
          <a:bodyPr wrap="none" anchor="ctr"/>
          <a:lstStyle/>
          <a:p>
            <a:pPr algn="ctr" fontAlgn="auto">
              <a:spcBef>
                <a:spcPts val="0"/>
              </a:spcBef>
              <a:spcAft>
                <a:spcPts val="0"/>
              </a:spcAft>
              <a:defRPr/>
            </a:pPr>
            <a:r>
              <a:rPr lang="zh-CN" altLang="en-US" sz="2400">
                <a:latin typeface="+mn-lt"/>
                <a:ea typeface="黑体" pitchFamily="2" charset="-122"/>
              </a:rPr>
              <a:t>单行函数</a:t>
            </a:r>
          </a:p>
        </p:txBody>
      </p:sp>
      <p:sp>
        <p:nvSpPr>
          <p:cNvPr id="96269" name="AutoShape 13"/>
          <p:cNvSpPr>
            <a:spLocks noChangeArrowheads="1"/>
          </p:cNvSpPr>
          <p:nvPr/>
        </p:nvSpPr>
        <p:spPr bwMode="auto">
          <a:xfrm>
            <a:off x="6161088" y="5354638"/>
            <a:ext cx="1651000" cy="503237"/>
          </a:xfrm>
          <a:prstGeom prst="roundRect">
            <a:avLst>
              <a:gd name="adj" fmla="val 16667"/>
            </a:avLst>
          </a:prstGeom>
          <a:gradFill rotWithShape="1">
            <a:gsLst>
              <a:gs pos="0">
                <a:srgbClr val="7BB3F1"/>
              </a:gs>
              <a:gs pos="100000">
                <a:schemeClr val="bg1"/>
              </a:gs>
            </a:gsLst>
            <a:path path="rect">
              <a:fillToRect r="100000" b="100000"/>
            </a:path>
          </a:gradFill>
          <a:ln w="9525" algn="ctr">
            <a:solidFill>
              <a:srgbClr val="0000FF"/>
            </a:solidFill>
            <a:round/>
            <a:headEnd/>
            <a:tailEnd/>
          </a:ln>
          <a:effectLst>
            <a:outerShdw dist="35921" dir="2700000" algn="ctr" rotWithShape="0">
              <a:schemeClr val="bg2">
                <a:alpha val="50000"/>
              </a:schemeClr>
            </a:outerShdw>
          </a:effectLst>
        </p:spPr>
        <p:txBody>
          <a:bodyPr wrap="none" anchor="ctr"/>
          <a:lstStyle/>
          <a:p>
            <a:pPr algn="ctr" fontAlgn="auto">
              <a:spcBef>
                <a:spcPts val="0"/>
              </a:spcBef>
              <a:spcAft>
                <a:spcPts val="0"/>
              </a:spcAft>
              <a:defRPr/>
            </a:pPr>
            <a:r>
              <a:rPr lang="zh-CN" altLang="en-US" sz="2400">
                <a:latin typeface="+mn-lt"/>
                <a:ea typeface="黑体" pitchFamily="2" charset="-122"/>
              </a:rPr>
              <a:t>分析函数</a:t>
            </a:r>
          </a:p>
        </p:txBody>
      </p:sp>
      <p:sp>
        <p:nvSpPr>
          <p:cNvPr id="96271" name="Line 15"/>
          <p:cNvSpPr>
            <a:spLocks noChangeShapeType="1"/>
          </p:cNvSpPr>
          <p:nvPr/>
        </p:nvSpPr>
        <p:spPr bwMode="auto">
          <a:xfrm>
            <a:off x="4572000" y="4706938"/>
            <a:ext cx="0" cy="552450"/>
          </a:xfrm>
          <a:prstGeom prst="line">
            <a:avLst/>
          </a:prstGeom>
          <a:noFill/>
          <a:ln w="9525">
            <a:solidFill>
              <a:schemeClr val="tx1"/>
            </a:solidFill>
            <a:round/>
            <a:headEnd/>
            <a:tailEnd type="triangle" w="med" len="med"/>
          </a:ln>
        </p:spPr>
        <p:txBody>
          <a:bodyPr/>
          <a:lstStyle/>
          <a:p>
            <a:endParaRPr lang="zh-CN" altLang="en-US"/>
          </a:p>
        </p:txBody>
      </p:sp>
      <p:sp>
        <p:nvSpPr>
          <p:cNvPr id="96272" name="AutoShape 16"/>
          <p:cNvSpPr>
            <a:spLocks noChangeArrowheads="1"/>
          </p:cNvSpPr>
          <p:nvPr/>
        </p:nvSpPr>
        <p:spPr bwMode="auto">
          <a:xfrm>
            <a:off x="3708400" y="5354638"/>
            <a:ext cx="1651000" cy="503237"/>
          </a:xfrm>
          <a:prstGeom prst="roundRect">
            <a:avLst>
              <a:gd name="adj" fmla="val 16667"/>
            </a:avLst>
          </a:prstGeom>
          <a:gradFill rotWithShape="1">
            <a:gsLst>
              <a:gs pos="0">
                <a:srgbClr val="7BB3F1"/>
              </a:gs>
              <a:gs pos="100000">
                <a:schemeClr val="bg1"/>
              </a:gs>
            </a:gsLst>
            <a:path path="rect">
              <a:fillToRect r="100000" b="100000"/>
            </a:path>
          </a:gradFill>
          <a:ln w="9525" algn="ctr">
            <a:solidFill>
              <a:srgbClr val="0000FF"/>
            </a:solidFill>
            <a:round/>
            <a:headEnd/>
            <a:tailEnd/>
          </a:ln>
          <a:effectLst>
            <a:outerShdw dist="35921" dir="2700000" algn="ctr" rotWithShape="0">
              <a:schemeClr val="bg2">
                <a:alpha val="50000"/>
              </a:schemeClr>
            </a:outerShdw>
          </a:effectLst>
        </p:spPr>
        <p:txBody>
          <a:bodyPr wrap="none" anchor="ctr"/>
          <a:lstStyle/>
          <a:p>
            <a:pPr algn="ctr" fontAlgn="auto">
              <a:spcBef>
                <a:spcPts val="0"/>
              </a:spcBef>
              <a:spcAft>
                <a:spcPts val="0"/>
              </a:spcAft>
              <a:defRPr/>
            </a:pPr>
            <a:r>
              <a:rPr lang="zh-CN" altLang="en-US" sz="2400">
                <a:latin typeface="+mn-lt"/>
                <a:ea typeface="黑体" pitchFamily="2" charset="-122"/>
              </a:rPr>
              <a:t>分组函数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96262">
                                            <p:txEl>
                                              <p:pRg st="0" end="0"/>
                                            </p:txEl>
                                          </p:spTgt>
                                        </p:tgtEl>
                                        <p:attrNameLst>
                                          <p:attrName>style.visibility</p:attrName>
                                        </p:attrNameLst>
                                      </p:cBhvr>
                                      <p:to>
                                        <p:strVal val="visible"/>
                                      </p:to>
                                    </p:set>
                                    <p:animEffect transition="in" filter="slide(fromLeft)">
                                      <p:cBhvr>
                                        <p:cTn id="7" dur="500"/>
                                        <p:tgtEl>
                                          <p:spTgt spid="96262">
                                            <p:txEl>
                                              <p:pRg st="0" end="0"/>
                                            </p:txEl>
                                          </p:spTgt>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96262">
                                            <p:txEl>
                                              <p:pRg st="1" end="1"/>
                                            </p:txEl>
                                          </p:spTgt>
                                        </p:tgtEl>
                                        <p:attrNameLst>
                                          <p:attrName>style.visibility</p:attrName>
                                        </p:attrNameLst>
                                      </p:cBhvr>
                                      <p:to>
                                        <p:strVal val="visible"/>
                                      </p:to>
                                    </p:set>
                                    <p:animEffect transition="in" filter="slide(fromLeft)">
                                      <p:cBhvr>
                                        <p:cTn id="11" dur="500"/>
                                        <p:tgtEl>
                                          <p:spTgt spid="96262">
                                            <p:txEl>
                                              <p:pRg st="1" end="1"/>
                                            </p:txEl>
                                          </p:spTgt>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96262">
                                            <p:txEl>
                                              <p:pRg st="2" end="2"/>
                                            </p:txEl>
                                          </p:spTgt>
                                        </p:tgtEl>
                                        <p:attrNameLst>
                                          <p:attrName>style.visibility</p:attrName>
                                        </p:attrNameLst>
                                      </p:cBhvr>
                                      <p:to>
                                        <p:strVal val="visible"/>
                                      </p:to>
                                    </p:set>
                                    <p:animEffect transition="in" filter="slide(fromLeft)">
                                      <p:cBhvr>
                                        <p:cTn id="15" dur="500"/>
                                        <p:tgtEl>
                                          <p:spTgt spid="9626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6263"/>
                                        </p:tgtEl>
                                        <p:attrNameLst>
                                          <p:attrName>style.visibility</p:attrName>
                                        </p:attrNameLst>
                                      </p:cBhvr>
                                      <p:to>
                                        <p:strVal val="visible"/>
                                      </p:to>
                                    </p:set>
                                    <p:animEffect transition="in" filter="wipe(up)">
                                      <p:cBhvr>
                                        <p:cTn id="19" dur="1000"/>
                                        <p:tgtEl>
                                          <p:spTgt spid="96263"/>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96264"/>
                                        </p:tgtEl>
                                        <p:attrNameLst>
                                          <p:attrName>style.visibility</p:attrName>
                                        </p:attrNameLst>
                                      </p:cBhvr>
                                      <p:to>
                                        <p:strVal val="visible"/>
                                      </p:to>
                                    </p:set>
                                    <p:animEffect transition="in" filter="wipe(up)">
                                      <p:cBhvr>
                                        <p:cTn id="23" dur="1000"/>
                                        <p:tgtEl>
                                          <p:spTgt spid="96264"/>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96265"/>
                                        </p:tgtEl>
                                        <p:attrNameLst>
                                          <p:attrName>style.visibility</p:attrName>
                                        </p:attrNameLst>
                                      </p:cBhvr>
                                      <p:to>
                                        <p:strVal val="visible"/>
                                      </p:to>
                                    </p:set>
                                    <p:animEffect transition="in" filter="wipe(left)">
                                      <p:cBhvr>
                                        <p:cTn id="27" dur="1000"/>
                                        <p:tgtEl>
                                          <p:spTgt spid="96265"/>
                                        </p:tgtEl>
                                      </p:cBhvr>
                                    </p:animEffect>
                                  </p:childTnLst>
                                </p:cTn>
                              </p:par>
                            </p:childTnLst>
                          </p:cTn>
                        </p:par>
                        <p:par>
                          <p:cTn id="28" fill="hold">
                            <p:stCondLst>
                              <p:cond delay="4500"/>
                            </p:stCondLst>
                            <p:childTnLst>
                              <p:par>
                                <p:cTn id="29" presetID="22" presetClass="entr" presetSubtype="1" fill="hold" grpId="0" nodeType="afterEffect">
                                  <p:stCondLst>
                                    <p:cond delay="0"/>
                                  </p:stCondLst>
                                  <p:childTnLst>
                                    <p:set>
                                      <p:cBhvr>
                                        <p:cTn id="30" dur="1" fill="hold">
                                          <p:stCondLst>
                                            <p:cond delay="0"/>
                                          </p:stCondLst>
                                        </p:cTn>
                                        <p:tgtEl>
                                          <p:spTgt spid="96266"/>
                                        </p:tgtEl>
                                        <p:attrNameLst>
                                          <p:attrName>style.visibility</p:attrName>
                                        </p:attrNameLst>
                                      </p:cBhvr>
                                      <p:to>
                                        <p:strVal val="visible"/>
                                      </p:to>
                                    </p:set>
                                    <p:animEffect transition="in" filter="wipe(up)">
                                      <p:cBhvr>
                                        <p:cTn id="31" dur="1000"/>
                                        <p:tgtEl>
                                          <p:spTgt spid="96266"/>
                                        </p:tgtEl>
                                      </p:cBhvr>
                                    </p:animEffect>
                                  </p:childTnLst>
                                </p:cTn>
                              </p:par>
                            </p:childTnLst>
                          </p:cTn>
                        </p:par>
                        <p:par>
                          <p:cTn id="32" fill="hold">
                            <p:stCondLst>
                              <p:cond delay="5500"/>
                            </p:stCondLst>
                            <p:childTnLst>
                              <p:par>
                                <p:cTn id="33" presetID="22" presetClass="entr" presetSubtype="1" fill="hold" grpId="0" nodeType="afterEffect">
                                  <p:stCondLst>
                                    <p:cond delay="0"/>
                                  </p:stCondLst>
                                  <p:childTnLst>
                                    <p:set>
                                      <p:cBhvr>
                                        <p:cTn id="34" dur="1" fill="hold">
                                          <p:stCondLst>
                                            <p:cond delay="0"/>
                                          </p:stCondLst>
                                        </p:cTn>
                                        <p:tgtEl>
                                          <p:spTgt spid="96268"/>
                                        </p:tgtEl>
                                        <p:attrNameLst>
                                          <p:attrName>style.visibility</p:attrName>
                                        </p:attrNameLst>
                                      </p:cBhvr>
                                      <p:to>
                                        <p:strVal val="visible"/>
                                      </p:to>
                                    </p:set>
                                    <p:animEffect transition="in" filter="wipe(up)">
                                      <p:cBhvr>
                                        <p:cTn id="35" dur="1000"/>
                                        <p:tgtEl>
                                          <p:spTgt spid="96268"/>
                                        </p:tgtEl>
                                      </p:cBhvr>
                                    </p:animEffect>
                                  </p:childTnLst>
                                </p:cTn>
                              </p:par>
                            </p:childTnLst>
                          </p:cTn>
                        </p:par>
                        <p:par>
                          <p:cTn id="36" fill="hold">
                            <p:stCondLst>
                              <p:cond delay="6500"/>
                            </p:stCondLst>
                            <p:childTnLst>
                              <p:par>
                                <p:cTn id="37" presetID="22" presetClass="entr" presetSubtype="1" fill="hold" grpId="0" nodeType="afterEffect">
                                  <p:stCondLst>
                                    <p:cond delay="0"/>
                                  </p:stCondLst>
                                  <p:childTnLst>
                                    <p:set>
                                      <p:cBhvr>
                                        <p:cTn id="38" dur="1" fill="hold">
                                          <p:stCondLst>
                                            <p:cond delay="0"/>
                                          </p:stCondLst>
                                        </p:cTn>
                                        <p:tgtEl>
                                          <p:spTgt spid="96271"/>
                                        </p:tgtEl>
                                        <p:attrNameLst>
                                          <p:attrName>style.visibility</p:attrName>
                                        </p:attrNameLst>
                                      </p:cBhvr>
                                      <p:to>
                                        <p:strVal val="visible"/>
                                      </p:to>
                                    </p:set>
                                    <p:animEffect transition="in" filter="wipe(up)">
                                      <p:cBhvr>
                                        <p:cTn id="39" dur="1000"/>
                                        <p:tgtEl>
                                          <p:spTgt spid="96271"/>
                                        </p:tgtEl>
                                      </p:cBhvr>
                                    </p:animEffect>
                                  </p:childTnLst>
                                </p:cTn>
                              </p:par>
                            </p:childTnLst>
                          </p:cTn>
                        </p:par>
                        <p:par>
                          <p:cTn id="40" fill="hold">
                            <p:stCondLst>
                              <p:cond delay="7500"/>
                            </p:stCondLst>
                            <p:childTnLst>
                              <p:par>
                                <p:cTn id="41" presetID="22" presetClass="entr" presetSubtype="1" fill="hold" grpId="0" nodeType="afterEffect">
                                  <p:stCondLst>
                                    <p:cond delay="0"/>
                                  </p:stCondLst>
                                  <p:childTnLst>
                                    <p:set>
                                      <p:cBhvr>
                                        <p:cTn id="42" dur="1" fill="hold">
                                          <p:stCondLst>
                                            <p:cond delay="0"/>
                                          </p:stCondLst>
                                        </p:cTn>
                                        <p:tgtEl>
                                          <p:spTgt spid="96272"/>
                                        </p:tgtEl>
                                        <p:attrNameLst>
                                          <p:attrName>style.visibility</p:attrName>
                                        </p:attrNameLst>
                                      </p:cBhvr>
                                      <p:to>
                                        <p:strVal val="visible"/>
                                      </p:to>
                                    </p:set>
                                    <p:animEffect transition="in" filter="wipe(up)">
                                      <p:cBhvr>
                                        <p:cTn id="43" dur="1000"/>
                                        <p:tgtEl>
                                          <p:spTgt spid="96272"/>
                                        </p:tgtEl>
                                      </p:cBhvr>
                                    </p:animEffect>
                                  </p:childTnLst>
                                </p:cTn>
                              </p:par>
                            </p:childTnLst>
                          </p:cTn>
                        </p:par>
                        <p:par>
                          <p:cTn id="44" fill="hold">
                            <p:stCondLst>
                              <p:cond delay="8500"/>
                            </p:stCondLst>
                            <p:childTnLst>
                              <p:par>
                                <p:cTn id="45" presetID="22" presetClass="entr" presetSubtype="1" fill="hold" grpId="0" nodeType="afterEffect">
                                  <p:stCondLst>
                                    <p:cond delay="0"/>
                                  </p:stCondLst>
                                  <p:childTnLst>
                                    <p:set>
                                      <p:cBhvr>
                                        <p:cTn id="46" dur="1" fill="hold">
                                          <p:stCondLst>
                                            <p:cond delay="0"/>
                                          </p:stCondLst>
                                        </p:cTn>
                                        <p:tgtEl>
                                          <p:spTgt spid="96267"/>
                                        </p:tgtEl>
                                        <p:attrNameLst>
                                          <p:attrName>style.visibility</p:attrName>
                                        </p:attrNameLst>
                                      </p:cBhvr>
                                      <p:to>
                                        <p:strVal val="visible"/>
                                      </p:to>
                                    </p:set>
                                    <p:animEffect transition="in" filter="wipe(up)">
                                      <p:cBhvr>
                                        <p:cTn id="47" dur="1000"/>
                                        <p:tgtEl>
                                          <p:spTgt spid="96267"/>
                                        </p:tgtEl>
                                      </p:cBhvr>
                                    </p:animEffect>
                                  </p:childTnLst>
                                </p:cTn>
                              </p:par>
                            </p:childTnLst>
                          </p:cTn>
                        </p:par>
                        <p:par>
                          <p:cTn id="48" fill="hold">
                            <p:stCondLst>
                              <p:cond delay="9500"/>
                            </p:stCondLst>
                            <p:childTnLst>
                              <p:par>
                                <p:cTn id="49" presetID="22" presetClass="entr" presetSubtype="1" fill="hold" grpId="0" nodeType="afterEffect">
                                  <p:stCondLst>
                                    <p:cond delay="0"/>
                                  </p:stCondLst>
                                  <p:childTnLst>
                                    <p:set>
                                      <p:cBhvr>
                                        <p:cTn id="50" dur="1" fill="hold">
                                          <p:stCondLst>
                                            <p:cond delay="0"/>
                                          </p:stCondLst>
                                        </p:cTn>
                                        <p:tgtEl>
                                          <p:spTgt spid="96269"/>
                                        </p:tgtEl>
                                        <p:attrNameLst>
                                          <p:attrName>style.visibility</p:attrName>
                                        </p:attrNameLst>
                                      </p:cBhvr>
                                      <p:to>
                                        <p:strVal val="visible"/>
                                      </p:to>
                                    </p:set>
                                    <p:animEffect transition="in" filter="wipe(up)">
                                      <p:cBhvr>
                                        <p:cTn id="51" dur="1000"/>
                                        <p:tgtEl>
                                          <p:spTgt spid="9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build="p"/>
      <p:bldP spid="96263" grpId="0" animBg="1"/>
      <p:bldP spid="96264" grpId="0" animBg="1"/>
      <p:bldP spid="96265" grpId="0" animBg="1"/>
      <p:bldP spid="96266" grpId="0" animBg="1"/>
      <p:bldP spid="96267" grpId="0" animBg="1"/>
      <p:bldP spid="96268" grpId="0" animBg="1"/>
      <p:bldP spid="96269" grpId="0" animBg="1"/>
      <p:bldP spid="96271" grpId="0" animBg="1"/>
      <p:bldP spid="962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pPr eaLnBrk="1" hangingPunct="1"/>
            <a:r>
              <a:rPr lang="zh-CN" altLang="en-US" smtClean="0">
                <a:ea typeface="文鼎CS大宋"/>
              </a:rPr>
              <a:t>单行函数分类</a:t>
            </a:r>
          </a:p>
        </p:txBody>
      </p:sp>
      <p:sp>
        <p:nvSpPr>
          <p:cNvPr id="55298" name="内容占位符 2"/>
          <p:cNvSpPr>
            <a:spLocks noGrp="1"/>
          </p:cNvSpPr>
          <p:nvPr>
            <p:ph idx="1"/>
          </p:nvPr>
        </p:nvSpPr>
        <p:spPr/>
        <p:txBody>
          <a:bodyPr/>
          <a:lstStyle/>
          <a:p>
            <a:pPr eaLnBrk="1" hangingPunct="1"/>
            <a:r>
              <a:rPr lang="zh-CN" altLang="en-US" smtClean="0"/>
              <a:t>单行函数对于从表中查询的每一行只返回一个值</a:t>
            </a:r>
          </a:p>
          <a:p>
            <a:pPr eaLnBrk="1" hangingPunct="1"/>
            <a:r>
              <a:rPr lang="zh-CN" altLang="en-US" smtClean="0"/>
              <a:t>可以出现在 </a:t>
            </a:r>
            <a:r>
              <a:rPr lang="en-US" altLang="zh-CN" smtClean="0"/>
              <a:t>SELECT </a:t>
            </a:r>
            <a:r>
              <a:rPr lang="zh-CN" altLang="en-US" smtClean="0"/>
              <a:t>子句中和 </a:t>
            </a:r>
            <a:r>
              <a:rPr lang="en-US" altLang="zh-CN" smtClean="0"/>
              <a:t>WHERE </a:t>
            </a:r>
            <a:r>
              <a:rPr lang="zh-CN" altLang="en-US" smtClean="0"/>
              <a:t>子句中 </a:t>
            </a:r>
          </a:p>
          <a:p>
            <a:pPr eaLnBrk="1" hangingPunct="1"/>
            <a:r>
              <a:rPr lang="zh-CN" altLang="en-US" smtClean="0"/>
              <a:t>单行函数可以大致划分为：</a:t>
            </a:r>
          </a:p>
          <a:p>
            <a:pPr lvl="1" eaLnBrk="1" hangingPunct="1"/>
            <a:r>
              <a:rPr lang="zh-CN" altLang="en-US" smtClean="0">
                <a:latin typeface="宋体" charset="-122"/>
                <a:ea typeface="宋体" charset="-122"/>
              </a:rPr>
              <a:t>日期函数</a:t>
            </a:r>
          </a:p>
          <a:p>
            <a:pPr lvl="1" eaLnBrk="1" hangingPunct="1"/>
            <a:r>
              <a:rPr lang="zh-CN" altLang="en-US" smtClean="0">
                <a:latin typeface="宋体" charset="-122"/>
                <a:ea typeface="宋体" charset="-122"/>
              </a:rPr>
              <a:t>数字函数</a:t>
            </a:r>
          </a:p>
          <a:p>
            <a:pPr lvl="1" eaLnBrk="1" hangingPunct="1"/>
            <a:r>
              <a:rPr lang="zh-CN" altLang="en-US" smtClean="0">
                <a:latin typeface="宋体" charset="-122"/>
                <a:ea typeface="宋体" charset="-122"/>
              </a:rPr>
              <a:t>字符函数</a:t>
            </a:r>
          </a:p>
          <a:p>
            <a:pPr lvl="1" eaLnBrk="1" hangingPunct="1"/>
            <a:r>
              <a:rPr lang="zh-CN" altLang="en-US" smtClean="0">
                <a:latin typeface="宋体" charset="-122"/>
                <a:ea typeface="宋体" charset="-122"/>
              </a:rPr>
              <a:t>转换函数</a:t>
            </a:r>
          </a:p>
          <a:p>
            <a:pPr lvl="1" eaLnBrk="1" hangingPunct="1"/>
            <a:r>
              <a:rPr lang="zh-CN" altLang="en-US" smtClean="0">
                <a:latin typeface="宋体" charset="-122"/>
                <a:ea typeface="宋体" charset="-122"/>
              </a:rPr>
              <a:t>其他函数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48180AD8-0063-4BFD-A894-4D38FDE1EE19}" type="slidenum">
              <a:rPr lang="en-US" altLang="zh-CN" smtClean="0">
                <a:ea typeface="宋体" charset="-122"/>
              </a:rPr>
              <a:pPr fontAlgn="base">
                <a:spcBef>
                  <a:spcPct val="0"/>
                </a:spcBef>
                <a:spcAft>
                  <a:spcPct val="0"/>
                </a:spcAft>
              </a:pPr>
              <a:t>28</a:t>
            </a:fld>
            <a:endParaRPr lang="en-US" altLang="zh-CN" smtClean="0">
              <a:ea typeface="宋体" charset="-122"/>
            </a:endParaRPr>
          </a:p>
        </p:txBody>
      </p:sp>
      <p:sp>
        <p:nvSpPr>
          <p:cNvPr id="56322" name="Rectangle 2"/>
          <p:cNvSpPr>
            <a:spLocks noGrp="1" noChangeArrowheads="1"/>
          </p:cNvSpPr>
          <p:nvPr>
            <p:ph type="title"/>
          </p:nvPr>
        </p:nvSpPr>
        <p:spPr/>
        <p:txBody>
          <a:bodyPr/>
          <a:lstStyle/>
          <a:p>
            <a:pPr eaLnBrk="1" hangingPunct="1"/>
            <a:r>
              <a:rPr lang="zh-CN" altLang="en-US" smtClean="0">
                <a:ea typeface="文鼎CS大宋"/>
              </a:rPr>
              <a:t>日期函数</a:t>
            </a:r>
            <a:endParaRPr lang="en-US" smtClean="0">
              <a:ea typeface="文鼎CS大宋"/>
            </a:endParaRPr>
          </a:p>
        </p:txBody>
      </p:sp>
      <p:sp>
        <p:nvSpPr>
          <p:cNvPr id="98309" name="Rectangle 5"/>
          <p:cNvSpPr>
            <a:spLocks noGrp="1" noChangeArrowheads="1"/>
          </p:cNvSpPr>
          <p:nvPr>
            <p:ph type="body" idx="1"/>
          </p:nvPr>
        </p:nvSpPr>
        <p:spPr>
          <a:xfrm>
            <a:off x="571500" y="857250"/>
            <a:ext cx="8229600" cy="5715000"/>
          </a:xfrm>
        </p:spPr>
        <p:txBody>
          <a:bodyPr/>
          <a:lstStyle/>
          <a:p>
            <a:pPr eaLnBrk="1" hangingPunct="1"/>
            <a:r>
              <a:rPr lang="zh-CN" altLang="en-US" smtClean="0"/>
              <a:t>日期函数对日期值进行运算，并生成日期数据类型或数值类型的结果</a:t>
            </a:r>
          </a:p>
          <a:p>
            <a:pPr eaLnBrk="1" hangingPunct="1"/>
            <a:r>
              <a:rPr lang="zh-CN" altLang="en-US" smtClean="0"/>
              <a:t>日期函数包括：</a:t>
            </a:r>
            <a:endParaRPr lang="en-US" smtClean="0"/>
          </a:p>
          <a:p>
            <a:pPr marL="812800" lvl="1" indent="-276225" eaLnBrk="1" hangingPunct="1">
              <a:lnSpc>
                <a:spcPct val="120000"/>
              </a:lnSpc>
            </a:pPr>
            <a:r>
              <a:rPr lang="en-US" altLang="zh-CN" smtClean="0">
                <a:latin typeface="宋体" charset="-122"/>
                <a:ea typeface="宋体" charset="-122"/>
              </a:rPr>
              <a:t>ADD_MONTHS</a:t>
            </a:r>
          </a:p>
          <a:p>
            <a:pPr marL="812800" lvl="1" indent="-276225" eaLnBrk="1" hangingPunct="1">
              <a:lnSpc>
                <a:spcPct val="120000"/>
              </a:lnSpc>
            </a:pPr>
            <a:r>
              <a:rPr lang="en-US" altLang="zh-CN" smtClean="0">
                <a:latin typeface="宋体" charset="-122"/>
                <a:ea typeface="宋体" charset="-122"/>
              </a:rPr>
              <a:t>MONTHS_BETWEEN</a:t>
            </a:r>
          </a:p>
          <a:p>
            <a:pPr marL="812800" lvl="1" indent="-276225" eaLnBrk="1" hangingPunct="1">
              <a:lnSpc>
                <a:spcPct val="120000"/>
              </a:lnSpc>
            </a:pPr>
            <a:r>
              <a:rPr lang="en-US" altLang="zh-CN" smtClean="0">
                <a:latin typeface="宋体" charset="-122"/>
                <a:ea typeface="宋体" charset="-122"/>
              </a:rPr>
              <a:t>LAST_DAY</a:t>
            </a:r>
          </a:p>
          <a:p>
            <a:pPr marL="812800" lvl="1" indent="-276225" eaLnBrk="1" hangingPunct="1">
              <a:lnSpc>
                <a:spcPct val="120000"/>
              </a:lnSpc>
            </a:pPr>
            <a:r>
              <a:rPr lang="en-US" altLang="zh-CN" smtClean="0">
                <a:latin typeface="宋体" charset="-122"/>
                <a:ea typeface="宋体" charset="-122"/>
              </a:rPr>
              <a:t>ROUND</a:t>
            </a:r>
          </a:p>
          <a:p>
            <a:pPr marL="812800" lvl="1" indent="-276225" eaLnBrk="1" hangingPunct="1">
              <a:lnSpc>
                <a:spcPct val="120000"/>
              </a:lnSpc>
            </a:pPr>
            <a:r>
              <a:rPr lang="en-US" altLang="zh-CN" smtClean="0">
                <a:latin typeface="宋体" charset="-122"/>
                <a:ea typeface="宋体" charset="-122"/>
              </a:rPr>
              <a:t>NEXT_DAY</a:t>
            </a:r>
          </a:p>
          <a:p>
            <a:pPr marL="812800" lvl="1" indent="-276225" eaLnBrk="1" hangingPunct="1">
              <a:lnSpc>
                <a:spcPct val="120000"/>
              </a:lnSpc>
            </a:pPr>
            <a:r>
              <a:rPr lang="en-US" altLang="zh-CN" smtClean="0">
                <a:latin typeface="宋体" charset="-122"/>
                <a:ea typeface="宋体" charset="-122"/>
              </a:rPr>
              <a:t>TRUNC</a:t>
            </a:r>
          </a:p>
          <a:p>
            <a:pPr marL="812800" lvl="1" indent="-276225" eaLnBrk="1" hangingPunct="1">
              <a:lnSpc>
                <a:spcPct val="120000"/>
              </a:lnSpc>
            </a:pPr>
            <a:r>
              <a:rPr lang="en-US" altLang="zh-CN" smtClean="0">
                <a:latin typeface="宋体" charset="-122"/>
                <a:ea typeface="宋体" charset="-122"/>
              </a:rPr>
              <a:t>EXTRACT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8309">
                                            <p:txEl>
                                              <p:pRg st="1" end="1"/>
                                            </p:txEl>
                                          </p:spTgt>
                                        </p:tgtEl>
                                        <p:attrNameLst>
                                          <p:attrName>style.visibility</p:attrName>
                                        </p:attrNameLst>
                                      </p:cBhvr>
                                      <p:to>
                                        <p:strVal val="visible"/>
                                      </p:to>
                                    </p:set>
                                    <p:animEffect transition="in" filter="slide(fromLeft)">
                                      <p:cBhvr>
                                        <p:cTn id="7" dur="1000"/>
                                        <p:tgtEl>
                                          <p:spTgt spid="98309">
                                            <p:txEl>
                                              <p:pRg st="1" end="1"/>
                                            </p:txEl>
                                          </p:spTgt>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98309">
                                            <p:txEl>
                                              <p:pRg st="2" end="2"/>
                                            </p:txEl>
                                          </p:spTgt>
                                        </p:tgtEl>
                                        <p:attrNameLst>
                                          <p:attrName>style.visibility</p:attrName>
                                        </p:attrNameLst>
                                      </p:cBhvr>
                                      <p:to>
                                        <p:strVal val="visible"/>
                                      </p:to>
                                    </p:set>
                                    <p:animEffect transition="in" filter="slide(fromLeft)">
                                      <p:cBhvr>
                                        <p:cTn id="11" dur="1000"/>
                                        <p:tgtEl>
                                          <p:spTgt spid="98309">
                                            <p:txEl>
                                              <p:pRg st="2" end="2"/>
                                            </p:txEl>
                                          </p:spTgt>
                                        </p:tgtEl>
                                      </p:cBhvr>
                                    </p:animEffect>
                                  </p:childTnLst>
                                </p:cTn>
                              </p:par>
                            </p:childTnLst>
                          </p:cTn>
                        </p:par>
                        <p:par>
                          <p:cTn id="12" fill="hold">
                            <p:stCondLst>
                              <p:cond delay="2000"/>
                            </p:stCondLst>
                            <p:childTnLst>
                              <p:par>
                                <p:cTn id="13" presetID="12" presetClass="entr" presetSubtype="8" fill="hold" nodeType="afterEffect">
                                  <p:stCondLst>
                                    <p:cond delay="0"/>
                                  </p:stCondLst>
                                  <p:childTnLst>
                                    <p:set>
                                      <p:cBhvr>
                                        <p:cTn id="14" dur="1" fill="hold">
                                          <p:stCondLst>
                                            <p:cond delay="0"/>
                                          </p:stCondLst>
                                        </p:cTn>
                                        <p:tgtEl>
                                          <p:spTgt spid="98309">
                                            <p:txEl>
                                              <p:pRg st="3" end="3"/>
                                            </p:txEl>
                                          </p:spTgt>
                                        </p:tgtEl>
                                        <p:attrNameLst>
                                          <p:attrName>style.visibility</p:attrName>
                                        </p:attrNameLst>
                                      </p:cBhvr>
                                      <p:to>
                                        <p:strVal val="visible"/>
                                      </p:to>
                                    </p:set>
                                    <p:animEffect transition="in" filter="slide(fromLeft)">
                                      <p:cBhvr>
                                        <p:cTn id="15" dur="1000"/>
                                        <p:tgtEl>
                                          <p:spTgt spid="98309">
                                            <p:txEl>
                                              <p:pRg st="3" end="3"/>
                                            </p:txEl>
                                          </p:spTgt>
                                        </p:tgtEl>
                                      </p:cBhvr>
                                    </p:animEffect>
                                  </p:childTnLst>
                                </p:cTn>
                              </p:par>
                            </p:childTnLst>
                          </p:cTn>
                        </p:par>
                        <p:par>
                          <p:cTn id="16" fill="hold">
                            <p:stCondLst>
                              <p:cond delay="3000"/>
                            </p:stCondLst>
                            <p:childTnLst>
                              <p:par>
                                <p:cTn id="17" presetID="12" presetClass="entr" presetSubtype="8" fill="hold" nodeType="afterEffect">
                                  <p:stCondLst>
                                    <p:cond delay="0"/>
                                  </p:stCondLst>
                                  <p:childTnLst>
                                    <p:set>
                                      <p:cBhvr>
                                        <p:cTn id="18" dur="1" fill="hold">
                                          <p:stCondLst>
                                            <p:cond delay="0"/>
                                          </p:stCondLst>
                                        </p:cTn>
                                        <p:tgtEl>
                                          <p:spTgt spid="98309">
                                            <p:txEl>
                                              <p:pRg st="4" end="4"/>
                                            </p:txEl>
                                          </p:spTgt>
                                        </p:tgtEl>
                                        <p:attrNameLst>
                                          <p:attrName>style.visibility</p:attrName>
                                        </p:attrNameLst>
                                      </p:cBhvr>
                                      <p:to>
                                        <p:strVal val="visible"/>
                                      </p:to>
                                    </p:set>
                                    <p:animEffect transition="in" filter="slide(fromLeft)">
                                      <p:cBhvr>
                                        <p:cTn id="19" dur="1000"/>
                                        <p:tgtEl>
                                          <p:spTgt spid="98309">
                                            <p:txEl>
                                              <p:pRg st="4" end="4"/>
                                            </p:txEl>
                                          </p:spTgt>
                                        </p:tgtEl>
                                      </p:cBhvr>
                                    </p:animEffect>
                                  </p:childTnLst>
                                </p:cTn>
                              </p:par>
                            </p:childTnLst>
                          </p:cTn>
                        </p:par>
                        <p:par>
                          <p:cTn id="20" fill="hold">
                            <p:stCondLst>
                              <p:cond delay="4000"/>
                            </p:stCondLst>
                            <p:childTnLst>
                              <p:par>
                                <p:cTn id="21" presetID="12" presetClass="entr" presetSubtype="8" fill="hold" nodeType="afterEffect">
                                  <p:stCondLst>
                                    <p:cond delay="0"/>
                                  </p:stCondLst>
                                  <p:childTnLst>
                                    <p:set>
                                      <p:cBhvr>
                                        <p:cTn id="22" dur="1" fill="hold">
                                          <p:stCondLst>
                                            <p:cond delay="0"/>
                                          </p:stCondLst>
                                        </p:cTn>
                                        <p:tgtEl>
                                          <p:spTgt spid="98309">
                                            <p:txEl>
                                              <p:pRg st="5" end="5"/>
                                            </p:txEl>
                                          </p:spTgt>
                                        </p:tgtEl>
                                        <p:attrNameLst>
                                          <p:attrName>style.visibility</p:attrName>
                                        </p:attrNameLst>
                                      </p:cBhvr>
                                      <p:to>
                                        <p:strVal val="visible"/>
                                      </p:to>
                                    </p:set>
                                    <p:animEffect transition="in" filter="slide(fromLeft)">
                                      <p:cBhvr>
                                        <p:cTn id="23" dur="1000"/>
                                        <p:tgtEl>
                                          <p:spTgt spid="98309">
                                            <p:txEl>
                                              <p:pRg st="5" end="5"/>
                                            </p:txEl>
                                          </p:spTgt>
                                        </p:tgtEl>
                                      </p:cBhvr>
                                    </p:animEffect>
                                  </p:childTnLst>
                                </p:cTn>
                              </p:par>
                            </p:childTnLst>
                          </p:cTn>
                        </p:par>
                        <p:par>
                          <p:cTn id="24" fill="hold">
                            <p:stCondLst>
                              <p:cond delay="5000"/>
                            </p:stCondLst>
                            <p:childTnLst>
                              <p:par>
                                <p:cTn id="25" presetID="12" presetClass="entr" presetSubtype="8" fill="hold" nodeType="afterEffect">
                                  <p:stCondLst>
                                    <p:cond delay="0"/>
                                  </p:stCondLst>
                                  <p:childTnLst>
                                    <p:set>
                                      <p:cBhvr>
                                        <p:cTn id="26" dur="1" fill="hold">
                                          <p:stCondLst>
                                            <p:cond delay="0"/>
                                          </p:stCondLst>
                                        </p:cTn>
                                        <p:tgtEl>
                                          <p:spTgt spid="98309">
                                            <p:txEl>
                                              <p:pRg st="6" end="6"/>
                                            </p:txEl>
                                          </p:spTgt>
                                        </p:tgtEl>
                                        <p:attrNameLst>
                                          <p:attrName>style.visibility</p:attrName>
                                        </p:attrNameLst>
                                      </p:cBhvr>
                                      <p:to>
                                        <p:strVal val="visible"/>
                                      </p:to>
                                    </p:set>
                                    <p:animEffect transition="in" filter="slide(fromLeft)">
                                      <p:cBhvr>
                                        <p:cTn id="27" dur="1000"/>
                                        <p:tgtEl>
                                          <p:spTgt spid="98309">
                                            <p:txEl>
                                              <p:pRg st="6" end="6"/>
                                            </p:txEl>
                                          </p:spTgt>
                                        </p:tgtEl>
                                      </p:cBhvr>
                                    </p:animEffect>
                                  </p:childTnLst>
                                </p:cTn>
                              </p:par>
                            </p:childTnLst>
                          </p:cTn>
                        </p:par>
                        <p:par>
                          <p:cTn id="28" fill="hold">
                            <p:stCondLst>
                              <p:cond delay="6000"/>
                            </p:stCondLst>
                            <p:childTnLst>
                              <p:par>
                                <p:cTn id="29" presetID="12" presetClass="entr" presetSubtype="8" fill="hold" nodeType="afterEffect">
                                  <p:stCondLst>
                                    <p:cond delay="0"/>
                                  </p:stCondLst>
                                  <p:childTnLst>
                                    <p:set>
                                      <p:cBhvr>
                                        <p:cTn id="30" dur="1" fill="hold">
                                          <p:stCondLst>
                                            <p:cond delay="0"/>
                                          </p:stCondLst>
                                        </p:cTn>
                                        <p:tgtEl>
                                          <p:spTgt spid="98309">
                                            <p:txEl>
                                              <p:pRg st="7" end="7"/>
                                            </p:txEl>
                                          </p:spTgt>
                                        </p:tgtEl>
                                        <p:attrNameLst>
                                          <p:attrName>style.visibility</p:attrName>
                                        </p:attrNameLst>
                                      </p:cBhvr>
                                      <p:to>
                                        <p:strVal val="visible"/>
                                      </p:to>
                                    </p:set>
                                    <p:animEffect transition="in" filter="slide(fromLeft)">
                                      <p:cBhvr>
                                        <p:cTn id="31" dur="1000"/>
                                        <p:tgtEl>
                                          <p:spTgt spid="98309">
                                            <p:txEl>
                                              <p:pRg st="7" end="7"/>
                                            </p:txEl>
                                          </p:spTgt>
                                        </p:tgtEl>
                                      </p:cBhvr>
                                    </p:animEffect>
                                  </p:childTnLst>
                                </p:cTn>
                              </p:par>
                            </p:childTnLst>
                          </p:cTn>
                        </p:par>
                        <p:par>
                          <p:cTn id="32" fill="hold">
                            <p:stCondLst>
                              <p:cond delay="7000"/>
                            </p:stCondLst>
                            <p:childTnLst>
                              <p:par>
                                <p:cTn id="33" presetID="12" presetClass="entr" presetSubtype="8" fill="hold" nodeType="afterEffect">
                                  <p:stCondLst>
                                    <p:cond delay="0"/>
                                  </p:stCondLst>
                                  <p:childTnLst>
                                    <p:set>
                                      <p:cBhvr>
                                        <p:cTn id="34" dur="1" fill="hold">
                                          <p:stCondLst>
                                            <p:cond delay="0"/>
                                          </p:stCondLst>
                                        </p:cTn>
                                        <p:tgtEl>
                                          <p:spTgt spid="98309">
                                            <p:txEl>
                                              <p:pRg st="8" end="8"/>
                                            </p:txEl>
                                          </p:spTgt>
                                        </p:tgtEl>
                                        <p:attrNameLst>
                                          <p:attrName>style.visibility</p:attrName>
                                        </p:attrNameLst>
                                      </p:cBhvr>
                                      <p:to>
                                        <p:strVal val="visible"/>
                                      </p:to>
                                    </p:set>
                                    <p:animEffect transition="in" filter="slide(fromLeft)">
                                      <p:cBhvr>
                                        <p:cTn id="35" dur="1000"/>
                                        <p:tgtEl>
                                          <p:spTgt spid="9830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灯片编号占位符 4"/>
          <p:cNvSpPr>
            <a:spLocks noGrp="1"/>
          </p:cNvSpPr>
          <p:nvPr>
            <p:ph type="sldNum" sz="quarter" idx="10"/>
          </p:nvPr>
        </p:nvSpPr>
        <p:spPr bwMode="auto">
          <a:noFill/>
          <a:ln>
            <a:miter lim="800000"/>
            <a:headEnd/>
            <a:tailEnd/>
          </a:ln>
        </p:spPr>
        <p:txBody>
          <a:bodyPr/>
          <a:lstStyle/>
          <a:p>
            <a:pPr fontAlgn="base">
              <a:spcBef>
                <a:spcPct val="0"/>
              </a:spcBef>
              <a:spcAft>
                <a:spcPct val="0"/>
              </a:spcAft>
            </a:pPr>
            <a:fld id="{8AB7BD4A-BC04-4FD0-AEB1-E8B0F9756219}" type="slidenum">
              <a:rPr lang="en-US" altLang="zh-CN" smtClean="0">
                <a:ea typeface="宋体" charset="-122"/>
              </a:rPr>
              <a:pPr fontAlgn="base">
                <a:spcBef>
                  <a:spcPct val="0"/>
                </a:spcBef>
                <a:spcAft>
                  <a:spcPct val="0"/>
                </a:spcAft>
              </a:pPr>
              <a:t>29</a:t>
            </a:fld>
            <a:endParaRPr lang="en-US" altLang="zh-CN" smtClean="0">
              <a:ea typeface="宋体" charset="-122"/>
            </a:endParaRPr>
          </a:p>
        </p:txBody>
      </p:sp>
      <p:graphicFrame>
        <p:nvGraphicFramePr>
          <p:cNvPr id="73975" name="Group 247"/>
          <p:cNvGraphicFramePr>
            <a:graphicFrameLocks noGrp="1"/>
          </p:cNvGraphicFramePr>
          <p:nvPr>
            <p:ph sz="half" idx="2"/>
          </p:nvPr>
        </p:nvGraphicFramePr>
        <p:xfrm>
          <a:off x="500063" y="1000125"/>
          <a:ext cx="7848600" cy="5043488"/>
        </p:xfrm>
        <a:graphic>
          <a:graphicData uri="http://schemas.openxmlformats.org/drawingml/2006/table">
            <a:tbl>
              <a:tblPr/>
              <a:tblGrid>
                <a:gridCol w="2544762"/>
                <a:gridCol w="3779838"/>
                <a:gridCol w="1524000"/>
              </a:tblGrid>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黑体" pitchFamily="49" charset="-122"/>
                        </a:rPr>
                        <a:t>   </a:t>
                      </a:r>
                      <a:r>
                        <a:rPr kumimoji="0" lang="en-US" sz="1800" b="1" i="0" u="none" strike="noStrike" cap="none" normalizeH="0" baseline="0" smtClean="0">
                          <a:ln>
                            <a:noFill/>
                          </a:ln>
                          <a:solidFill>
                            <a:schemeClr val="bg1"/>
                          </a:solidFill>
                          <a:effectLst/>
                          <a:latin typeface="Arial" charset="0"/>
                          <a:ea typeface="黑体" pitchFamily="49" charset="-122"/>
                        </a:rPr>
                        <a:t>函数</a:t>
                      </a:r>
                      <a:endParaRPr kumimoji="0" lang="zh-CN" altLang="en-US" sz="1800" b="1" i="0" u="none" strike="noStrike" cap="none" normalizeH="0" baseline="0" smtClean="0">
                        <a:ln>
                          <a:noFill/>
                        </a:ln>
                        <a:solidFill>
                          <a:schemeClr val="bg1"/>
                        </a:solidFill>
                        <a:effectLst/>
                        <a:latin typeface="Arial"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黑体" pitchFamily="49" charset="-122"/>
                        </a:rPr>
                        <a:t>   </a:t>
                      </a:r>
                      <a:r>
                        <a:rPr kumimoji="0" lang="en-US" sz="1800" b="1" i="0" u="none" strike="noStrike" cap="none" normalizeH="0" baseline="0" smtClean="0">
                          <a:ln>
                            <a:noFill/>
                          </a:ln>
                          <a:solidFill>
                            <a:schemeClr val="bg1"/>
                          </a:solidFill>
                          <a:effectLst/>
                          <a:latin typeface="Arial" charset="0"/>
                          <a:ea typeface="黑体" pitchFamily="49" charset="-122"/>
                        </a:rPr>
                        <a:t>输入</a:t>
                      </a:r>
                      <a:endParaRPr kumimoji="0" lang="zh-CN" altLang="en-US" sz="1800" b="1" i="0" u="none" strike="noStrike" cap="none" normalizeH="0" baseline="0" smtClean="0">
                        <a:ln>
                          <a:noFill/>
                        </a:ln>
                        <a:solidFill>
                          <a:schemeClr val="bg1"/>
                        </a:solidFill>
                        <a:effectLst/>
                        <a:latin typeface="Arial"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黑体" pitchFamily="49" charset="-122"/>
                        </a:rPr>
                        <a:t>  </a:t>
                      </a:r>
                      <a:r>
                        <a:rPr kumimoji="0" lang="en-US" sz="1800" b="1" i="0" u="none" strike="noStrike" cap="none" normalizeH="0" baseline="0" smtClean="0">
                          <a:ln>
                            <a:noFill/>
                          </a:ln>
                          <a:solidFill>
                            <a:schemeClr val="bg1"/>
                          </a:solidFill>
                          <a:effectLst/>
                          <a:latin typeface="Arial" charset="0"/>
                          <a:ea typeface="黑体" pitchFamily="49" charset="-122"/>
                        </a:rPr>
                        <a:t>输出</a:t>
                      </a:r>
                      <a:endParaRPr kumimoji="0" lang="zh-CN" altLang="en-US" sz="1800" b="1" i="0" u="none" strike="noStrike" cap="none" normalizeH="0" baseline="0" smtClean="0">
                        <a:ln>
                          <a:noFill/>
                        </a:ln>
                        <a:solidFill>
                          <a:schemeClr val="bg1"/>
                        </a:solidFill>
                        <a:effectLst/>
                        <a:latin typeface="Arial"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Initcap(char)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initcap(‘hello’) from dual;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Hello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Lower(char)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lower(‘FUN’) from dual;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fun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Upper(char)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upper(‘sun’) from dual;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SUN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Ltrim(char,set)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ltrim( ‘xyzadams’,’xyz’)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adams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Rtrim(char,set)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rtrim(‘xyzadams’,’ams’)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xyzad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Translate(char, from, to)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translate(‘jack’,’j’ ,’b’)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back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Replace(char, searchstring,[rep string])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replace(‘jack and jue’ ,’j’,’bl’) from dual;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black and blue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Instr (char, m, 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instr (‘worldwide’,’d’)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Substr (char, m, 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substr(‘abcdefg’,3,2)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cd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Concat (expr1, expr2)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concat (‘Hello’,’ world’)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Hello world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846" name="Text Box 118"/>
          <p:cNvSpPr txBox="1">
            <a:spLocks noChangeArrowheads="1"/>
          </p:cNvSpPr>
          <p:nvPr/>
        </p:nvSpPr>
        <p:spPr bwMode="auto">
          <a:xfrm>
            <a:off x="2500313" y="6143625"/>
            <a:ext cx="3673475" cy="396875"/>
          </a:xfrm>
          <a:prstGeom prst="rect">
            <a:avLst/>
          </a:prstGeom>
          <a:noFill/>
          <a:ln w="9525">
            <a:noFill/>
            <a:miter lim="800000"/>
            <a:headEnd/>
            <a:tailEnd/>
          </a:ln>
        </p:spPr>
        <p:txBody>
          <a:bodyPr>
            <a:spAutoFit/>
          </a:bodyPr>
          <a:lstStyle/>
          <a:p>
            <a:pPr algn="ctr">
              <a:spcBef>
                <a:spcPct val="50000"/>
              </a:spcBef>
            </a:pPr>
            <a:r>
              <a:rPr lang="zh-CN" altLang="en-US" sz="2000">
                <a:latin typeface="Calibri" pitchFamily="34" charset="0"/>
                <a:ea typeface="黑体" pitchFamily="49" charset="-122"/>
              </a:rPr>
              <a:t>字符函数</a:t>
            </a:r>
          </a:p>
        </p:txBody>
      </p:sp>
      <p:sp>
        <p:nvSpPr>
          <p:cNvPr id="73857" name="Rectangle 129"/>
          <p:cNvSpPr>
            <a:spLocks noChangeArrowheads="1"/>
          </p:cNvSpPr>
          <p:nvPr/>
        </p:nvSpPr>
        <p:spPr bwMode="auto">
          <a:xfrm>
            <a:off x="571500" y="1071563"/>
            <a:ext cx="7632700" cy="576262"/>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字符函数接受字符输入并返回字符或数值</a:t>
            </a:r>
          </a:p>
        </p:txBody>
      </p:sp>
      <p:sp>
        <p:nvSpPr>
          <p:cNvPr id="58422" name="标题 9"/>
          <p:cNvSpPr>
            <a:spLocks noGrp="1"/>
          </p:cNvSpPr>
          <p:nvPr>
            <p:ph type="title"/>
          </p:nvPr>
        </p:nvSpPr>
        <p:spPr>
          <a:xfrm>
            <a:off x="3708400" y="260350"/>
            <a:ext cx="5349875" cy="431800"/>
          </a:xfrm>
        </p:spPr>
        <p:txBody>
          <a:bodyPr/>
          <a:lstStyle/>
          <a:p>
            <a:pPr eaLnBrk="1" hangingPunct="1"/>
            <a:r>
              <a:rPr lang="zh-CN" altLang="en-US" smtClean="0">
                <a:ea typeface="文鼎CS大宋"/>
              </a:rPr>
              <a:t>字符函数</a:t>
            </a:r>
            <a:r>
              <a:rPr lang="en-US" altLang="zh-CN" smtClean="0">
                <a:ea typeface="文鼎CS大宋"/>
              </a:rPr>
              <a:t>2-1</a:t>
            </a:r>
            <a:endParaRPr lang="zh-CN" altLang="en-US" smtClean="0">
              <a:ea typeface="文鼎CS大宋"/>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857">
                                            <p:txEl>
                                              <p:pRg st="0" end="0"/>
                                            </p:txEl>
                                          </p:spTgt>
                                        </p:tgtEl>
                                        <p:attrNameLst>
                                          <p:attrName>style.visibility</p:attrName>
                                        </p:attrNameLst>
                                      </p:cBhvr>
                                      <p:to>
                                        <p:strVal val="visible"/>
                                      </p:to>
                                    </p:set>
                                    <p:animEffect transition="in" filter="fade">
                                      <p:cBhvr>
                                        <p:cTn id="7" dur="1000"/>
                                        <p:tgtEl>
                                          <p:spTgt spid="738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73857">
                                            <p:txEl>
                                              <p:pRg st="0" end="0"/>
                                            </p:txEl>
                                          </p:spTgt>
                                        </p:tgtEl>
                                      </p:cBhvr>
                                    </p:animEffect>
                                    <p:set>
                                      <p:cBhvr>
                                        <p:cTn id="12" dur="1" fill="hold">
                                          <p:stCondLst>
                                            <p:cond delay="999"/>
                                          </p:stCondLst>
                                        </p:cTn>
                                        <p:tgtEl>
                                          <p:spTgt spid="73857">
                                            <p:txEl>
                                              <p:pRg st="0" end="0"/>
                                            </p:txEl>
                                          </p:spTgt>
                                        </p:tgtEl>
                                        <p:attrNameLst>
                                          <p:attrName>style.visibility</p:attrName>
                                        </p:attrNameLst>
                                      </p:cBhvr>
                                      <p:to>
                                        <p:strVal val="hidden"/>
                                      </p:to>
                                    </p:se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73975"/>
                                        </p:tgtEl>
                                        <p:attrNameLst>
                                          <p:attrName>style.visibility</p:attrName>
                                        </p:attrNameLst>
                                      </p:cBhvr>
                                      <p:to>
                                        <p:strVal val="visible"/>
                                      </p:to>
                                    </p:set>
                                    <p:animEffect transition="in" filter="wipe(up)">
                                      <p:cBhvr>
                                        <p:cTn id="16" dur="1000"/>
                                        <p:tgtEl>
                                          <p:spTgt spid="73975"/>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73846"/>
                                        </p:tgtEl>
                                        <p:attrNameLst>
                                          <p:attrName>style.visibility</p:attrName>
                                        </p:attrNameLst>
                                      </p:cBhvr>
                                      <p:to>
                                        <p:strVal val="visible"/>
                                      </p:to>
                                    </p:set>
                                    <p:animEffect transition="in" filter="wipe(left)">
                                      <p:cBhvr>
                                        <p:cTn id="20" dur="500"/>
                                        <p:tgtEl>
                                          <p:spTgt spid="73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46" grpId="0" autoUpdateAnimBg="0"/>
      <p:bldP spid="73857" grpId="0" build="p"/>
      <p:bldP spid="73857"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pPr eaLnBrk="1" hangingPunct="1"/>
            <a:r>
              <a:rPr lang="zh-CN" altLang="en-US" smtClean="0">
                <a:ea typeface="文鼎CS大宋"/>
              </a:rPr>
              <a:t>本章目标</a:t>
            </a:r>
          </a:p>
        </p:txBody>
      </p:sp>
      <p:sp>
        <p:nvSpPr>
          <p:cNvPr id="11266" name="内容占位符 2"/>
          <p:cNvSpPr>
            <a:spLocks noGrp="1"/>
          </p:cNvSpPr>
          <p:nvPr>
            <p:ph idx="1"/>
          </p:nvPr>
        </p:nvSpPr>
        <p:spPr/>
        <p:txBody>
          <a:bodyPr/>
          <a:lstStyle/>
          <a:p>
            <a:pPr eaLnBrk="1" hangingPunct="1"/>
            <a:r>
              <a:rPr lang="zh-CN" altLang="en-US" smtClean="0"/>
              <a:t>了解 </a:t>
            </a:r>
            <a:r>
              <a:rPr lang="en-US" altLang="zh-CN" smtClean="0"/>
              <a:t>Oracle </a:t>
            </a:r>
            <a:r>
              <a:rPr lang="zh-CN" altLang="en-US" smtClean="0"/>
              <a:t>数据类型</a:t>
            </a:r>
          </a:p>
          <a:p>
            <a:pPr eaLnBrk="1" hangingPunct="1"/>
            <a:r>
              <a:rPr lang="zh-CN" altLang="en-US" smtClean="0"/>
              <a:t>了解数据定义语言和数据操纵语言</a:t>
            </a:r>
          </a:p>
          <a:p>
            <a:pPr eaLnBrk="1" hangingPunct="1"/>
            <a:r>
              <a:rPr lang="zh-CN" altLang="en-US" smtClean="0"/>
              <a:t>了解事务控制语言和数据控制语言</a:t>
            </a:r>
          </a:p>
          <a:p>
            <a:pPr eaLnBrk="1" hangingPunct="1"/>
            <a:r>
              <a:rPr lang="zh-CN" altLang="en-US" smtClean="0"/>
              <a:t>掌握 </a:t>
            </a:r>
            <a:r>
              <a:rPr lang="en-US" altLang="zh-CN" smtClean="0"/>
              <a:t>SQL </a:t>
            </a:r>
            <a:r>
              <a:rPr lang="zh-CN" altLang="en-US" smtClean="0"/>
              <a:t>操作符和 </a:t>
            </a:r>
            <a:r>
              <a:rPr lang="en-US" altLang="zh-CN" smtClean="0"/>
              <a:t>SQL </a:t>
            </a:r>
            <a:r>
              <a:rPr lang="zh-CN" altLang="en-US" smtClean="0"/>
              <a:t>函数</a:t>
            </a:r>
          </a:p>
          <a:p>
            <a:pPr eaLnBrk="1" hangingPunct="1"/>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lstStyle/>
          <a:p>
            <a:pPr eaLnBrk="1" hangingPunct="1"/>
            <a:r>
              <a:rPr lang="zh-CN" altLang="en-US" smtClean="0">
                <a:ea typeface="文鼎CS大宋"/>
              </a:rPr>
              <a:t>字符函数</a:t>
            </a:r>
            <a:r>
              <a:rPr lang="en-US" altLang="zh-CN" smtClean="0">
                <a:ea typeface="文鼎CS大宋"/>
              </a:rPr>
              <a:t>2-2</a:t>
            </a:r>
            <a:endParaRPr lang="zh-CN" altLang="en-US" smtClean="0">
              <a:ea typeface="文鼎CS大宋"/>
            </a:endParaRPr>
          </a:p>
        </p:txBody>
      </p:sp>
      <p:sp>
        <p:nvSpPr>
          <p:cNvPr id="60418" name="内容占位符 2"/>
          <p:cNvSpPr>
            <a:spLocks noGrp="1"/>
          </p:cNvSpPr>
          <p:nvPr>
            <p:ph idx="1"/>
          </p:nvPr>
        </p:nvSpPr>
        <p:spPr>
          <a:xfrm>
            <a:off x="468313" y="919163"/>
            <a:ext cx="8318500" cy="3509962"/>
          </a:xfrm>
        </p:spPr>
        <p:txBody>
          <a:bodyPr/>
          <a:lstStyle/>
          <a:p>
            <a:pPr eaLnBrk="1" hangingPunct="1"/>
            <a:r>
              <a:rPr lang="zh-CN" altLang="en-US" smtClean="0"/>
              <a:t>以下是一些其它的字符函数：</a:t>
            </a:r>
          </a:p>
          <a:p>
            <a:pPr lvl="1" eaLnBrk="1" hangingPunct="1">
              <a:lnSpc>
                <a:spcPct val="120000"/>
              </a:lnSpc>
            </a:pPr>
            <a:r>
              <a:rPr lang="en-US" altLang="zh-CN" smtClean="0">
                <a:latin typeface="宋体" charset="-122"/>
                <a:ea typeface="宋体" charset="-122"/>
              </a:rPr>
              <a:t>CHR</a:t>
            </a:r>
            <a:r>
              <a:rPr lang="zh-CN" altLang="en-US" smtClean="0">
                <a:latin typeface="宋体" charset="-122"/>
                <a:ea typeface="宋体" charset="-122"/>
              </a:rPr>
              <a:t>和</a:t>
            </a:r>
            <a:r>
              <a:rPr lang="en-US" altLang="zh-CN" smtClean="0">
                <a:latin typeface="宋体" charset="-122"/>
                <a:ea typeface="宋体" charset="-122"/>
              </a:rPr>
              <a:t>ASCII</a:t>
            </a:r>
          </a:p>
          <a:p>
            <a:pPr lvl="1" eaLnBrk="1" hangingPunct="1">
              <a:lnSpc>
                <a:spcPct val="120000"/>
              </a:lnSpc>
            </a:pPr>
            <a:r>
              <a:rPr lang="en-US" altLang="zh-CN" smtClean="0">
                <a:latin typeface="宋体" charset="-122"/>
                <a:ea typeface="宋体" charset="-122"/>
              </a:rPr>
              <a:t>LPAD</a:t>
            </a:r>
            <a:r>
              <a:rPr lang="zh-CN" altLang="en-US" smtClean="0">
                <a:latin typeface="宋体" charset="-122"/>
                <a:ea typeface="宋体" charset="-122"/>
              </a:rPr>
              <a:t>和</a:t>
            </a:r>
            <a:r>
              <a:rPr lang="en-US" altLang="zh-CN" smtClean="0">
                <a:latin typeface="宋体" charset="-122"/>
                <a:ea typeface="宋体" charset="-122"/>
              </a:rPr>
              <a:t>RPAD</a:t>
            </a:r>
          </a:p>
          <a:p>
            <a:pPr lvl="1" eaLnBrk="1" hangingPunct="1">
              <a:lnSpc>
                <a:spcPct val="120000"/>
              </a:lnSpc>
            </a:pPr>
            <a:r>
              <a:rPr lang="en-US" altLang="zh-CN" smtClean="0">
                <a:latin typeface="宋体" charset="-122"/>
                <a:ea typeface="宋体" charset="-122"/>
              </a:rPr>
              <a:t>TRIM</a:t>
            </a:r>
          </a:p>
          <a:p>
            <a:pPr lvl="1" eaLnBrk="1" hangingPunct="1">
              <a:lnSpc>
                <a:spcPct val="120000"/>
              </a:lnSpc>
            </a:pPr>
            <a:r>
              <a:rPr lang="en-US" altLang="zh-CN" smtClean="0">
                <a:latin typeface="宋体" charset="-122"/>
                <a:ea typeface="宋体" charset="-122"/>
              </a:rPr>
              <a:t>LENGTH</a:t>
            </a:r>
          </a:p>
          <a:p>
            <a:pPr lvl="1" eaLnBrk="1" hangingPunct="1">
              <a:lnSpc>
                <a:spcPct val="120000"/>
              </a:lnSpc>
            </a:pPr>
            <a:r>
              <a:rPr lang="en-US" altLang="zh-CN" smtClean="0">
                <a:latin typeface="宋体" charset="-122"/>
                <a:ea typeface="宋体" charset="-122"/>
              </a:rPr>
              <a:t>DECODE</a:t>
            </a:r>
            <a:endParaRPr lang="zh-CN" altLang="en-US" smtClean="0">
              <a:latin typeface="宋体" charset="-122"/>
              <a:ea typeface="宋体" charset="-122"/>
            </a:endParaRPr>
          </a:p>
        </p:txBody>
      </p:sp>
      <p:sp>
        <p:nvSpPr>
          <p:cNvPr id="4" name="Rectangle 9"/>
          <p:cNvSpPr>
            <a:spLocks noChangeArrowheads="1"/>
          </p:cNvSpPr>
          <p:nvPr/>
        </p:nvSpPr>
        <p:spPr bwMode="auto">
          <a:xfrm>
            <a:off x="1017588" y="4556125"/>
            <a:ext cx="6769100" cy="400050"/>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SQL&gt; SELECT CHR(67) FROM dual;</a:t>
            </a:r>
          </a:p>
        </p:txBody>
      </p:sp>
      <p:sp>
        <p:nvSpPr>
          <p:cNvPr id="5" name="Rectangle 16"/>
          <p:cNvSpPr>
            <a:spLocks noChangeArrowheads="1"/>
          </p:cNvSpPr>
          <p:nvPr/>
        </p:nvSpPr>
        <p:spPr bwMode="auto">
          <a:xfrm>
            <a:off x="1017588" y="4573588"/>
            <a:ext cx="6769100" cy="400050"/>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SQL&gt; SELECT LPAD(‘function’,15,’=’) FROM dual;</a:t>
            </a:r>
          </a:p>
        </p:txBody>
      </p:sp>
      <p:sp>
        <p:nvSpPr>
          <p:cNvPr id="6" name="Rectangle 17"/>
          <p:cNvSpPr>
            <a:spLocks noChangeArrowheads="1"/>
          </p:cNvSpPr>
          <p:nvPr/>
        </p:nvSpPr>
        <p:spPr bwMode="auto">
          <a:xfrm>
            <a:off x="1027113" y="5149850"/>
            <a:ext cx="6759575" cy="400050"/>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SQL&gt; SELECT TRIM(9 from 9999876789999) FROM dual;</a:t>
            </a:r>
          </a:p>
        </p:txBody>
      </p:sp>
      <p:sp>
        <p:nvSpPr>
          <p:cNvPr id="7" name="Rectangle 18"/>
          <p:cNvSpPr>
            <a:spLocks noChangeArrowheads="1"/>
          </p:cNvSpPr>
          <p:nvPr/>
        </p:nvSpPr>
        <p:spPr bwMode="auto">
          <a:xfrm>
            <a:off x="1017588" y="4500563"/>
            <a:ext cx="6769100" cy="400050"/>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SQL&gt; SELECT LENGTH('frances') FROM dual;</a:t>
            </a:r>
          </a:p>
        </p:txBody>
      </p:sp>
      <p:sp>
        <p:nvSpPr>
          <p:cNvPr id="8" name="Rectangle 19"/>
          <p:cNvSpPr>
            <a:spLocks noChangeArrowheads="1"/>
          </p:cNvSpPr>
          <p:nvPr/>
        </p:nvSpPr>
        <p:spPr bwMode="auto">
          <a:xfrm>
            <a:off x="1017588" y="5103813"/>
            <a:ext cx="6769100" cy="11382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SQL&gt; SELECT vencode, </a:t>
            </a:r>
          </a:p>
          <a:p>
            <a:pPr>
              <a:spcBef>
                <a:spcPct val="20000"/>
              </a:spcBef>
              <a:tabLst>
                <a:tab pos="1619250" algn="l"/>
              </a:tabLst>
            </a:pPr>
            <a:r>
              <a:rPr lang="en-US" altLang="zh-CN" sz="2000">
                <a:latin typeface="Calibri" pitchFamily="34" charset="0"/>
              </a:rPr>
              <a:t>     DECODE(venname,'frances','Francis') name </a:t>
            </a:r>
          </a:p>
          <a:p>
            <a:pPr>
              <a:spcBef>
                <a:spcPct val="20000"/>
              </a:spcBef>
              <a:tabLst>
                <a:tab pos="1619250" algn="l"/>
              </a:tabLst>
            </a:pPr>
            <a:r>
              <a:rPr lang="en-US" altLang="zh-CN" sz="2000">
                <a:latin typeface="Calibri" pitchFamily="34" charset="0"/>
              </a:rPr>
              <a:t>     FROM vendor_master WHERE vencode='v001';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4"/>
                                        </p:tgtEl>
                                      </p:cBhvr>
                                    </p:animEffect>
                                    <p:set>
                                      <p:cBhvr>
                                        <p:cTn id="21" dur="1" fill="hold">
                                          <p:stCondLst>
                                            <p:cond delay="19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2000"/>
                                        <p:tgtEl>
                                          <p:spTgt spid="5"/>
                                        </p:tgtEl>
                                      </p:cBhvr>
                                    </p:animEffect>
                                    <p:set>
                                      <p:cBhvr>
                                        <p:cTn id="24" dur="1" fill="hold">
                                          <p:stCondLst>
                                            <p:cond delay="1999"/>
                                          </p:stCondLst>
                                        </p:cTn>
                                        <p:tgtEl>
                                          <p:spTgt spid="5"/>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2000"/>
                                        <p:tgtEl>
                                          <p:spTgt spid="6"/>
                                        </p:tgtEl>
                                      </p:cBhvr>
                                    </p:animEffect>
                                    <p:set>
                                      <p:cBhvr>
                                        <p:cTn id="27" dur="1" fill="hold">
                                          <p:stCondLst>
                                            <p:cond delay="1999"/>
                                          </p:stCondLst>
                                        </p:cTn>
                                        <p:tgtEl>
                                          <p:spTgt spid="6"/>
                                        </p:tgtEl>
                                        <p:attrNameLst>
                                          <p:attrName>style.visibility</p:attrName>
                                        </p:attrNameLst>
                                      </p:cBhvr>
                                      <p:to>
                                        <p:strVal val="hidden"/>
                                      </p:to>
                                    </p:se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pPr eaLnBrk="1" hangingPunct="1"/>
            <a:r>
              <a:rPr lang="zh-CN" altLang="en-US" smtClean="0">
                <a:ea typeface="文鼎CS大宋"/>
              </a:rPr>
              <a:t>数字函数</a:t>
            </a:r>
          </a:p>
        </p:txBody>
      </p:sp>
      <p:sp>
        <p:nvSpPr>
          <p:cNvPr id="61442" name="内容占位符 2"/>
          <p:cNvSpPr>
            <a:spLocks noGrp="1"/>
          </p:cNvSpPr>
          <p:nvPr>
            <p:ph idx="1"/>
          </p:nvPr>
        </p:nvSpPr>
        <p:spPr>
          <a:xfrm>
            <a:off x="468313" y="919163"/>
            <a:ext cx="8229600" cy="1223962"/>
          </a:xfrm>
        </p:spPr>
        <p:txBody>
          <a:bodyPr/>
          <a:lstStyle/>
          <a:p>
            <a:pPr eaLnBrk="1" hangingPunct="1"/>
            <a:r>
              <a:rPr lang="zh-CN" altLang="en-US" b="0" smtClean="0"/>
              <a:t>数字函数接受数字输入并返回数值结果</a:t>
            </a:r>
          </a:p>
          <a:p>
            <a:pPr eaLnBrk="1" hangingPunct="1">
              <a:buFontTx/>
              <a:buNone/>
            </a:pPr>
            <a:endParaRPr lang="zh-CN" altLang="en-US" smtClean="0"/>
          </a:p>
        </p:txBody>
      </p:sp>
      <p:sp>
        <p:nvSpPr>
          <p:cNvPr id="61443" name="灯片编号占位符 3"/>
          <p:cNvSpPr>
            <a:spLocks noGrp="1"/>
          </p:cNvSpPr>
          <p:nvPr>
            <p:ph type="sldNum" sz="quarter" idx="10"/>
          </p:nvPr>
        </p:nvSpPr>
        <p:spPr bwMode="auto">
          <a:xfrm>
            <a:off x="782638" y="6310313"/>
            <a:ext cx="2133600" cy="215900"/>
          </a:xfrm>
          <a:noFill/>
          <a:ln>
            <a:miter lim="800000"/>
            <a:headEnd/>
            <a:tailEnd/>
          </a:ln>
        </p:spPr>
        <p:txBody>
          <a:bodyPr/>
          <a:lstStyle/>
          <a:p>
            <a:pPr fontAlgn="base">
              <a:spcBef>
                <a:spcPct val="0"/>
              </a:spcBef>
              <a:spcAft>
                <a:spcPct val="0"/>
              </a:spcAft>
            </a:pPr>
            <a:fld id="{2DC82515-5C98-47D2-8334-FCA4610AB4C7}" type="slidenum">
              <a:rPr lang="en-US" altLang="zh-CN" smtClean="0">
                <a:ea typeface="宋体" charset="-122"/>
              </a:rPr>
              <a:pPr fontAlgn="base">
                <a:spcBef>
                  <a:spcPct val="0"/>
                </a:spcBef>
                <a:spcAft>
                  <a:spcPct val="0"/>
                </a:spcAft>
              </a:pPr>
              <a:t>31</a:t>
            </a:fld>
            <a:endParaRPr lang="en-US" altLang="zh-CN" smtClean="0">
              <a:ea typeface="宋体" charset="-122"/>
            </a:endParaRPr>
          </a:p>
        </p:txBody>
      </p:sp>
      <p:graphicFrame>
        <p:nvGraphicFramePr>
          <p:cNvPr id="5" name="Group 245"/>
          <p:cNvGraphicFramePr>
            <a:graphicFrameLocks noGrp="1"/>
          </p:cNvGraphicFramePr>
          <p:nvPr/>
        </p:nvGraphicFramePr>
        <p:xfrm>
          <a:off x="1143000" y="1785938"/>
          <a:ext cx="7385050" cy="4184650"/>
        </p:xfrm>
        <a:graphic>
          <a:graphicData uri="http://schemas.openxmlformats.org/drawingml/2006/table">
            <a:tbl>
              <a:tblPr/>
              <a:tblGrid>
                <a:gridCol w="1524000"/>
                <a:gridCol w="3989388"/>
                <a:gridCol w="1871662"/>
              </a:tblGrid>
              <a:tr h="133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smtClean="0">
                          <a:ln>
                            <a:noFill/>
                          </a:ln>
                          <a:solidFill>
                            <a:schemeClr val="bg1"/>
                          </a:solidFill>
                          <a:effectLst/>
                          <a:latin typeface="Arial" charset="0"/>
                          <a:ea typeface="黑体" pitchFamily="49" charset="-122"/>
                        </a:rPr>
                        <a:t>   </a:t>
                      </a:r>
                      <a:r>
                        <a:rPr kumimoji="0" lang="en-US" sz="1800" b="0" i="0" u="none" strike="noStrike" cap="none" normalizeH="0" baseline="0" smtClean="0">
                          <a:ln>
                            <a:noFill/>
                          </a:ln>
                          <a:solidFill>
                            <a:schemeClr val="bg1"/>
                          </a:solidFill>
                          <a:effectLst/>
                          <a:latin typeface="Arial" charset="0"/>
                          <a:ea typeface="黑体" pitchFamily="49" charset="-122"/>
                        </a:rPr>
                        <a:t>函数</a:t>
                      </a:r>
                      <a:endParaRPr kumimoji="0" lang="zh-CN" altLang="en-US" sz="1800" b="0" i="0" u="none" strike="noStrike" cap="none" normalizeH="0" baseline="0" smtClean="0">
                        <a:ln>
                          <a:noFill/>
                        </a:ln>
                        <a:solidFill>
                          <a:schemeClr val="bg1"/>
                        </a:solidFill>
                        <a:effectLst/>
                        <a:latin typeface="Arial"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smtClean="0">
                          <a:ln>
                            <a:noFill/>
                          </a:ln>
                          <a:solidFill>
                            <a:schemeClr val="bg1"/>
                          </a:solidFill>
                          <a:effectLst/>
                          <a:latin typeface="Arial" charset="0"/>
                          <a:ea typeface="黑体" pitchFamily="49" charset="-122"/>
                        </a:rPr>
                        <a:t>   </a:t>
                      </a:r>
                      <a:r>
                        <a:rPr kumimoji="0" lang="en-US" sz="1800" b="0" i="0" u="none" strike="noStrike" cap="none" normalizeH="0" baseline="0" smtClean="0">
                          <a:ln>
                            <a:noFill/>
                          </a:ln>
                          <a:solidFill>
                            <a:schemeClr val="bg1"/>
                          </a:solidFill>
                          <a:effectLst/>
                          <a:latin typeface="Arial" charset="0"/>
                          <a:ea typeface="黑体" pitchFamily="49" charset="-122"/>
                        </a:rPr>
                        <a:t>输入</a:t>
                      </a:r>
                      <a:endParaRPr kumimoji="0" lang="zh-CN" altLang="en-US" sz="1800" b="0" i="0" u="none" strike="noStrike" cap="none" normalizeH="0" baseline="0" smtClean="0">
                        <a:ln>
                          <a:noFill/>
                        </a:ln>
                        <a:solidFill>
                          <a:schemeClr val="bg1"/>
                        </a:solidFill>
                        <a:effectLst/>
                        <a:latin typeface="Arial"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smtClean="0">
                          <a:ln>
                            <a:noFill/>
                          </a:ln>
                          <a:solidFill>
                            <a:schemeClr val="bg1"/>
                          </a:solidFill>
                          <a:effectLst/>
                          <a:latin typeface="Arial" charset="0"/>
                          <a:ea typeface="黑体" pitchFamily="49" charset="-122"/>
                        </a:rPr>
                        <a:t>  </a:t>
                      </a:r>
                      <a:r>
                        <a:rPr kumimoji="0" lang="en-US" sz="1800" b="0" i="0" u="none" strike="noStrike" cap="none" normalizeH="0" baseline="0" smtClean="0">
                          <a:ln>
                            <a:noFill/>
                          </a:ln>
                          <a:solidFill>
                            <a:schemeClr val="bg1"/>
                          </a:solidFill>
                          <a:effectLst/>
                          <a:latin typeface="Arial" charset="0"/>
                          <a:ea typeface="黑体" pitchFamily="49" charset="-122"/>
                        </a:rPr>
                        <a:t>输出</a:t>
                      </a:r>
                      <a:endParaRPr kumimoji="0" lang="zh-CN" altLang="en-US" sz="1800" b="0" i="0" u="none" strike="noStrike" cap="none" normalizeH="0" baseline="0" smtClean="0">
                        <a:ln>
                          <a:noFill/>
                        </a:ln>
                        <a:solidFill>
                          <a:schemeClr val="bg1"/>
                        </a:solidFill>
                        <a:effectLst/>
                        <a:latin typeface="Arial"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Abs(n)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abs(-15)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Ceil(n)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ceil(44.778)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Cos(n)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cos(180)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-.5984601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Cosh(n)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cosh(0)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Floor(n)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floor(100.2)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Power(m,n)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power(4,2)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16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Mod(m,n)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mod(10,3)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Round(m,n)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round(100.256,2)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100.26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Trunc(m,n)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trunc(100.256,2)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100.25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Sqrt(n)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Select sqrt(4) from dual;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2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rPr>
                        <a:t>Sign(n)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rPr>
                        <a:t>Select sign(-30) from dual;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113"/>
          <p:cNvSpPr txBox="1">
            <a:spLocks noChangeArrowheads="1"/>
          </p:cNvSpPr>
          <p:nvPr/>
        </p:nvSpPr>
        <p:spPr bwMode="auto">
          <a:xfrm>
            <a:off x="2771775" y="6094413"/>
            <a:ext cx="3671888" cy="396875"/>
          </a:xfrm>
          <a:prstGeom prst="rect">
            <a:avLst/>
          </a:prstGeom>
          <a:noFill/>
          <a:ln w="9525">
            <a:noFill/>
            <a:miter lim="800000"/>
            <a:headEnd/>
            <a:tailEnd/>
          </a:ln>
        </p:spPr>
        <p:txBody>
          <a:bodyPr>
            <a:spAutoFit/>
          </a:bodyPr>
          <a:lstStyle/>
          <a:p>
            <a:pPr algn="ctr">
              <a:spcBef>
                <a:spcPct val="50000"/>
              </a:spcBef>
            </a:pPr>
            <a:r>
              <a:rPr lang="zh-CN" altLang="en-US" sz="2000">
                <a:latin typeface="Calibri" pitchFamily="34" charset="0"/>
                <a:ea typeface="黑体" pitchFamily="49" charset="-122"/>
              </a:rPr>
              <a:t>数字函数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lstStyle/>
          <a:p>
            <a:pPr eaLnBrk="1" hangingPunct="1"/>
            <a:r>
              <a:rPr lang="zh-CN" altLang="en-US" smtClean="0">
                <a:ea typeface="文鼎CS大宋"/>
              </a:rPr>
              <a:t>转换函数</a:t>
            </a:r>
          </a:p>
        </p:txBody>
      </p:sp>
      <p:sp>
        <p:nvSpPr>
          <p:cNvPr id="62466" name="内容占位符 2"/>
          <p:cNvSpPr>
            <a:spLocks noGrp="1"/>
          </p:cNvSpPr>
          <p:nvPr>
            <p:ph idx="1"/>
          </p:nvPr>
        </p:nvSpPr>
        <p:spPr>
          <a:xfrm>
            <a:off x="214313" y="919163"/>
            <a:ext cx="8643937" cy="5173662"/>
          </a:xfrm>
        </p:spPr>
        <p:txBody>
          <a:bodyPr/>
          <a:lstStyle/>
          <a:p>
            <a:pPr eaLnBrk="1" hangingPunct="1"/>
            <a:r>
              <a:rPr lang="zh-CN" altLang="en-US" smtClean="0"/>
              <a:t>转换函数将从一种数据类型转换为另一种数据类型</a:t>
            </a:r>
          </a:p>
          <a:p>
            <a:pPr eaLnBrk="1" hangingPunct="1"/>
            <a:r>
              <a:rPr lang="zh-CN" altLang="en-US" smtClean="0"/>
              <a:t>常用的转换函数有：</a:t>
            </a:r>
          </a:p>
          <a:p>
            <a:pPr lvl="1" eaLnBrk="1" hangingPunct="1">
              <a:lnSpc>
                <a:spcPct val="120000"/>
              </a:lnSpc>
            </a:pPr>
            <a:r>
              <a:rPr lang="en-US" altLang="zh-CN" smtClean="0">
                <a:latin typeface="宋体" charset="-122"/>
                <a:ea typeface="宋体" charset="-122"/>
              </a:rPr>
              <a:t>TO_CHAR</a:t>
            </a:r>
          </a:p>
          <a:p>
            <a:pPr lvl="1" eaLnBrk="1" hangingPunct="1">
              <a:lnSpc>
                <a:spcPct val="120000"/>
              </a:lnSpc>
            </a:pPr>
            <a:r>
              <a:rPr lang="en-US" altLang="zh-CN" smtClean="0">
                <a:latin typeface="宋体" charset="-122"/>
                <a:ea typeface="宋体" charset="-122"/>
              </a:rPr>
              <a:t>TO_DATE</a:t>
            </a:r>
          </a:p>
          <a:p>
            <a:pPr lvl="1" eaLnBrk="1" hangingPunct="1">
              <a:lnSpc>
                <a:spcPct val="120000"/>
              </a:lnSpc>
            </a:pPr>
            <a:r>
              <a:rPr lang="en-US" altLang="zh-CN" smtClean="0">
                <a:latin typeface="宋体" charset="-122"/>
                <a:ea typeface="宋体" charset="-122"/>
              </a:rPr>
              <a:t>TO_NUMBER</a:t>
            </a:r>
          </a:p>
          <a:p>
            <a:pPr eaLnBrk="1" hangingPunct="1"/>
            <a:endParaRPr lang="zh-CN" altLang="en-US" smtClean="0"/>
          </a:p>
        </p:txBody>
      </p:sp>
      <p:sp>
        <p:nvSpPr>
          <p:cNvPr id="4" name="Rectangle 31"/>
          <p:cNvSpPr>
            <a:spLocks noChangeArrowheads="1"/>
          </p:cNvSpPr>
          <p:nvPr/>
        </p:nvSpPr>
        <p:spPr bwMode="auto">
          <a:xfrm>
            <a:off x="733425" y="4233863"/>
            <a:ext cx="8159750" cy="7064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a:latin typeface="Calibri" pitchFamily="34" charset="0"/>
                <a:ea typeface="黑体" pitchFamily="49" charset="-122"/>
              </a:rPr>
              <a:t>SELECT TO_CHAR(sysdate,'YYYY"</a:t>
            </a:r>
            <a:r>
              <a:rPr lang="zh-CN" altLang="en-US">
                <a:latin typeface="Calibri" pitchFamily="34" charset="0"/>
                <a:ea typeface="黑体" pitchFamily="49" charset="-122"/>
              </a:rPr>
              <a:t>年</a:t>
            </a:r>
            <a:r>
              <a:rPr lang="en-US" altLang="zh-CN">
                <a:latin typeface="Calibri" pitchFamily="34" charset="0"/>
                <a:ea typeface="黑体" pitchFamily="49" charset="-122"/>
              </a:rPr>
              <a:t>"fmMM"</a:t>
            </a:r>
            <a:r>
              <a:rPr lang="zh-CN" altLang="en-US">
                <a:latin typeface="Calibri" pitchFamily="34" charset="0"/>
                <a:ea typeface="黑体" pitchFamily="49" charset="-122"/>
              </a:rPr>
              <a:t>月</a:t>
            </a:r>
            <a:r>
              <a:rPr lang="en-US" altLang="zh-CN">
                <a:latin typeface="Calibri" pitchFamily="34" charset="0"/>
                <a:ea typeface="黑体" pitchFamily="49" charset="-122"/>
              </a:rPr>
              <a:t>"fmDD"</a:t>
            </a:r>
            <a:r>
              <a:rPr lang="zh-CN" altLang="en-US">
                <a:latin typeface="Calibri" pitchFamily="34" charset="0"/>
                <a:ea typeface="黑体" pitchFamily="49" charset="-122"/>
              </a:rPr>
              <a:t>日</a:t>
            </a:r>
            <a:r>
              <a:rPr lang="en-US" altLang="zh-CN">
                <a:latin typeface="Calibri" pitchFamily="34" charset="0"/>
                <a:ea typeface="黑体" pitchFamily="49" charset="-122"/>
              </a:rPr>
              <a:t>" HH24:MI:SS')</a:t>
            </a:r>
          </a:p>
          <a:p>
            <a:pPr>
              <a:spcBef>
                <a:spcPct val="20000"/>
              </a:spcBef>
              <a:tabLst>
                <a:tab pos="1619250" algn="l"/>
              </a:tabLst>
            </a:pPr>
            <a:r>
              <a:rPr lang="en-US" altLang="zh-CN">
                <a:latin typeface="Calibri" pitchFamily="34" charset="0"/>
                <a:ea typeface="黑体" pitchFamily="49" charset="-122"/>
              </a:rPr>
              <a:t>FROM dual;</a:t>
            </a:r>
            <a:r>
              <a:rPr lang="zh-CN" altLang="en-US">
                <a:latin typeface="Calibri" pitchFamily="34" charset="0"/>
                <a:ea typeface="黑体" pitchFamily="49" charset="-122"/>
              </a:rPr>
              <a:t>　　　　</a:t>
            </a:r>
          </a:p>
        </p:txBody>
      </p:sp>
      <p:sp>
        <p:nvSpPr>
          <p:cNvPr id="5" name="Rectangle 32"/>
          <p:cNvSpPr>
            <a:spLocks noChangeArrowheads="1"/>
          </p:cNvSpPr>
          <p:nvPr/>
        </p:nvSpPr>
        <p:spPr bwMode="auto">
          <a:xfrm>
            <a:off x="733425" y="5197475"/>
            <a:ext cx="8153400" cy="37623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a:latin typeface="Calibri" pitchFamily="34" charset="0"/>
                <a:ea typeface="黑体" pitchFamily="49" charset="-122"/>
              </a:rPr>
              <a:t>SELECT TO_CHAR(itemrate,‘C99999’) FROM itemfile;</a:t>
            </a:r>
            <a:r>
              <a:rPr lang="zh-CN" altLang="en-US">
                <a:latin typeface="Calibri" pitchFamily="34" charset="0"/>
                <a:ea typeface="黑体" pitchFamily="49" charset="-122"/>
              </a:rPr>
              <a:t>　</a:t>
            </a:r>
          </a:p>
        </p:txBody>
      </p:sp>
      <p:sp>
        <p:nvSpPr>
          <p:cNvPr id="6" name="Rectangle 33"/>
          <p:cNvSpPr>
            <a:spLocks noChangeArrowheads="1"/>
          </p:cNvSpPr>
          <p:nvPr/>
        </p:nvSpPr>
        <p:spPr bwMode="auto">
          <a:xfrm>
            <a:off x="733425" y="4217988"/>
            <a:ext cx="8124825" cy="7064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a:latin typeface="Calibri" pitchFamily="34" charset="0"/>
                <a:ea typeface="黑体" pitchFamily="49" charset="-122"/>
              </a:rPr>
              <a:t>SELECT TO_DATE(‘2013-12-06’ , ‘yyyy-mm-dd’)</a:t>
            </a:r>
          </a:p>
          <a:p>
            <a:pPr>
              <a:spcBef>
                <a:spcPct val="20000"/>
              </a:spcBef>
              <a:tabLst>
                <a:tab pos="1619250" algn="l"/>
              </a:tabLst>
            </a:pPr>
            <a:r>
              <a:rPr lang="en-US" altLang="zh-CN">
                <a:latin typeface="Calibri" pitchFamily="34" charset="0"/>
                <a:ea typeface="黑体" pitchFamily="49" charset="-122"/>
              </a:rPr>
              <a:t>FROM dual;</a:t>
            </a:r>
          </a:p>
        </p:txBody>
      </p:sp>
      <p:sp>
        <p:nvSpPr>
          <p:cNvPr id="7" name="Rectangle 34"/>
          <p:cNvSpPr>
            <a:spLocks noChangeArrowheads="1"/>
          </p:cNvSpPr>
          <p:nvPr/>
        </p:nvSpPr>
        <p:spPr bwMode="auto">
          <a:xfrm>
            <a:off x="733425" y="5213350"/>
            <a:ext cx="8124825" cy="36988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lgn="just">
              <a:spcBef>
                <a:spcPct val="20000"/>
              </a:spcBef>
              <a:tabLst>
                <a:tab pos="1619250" algn="l"/>
              </a:tabLst>
            </a:pPr>
            <a:r>
              <a:rPr lang="en-US" altLang="zh-CN">
                <a:latin typeface="Calibri" pitchFamily="34" charset="0"/>
                <a:ea typeface="黑体" pitchFamily="49" charset="-122"/>
              </a:rPr>
              <a:t>SELECT TO_NUMBER('100') FROM dual;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2000"/>
                                        <p:tgtEl>
                                          <p:spTgt spid="4"/>
                                        </p:tgtEl>
                                      </p:cBhvr>
                                    </p:animEffect>
                                    <p:set>
                                      <p:cBhvr>
                                        <p:cTn id="16" dur="1" fill="hold">
                                          <p:stCondLst>
                                            <p:cond delay="1999"/>
                                          </p:stCondLst>
                                        </p:cTn>
                                        <p:tgtEl>
                                          <p:spTgt spid="4"/>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000"/>
                                        <p:tgtEl>
                                          <p:spTgt spid="5"/>
                                        </p:tgtEl>
                                      </p:cBhvr>
                                    </p:animEffect>
                                    <p:set>
                                      <p:cBhvr>
                                        <p:cTn id="19" dur="1" fill="hold">
                                          <p:stCondLst>
                                            <p:cond delay="1999"/>
                                          </p:stCondLst>
                                        </p:cTn>
                                        <p:tgtEl>
                                          <p:spTgt spid="5"/>
                                        </p:tgtEl>
                                        <p:attrNameLst>
                                          <p:attrName>style.visibility</p:attrName>
                                        </p:attrNameLst>
                                      </p:cBhvr>
                                      <p:to>
                                        <p:strVal val="hidden"/>
                                      </p:to>
                                    </p:se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1000"/>
                                        <p:tgtEl>
                                          <p:spTgt spid="6"/>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a:lstStyle/>
          <a:p>
            <a:pPr eaLnBrk="1" hangingPunct="1"/>
            <a:r>
              <a:rPr lang="zh-CN" altLang="en-US" smtClean="0">
                <a:ea typeface="文鼎CS大宋"/>
              </a:rPr>
              <a:t>其它函数</a:t>
            </a:r>
          </a:p>
        </p:txBody>
      </p:sp>
      <p:sp>
        <p:nvSpPr>
          <p:cNvPr id="63490" name="内容占位符 2"/>
          <p:cNvSpPr>
            <a:spLocks noGrp="1"/>
          </p:cNvSpPr>
          <p:nvPr>
            <p:ph idx="1"/>
          </p:nvPr>
        </p:nvSpPr>
        <p:spPr/>
        <p:txBody>
          <a:bodyPr/>
          <a:lstStyle/>
          <a:p>
            <a:pPr eaLnBrk="1" hangingPunct="1"/>
            <a:r>
              <a:rPr lang="zh-CN" altLang="en-US" smtClean="0"/>
              <a:t>以下是几个用来转换空值的函数：</a:t>
            </a:r>
          </a:p>
          <a:p>
            <a:pPr lvl="1" eaLnBrk="1" hangingPunct="1"/>
            <a:r>
              <a:rPr lang="en-US" altLang="zh-CN" smtClean="0">
                <a:latin typeface="宋体" charset="-122"/>
                <a:ea typeface="宋体" charset="-122"/>
              </a:rPr>
              <a:t>NVL</a:t>
            </a:r>
          </a:p>
          <a:p>
            <a:pPr lvl="1" eaLnBrk="1" hangingPunct="1"/>
            <a:r>
              <a:rPr lang="en-US" altLang="zh-CN" smtClean="0">
                <a:latin typeface="宋体" charset="-122"/>
                <a:ea typeface="宋体" charset="-122"/>
              </a:rPr>
              <a:t>NVL2</a:t>
            </a:r>
          </a:p>
          <a:p>
            <a:pPr lvl="1" eaLnBrk="1" hangingPunct="1"/>
            <a:r>
              <a:rPr lang="en-US" altLang="zh-CN" smtClean="0">
                <a:latin typeface="宋体" charset="-122"/>
                <a:ea typeface="宋体" charset="-122"/>
              </a:rPr>
              <a:t>NULLIF</a:t>
            </a:r>
          </a:p>
          <a:p>
            <a:pPr eaLnBrk="1" hangingPunct="1"/>
            <a:endParaRPr lang="zh-CN" altLang="en-US" smtClean="0"/>
          </a:p>
        </p:txBody>
      </p:sp>
      <p:sp>
        <p:nvSpPr>
          <p:cNvPr id="4" name="Rectangle 28"/>
          <p:cNvSpPr>
            <a:spLocks noChangeArrowheads="1"/>
          </p:cNvSpPr>
          <p:nvPr/>
        </p:nvSpPr>
        <p:spPr bwMode="auto">
          <a:xfrm>
            <a:off x="944563" y="3659188"/>
            <a:ext cx="6985000" cy="400050"/>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lgn="just">
              <a:spcBef>
                <a:spcPct val="20000"/>
              </a:spcBef>
              <a:tabLst>
                <a:tab pos="1619250" algn="l"/>
              </a:tabLst>
            </a:pPr>
            <a:r>
              <a:rPr lang="en-US" altLang="zh-CN" sz="2000">
                <a:latin typeface="Calibri" pitchFamily="34" charset="0"/>
              </a:rPr>
              <a:t>SELECT itemdesc, NVL(re_level,0) FROM itemfile;</a:t>
            </a:r>
          </a:p>
        </p:txBody>
      </p:sp>
      <p:sp>
        <p:nvSpPr>
          <p:cNvPr id="5" name="Rectangle 29"/>
          <p:cNvSpPr>
            <a:spLocks noChangeArrowheads="1"/>
          </p:cNvSpPr>
          <p:nvPr/>
        </p:nvSpPr>
        <p:spPr bwMode="auto">
          <a:xfrm>
            <a:off x="944563" y="4224338"/>
            <a:ext cx="6985000" cy="7699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SELECT itemdesc, NVL2(re_level,re_level,max_level) </a:t>
            </a:r>
          </a:p>
          <a:p>
            <a:pPr>
              <a:spcBef>
                <a:spcPct val="20000"/>
              </a:spcBef>
              <a:tabLst>
                <a:tab pos="1619250" algn="l"/>
              </a:tabLst>
            </a:pPr>
            <a:r>
              <a:rPr lang="en-US" altLang="zh-CN" sz="2000">
                <a:latin typeface="Calibri" pitchFamily="34" charset="0"/>
              </a:rPr>
              <a:t>FROM itemfile;</a:t>
            </a:r>
          </a:p>
        </p:txBody>
      </p:sp>
      <p:sp>
        <p:nvSpPr>
          <p:cNvPr id="6" name="Rectangle 30"/>
          <p:cNvSpPr>
            <a:spLocks noChangeArrowheads="1"/>
          </p:cNvSpPr>
          <p:nvPr/>
        </p:nvSpPr>
        <p:spPr bwMode="auto">
          <a:xfrm>
            <a:off x="944563" y="5087938"/>
            <a:ext cx="6985000" cy="7699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SELECT itemdesc, NULLIF(re_level,max_level) </a:t>
            </a:r>
          </a:p>
          <a:p>
            <a:pPr>
              <a:spcBef>
                <a:spcPct val="20000"/>
              </a:spcBef>
              <a:tabLst>
                <a:tab pos="1619250" algn="l"/>
              </a:tabLst>
            </a:pPr>
            <a:r>
              <a:rPr lang="en-US" altLang="zh-CN" sz="2000">
                <a:latin typeface="Calibri" pitchFamily="34" charset="0"/>
              </a:rPr>
              <a:t>FROM itemfile;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a:lstStyle/>
          <a:p>
            <a:pPr eaLnBrk="1" hangingPunct="1"/>
            <a:r>
              <a:rPr lang="zh-CN" altLang="en-US" smtClean="0">
                <a:ea typeface="文鼎CS大宋"/>
              </a:rPr>
              <a:t>分组函数</a:t>
            </a:r>
          </a:p>
        </p:txBody>
      </p:sp>
      <p:sp>
        <p:nvSpPr>
          <p:cNvPr id="64514" name="内容占位符 2"/>
          <p:cNvSpPr>
            <a:spLocks noGrp="1"/>
          </p:cNvSpPr>
          <p:nvPr>
            <p:ph idx="1"/>
          </p:nvPr>
        </p:nvSpPr>
        <p:spPr>
          <a:xfrm>
            <a:off x="428625" y="785813"/>
            <a:ext cx="8229600" cy="1509712"/>
          </a:xfrm>
        </p:spPr>
        <p:txBody>
          <a:bodyPr/>
          <a:lstStyle/>
          <a:p>
            <a:pPr eaLnBrk="1" hangingPunct="1"/>
            <a:r>
              <a:rPr lang="zh-CN" altLang="en-US" smtClean="0"/>
              <a:t>分组函数基于一组行来返回结果</a:t>
            </a:r>
          </a:p>
          <a:p>
            <a:pPr eaLnBrk="1" hangingPunct="1"/>
            <a:r>
              <a:rPr lang="zh-CN" altLang="en-US" smtClean="0"/>
              <a:t>为每一组行返回一个值</a:t>
            </a:r>
          </a:p>
          <a:p>
            <a:pPr eaLnBrk="1" hangingPunct="1"/>
            <a:endParaRPr lang="zh-CN" altLang="en-US" smtClean="0"/>
          </a:p>
        </p:txBody>
      </p:sp>
      <p:sp>
        <p:nvSpPr>
          <p:cNvPr id="4" name="Line 15"/>
          <p:cNvSpPr>
            <a:spLocks noChangeShapeType="1"/>
          </p:cNvSpPr>
          <p:nvPr/>
        </p:nvSpPr>
        <p:spPr bwMode="auto">
          <a:xfrm>
            <a:off x="4691063" y="2901950"/>
            <a:ext cx="0" cy="288925"/>
          </a:xfrm>
          <a:prstGeom prst="line">
            <a:avLst/>
          </a:prstGeom>
          <a:noFill/>
          <a:ln w="9525">
            <a:solidFill>
              <a:schemeClr val="tx1"/>
            </a:solidFill>
            <a:round/>
            <a:headEnd/>
            <a:tailEnd/>
          </a:ln>
        </p:spPr>
        <p:txBody>
          <a:bodyPr/>
          <a:lstStyle/>
          <a:p>
            <a:endParaRPr lang="zh-CN" altLang="en-US"/>
          </a:p>
        </p:txBody>
      </p:sp>
      <p:sp>
        <p:nvSpPr>
          <p:cNvPr id="5" name="Line 16"/>
          <p:cNvSpPr>
            <a:spLocks noChangeShapeType="1"/>
          </p:cNvSpPr>
          <p:nvPr/>
        </p:nvSpPr>
        <p:spPr bwMode="auto">
          <a:xfrm>
            <a:off x="1503363" y="3190875"/>
            <a:ext cx="3168650" cy="0"/>
          </a:xfrm>
          <a:prstGeom prst="line">
            <a:avLst/>
          </a:prstGeom>
          <a:noFill/>
          <a:ln w="9525">
            <a:solidFill>
              <a:schemeClr val="tx1"/>
            </a:solidFill>
            <a:round/>
            <a:headEnd/>
            <a:tailEnd/>
          </a:ln>
        </p:spPr>
        <p:txBody>
          <a:bodyPr/>
          <a:lstStyle/>
          <a:p>
            <a:endParaRPr lang="zh-CN" altLang="en-US"/>
          </a:p>
        </p:txBody>
      </p:sp>
      <p:sp>
        <p:nvSpPr>
          <p:cNvPr id="6" name="Line 17"/>
          <p:cNvSpPr>
            <a:spLocks noChangeShapeType="1"/>
          </p:cNvSpPr>
          <p:nvPr/>
        </p:nvSpPr>
        <p:spPr bwMode="auto">
          <a:xfrm>
            <a:off x="4672013" y="3190875"/>
            <a:ext cx="3097212" cy="0"/>
          </a:xfrm>
          <a:prstGeom prst="line">
            <a:avLst/>
          </a:prstGeom>
          <a:noFill/>
          <a:ln w="9525">
            <a:solidFill>
              <a:schemeClr val="tx1"/>
            </a:solidFill>
            <a:round/>
            <a:headEnd/>
            <a:tailEnd/>
          </a:ln>
        </p:spPr>
        <p:txBody>
          <a:bodyPr/>
          <a:lstStyle/>
          <a:p>
            <a:endParaRPr lang="zh-CN" altLang="en-US"/>
          </a:p>
        </p:txBody>
      </p:sp>
      <p:sp>
        <p:nvSpPr>
          <p:cNvPr id="7" name="AutoShape 19"/>
          <p:cNvSpPr>
            <a:spLocks noChangeArrowheads="1"/>
          </p:cNvSpPr>
          <p:nvPr/>
        </p:nvSpPr>
        <p:spPr bwMode="auto">
          <a:xfrm>
            <a:off x="857250" y="3622675"/>
            <a:ext cx="1223963" cy="504825"/>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AVG</a:t>
            </a:r>
          </a:p>
        </p:txBody>
      </p:sp>
      <p:sp>
        <p:nvSpPr>
          <p:cNvPr id="8" name="AutoShape 21"/>
          <p:cNvSpPr>
            <a:spLocks noChangeArrowheads="1"/>
          </p:cNvSpPr>
          <p:nvPr/>
        </p:nvSpPr>
        <p:spPr bwMode="auto">
          <a:xfrm>
            <a:off x="2297113" y="3622675"/>
            <a:ext cx="1295400" cy="503238"/>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MIN</a:t>
            </a:r>
          </a:p>
        </p:txBody>
      </p:sp>
      <p:sp>
        <p:nvSpPr>
          <p:cNvPr id="9" name="AutoShape 23"/>
          <p:cNvSpPr>
            <a:spLocks noChangeArrowheads="1"/>
          </p:cNvSpPr>
          <p:nvPr/>
        </p:nvSpPr>
        <p:spPr bwMode="auto">
          <a:xfrm>
            <a:off x="3933825" y="3622675"/>
            <a:ext cx="1314450" cy="523875"/>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MAX</a:t>
            </a:r>
          </a:p>
        </p:txBody>
      </p:sp>
      <p:sp>
        <p:nvSpPr>
          <p:cNvPr id="10" name="AutoShape 25"/>
          <p:cNvSpPr>
            <a:spLocks noChangeArrowheads="1"/>
          </p:cNvSpPr>
          <p:nvPr/>
        </p:nvSpPr>
        <p:spPr bwMode="auto">
          <a:xfrm>
            <a:off x="5537200" y="3622675"/>
            <a:ext cx="1295400" cy="503238"/>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SUM</a:t>
            </a:r>
          </a:p>
        </p:txBody>
      </p:sp>
      <p:sp>
        <p:nvSpPr>
          <p:cNvPr id="11" name="AutoShape 27"/>
          <p:cNvSpPr>
            <a:spLocks noChangeArrowheads="1"/>
          </p:cNvSpPr>
          <p:nvPr/>
        </p:nvSpPr>
        <p:spPr bwMode="auto">
          <a:xfrm>
            <a:off x="7102475" y="3622675"/>
            <a:ext cx="1243013" cy="504825"/>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COUNT</a:t>
            </a:r>
          </a:p>
        </p:txBody>
      </p:sp>
      <p:sp>
        <p:nvSpPr>
          <p:cNvPr id="12" name="Line 26"/>
          <p:cNvSpPr>
            <a:spLocks noChangeShapeType="1"/>
          </p:cNvSpPr>
          <p:nvPr/>
        </p:nvSpPr>
        <p:spPr bwMode="auto">
          <a:xfrm>
            <a:off x="7769225" y="3190875"/>
            <a:ext cx="1588" cy="374650"/>
          </a:xfrm>
          <a:prstGeom prst="line">
            <a:avLst/>
          </a:prstGeom>
          <a:noFill/>
          <a:ln w="9525">
            <a:solidFill>
              <a:schemeClr val="tx1"/>
            </a:solidFill>
            <a:round/>
            <a:headEnd/>
            <a:tailEnd type="triangle" w="med" len="med"/>
          </a:ln>
        </p:spPr>
        <p:txBody>
          <a:bodyPr/>
          <a:lstStyle/>
          <a:p>
            <a:endParaRPr lang="zh-CN" altLang="en-US"/>
          </a:p>
        </p:txBody>
      </p:sp>
      <p:sp>
        <p:nvSpPr>
          <p:cNvPr id="13" name="Line 22"/>
          <p:cNvSpPr>
            <a:spLocks noChangeShapeType="1"/>
          </p:cNvSpPr>
          <p:nvPr/>
        </p:nvSpPr>
        <p:spPr bwMode="auto">
          <a:xfrm>
            <a:off x="4686300" y="3190875"/>
            <a:ext cx="1588" cy="374650"/>
          </a:xfrm>
          <a:prstGeom prst="line">
            <a:avLst/>
          </a:prstGeom>
          <a:noFill/>
          <a:ln w="9525">
            <a:solidFill>
              <a:schemeClr val="tx1"/>
            </a:solidFill>
            <a:round/>
            <a:headEnd/>
            <a:tailEnd type="triangle" w="med" len="med"/>
          </a:ln>
        </p:spPr>
        <p:txBody>
          <a:bodyPr/>
          <a:lstStyle/>
          <a:p>
            <a:endParaRPr lang="zh-CN" altLang="en-US"/>
          </a:p>
        </p:txBody>
      </p:sp>
      <p:sp>
        <p:nvSpPr>
          <p:cNvPr id="14" name="Line 20"/>
          <p:cNvSpPr>
            <a:spLocks noChangeShapeType="1"/>
          </p:cNvSpPr>
          <p:nvPr/>
        </p:nvSpPr>
        <p:spPr bwMode="auto">
          <a:xfrm>
            <a:off x="2987675" y="3190875"/>
            <a:ext cx="1588" cy="374650"/>
          </a:xfrm>
          <a:prstGeom prst="line">
            <a:avLst/>
          </a:prstGeom>
          <a:noFill/>
          <a:ln w="9525">
            <a:solidFill>
              <a:schemeClr val="tx1"/>
            </a:solidFill>
            <a:round/>
            <a:headEnd/>
            <a:tailEnd type="triangle" w="med" len="med"/>
          </a:ln>
        </p:spPr>
        <p:txBody>
          <a:bodyPr/>
          <a:lstStyle/>
          <a:p>
            <a:endParaRPr lang="zh-CN" altLang="en-US"/>
          </a:p>
        </p:txBody>
      </p:sp>
      <p:sp>
        <p:nvSpPr>
          <p:cNvPr id="15" name="Line 24"/>
          <p:cNvSpPr>
            <a:spLocks noChangeShapeType="1"/>
          </p:cNvSpPr>
          <p:nvPr/>
        </p:nvSpPr>
        <p:spPr bwMode="auto">
          <a:xfrm>
            <a:off x="6256338" y="3190875"/>
            <a:ext cx="1587" cy="374650"/>
          </a:xfrm>
          <a:prstGeom prst="line">
            <a:avLst/>
          </a:prstGeom>
          <a:noFill/>
          <a:ln w="9525">
            <a:solidFill>
              <a:schemeClr val="tx1"/>
            </a:solidFill>
            <a:round/>
            <a:headEnd/>
            <a:tailEnd type="triangle" w="med" len="med"/>
          </a:ln>
        </p:spPr>
        <p:txBody>
          <a:bodyPr/>
          <a:lstStyle/>
          <a:p>
            <a:endParaRPr lang="zh-CN" altLang="en-US"/>
          </a:p>
        </p:txBody>
      </p:sp>
      <p:sp>
        <p:nvSpPr>
          <p:cNvPr id="16" name="Line 18"/>
          <p:cNvSpPr>
            <a:spLocks noChangeShapeType="1"/>
          </p:cNvSpPr>
          <p:nvPr/>
        </p:nvSpPr>
        <p:spPr bwMode="auto">
          <a:xfrm>
            <a:off x="1503363" y="3190875"/>
            <a:ext cx="0" cy="358775"/>
          </a:xfrm>
          <a:prstGeom prst="line">
            <a:avLst/>
          </a:prstGeom>
          <a:noFill/>
          <a:ln w="9525">
            <a:solidFill>
              <a:schemeClr val="tx1"/>
            </a:solidFill>
            <a:round/>
            <a:headEnd/>
            <a:tailEnd type="triangle" w="med" len="med"/>
          </a:ln>
        </p:spPr>
        <p:txBody>
          <a:bodyPr/>
          <a:lstStyle/>
          <a:p>
            <a:endParaRPr lang="zh-CN" altLang="en-US"/>
          </a:p>
        </p:txBody>
      </p:sp>
      <p:sp>
        <p:nvSpPr>
          <p:cNvPr id="17" name="Rectangle 37"/>
          <p:cNvSpPr>
            <a:spLocks noChangeArrowheads="1"/>
          </p:cNvSpPr>
          <p:nvPr/>
        </p:nvSpPr>
        <p:spPr bwMode="auto">
          <a:xfrm>
            <a:off x="1000125" y="4459288"/>
            <a:ext cx="6761163" cy="7064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a:latin typeface="Calibri" pitchFamily="34" charset="0"/>
              </a:rPr>
              <a:t>SELECT AVG(re_level) FROM  itemfile </a:t>
            </a:r>
          </a:p>
          <a:p>
            <a:pPr>
              <a:spcBef>
                <a:spcPct val="20000"/>
              </a:spcBef>
              <a:tabLst>
                <a:tab pos="1619250" algn="l"/>
              </a:tabLst>
            </a:pPr>
            <a:r>
              <a:rPr lang="en-US" altLang="zh-CN">
                <a:latin typeface="Calibri" pitchFamily="34" charset="0"/>
              </a:rPr>
              <a:t>WHERE p_category='accessories';</a:t>
            </a:r>
          </a:p>
        </p:txBody>
      </p:sp>
      <p:sp>
        <p:nvSpPr>
          <p:cNvPr id="18" name="Rectangle 38"/>
          <p:cNvSpPr>
            <a:spLocks noChangeArrowheads="1"/>
          </p:cNvSpPr>
          <p:nvPr/>
        </p:nvSpPr>
        <p:spPr bwMode="auto">
          <a:xfrm>
            <a:off x="1000125" y="5349875"/>
            <a:ext cx="6761163" cy="37623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a:latin typeface="Calibri" pitchFamily="34" charset="0"/>
              </a:rPr>
              <a:t>SELECT MAX(max_level) FROM  itemfile;</a:t>
            </a:r>
          </a:p>
        </p:txBody>
      </p:sp>
      <p:sp>
        <p:nvSpPr>
          <p:cNvPr id="19" name="Rectangle 39"/>
          <p:cNvSpPr>
            <a:spLocks noChangeArrowheads="1"/>
          </p:cNvSpPr>
          <p:nvPr/>
        </p:nvSpPr>
        <p:spPr bwMode="auto">
          <a:xfrm>
            <a:off x="1000125" y="5940425"/>
            <a:ext cx="6769100" cy="37623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a:latin typeface="Calibri" pitchFamily="34" charset="0"/>
              </a:rPr>
              <a:t>SELECT SUM(itemrate*max_level) FROM itemfile;</a:t>
            </a:r>
          </a:p>
        </p:txBody>
      </p:sp>
      <p:sp>
        <p:nvSpPr>
          <p:cNvPr id="20" name="Rectangle 40"/>
          <p:cNvSpPr>
            <a:spLocks noChangeArrowheads="1"/>
          </p:cNvSpPr>
          <p:nvPr/>
        </p:nvSpPr>
        <p:spPr bwMode="auto">
          <a:xfrm>
            <a:off x="939800" y="4557713"/>
            <a:ext cx="6540500" cy="3762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a:latin typeface="Calibri" pitchFamily="34" charset="0"/>
              </a:rPr>
              <a:t>SELECT COUNT(*) FROM itemfile;</a:t>
            </a:r>
          </a:p>
        </p:txBody>
      </p:sp>
      <p:sp>
        <p:nvSpPr>
          <p:cNvPr id="21" name="Rectangle 41"/>
          <p:cNvSpPr>
            <a:spLocks noChangeArrowheads="1"/>
          </p:cNvSpPr>
          <p:nvPr/>
        </p:nvSpPr>
        <p:spPr bwMode="auto">
          <a:xfrm>
            <a:off x="927100" y="5183188"/>
            <a:ext cx="6553200" cy="3762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a:latin typeface="Calibri" pitchFamily="34" charset="0"/>
              </a:rPr>
              <a:t>SELECT COUNT(itemrate) FROM itemfile; </a:t>
            </a:r>
          </a:p>
        </p:txBody>
      </p:sp>
      <p:sp>
        <p:nvSpPr>
          <p:cNvPr id="22" name="Rectangle 42"/>
          <p:cNvSpPr>
            <a:spLocks noChangeArrowheads="1"/>
          </p:cNvSpPr>
          <p:nvPr/>
        </p:nvSpPr>
        <p:spPr bwMode="auto">
          <a:xfrm>
            <a:off x="927100" y="5759450"/>
            <a:ext cx="6553200" cy="37623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a:latin typeface="Calibri" pitchFamily="34" charset="0"/>
              </a:rPr>
              <a:t>SELECT COUNT(DISTINCT qty_hand) FROM itemfile;</a:t>
            </a:r>
          </a:p>
        </p:txBody>
      </p:sp>
      <p:sp>
        <p:nvSpPr>
          <p:cNvPr id="23" name="AutoShape 14"/>
          <p:cNvSpPr>
            <a:spLocks noChangeArrowheads="1"/>
          </p:cNvSpPr>
          <p:nvPr/>
        </p:nvSpPr>
        <p:spPr bwMode="auto">
          <a:xfrm>
            <a:off x="3736975" y="2357438"/>
            <a:ext cx="1943100" cy="576262"/>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headEnd/>
            <a:tailEnd/>
          </a:ln>
          <a:effectLst>
            <a:prstShdw prst="shdw13" dist="53882" dir="13500000">
              <a:schemeClr val="bg2">
                <a:alpha val="50000"/>
              </a:schemeClr>
            </a:prstShdw>
          </a:effectLst>
        </p:spPr>
        <p:txBody>
          <a:bodyPr wrap="none" anchor="ctr"/>
          <a:lstStyle/>
          <a:p>
            <a:pPr algn="ctr"/>
            <a:r>
              <a:rPr lang="zh-CN" altLang="en-US" sz="2400">
                <a:latin typeface="Calibri" pitchFamily="34" charset="0"/>
                <a:ea typeface="黑体" pitchFamily="49" charset="-122"/>
              </a:rPr>
              <a:t>分组函数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1000"/>
                                        <p:tgtEl>
                                          <p:spTgt spid="4"/>
                                        </p:tgtEl>
                                      </p:cBhvr>
                                    </p:animEffect>
                                  </p:childTnLst>
                                </p:cTn>
                              </p:par>
                            </p:childTnLst>
                          </p:cTn>
                        </p:par>
                        <p:par>
                          <p:cTn id="12" fill="hold">
                            <p:stCondLst>
                              <p:cond delay="2000"/>
                            </p:stCondLst>
                            <p:childTnLst>
                              <p:par>
                                <p:cTn id="13" presetID="22" presetClass="entr" presetSubtype="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1000"/>
                                        <p:tgtEl>
                                          <p:spTgt spid="5"/>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1000"/>
                                        <p:tgtEl>
                                          <p:spTgt spid="16"/>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p:stCondLst>
                              <p:cond delay="450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1000"/>
                                        <p:tgtEl>
                                          <p:spTgt spid="14"/>
                                        </p:tgtEl>
                                      </p:cBhvr>
                                    </p:animEffect>
                                  </p:childTnLst>
                                </p:cTn>
                              </p:par>
                            </p:childTnLst>
                          </p:cTn>
                        </p:par>
                        <p:par>
                          <p:cTn id="28" fill="hold">
                            <p:stCondLst>
                              <p:cond delay="5500"/>
                            </p:stCondLst>
                            <p:childTnLst>
                              <p:par>
                                <p:cTn id="29" presetID="22" presetClass="entr" presetSubtype="1"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1000"/>
                                        <p:tgtEl>
                                          <p:spTgt spid="8"/>
                                        </p:tgtEl>
                                      </p:cBhvr>
                                    </p:animEffect>
                                  </p:childTnLst>
                                </p:cTn>
                              </p:par>
                            </p:childTnLst>
                          </p:cTn>
                        </p:par>
                        <p:par>
                          <p:cTn id="32" fill="hold">
                            <p:stCondLst>
                              <p:cond delay="6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1000"/>
                                        <p:tgtEl>
                                          <p:spTgt spid="13"/>
                                        </p:tgtEl>
                                      </p:cBhvr>
                                    </p:animEffect>
                                  </p:childTnLst>
                                </p:cTn>
                              </p:par>
                            </p:childTnLst>
                          </p:cTn>
                        </p:par>
                        <p:par>
                          <p:cTn id="36" fill="hold">
                            <p:stCondLst>
                              <p:cond delay="7500"/>
                            </p:stCondLst>
                            <p:childTnLst>
                              <p:par>
                                <p:cTn id="37" presetID="22" presetClass="entr" presetSubtype="1"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1000"/>
                                        <p:tgtEl>
                                          <p:spTgt spid="9"/>
                                        </p:tgtEl>
                                      </p:cBhvr>
                                    </p:animEffect>
                                  </p:childTnLst>
                                </p:cTn>
                              </p:par>
                            </p:childTnLst>
                          </p:cTn>
                        </p:par>
                        <p:par>
                          <p:cTn id="40" fill="hold">
                            <p:stCondLst>
                              <p:cond delay="8500"/>
                            </p:stCondLst>
                            <p:childTnLst>
                              <p:par>
                                <p:cTn id="41" presetID="2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1000"/>
                                        <p:tgtEl>
                                          <p:spTgt spid="6"/>
                                        </p:tgtEl>
                                      </p:cBhvr>
                                    </p:animEffect>
                                  </p:childTnLst>
                                </p:cTn>
                              </p:par>
                            </p:childTnLst>
                          </p:cTn>
                        </p:par>
                        <p:par>
                          <p:cTn id="44" fill="hold">
                            <p:stCondLst>
                              <p:cond delay="9500"/>
                            </p:stCondLst>
                            <p:childTnLst>
                              <p:par>
                                <p:cTn id="45" presetID="22" presetClass="entr" presetSubtype="1"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1000"/>
                                        <p:tgtEl>
                                          <p:spTgt spid="15"/>
                                        </p:tgtEl>
                                      </p:cBhvr>
                                    </p:animEffect>
                                  </p:childTnLst>
                                </p:cTn>
                              </p:par>
                            </p:childTnLst>
                          </p:cTn>
                        </p:par>
                        <p:par>
                          <p:cTn id="48" fill="hold">
                            <p:stCondLst>
                              <p:cond delay="10500"/>
                            </p:stCondLst>
                            <p:childTnLst>
                              <p:par>
                                <p:cTn id="49" presetID="22" presetClass="entr" presetSubtype="1"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up)">
                                      <p:cBhvr>
                                        <p:cTn id="51" dur="1000"/>
                                        <p:tgtEl>
                                          <p:spTgt spid="10"/>
                                        </p:tgtEl>
                                      </p:cBhvr>
                                    </p:animEffect>
                                  </p:childTnLst>
                                </p:cTn>
                              </p:par>
                            </p:childTnLst>
                          </p:cTn>
                        </p:par>
                        <p:par>
                          <p:cTn id="52" fill="hold">
                            <p:stCondLst>
                              <p:cond delay="11500"/>
                            </p:stCondLst>
                            <p:childTnLst>
                              <p:par>
                                <p:cTn id="53" presetID="22" presetClass="entr" presetSubtype="1"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1000"/>
                                        <p:tgtEl>
                                          <p:spTgt spid="12"/>
                                        </p:tgtEl>
                                      </p:cBhvr>
                                    </p:animEffect>
                                  </p:childTnLst>
                                </p:cTn>
                              </p:par>
                            </p:childTnLst>
                          </p:cTn>
                        </p:par>
                        <p:par>
                          <p:cTn id="56" fill="hold">
                            <p:stCondLst>
                              <p:cond delay="12500"/>
                            </p:stCondLst>
                            <p:childTnLst>
                              <p:par>
                                <p:cTn id="57" presetID="22" presetClass="entr" presetSubtype="1"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up)">
                                      <p:cBhvr>
                                        <p:cTn id="59" dur="10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up)">
                                      <p:cBhvr>
                                        <p:cTn id="64" dur="1000"/>
                                        <p:tgtEl>
                                          <p:spTgt spid="17"/>
                                        </p:tgtEl>
                                      </p:cBhvr>
                                    </p:animEffect>
                                  </p:childTnLst>
                                </p:cTn>
                              </p:par>
                            </p:childTnLst>
                          </p:cTn>
                        </p:par>
                        <p:par>
                          <p:cTn id="65" fill="hold">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up)">
                                      <p:cBhvr>
                                        <p:cTn id="68" dur="1000"/>
                                        <p:tgtEl>
                                          <p:spTgt spid="18"/>
                                        </p:tgtEl>
                                      </p:cBhvr>
                                    </p:animEffect>
                                  </p:childTnLst>
                                </p:cTn>
                              </p:par>
                            </p:childTnLst>
                          </p:cTn>
                        </p:par>
                        <p:par>
                          <p:cTn id="69" fill="hold">
                            <p:stCondLst>
                              <p:cond delay="2000"/>
                            </p:stCondLst>
                            <p:childTnLst>
                              <p:par>
                                <p:cTn id="70" presetID="22" presetClass="entr" presetSubtype="1"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up)">
                                      <p:cBhvr>
                                        <p:cTn id="72" dur="10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1000"/>
                                        <p:tgtEl>
                                          <p:spTgt spid="18"/>
                                        </p:tgtEl>
                                      </p:cBhvr>
                                    </p:animEffect>
                                    <p:set>
                                      <p:cBhvr>
                                        <p:cTn id="80" dur="1" fill="hold">
                                          <p:stCondLst>
                                            <p:cond delay="999"/>
                                          </p:stCondLst>
                                        </p:cTn>
                                        <p:tgtEl>
                                          <p:spTgt spid="18"/>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1000"/>
                                        <p:tgtEl>
                                          <p:spTgt spid="19"/>
                                        </p:tgtEl>
                                      </p:cBhvr>
                                    </p:animEffect>
                                    <p:set>
                                      <p:cBhvr>
                                        <p:cTn id="83" dur="1" fill="hold">
                                          <p:stCondLst>
                                            <p:cond delay="999"/>
                                          </p:stCondLst>
                                        </p:cTn>
                                        <p:tgtEl>
                                          <p:spTgt spid="19"/>
                                        </p:tgtEl>
                                        <p:attrNameLst>
                                          <p:attrName>style.visibility</p:attrName>
                                        </p:attrNameLst>
                                      </p:cBhvr>
                                      <p:to>
                                        <p:strVal val="hidden"/>
                                      </p:to>
                                    </p:set>
                                  </p:childTnLst>
                                </p:cTn>
                              </p:par>
                            </p:childTnLst>
                          </p:cTn>
                        </p:par>
                        <p:par>
                          <p:cTn id="84" fill="hold">
                            <p:stCondLst>
                              <p:cond delay="2000"/>
                            </p:stCondLst>
                            <p:childTnLst>
                              <p:par>
                                <p:cTn id="85" presetID="22" presetClass="entr" presetSubtype="1"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up)">
                                      <p:cBhvr>
                                        <p:cTn id="87" dur="1000"/>
                                        <p:tgtEl>
                                          <p:spTgt spid="20"/>
                                        </p:tgtEl>
                                      </p:cBhvr>
                                    </p:animEffect>
                                  </p:childTnLst>
                                </p:cTn>
                              </p:par>
                            </p:childTnLst>
                          </p:cTn>
                        </p:par>
                        <p:par>
                          <p:cTn id="88" fill="hold">
                            <p:stCondLst>
                              <p:cond delay="3000"/>
                            </p:stCondLst>
                            <p:childTnLst>
                              <p:par>
                                <p:cTn id="89" presetID="22" presetClass="entr" presetSubtype="1" fill="hold" grpId="0" nodeType="after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up)">
                                      <p:cBhvr>
                                        <p:cTn id="91" dur="1000"/>
                                        <p:tgtEl>
                                          <p:spTgt spid="21"/>
                                        </p:tgtEl>
                                      </p:cBhvr>
                                    </p:animEffect>
                                  </p:childTnLst>
                                </p:cTn>
                              </p:par>
                            </p:childTnLst>
                          </p:cTn>
                        </p:par>
                        <p:par>
                          <p:cTn id="92" fill="hold">
                            <p:stCondLst>
                              <p:cond delay="4000"/>
                            </p:stCondLst>
                            <p:childTnLst>
                              <p:par>
                                <p:cTn id="93" presetID="22" presetClass="entr" presetSubtype="1" fill="hold" grpId="0" nodeType="after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up)">
                                      <p:cBhvr>
                                        <p:cTn id="95"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1" grpId="0" animBg="1"/>
      <p:bldP spid="22" grpId="0" animBg="1"/>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lstStyle/>
          <a:p>
            <a:pPr eaLnBrk="1" hangingPunct="1"/>
            <a:r>
              <a:rPr lang="en-US" altLang="zh-CN" smtClean="0">
                <a:ea typeface="文鼎CS大宋"/>
              </a:rPr>
              <a:t>Group</a:t>
            </a:r>
            <a:r>
              <a:rPr lang="zh-CN" altLang="en-US" smtClean="0">
                <a:ea typeface="文鼎CS大宋"/>
              </a:rPr>
              <a:t> </a:t>
            </a:r>
            <a:r>
              <a:rPr lang="en-US" altLang="zh-CN" smtClean="0">
                <a:ea typeface="文鼎CS大宋"/>
              </a:rPr>
              <a:t>By</a:t>
            </a:r>
            <a:r>
              <a:rPr lang="zh-CN" altLang="en-US" smtClean="0">
                <a:ea typeface="文鼎CS大宋"/>
              </a:rPr>
              <a:t>子句</a:t>
            </a:r>
          </a:p>
        </p:txBody>
      </p:sp>
      <p:sp>
        <p:nvSpPr>
          <p:cNvPr id="65538" name="内容占位符 2"/>
          <p:cNvSpPr>
            <a:spLocks noGrp="1"/>
          </p:cNvSpPr>
          <p:nvPr>
            <p:ph idx="1"/>
          </p:nvPr>
        </p:nvSpPr>
        <p:spPr>
          <a:xfrm>
            <a:off x="468313" y="919163"/>
            <a:ext cx="8229600" cy="2509837"/>
          </a:xfrm>
        </p:spPr>
        <p:txBody>
          <a:bodyPr/>
          <a:lstStyle/>
          <a:p>
            <a:pPr eaLnBrk="1" hangingPunct="1"/>
            <a:r>
              <a:rPr lang="en-US" altLang="zh-CN" smtClean="0"/>
              <a:t>GROUP BY</a:t>
            </a:r>
            <a:r>
              <a:rPr lang="zh-CN" altLang="en-US" smtClean="0"/>
              <a:t>子句</a:t>
            </a:r>
          </a:p>
          <a:p>
            <a:pPr lvl="1" eaLnBrk="1" hangingPunct="1"/>
            <a:r>
              <a:rPr lang="zh-CN" altLang="en-US" smtClean="0">
                <a:latin typeface="宋体" charset="-122"/>
                <a:ea typeface="宋体" charset="-122"/>
              </a:rPr>
              <a:t>用于将信息划分为更小的组</a:t>
            </a:r>
          </a:p>
          <a:p>
            <a:pPr lvl="1" eaLnBrk="1" hangingPunct="1"/>
            <a:r>
              <a:rPr lang="zh-CN" altLang="en-US" smtClean="0">
                <a:latin typeface="宋体" charset="-122"/>
                <a:ea typeface="宋体" charset="-122"/>
              </a:rPr>
              <a:t>每一组行返回针对该组的单个结果</a:t>
            </a:r>
          </a:p>
          <a:p>
            <a:pPr eaLnBrk="1" hangingPunct="1"/>
            <a:endParaRPr lang="zh-CN" altLang="en-US" smtClean="0"/>
          </a:p>
        </p:txBody>
      </p:sp>
      <p:sp>
        <p:nvSpPr>
          <p:cNvPr id="4" name="Rectangle 13"/>
          <p:cNvSpPr>
            <a:spLocks noChangeArrowheads="1"/>
          </p:cNvSpPr>
          <p:nvPr/>
        </p:nvSpPr>
        <p:spPr bwMode="auto">
          <a:xfrm>
            <a:off x="1285875" y="3429000"/>
            <a:ext cx="6100763" cy="1138238"/>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SELECT p_category, MAX(itemrate) </a:t>
            </a:r>
          </a:p>
          <a:p>
            <a:pPr>
              <a:spcBef>
                <a:spcPct val="20000"/>
              </a:spcBef>
              <a:tabLst>
                <a:tab pos="1619250" algn="l"/>
              </a:tabLst>
            </a:pPr>
            <a:r>
              <a:rPr lang="en-US" altLang="zh-CN" sz="2000">
                <a:latin typeface="Calibri" pitchFamily="34" charset="0"/>
              </a:rPr>
              <a:t>FROM itemfile </a:t>
            </a:r>
          </a:p>
          <a:p>
            <a:pPr>
              <a:spcBef>
                <a:spcPct val="20000"/>
              </a:spcBef>
              <a:tabLst>
                <a:tab pos="1619250" algn="l"/>
              </a:tabLst>
            </a:pPr>
            <a:r>
              <a:rPr lang="en-US" altLang="zh-CN" sz="2000">
                <a:latin typeface="Calibri" pitchFamily="34" charset="0"/>
              </a:rPr>
              <a:t>GROUP BY p_category;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lstStyle/>
          <a:p>
            <a:pPr eaLnBrk="1" hangingPunct="1"/>
            <a:r>
              <a:rPr lang="en-US" altLang="zh-CN" smtClean="0">
                <a:ea typeface="文鼎CS大宋"/>
              </a:rPr>
              <a:t>Having</a:t>
            </a:r>
            <a:r>
              <a:rPr lang="zh-CN" altLang="en-US" smtClean="0">
                <a:ea typeface="文鼎CS大宋"/>
              </a:rPr>
              <a:t>子句</a:t>
            </a:r>
          </a:p>
        </p:txBody>
      </p:sp>
      <p:sp>
        <p:nvSpPr>
          <p:cNvPr id="66562" name="内容占位符 2"/>
          <p:cNvSpPr>
            <a:spLocks noGrp="1"/>
          </p:cNvSpPr>
          <p:nvPr>
            <p:ph idx="1"/>
          </p:nvPr>
        </p:nvSpPr>
        <p:spPr>
          <a:xfrm>
            <a:off x="468313" y="990600"/>
            <a:ext cx="8229600" cy="2509838"/>
          </a:xfrm>
        </p:spPr>
        <p:txBody>
          <a:bodyPr/>
          <a:lstStyle/>
          <a:p>
            <a:pPr eaLnBrk="1" hangingPunct="1"/>
            <a:r>
              <a:rPr lang="en-US" altLang="zh-CN" smtClean="0"/>
              <a:t>HAVING</a:t>
            </a:r>
            <a:r>
              <a:rPr lang="zh-CN" altLang="en-US" smtClean="0"/>
              <a:t>子句</a:t>
            </a:r>
          </a:p>
          <a:p>
            <a:pPr lvl="1" eaLnBrk="1" hangingPunct="1"/>
            <a:r>
              <a:rPr lang="zh-CN" altLang="en-US" smtClean="0">
                <a:latin typeface="宋体" charset="-122"/>
                <a:ea typeface="宋体" charset="-122"/>
              </a:rPr>
              <a:t>用于指定 </a:t>
            </a:r>
            <a:r>
              <a:rPr lang="en-US" altLang="zh-CN" smtClean="0">
                <a:latin typeface="宋体" charset="-122"/>
                <a:ea typeface="宋体" charset="-122"/>
              </a:rPr>
              <a:t>GROUP BY </a:t>
            </a:r>
            <a:r>
              <a:rPr lang="zh-CN" altLang="en-US" smtClean="0">
                <a:latin typeface="宋体" charset="-122"/>
                <a:ea typeface="宋体" charset="-122"/>
              </a:rPr>
              <a:t>子句检索行的条件</a:t>
            </a:r>
          </a:p>
          <a:p>
            <a:pPr eaLnBrk="1" hangingPunct="1"/>
            <a:endParaRPr lang="zh-CN" altLang="en-US" smtClean="0"/>
          </a:p>
        </p:txBody>
      </p:sp>
      <p:sp>
        <p:nvSpPr>
          <p:cNvPr id="5" name="Rectangle 18"/>
          <p:cNvSpPr>
            <a:spLocks noChangeArrowheads="1"/>
          </p:cNvSpPr>
          <p:nvPr/>
        </p:nvSpPr>
        <p:spPr bwMode="auto">
          <a:xfrm>
            <a:off x="1214438" y="3214688"/>
            <a:ext cx="6286500" cy="1138237"/>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rPr>
              <a:t>SELECT p_category, MAX(itemrate) FROM itemfile</a:t>
            </a:r>
          </a:p>
          <a:p>
            <a:pPr>
              <a:spcBef>
                <a:spcPct val="20000"/>
              </a:spcBef>
              <a:tabLst>
                <a:tab pos="1619250" algn="l"/>
              </a:tabLst>
            </a:pPr>
            <a:r>
              <a:rPr lang="en-US" altLang="zh-CN" sz="2000">
                <a:latin typeface="Calibri" pitchFamily="34" charset="0"/>
              </a:rPr>
              <a:t>GROUP BY p_category</a:t>
            </a:r>
          </a:p>
          <a:p>
            <a:pPr>
              <a:spcBef>
                <a:spcPct val="20000"/>
              </a:spcBef>
              <a:tabLst>
                <a:tab pos="1619250" algn="l"/>
              </a:tabLst>
            </a:pPr>
            <a:r>
              <a:rPr lang="en-US" altLang="zh-CN" sz="2000">
                <a:latin typeface="Calibri" pitchFamily="34" charset="0"/>
              </a:rPr>
              <a:t>HAVING p_category NOT IN ('accessories');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a:lstStyle/>
          <a:p>
            <a:pPr eaLnBrk="1" hangingPunct="1"/>
            <a:r>
              <a:rPr lang="zh-CN" altLang="en-US" smtClean="0">
                <a:ea typeface="文鼎CS大宋"/>
              </a:rPr>
              <a:t>分析函数</a:t>
            </a:r>
            <a:r>
              <a:rPr lang="en-US" altLang="zh-CN" smtClean="0">
                <a:ea typeface="文鼎CS大宋"/>
              </a:rPr>
              <a:t>2-1</a:t>
            </a:r>
            <a:endParaRPr lang="zh-CN" altLang="en-US" smtClean="0">
              <a:ea typeface="文鼎CS大宋"/>
            </a:endParaRPr>
          </a:p>
        </p:txBody>
      </p:sp>
      <p:sp>
        <p:nvSpPr>
          <p:cNvPr id="67586" name="内容占位符 2"/>
          <p:cNvSpPr>
            <a:spLocks noGrp="1"/>
          </p:cNvSpPr>
          <p:nvPr>
            <p:ph idx="1"/>
          </p:nvPr>
        </p:nvSpPr>
        <p:spPr>
          <a:xfrm>
            <a:off x="468313" y="919163"/>
            <a:ext cx="8229600" cy="2581275"/>
          </a:xfrm>
        </p:spPr>
        <p:txBody>
          <a:bodyPr/>
          <a:lstStyle/>
          <a:p>
            <a:pPr eaLnBrk="1" hangingPunct="1"/>
            <a:r>
              <a:rPr lang="zh-CN" altLang="en-US" smtClean="0"/>
              <a:t>分析函数根据一组行来计算聚合值</a:t>
            </a:r>
          </a:p>
          <a:p>
            <a:pPr eaLnBrk="1" hangingPunct="1"/>
            <a:r>
              <a:rPr lang="zh-CN" altLang="en-US" smtClean="0"/>
              <a:t>用于计算完成聚集的累计排名、移动平均数等</a:t>
            </a:r>
          </a:p>
          <a:p>
            <a:pPr eaLnBrk="1" hangingPunct="1"/>
            <a:r>
              <a:rPr lang="zh-CN" altLang="en-US" smtClean="0"/>
              <a:t>分析函数为每组记录返回多个行</a:t>
            </a:r>
          </a:p>
          <a:p>
            <a:pPr eaLnBrk="1" hangingPunct="1"/>
            <a:endParaRPr lang="zh-CN" altLang="en-US" smtClean="0"/>
          </a:p>
        </p:txBody>
      </p:sp>
      <p:sp>
        <p:nvSpPr>
          <p:cNvPr id="4" name="AutoShape 11"/>
          <p:cNvSpPr>
            <a:spLocks noChangeArrowheads="1"/>
          </p:cNvSpPr>
          <p:nvPr/>
        </p:nvSpPr>
        <p:spPr bwMode="auto">
          <a:xfrm>
            <a:off x="3346450" y="3448050"/>
            <a:ext cx="2592388" cy="647700"/>
          </a:xfrm>
          <a:prstGeom prst="roundRect">
            <a:avLst>
              <a:gd name="adj" fmla="val 16667"/>
            </a:avLst>
          </a:prstGeom>
          <a:gradFill rotWithShape="1">
            <a:gsLst>
              <a:gs pos="0">
                <a:schemeClr val="accent1"/>
              </a:gs>
              <a:gs pos="100000">
                <a:schemeClr val="bg1"/>
              </a:gs>
            </a:gsLst>
            <a:path path="rect">
              <a:fillToRect r="100000" b="100000"/>
            </a:path>
          </a:gradFill>
          <a:ln w="12700" algn="ctr">
            <a:solidFill>
              <a:schemeClr val="accent2"/>
            </a:solidFill>
            <a:round/>
            <a:headEnd/>
            <a:tailEnd/>
          </a:ln>
          <a:effectLst>
            <a:prstShdw prst="shdw13" dist="53882" dir="13500000">
              <a:schemeClr val="bg2">
                <a:alpha val="50000"/>
              </a:schemeClr>
            </a:prstShdw>
          </a:effectLst>
        </p:spPr>
        <p:txBody>
          <a:bodyPr wrap="none" anchor="ctr"/>
          <a:lstStyle/>
          <a:p>
            <a:pPr algn="ctr"/>
            <a:r>
              <a:rPr lang="zh-CN" altLang="en-US" sz="2400">
                <a:latin typeface="Calibri" pitchFamily="34" charset="0"/>
                <a:ea typeface="黑体" pitchFamily="49" charset="-122"/>
              </a:rPr>
              <a:t>分析函数</a:t>
            </a:r>
          </a:p>
        </p:txBody>
      </p:sp>
      <p:sp>
        <p:nvSpPr>
          <p:cNvPr id="5" name="Line 12"/>
          <p:cNvSpPr>
            <a:spLocks noChangeShapeType="1"/>
          </p:cNvSpPr>
          <p:nvPr/>
        </p:nvSpPr>
        <p:spPr bwMode="auto">
          <a:xfrm>
            <a:off x="4643438" y="4095750"/>
            <a:ext cx="0" cy="288925"/>
          </a:xfrm>
          <a:prstGeom prst="line">
            <a:avLst/>
          </a:prstGeom>
          <a:noFill/>
          <a:ln w="9525">
            <a:solidFill>
              <a:schemeClr val="tx1"/>
            </a:solidFill>
            <a:round/>
            <a:headEnd/>
            <a:tailEnd/>
          </a:ln>
        </p:spPr>
        <p:txBody>
          <a:bodyPr/>
          <a:lstStyle/>
          <a:p>
            <a:endParaRPr lang="zh-CN" altLang="en-US"/>
          </a:p>
        </p:txBody>
      </p:sp>
      <p:sp>
        <p:nvSpPr>
          <p:cNvPr id="6" name="AutoShape 14"/>
          <p:cNvSpPr>
            <a:spLocks noChangeArrowheads="1"/>
          </p:cNvSpPr>
          <p:nvPr/>
        </p:nvSpPr>
        <p:spPr bwMode="auto">
          <a:xfrm>
            <a:off x="5867400" y="4816475"/>
            <a:ext cx="2016125" cy="541338"/>
          </a:xfrm>
          <a:prstGeom prst="roundRect">
            <a:avLst>
              <a:gd name="adj" fmla="val 16667"/>
            </a:avLst>
          </a:prstGeom>
          <a:gradFill rotWithShape="1">
            <a:gsLst>
              <a:gs pos="0">
                <a:schemeClr val="accent1"/>
              </a:gs>
              <a:gs pos="100000">
                <a:schemeClr val="bg1"/>
              </a:gs>
            </a:gsLst>
            <a:path path="rect">
              <a:fillToRect r="100000" b="100000"/>
            </a:path>
          </a:gradFill>
          <a:ln w="12700" algn="ctr">
            <a:solidFill>
              <a:srgbClr val="008080"/>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DENSE_RANK</a:t>
            </a:r>
          </a:p>
        </p:txBody>
      </p:sp>
      <p:sp>
        <p:nvSpPr>
          <p:cNvPr id="7" name="AutoShape 15"/>
          <p:cNvSpPr>
            <a:spLocks noChangeArrowheads="1"/>
          </p:cNvSpPr>
          <p:nvPr/>
        </p:nvSpPr>
        <p:spPr bwMode="auto">
          <a:xfrm>
            <a:off x="3778250" y="4816475"/>
            <a:ext cx="1730375" cy="523875"/>
          </a:xfrm>
          <a:prstGeom prst="roundRect">
            <a:avLst>
              <a:gd name="adj" fmla="val 16667"/>
            </a:avLst>
          </a:prstGeom>
          <a:gradFill rotWithShape="1">
            <a:gsLst>
              <a:gs pos="0">
                <a:schemeClr val="accent1"/>
              </a:gs>
              <a:gs pos="100000">
                <a:schemeClr val="bg1"/>
              </a:gs>
            </a:gsLst>
            <a:path path="rect">
              <a:fillToRect r="100000" b="100000"/>
            </a:path>
          </a:gradFill>
          <a:ln w="12700" algn="ctr">
            <a:solidFill>
              <a:srgbClr val="008080"/>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RANK</a:t>
            </a:r>
          </a:p>
        </p:txBody>
      </p:sp>
      <p:sp>
        <p:nvSpPr>
          <p:cNvPr id="8" name="Line 16"/>
          <p:cNvSpPr>
            <a:spLocks noChangeShapeType="1"/>
          </p:cNvSpPr>
          <p:nvPr/>
        </p:nvSpPr>
        <p:spPr bwMode="auto">
          <a:xfrm>
            <a:off x="2051050" y="4395788"/>
            <a:ext cx="5256213" cy="0"/>
          </a:xfrm>
          <a:prstGeom prst="line">
            <a:avLst/>
          </a:prstGeom>
          <a:noFill/>
          <a:ln w="9525">
            <a:solidFill>
              <a:schemeClr val="tx1"/>
            </a:solidFill>
            <a:round/>
            <a:headEnd/>
            <a:tailEnd/>
          </a:ln>
        </p:spPr>
        <p:txBody>
          <a:bodyPr/>
          <a:lstStyle/>
          <a:p>
            <a:endParaRPr lang="zh-CN" altLang="en-US"/>
          </a:p>
        </p:txBody>
      </p:sp>
      <p:sp>
        <p:nvSpPr>
          <p:cNvPr id="9" name="Line 17"/>
          <p:cNvSpPr>
            <a:spLocks noChangeShapeType="1"/>
          </p:cNvSpPr>
          <p:nvPr/>
        </p:nvSpPr>
        <p:spPr bwMode="auto">
          <a:xfrm>
            <a:off x="4643438" y="4398963"/>
            <a:ext cx="0" cy="346075"/>
          </a:xfrm>
          <a:prstGeom prst="line">
            <a:avLst/>
          </a:prstGeom>
          <a:noFill/>
          <a:ln w="9525">
            <a:solidFill>
              <a:schemeClr val="tx1"/>
            </a:solidFill>
            <a:round/>
            <a:headEnd/>
            <a:tailEnd type="triangle" w="med" len="med"/>
          </a:ln>
        </p:spPr>
        <p:txBody>
          <a:bodyPr/>
          <a:lstStyle/>
          <a:p>
            <a:endParaRPr lang="zh-CN" altLang="en-US"/>
          </a:p>
        </p:txBody>
      </p:sp>
      <p:sp>
        <p:nvSpPr>
          <p:cNvPr id="10" name="Line 18"/>
          <p:cNvSpPr>
            <a:spLocks noChangeShapeType="1"/>
          </p:cNvSpPr>
          <p:nvPr/>
        </p:nvSpPr>
        <p:spPr bwMode="auto">
          <a:xfrm>
            <a:off x="7307263" y="4398963"/>
            <a:ext cx="0" cy="360362"/>
          </a:xfrm>
          <a:prstGeom prst="line">
            <a:avLst/>
          </a:prstGeom>
          <a:noFill/>
          <a:ln w="9525">
            <a:solidFill>
              <a:schemeClr val="tx1"/>
            </a:solidFill>
            <a:round/>
            <a:headEnd/>
            <a:tailEnd type="triangle" w="med" len="med"/>
          </a:ln>
        </p:spPr>
        <p:txBody>
          <a:bodyPr/>
          <a:lstStyle/>
          <a:p>
            <a:endParaRPr lang="zh-CN" altLang="en-US"/>
          </a:p>
        </p:txBody>
      </p:sp>
      <p:sp>
        <p:nvSpPr>
          <p:cNvPr id="11" name="AutoShape 19"/>
          <p:cNvSpPr>
            <a:spLocks noChangeArrowheads="1"/>
          </p:cNvSpPr>
          <p:nvPr/>
        </p:nvSpPr>
        <p:spPr bwMode="auto">
          <a:xfrm>
            <a:off x="1258888" y="4816475"/>
            <a:ext cx="2159000" cy="504825"/>
          </a:xfrm>
          <a:prstGeom prst="roundRect">
            <a:avLst>
              <a:gd name="adj" fmla="val 16667"/>
            </a:avLst>
          </a:prstGeom>
          <a:gradFill rotWithShape="1">
            <a:gsLst>
              <a:gs pos="0">
                <a:schemeClr val="accent1"/>
              </a:gs>
              <a:gs pos="100000">
                <a:schemeClr val="bg1"/>
              </a:gs>
            </a:gsLst>
            <a:path path="rect">
              <a:fillToRect r="100000" b="100000"/>
            </a:path>
          </a:gradFill>
          <a:ln w="12700" algn="ctr">
            <a:solidFill>
              <a:srgbClr val="008080"/>
            </a:solidFill>
            <a:round/>
            <a:headEnd/>
            <a:tailEnd/>
          </a:ln>
          <a:effectLst>
            <a:prstShdw prst="shdw13" dist="53882" dir="13500000">
              <a:schemeClr val="bg2">
                <a:alpha val="50000"/>
              </a:schemeClr>
            </a:prstShdw>
          </a:effectLst>
        </p:spPr>
        <p:txBody>
          <a:bodyPr wrap="none" anchor="ctr"/>
          <a:lstStyle/>
          <a:p>
            <a:pPr algn="ctr"/>
            <a:r>
              <a:rPr lang="en-US" altLang="zh-CN" sz="2000">
                <a:latin typeface="Calibri" pitchFamily="34" charset="0"/>
                <a:ea typeface="黑体" pitchFamily="49" charset="-122"/>
              </a:rPr>
              <a:t>ROW_NUMBER</a:t>
            </a:r>
          </a:p>
        </p:txBody>
      </p:sp>
      <p:sp>
        <p:nvSpPr>
          <p:cNvPr id="12" name="Line 20"/>
          <p:cNvSpPr>
            <a:spLocks noChangeShapeType="1"/>
          </p:cNvSpPr>
          <p:nvPr/>
        </p:nvSpPr>
        <p:spPr bwMode="auto">
          <a:xfrm>
            <a:off x="2051050" y="4398963"/>
            <a:ext cx="0" cy="3302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1000"/>
                                        <p:tgtEl>
                                          <p:spTgt spid="12"/>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1000"/>
                                        <p:tgtEl>
                                          <p:spTgt spid="11"/>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1000"/>
                                        <p:tgtEl>
                                          <p:spTgt spid="9"/>
                                        </p:tgtEl>
                                      </p:cBhvr>
                                    </p:animEffect>
                                  </p:childTnLst>
                                </p:cTn>
                              </p:par>
                            </p:childTnLst>
                          </p:cTn>
                        </p:par>
                        <p:par>
                          <p:cTn id="28" fill="hold">
                            <p:stCondLst>
                              <p:cond delay="6000"/>
                            </p:stCondLst>
                            <p:childTnLst>
                              <p:par>
                                <p:cTn id="29" presetID="2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1000"/>
                                        <p:tgtEl>
                                          <p:spTgt spid="7"/>
                                        </p:tgtEl>
                                      </p:cBhvr>
                                    </p:animEffect>
                                  </p:childTnLst>
                                </p:cTn>
                              </p:par>
                            </p:childTnLst>
                          </p:cTn>
                        </p:par>
                        <p:par>
                          <p:cTn id="32" fill="hold">
                            <p:stCondLst>
                              <p:cond delay="7000"/>
                            </p:stCondLst>
                            <p:childTnLst>
                              <p:par>
                                <p:cTn id="33" presetID="22" presetClass="entr" presetSubtype="1"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1000"/>
                                        <p:tgtEl>
                                          <p:spTgt spid="10"/>
                                        </p:tgtEl>
                                      </p:cBhvr>
                                    </p:animEffect>
                                  </p:childTnLst>
                                </p:cTn>
                              </p:par>
                            </p:childTnLst>
                          </p:cTn>
                        </p:par>
                        <p:par>
                          <p:cTn id="36" fill="hold">
                            <p:stCondLst>
                              <p:cond delay="8000"/>
                            </p:stCondLst>
                            <p:childTnLst>
                              <p:par>
                                <p:cTn id="37" presetID="22" presetClass="entr" presetSubtype="1"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a:lstStyle/>
          <a:p>
            <a:pPr eaLnBrk="1" hangingPunct="1"/>
            <a:r>
              <a:rPr lang="zh-CN" altLang="en-US" smtClean="0">
                <a:ea typeface="文鼎CS大宋"/>
              </a:rPr>
              <a:t>分析函数</a:t>
            </a:r>
            <a:r>
              <a:rPr lang="en-US" altLang="zh-CN" smtClean="0">
                <a:ea typeface="文鼎CS大宋"/>
              </a:rPr>
              <a:t>2-2</a:t>
            </a:r>
            <a:endParaRPr lang="zh-CN" altLang="en-US" smtClean="0">
              <a:ea typeface="文鼎CS大宋"/>
            </a:endParaRPr>
          </a:p>
        </p:txBody>
      </p:sp>
      <p:sp>
        <p:nvSpPr>
          <p:cNvPr id="68610" name="内容占位符 2"/>
          <p:cNvSpPr>
            <a:spLocks noGrp="1"/>
          </p:cNvSpPr>
          <p:nvPr>
            <p:ph idx="1"/>
          </p:nvPr>
        </p:nvSpPr>
        <p:spPr>
          <a:xfrm>
            <a:off x="468313" y="919163"/>
            <a:ext cx="8229600" cy="3152775"/>
          </a:xfrm>
        </p:spPr>
        <p:txBody>
          <a:bodyPr/>
          <a:lstStyle/>
          <a:p>
            <a:pPr eaLnBrk="1" hangingPunct="1"/>
            <a:r>
              <a:rPr lang="zh-CN" altLang="en-US" sz="2400" smtClean="0"/>
              <a:t>以下三个分析函数用于计算一个行在一组有序行中的排位，序号从</a:t>
            </a:r>
            <a:r>
              <a:rPr lang="en-US" altLang="zh-CN" sz="2400" smtClean="0"/>
              <a:t>1</a:t>
            </a:r>
            <a:r>
              <a:rPr lang="zh-CN" altLang="en-US" sz="2400" smtClean="0"/>
              <a:t>开始</a:t>
            </a:r>
          </a:p>
          <a:p>
            <a:pPr lvl="1" eaLnBrk="1" hangingPunct="1"/>
            <a:r>
              <a:rPr lang="en-US" altLang="zh-CN" sz="2000" smtClean="0">
                <a:latin typeface="宋体" charset="-122"/>
                <a:ea typeface="宋体" charset="-122"/>
              </a:rPr>
              <a:t>ROW_NUMBER </a:t>
            </a:r>
            <a:r>
              <a:rPr lang="zh-CN" altLang="en-US" sz="2000" smtClean="0">
                <a:latin typeface="宋体" charset="-122"/>
                <a:ea typeface="宋体" charset="-122"/>
              </a:rPr>
              <a:t>返回连续的排位，不论值是否相等</a:t>
            </a:r>
          </a:p>
          <a:p>
            <a:pPr lvl="1" eaLnBrk="1" hangingPunct="1"/>
            <a:r>
              <a:rPr lang="en-US" altLang="zh-CN" sz="2000" smtClean="0">
                <a:latin typeface="宋体" charset="-122"/>
                <a:ea typeface="宋体" charset="-122"/>
              </a:rPr>
              <a:t>RANK </a:t>
            </a:r>
            <a:r>
              <a:rPr lang="zh-CN" altLang="en-US" sz="2000" smtClean="0">
                <a:latin typeface="宋体" charset="-122"/>
                <a:ea typeface="宋体" charset="-122"/>
              </a:rPr>
              <a:t>具有相等值的行排位相同，序数随后跳跃</a:t>
            </a:r>
          </a:p>
          <a:p>
            <a:pPr lvl="1" eaLnBrk="1" hangingPunct="1"/>
            <a:r>
              <a:rPr lang="en-US" altLang="zh-CN" sz="2000" smtClean="0">
                <a:latin typeface="宋体" charset="-122"/>
                <a:ea typeface="宋体" charset="-122"/>
              </a:rPr>
              <a:t>DENSE_RANK </a:t>
            </a:r>
            <a:r>
              <a:rPr lang="zh-CN" altLang="en-US" sz="2000" smtClean="0">
                <a:latin typeface="宋体" charset="-122"/>
                <a:ea typeface="宋体" charset="-122"/>
              </a:rPr>
              <a:t>具有相等值的行排位相同，序号是连续的</a:t>
            </a:r>
          </a:p>
          <a:p>
            <a:pPr eaLnBrk="1" hangingPunct="1"/>
            <a:endParaRPr lang="zh-CN" altLang="en-US" smtClean="0"/>
          </a:p>
        </p:txBody>
      </p:sp>
      <p:sp>
        <p:nvSpPr>
          <p:cNvPr id="13" name="Rectangle 4"/>
          <p:cNvSpPr>
            <a:spLocks noChangeArrowheads="1"/>
          </p:cNvSpPr>
          <p:nvPr/>
        </p:nvSpPr>
        <p:spPr bwMode="auto">
          <a:xfrm>
            <a:off x="928688" y="4286250"/>
            <a:ext cx="7072312" cy="1138238"/>
          </a:xfrm>
          <a:prstGeom prst="rect">
            <a:avLst/>
          </a:prstGeom>
          <a:solidFill>
            <a:srgbClr val="FFFFCC"/>
          </a:soli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ea typeface="黑体" pitchFamily="49" charset="-122"/>
              </a:rPr>
              <a:t>SELECT ename, job, deptno, sal, ROW_NUMBER() OVER </a:t>
            </a:r>
          </a:p>
          <a:p>
            <a:pPr>
              <a:spcBef>
                <a:spcPct val="20000"/>
              </a:spcBef>
              <a:tabLst>
                <a:tab pos="1619250" algn="l"/>
              </a:tabLst>
            </a:pPr>
            <a:r>
              <a:rPr lang="en-US" altLang="zh-CN" sz="2000">
                <a:latin typeface="Calibri" pitchFamily="34" charset="0"/>
                <a:ea typeface="黑体" pitchFamily="49" charset="-122"/>
              </a:rPr>
              <a:t>      (ORDER BY sal DESC) AS SAL_RANK </a:t>
            </a:r>
          </a:p>
          <a:p>
            <a:pPr>
              <a:spcBef>
                <a:spcPct val="20000"/>
              </a:spcBef>
              <a:tabLst>
                <a:tab pos="1619250" algn="l"/>
              </a:tabLst>
            </a:pPr>
            <a:r>
              <a:rPr lang="en-US" altLang="zh-CN" sz="2000">
                <a:latin typeface="Calibri" pitchFamily="34" charset="0"/>
                <a:ea typeface="黑体" pitchFamily="49" charset="-122"/>
              </a:rPr>
              <a:t>FROM SCOTT.EMP;</a:t>
            </a:r>
          </a:p>
        </p:txBody>
      </p:sp>
      <p:sp>
        <p:nvSpPr>
          <p:cNvPr id="14" name="Rectangle 5"/>
          <p:cNvSpPr>
            <a:spLocks noChangeArrowheads="1"/>
          </p:cNvSpPr>
          <p:nvPr/>
        </p:nvSpPr>
        <p:spPr bwMode="auto">
          <a:xfrm>
            <a:off x="928688" y="4286250"/>
            <a:ext cx="7072312" cy="1138238"/>
          </a:xfrm>
          <a:prstGeom prst="rect">
            <a:avLst/>
          </a:prstGeom>
          <a:solidFill>
            <a:srgbClr val="FFFFCC"/>
          </a:soli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ea typeface="黑体" pitchFamily="49" charset="-122"/>
              </a:rPr>
              <a:t>SELECT deptno, ename, sal, comm, RANK() OVER   </a:t>
            </a:r>
          </a:p>
          <a:p>
            <a:pPr>
              <a:spcBef>
                <a:spcPct val="20000"/>
              </a:spcBef>
              <a:tabLst>
                <a:tab pos="1619250" algn="l"/>
              </a:tabLst>
            </a:pPr>
            <a:r>
              <a:rPr lang="en-US" altLang="zh-CN" sz="2000">
                <a:latin typeface="Calibri" pitchFamily="34" charset="0"/>
                <a:ea typeface="黑体" pitchFamily="49" charset="-122"/>
              </a:rPr>
              <a:t>  (PARTITION BY deptno ORDER BY sal DESC, comm) RANK</a:t>
            </a:r>
          </a:p>
          <a:p>
            <a:pPr>
              <a:spcBef>
                <a:spcPct val="20000"/>
              </a:spcBef>
              <a:tabLst>
                <a:tab pos="1619250" algn="l"/>
              </a:tabLst>
            </a:pPr>
            <a:r>
              <a:rPr lang="en-US" altLang="zh-CN" sz="2000">
                <a:latin typeface="Calibri" pitchFamily="34" charset="0"/>
                <a:ea typeface="黑体" pitchFamily="49" charset="-122"/>
              </a:rPr>
              <a:t>FROM emp; </a:t>
            </a:r>
          </a:p>
        </p:txBody>
      </p:sp>
      <p:sp>
        <p:nvSpPr>
          <p:cNvPr id="15" name="Rectangle 6"/>
          <p:cNvSpPr>
            <a:spLocks noChangeArrowheads="1"/>
          </p:cNvSpPr>
          <p:nvPr/>
        </p:nvSpPr>
        <p:spPr bwMode="auto">
          <a:xfrm>
            <a:off x="941388" y="4286250"/>
            <a:ext cx="7059612" cy="1508125"/>
          </a:xfrm>
          <a:prstGeom prst="rect">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spAutoFit/>
          </a:bodyPr>
          <a:lstStyle/>
          <a:p>
            <a:pPr>
              <a:spcBef>
                <a:spcPct val="20000"/>
              </a:spcBef>
              <a:tabLst>
                <a:tab pos="1619250" algn="l"/>
              </a:tabLst>
            </a:pPr>
            <a:r>
              <a:rPr lang="en-US" altLang="zh-CN" sz="2000">
                <a:latin typeface="Calibri" pitchFamily="34" charset="0"/>
                <a:ea typeface="黑体" pitchFamily="49" charset="-122"/>
              </a:rPr>
              <a:t>SELECT d.dname, e.ename, e.sal, DENSE_RANK()</a:t>
            </a:r>
          </a:p>
          <a:p>
            <a:pPr>
              <a:spcBef>
                <a:spcPct val="20000"/>
              </a:spcBef>
              <a:tabLst>
                <a:tab pos="1619250" algn="l"/>
              </a:tabLst>
            </a:pPr>
            <a:r>
              <a:rPr lang="en-US" altLang="zh-CN" sz="2000">
                <a:latin typeface="Calibri" pitchFamily="34" charset="0"/>
                <a:ea typeface="黑体" pitchFamily="49" charset="-122"/>
              </a:rPr>
              <a:t>  OVER (PARTITION BY e.deptno ORDER BY e.sal DESC)</a:t>
            </a:r>
          </a:p>
          <a:p>
            <a:pPr>
              <a:spcBef>
                <a:spcPct val="20000"/>
              </a:spcBef>
              <a:tabLst>
                <a:tab pos="1619250" algn="l"/>
              </a:tabLst>
            </a:pPr>
            <a:r>
              <a:rPr lang="en-US" altLang="zh-CN" sz="2000">
                <a:latin typeface="Calibri" pitchFamily="34" charset="0"/>
                <a:ea typeface="黑体" pitchFamily="49" charset="-122"/>
              </a:rPr>
              <a:t>  AS DENRANK</a:t>
            </a:r>
          </a:p>
          <a:p>
            <a:pPr>
              <a:spcBef>
                <a:spcPct val="20000"/>
              </a:spcBef>
              <a:tabLst>
                <a:tab pos="1619250" algn="l"/>
              </a:tabLst>
            </a:pPr>
            <a:r>
              <a:rPr lang="en-US" altLang="zh-CN" sz="2000">
                <a:latin typeface="Calibri" pitchFamily="34" charset="0"/>
                <a:ea typeface="黑体" pitchFamily="49" charset="-122"/>
              </a:rPr>
              <a:t>FROM emp e, dept d WHERE e.deptno = d.deptno;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13"/>
                                        </p:tgtEl>
                                      </p:cBhvr>
                                    </p:animEffect>
                                    <p:set>
                                      <p:cBhvr>
                                        <p:cTn id="12" dur="1" fill="hold">
                                          <p:stCondLst>
                                            <p:cond delay="999"/>
                                          </p:stCondLst>
                                        </p:cTn>
                                        <p:tgtEl>
                                          <p:spTgt spid="13"/>
                                        </p:tgtEl>
                                        <p:attrNameLst>
                                          <p:attrName>style.visibility</p:attrName>
                                        </p:attrNameLst>
                                      </p:cBhvr>
                                      <p:to>
                                        <p:strVal val="hidden"/>
                                      </p:to>
                                    </p:se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1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1000"/>
                                        <p:tgtEl>
                                          <p:spTgt spid="14"/>
                                        </p:tgtEl>
                                      </p:cBhvr>
                                    </p:animEffect>
                                    <p:set>
                                      <p:cBhvr>
                                        <p:cTn id="21" dur="1" fill="hold">
                                          <p:stCondLst>
                                            <p:cond delay="999"/>
                                          </p:stCondLst>
                                        </p:cTn>
                                        <p:tgtEl>
                                          <p:spTgt spid="14"/>
                                        </p:tgtEl>
                                        <p:attrNameLst>
                                          <p:attrName>style.visibility</p:attrName>
                                        </p:attrNameLst>
                                      </p:cBhvr>
                                      <p:to>
                                        <p:strVal val="hidden"/>
                                      </p:to>
                                    </p:se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559DF541-F18B-453A-A140-3673E7CDCA48}" type="slidenum">
              <a:rPr lang="en-US" altLang="zh-CN" smtClean="0">
                <a:ea typeface="宋体" charset="-122"/>
              </a:rPr>
              <a:pPr fontAlgn="base">
                <a:spcBef>
                  <a:spcPct val="0"/>
                </a:spcBef>
                <a:spcAft>
                  <a:spcPct val="0"/>
                </a:spcAft>
              </a:pPr>
              <a:t>39</a:t>
            </a:fld>
            <a:endParaRPr lang="en-US" altLang="zh-CN" smtClean="0">
              <a:ea typeface="宋体" charset="-122"/>
            </a:endParaRPr>
          </a:p>
        </p:txBody>
      </p:sp>
      <p:sp>
        <p:nvSpPr>
          <p:cNvPr id="69634" name="Rectangle 2"/>
          <p:cNvSpPr>
            <a:spLocks noGrp="1" noChangeArrowheads="1"/>
          </p:cNvSpPr>
          <p:nvPr>
            <p:ph type="title"/>
          </p:nvPr>
        </p:nvSpPr>
        <p:spPr>
          <a:xfrm>
            <a:off x="684213" y="188913"/>
            <a:ext cx="8229600" cy="792162"/>
          </a:xfrm>
        </p:spPr>
        <p:txBody>
          <a:bodyPr/>
          <a:lstStyle/>
          <a:p>
            <a:pPr eaLnBrk="1" hangingPunct="1"/>
            <a:r>
              <a:rPr lang="zh-CN" altLang="en-US" smtClean="0">
                <a:ea typeface="文鼎CS大宋"/>
              </a:rPr>
              <a:t>总结</a:t>
            </a:r>
          </a:p>
        </p:txBody>
      </p:sp>
      <p:sp>
        <p:nvSpPr>
          <p:cNvPr id="69635" name="Rectangle 3"/>
          <p:cNvSpPr>
            <a:spLocks noGrp="1" noChangeArrowheads="1"/>
          </p:cNvSpPr>
          <p:nvPr>
            <p:ph type="body" idx="1"/>
          </p:nvPr>
        </p:nvSpPr>
        <p:spPr>
          <a:xfrm>
            <a:off x="428625" y="928688"/>
            <a:ext cx="8229600" cy="4808537"/>
          </a:xfrm>
        </p:spPr>
        <p:txBody>
          <a:bodyPr/>
          <a:lstStyle/>
          <a:p>
            <a:pPr eaLnBrk="1" hangingPunct="1"/>
            <a:r>
              <a:rPr lang="en-US" altLang="zh-CN" sz="2400" smtClean="0"/>
              <a:t>SQL </a:t>
            </a:r>
            <a:r>
              <a:rPr lang="zh-CN" altLang="en-US" sz="2400" smtClean="0"/>
              <a:t>是通用的数据库语言</a:t>
            </a:r>
          </a:p>
          <a:p>
            <a:pPr eaLnBrk="1" hangingPunct="1"/>
            <a:r>
              <a:rPr lang="en-US" altLang="zh-CN" sz="2400" smtClean="0"/>
              <a:t>SQL </a:t>
            </a:r>
            <a:r>
              <a:rPr lang="zh-CN" altLang="en-US" sz="2400" smtClean="0"/>
              <a:t>命令可分为数据定义语言、数据操纵语言、事务控制语言和数据控制语言</a:t>
            </a:r>
          </a:p>
          <a:p>
            <a:pPr eaLnBrk="1" hangingPunct="1"/>
            <a:r>
              <a:rPr lang="en-US" altLang="zh-CN" sz="2400" smtClean="0"/>
              <a:t>Oracle </a:t>
            </a:r>
            <a:r>
              <a:rPr lang="zh-CN" altLang="en-US" sz="2400" smtClean="0"/>
              <a:t>支持的数据类型包括字符、数值、日期时间、</a:t>
            </a:r>
            <a:r>
              <a:rPr lang="en-US" altLang="zh-CN" sz="2400" smtClean="0"/>
              <a:t>RAW </a:t>
            </a:r>
            <a:r>
              <a:rPr lang="en-US" sz="2400" smtClean="0"/>
              <a:t>和 </a:t>
            </a:r>
            <a:r>
              <a:rPr lang="en-US" altLang="zh-CN" sz="2400" smtClean="0"/>
              <a:t>LOB </a:t>
            </a:r>
            <a:r>
              <a:rPr lang="en-US" sz="2400" smtClean="0"/>
              <a:t>等</a:t>
            </a:r>
          </a:p>
          <a:p>
            <a:pPr eaLnBrk="1" hangingPunct="1"/>
            <a:r>
              <a:rPr lang="en-US" altLang="zh-CN" sz="2400" smtClean="0"/>
              <a:t>SQL </a:t>
            </a:r>
            <a:r>
              <a:rPr lang="zh-CN" altLang="en-US" sz="2400" smtClean="0"/>
              <a:t>支持的操作符包括算术、比较、逻辑、集合和连接操作符</a:t>
            </a:r>
          </a:p>
          <a:p>
            <a:pPr eaLnBrk="1" hangingPunct="1"/>
            <a:r>
              <a:rPr lang="en-US" altLang="zh-CN" sz="2400" smtClean="0"/>
              <a:t>SQL </a:t>
            </a:r>
            <a:r>
              <a:rPr lang="zh-CN" altLang="en-US" sz="2400" smtClean="0"/>
              <a:t>函数可大致分为单行函数、聚合函数和分析函数</a:t>
            </a:r>
            <a:endParaRPr lang="en-US"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a:spLocks noGrp="1"/>
          </p:cNvSpPr>
          <p:nvPr>
            <p:ph type="sldNum" sz="quarter" idx="10"/>
          </p:nvPr>
        </p:nvSpPr>
        <p:spPr bwMode="auto">
          <a:noFill/>
          <a:ln>
            <a:miter lim="800000"/>
            <a:headEnd/>
            <a:tailEnd/>
          </a:ln>
        </p:spPr>
        <p:txBody>
          <a:bodyPr/>
          <a:lstStyle/>
          <a:p>
            <a:pPr fontAlgn="base">
              <a:spcBef>
                <a:spcPct val="0"/>
              </a:spcBef>
              <a:spcAft>
                <a:spcPct val="0"/>
              </a:spcAft>
            </a:pPr>
            <a:fld id="{D504DA70-47FB-4F44-A0A8-5CF3D834FB52}" type="slidenum">
              <a:rPr lang="en-US" altLang="zh-CN" smtClean="0">
                <a:ea typeface="宋体" charset="-122"/>
              </a:rPr>
              <a:pPr fontAlgn="base">
                <a:spcBef>
                  <a:spcPct val="0"/>
                </a:spcBef>
                <a:spcAft>
                  <a:spcPct val="0"/>
                </a:spcAft>
              </a:pPr>
              <a:t>4</a:t>
            </a:fld>
            <a:endParaRPr lang="en-US" altLang="zh-CN" smtClean="0">
              <a:ea typeface="宋体" charset="-122"/>
            </a:endParaRPr>
          </a:p>
        </p:txBody>
      </p:sp>
      <p:sp>
        <p:nvSpPr>
          <p:cNvPr id="47153" name="Rectangle 49"/>
          <p:cNvSpPr>
            <a:spLocks noChangeArrowheads="1"/>
          </p:cNvSpPr>
          <p:nvPr/>
        </p:nvSpPr>
        <p:spPr bwMode="auto">
          <a:xfrm>
            <a:off x="722313" y="1050925"/>
            <a:ext cx="8064500" cy="2520950"/>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3"/>
              </a:buBlip>
            </a:pPr>
            <a:r>
              <a:rPr lang="en-US" altLang="zh-CN" sz="2800" b="1">
                <a:latin typeface="Calibri" pitchFamily="34" charset="0"/>
                <a:ea typeface="黑体" pitchFamily="49" charset="-122"/>
              </a:rPr>
              <a:t>SQL </a:t>
            </a:r>
            <a:r>
              <a:rPr lang="zh-CN" altLang="en-US" sz="2800" b="1">
                <a:latin typeface="Calibri" pitchFamily="34" charset="0"/>
                <a:ea typeface="黑体" pitchFamily="49" charset="-122"/>
              </a:rPr>
              <a:t>是 </a:t>
            </a:r>
            <a:r>
              <a:rPr lang="en-US" altLang="zh-CN" sz="2800" b="1">
                <a:latin typeface="Calibri" pitchFamily="34" charset="0"/>
                <a:ea typeface="黑体" pitchFamily="49" charset="-122"/>
              </a:rPr>
              <a:t>Structured Query Language</a:t>
            </a:r>
            <a:r>
              <a:rPr lang="zh-CN" altLang="en-US" sz="2800" b="1">
                <a:latin typeface="Calibri" pitchFamily="34" charset="0"/>
                <a:ea typeface="黑体" pitchFamily="49" charset="-122"/>
              </a:rPr>
              <a:t>（结构化查询语言）的首字母缩写词</a:t>
            </a:r>
          </a:p>
          <a:p>
            <a:pPr marL="342900" indent="-342900">
              <a:lnSpc>
                <a:spcPct val="150000"/>
              </a:lnSpc>
              <a:spcBef>
                <a:spcPct val="20000"/>
              </a:spcBef>
              <a:buClr>
                <a:schemeClr val="accent2"/>
              </a:buClr>
              <a:buFontTx/>
              <a:buBlip>
                <a:blip r:embed="rId3"/>
              </a:buBlip>
            </a:pPr>
            <a:r>
              <a:rPr lang="en-US" altLang="zh-CN" sz="2800" b="1">
                <a:latin typeface="Calibri" pitchFamily="34" charset="0"/>
                <a:ea typeface="黑体" pitchFamily="49" charset="-122"/>
              </a:rPr>
              <a:t>SQL </a:t>
            </a:r>
            <a:r>
              <a:rPr lang="zh-CN" altLang="en-US" sz="2800" b="1">
                <a:latin typeface="Calibri" pitchFamily="34" charset="0"/>
                <a:ea typeface="黑体" pitchFamily="49" charset="-122"/>
              </a:rPr>
              <a:t>是数据库语言，</a:t>
            </a:r>
            <a:r>
              <a:rPr lang="en-US" altLang="zh-CN" sz="2800" b="1">
                <a:latin typeface="Calibri" pitchFamily="34" charset="0"/>
                <a:ea typeface="黑体" pitchFamily="49" charset="-122"/>
              </a:rPr>
              <a:t>Oracle </a:t>
            </a:r>
            <a:r>
              <a:rPr lang="zh-CN" altLang="en-US" sz="2800" b="1">
                <a:latin typeface="Calibri" pitchFamily="34" charset="0"/>
                <a:ea typeface="黑体" pitchFamily="49" charset="-122"/>
              </a:rPr>
              <a:t>使用该语言存储和检索信息</a:t>
            </a:r>
          </a:p>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表是主要的数据库对象，用于存储数据</a:t>
            </a:r>
          </a:p>
        </p:txBody>
      </p:sp>
      <p:sp>
        <p:nvSpPr>
          <p:cNvPr id="47155" name="Rectangle 51"/>
          <p:cNvSpPr>
            <a:spLocks noChangeArrowheads="1"/>
          </p:cNvSpPr>
          <p:nvPr/>
        </p:nvSpPr>
        <p:spPr bwMode="auto">
          <a:xfrm>
            <a:off x="684213" y="1417638"/>
            <a:ext cx="8064500" cy="1074737"/>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通过 </a:t>
            </a:r>
            <a:r>
              <a:rPr lang="en-US" altLang="zh-CN" sz="2800" b="1">
                <a:latin typeface="Calibri" pitchFamily="34" charset="0"/>
                <a:ea typeface="黑体" pitchFamily="49" charset="-122"/>
              </a:rPr>
              <a:t>SQL</a:t>
            </a:r>
            <a:r>
              <a:rPr lang="zh-CN" altLang="en-US" sz="2800" b="1">
                <a:latin typeface="Calibri" pitchFamily="34" charset="0"/>
                <a:ea typeface="黑体" pitchFamily="49" charset="-122"/>
              </a:rPr>
              <a:t>可以实现与 </a:t>
            </a:r>
            <a:r>
              <a:rPr lang="en-US" altLang="zh-CN" sz="2800" b="1">
                <a:latin typeface="Calibri" pitchFamily="34" charset="0"/>
                <a:ea typeface="黑体" pitchFamily="49" charset="-122"/>
              </a:rPr>
              <a:t>Oracle </a:t>
            </a:r>
            <a:r>
              <a:rPr lang="zh-CN" altLang="en-US" sz="2800" b="1">
                <a:latin typeface="Calibri" pitchFamily="34" charset="0"/>
                <a:ea typeface="黑体" pitchFamily="49" charset="-122"/>
              </a:rPr>
              <a:t>服务器的通信</a:t>
            </a:r>
          </a:p>
        </p:txBody>
      </p:sp>
      <p:grpSp>
        <p:nvGrpSpPr>
          <p:cNvPr id="2" name="Group 52"/>
          <p:cNvGrpSpPr>
            <a:grpSpLocks/>
          </p:cNvGrpSpPr>
          <p:nvPr/>
        </p:nvGrpSpPr>
        <p:grpSpPr bwMode="auto">
          <a:xfrm>
            <a:off x="2484438" y="3576638"/>
            <a:ext cx="3960812" cy="576262"/>
            <a:chOff x="1565" y="1641"/>
            <a:chExt cx="2495" cy="363"/>
          </a:xfrm>
        </p:grpSpPr>
        <p:sp>
          <p:nvSpPr>
            <p:cNvPr id="12320" name="Line 53"/>
            <p:cNvSpPr>
              <a:spLocks noChangeShapeType="1"/>
            </p:cNvSpPr>
            <p:nvPr/>
          </p:nvSpPr>
          <p:spPr bwMode="auto">
            <a:xfrm>
              <a:off x="1610" y="2004"/>
              <a:ext cx="2404" cy="0"/>
            </a:xfrm>
            <a:prstGeom prst="line">
              <a:avLst/>
            </a:prstGeom>
            <a:noFill/>
            <a:ln w="28575">
              <a:solidFill>
                <a:schemeClr val="tx1"/>
              </a:solidFill>
              <a:round/>
              <a:headEnd/>
              <a:tailEnd type="triangle" w="med" len="med"/>
            </a:ln>
          </p:spPr>
          <p:txBody>
            <a:bodyPr/>
            <a:lstStyle/>
            <a:p>
              <a:endParaRPr lang="zh-CN" altLang="en-US"/>
            </a:p>
          </p:txBody>
        </p:sp>
        <p:sp>
          <p:nvSpPr>
            <p:cNvPr id="12321" name="Text Box 54"/>
            <p:cNvSpPr txBox="1">
              <a:spLocks noChangeArrowheads="1"/>
            </p:cNvSpPr>
            <p:nvPr/>
          </p:nvSpPr>
          <p:spPr bwMode="auto">
            <a:xfrm>
              <a:off x="1565" y="1641"/>
              <a:ext cx="2495" cy="250"/>
            </a:xfrm>
            <a:prstGeom prst="rect">
              <a:avLst/>
            </a:prstGeom>
            <a:noFill/>
            <a:ln w="9525">
              <a:noFill/>
              <a:miter lim="800000"/>
              <a:headEnd/>
              <a:tailEnd/>
            </a:ln>
          </p:spPr>
          <p:txBody>
            <a:bodyPr>
              <a:spAutoFit/>
            </a:bodyPr>
            <a:lstStyle/>
            <a:p>
              <a:pPr algn="ctr">
                <a:spcBef>
                  <a:spcPct val="50000"/>
                </a:spcBef>
              </a:pPr>
              <a:r>
                <a:rPr lang="en-US" altLang="zh-CN">
                  <a:latin typeface="Calibri" pitchFamily="34" charset="0"/>
                </a:rPr>
                <a:t>SELECT ename FROM Emp</a:t>
              </a:r>
              <a:r>
                <a:rPr lang="en-US" altLang="zh-CN" sz="2000">
                  <a:latin typeface="Calibri" pitchFamily="34" charset="0"/>
                </a:rPr>
                <a:t>;</a:t>
              </a:r>
            </a:p>
          </p:txBody>
        </p:sp>
      </p:grpSp>
      <p:sp>
        <p:nvSpPr>
          <p:cNvPr id="47159" name="AutoShape 55"/>
          <p:cNvSpPr>
            <a:spLocks noChangeArrowheads="1"/>
          </p:cNvSpPr>
          <p:nvPr/>
        </p:nvSpPr>
        <p:spPr bwMode="auto">
          <a:xfrm>
            <a:off x="1116013" y="2544763"/>
            <a:ext cx="1943100" cy="792162"/>
          </a:xfrm>
          <a:prstGeom prst="cloudCallout">
            <a:avLst>
              <a:gd name="adj1" fmla="val -17565"/>
              <a:gd name="adj2" fmla="val 197694"/>
            </a:avLst>
          </a:prstGeom>
          <a:solidFill>
            <a:schemeClr val="bg1"/>
          </a:solidFill>
          <a:ln w="9525">
            <a:solidFill>
              <a:schemeClr val="tx1"/>
            </a:solidFill>
            <a:round/>
            <a:headEnd/>
            <a:tailEnd/>
          </a:ln>
        </p:spPr>
        <p:txBody>
          <a:bodyPr/>
          <a:lstStyle/>
          <a:p>
            <a:pPr algn="ctr"/>
            <a:r>
              <a:rPr lang="zh-CN" altLang="en-US">
                <a:latin typeface="Calibri" pitchFamily="34" charset="0"/>
              </a:rPr>
              <a:t>发送 </a:t>
            </a:r>
            <a:r>
              <a:rPr lang="en-US" altLang="zh-CN">
                <a:latin typeface="Calibri" pitchFamily="34" charset="0"/>
              </a:rPr>
              <a:t>SQL </a:t>
            </a:r>
            <a:r>
              <a:rPr lang="zh-CN" altLang="en-US">
                <a:latin typeface="Calibri" pitchFamily="34" charset="0"/>
              </a:rPr>
              <a:t>查询</a:t>
            </a:r>
          </a:p>
        </p:txBody>
      </p:sp>
      <p:grpSp>
        <p:nvGrpSpPr>
          <p:cNvPr id="3" name="Group 56"/>
          <p:cNvGrpSpPr>
            <a:grpSpLocks/>
          </p:cNvGrpSpPr>
          <p:nvPr/>
        </p:nvGrpSpPr>
        <p:grpSpPr bwMode="auto">
          <a:xfrm>
            <a:off x="6643688" y="3571875"/>
            <a:ext cx="1944687" cy="1800225"/>
            <a:chOff x="657" y="981"/>
            <a:chExt cx="1225" cy="1134"/>
          </a:xfrm>
        </p:grpSpPr>
        <p:sp>
          <p:nvSpPr>
            <p:cNvPr id="12318" name="Oval 57"/>
            <p:cNvSpPr>
              <a:spLocks noChangeArrowheads="1"/>
            </p:cNvSpPr>
            <p:nvPr/>
          </p:nvSpPr>
          <p:spPr bwMode="auto">
            <a:xfrm>
              <a:off x="657" y="981"/>
              <a:ext cx="1225" cy="1134"/>
            </a:xfrm>
            <a:prstGeom prst="ellipse">
              <a:avLst/>
            </a:prstGeom>
            <a:gradFill rotWithShape="1">
              <a:gsLst>
                <a:gs pos="0">
                  <a:srgbClr val="7BB3F1"/>
                </a:gs>
                <a:gs pos="100000">
                  <a:schemeClr val="bg1"/>
                </a:gs>
              </a:gsLst>
              <a:lin ang="2700000" scaled="1"/>
            </a:gradFill>
            <a:ln w="12700">
              <a:solidFill>
                <a:srgbClr val="000080"/>
              </a:solidFill>
              <a:round/>
              <a:headEnd/>
              <a:tailEnd/>
            </a:ln>
          </p:spPr>
          <p:txBody>
            <a:bodyPr wrap="none" anchor="ctr"/>
            <a:lstStyle/>
            <a:p>
              <a:pPr algn="ctr"/>
              <a:endParaRPr lang="zh-CN" altLang="zh-CN">
                <a:latin typeface="Calibri" pitchFamily="34" charset="0"/>
              </a:endParaRPr>
            </a:p>
          </p:txBody>
        </p:sp>
        <p:sp>
          <p:nvSpPr>
            <p:cNvPr id="12319" name="Text Box 58"/>
            <p:cNvSpPr txBox="1">
              <a:spLocks noChangeArrowheads="1"/>
            </p:cNvSpPr>
            <p:nvPr/>
          </p:nvSpPr>
          <p:spPr bwMode="auto">
            <a:xfrm>
              <a:off x="975" y="1344"/>
              <a:ext cx="680" cy="442"/>
            </a:xfrm>
            <a:prstGeom prst="rect">
              <a:avLst/>
            </a:prstGeom>
            <a:noFill/>
            <a:ln w="9525">
              <a:noFill/>
              <a:miter lim="800000"/>
              <a:headEnd/>
              <a:tailEnd/>
            </a:ln>
          </p:spPr>
          <p:txBody>
            <a:bodyPr>
              <a:spAutoFit/>
            </a:bodyPr>
            <a:lstStyle/>
            <a:p>
              <a:pPr algn="ctr">
                <a:spcBef>
                  <a:spcPct val="50000"/>
                </a:spcBef>
              </a:pPr>
              <a:r>
                <a:rPr lang="en-US" altLang="zh-CN" sz="2000">
                  <a:latin typeface="Calibri" pitchFamily="34" charset="0"/>
                  <a:ea typeface="黑体" pitchFamily="49" charset="-122"/>
                </a:rPr>
                <a:t>Oracle </a:t>
              </a:r>
              <a:r>
                <a:rPr lang="zh-CN" altLang="en-US" sz="2000">
                  <a:latin typeface="Calibri" pitchFamily="34" charset="0"/>
                  <a:ea typeface="黑体" pitchFamily="49" charset="-122"/>
                </a:rPr>
                <a:t>服务器</a:t>
              </a:r>
            </a:p>
          </p:txBody>
        </p:sp>
      </p:grpSp>
      <p:graphicFrame>
        <p:nvGraphicFramePr>
          <p:cNvPr id="47203" name="Group 99"/>
          <p:cNvGraphicFramePr>
            <a:graphicFrameLocks noGrp="1"/>
          </p:cNvGraphicFramePr>
          <p:nvPr/>
        </p:nvGraphicFramePr>
        <p:xfrm>
          <a:off x="3260725" y="4643438"/>
          <a:ext cx="1311275" cy="2011362"/>
        </p:xfrm>
        <a:graphic>
          <a:graphicData uri="http://schemas.openxmlformats.org/drawingml/2006/table">
            <a:tbl>
              <a:tblPr/>
              <a:tblGrid>
                <a:gridCol w="1311275"/>
              </a:tblGrid>
              <a:tr h="2984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bg1"/>
                          </a:solidFill>
                          <a:effectLst/>
                          <a:latin typeface="Arial" charset="0"/>
                          <a:ea typeface="黑体" pitchFamily="49" charset="-122"/>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2111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黑体" pitchFamily="49" charset="-122"/>
                        </a:rPr>
                        <a:t>BLAKE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SMITH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ALLEN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cs typeface="Times New Roman" pitchFamily="18" charset="0"/>
                        </a:rPr>
                        <a:t>DAVID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黑体" pitchFamily="49" charset="-122"/>
                        </a:rPr>
                        <a:t>MARTIN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4" name="Group 75"/>
          <p:cNvGrpSpPr>
            <a:grpSpLocks/>
          </p:cNvGrpSpPr>
          <p:nvPr/>
        </p:nvGrpSpPr>
        <p:grpSpPr bwMode="auto">
          <a:xfrm>
            <a:off x="2570163" y="4286250"/>
            <a:ext cx="3816350" cy="336550"/>
            <a:chOff x="1619" y="2115"/>
            <a:chExt cx="2404" cy="212"/>
          </a:xfrm>
        </p:grpSpPr>
        <p:sp>
          <p:nvSpPr>
            <p:cNvPr id="12316" name="Line 76"/>
            <p:cNvSpPr>
              <a:spLocks noChangeShapeType="1"/>
            </p:cNvSpPr>
            <p:nvPr/>
          </p:nvSpPr>
          <p:spPr bwMode="auto">
            <a:xfrm flipH="1">
              <a:off x="1619" y="2160"/>
              <a:ext cx="2404" cy="0"/>
            </a:xfrm>
            <a:prstGeom prst="line">
              <a:avLst/>
            </a:prstGeom>
            <a:noFill/>
            <a:ln w="28575">
              <a:solidFill>
                <a:schemeClr val="tx1"/>
              </a:solidFill>
              <a:round/>
              <a:headEnd/>
              <a:tailEnd type="triangle" w="med" len="med"/>
            </a:ln>
          </p:spPr>
          <p:txBody>
            <a:bodyPr/>
            <a:lstStyle/>
            <a:p>
              <a:endParaRPr lang="zh-CN" altLang="en-US"/>
            </a:p>
          </p:txBody>
        </p:sp>
        <p:sp>
          <p:nvSpPr>
            <p:cNvPr id="12317" name="Rectangle 77"/>
            <p:cNvSpPr>
              <a:spLocks noChangeArrowheads="1"/>
            </p:cNvSpPr>
            <p:nvPr/>
          </p:nvSpPr>
          <p:spPr bwMode="auto">
            <a:xfrm>
              <a:off x="1701" y="2115"/>
              <a:ext cx="1396" cy="212"/>
            </a:xfrm>
            <a:prstGeom prst="rect">
              <a:avLst/>
            </a:prstGeom>
            <a:noFill/>
            <a:ln w="9525">
              <a:noFill/>
              <a:miter lim="800000"/>
              <a:headEnd/>
              <a:tailEnd/>
            </a:ln>
          </p:spPr>
          <p:txBody>
            <a:bodyPr wrap="none" anchor="ctr">
              <a:spAutoFit/>
            </a:bodyPr>
            <a:lstStyle/>
            <a:p>
              <a:r>
                <a:rPr lang="zh-CN" altLang="en-US" sz="1600">
                  <a:latin typeface="Calibri" pitchFamily="34" charset="0"/>
                  <a:ea typeface="黑体" pitchFamily="49" charset="-122"/>
                </a:rPr>
                <a:t>发送命令输出到用户端</a:t>
              </a:r>
            </a:p>
          </p:txBody>
        </p:sp>
      </p:grpSp>
      <p:grpSp>
        <p:nvGrpSpPr>
          <p:cNvPr id="5" name="Group 78"/>
          <p:cNvGrpSpPr>
            <a:grpSpLocks/>
          </p:cNvGrpSpPr>
          <p:nvPr/>
        </p:nvGrpSpPr>
        <p:grpSpPr bwMode="auto">
          <a:xfrm>
            <a:off x="684213" y="3644900"/>
            <a:ext cx="1868487" cy="2284413"/>
            <a:chOff x="431" y="1496"/>
            <a:chExt cx="1177" cy="1439"/>
          </a:xfrm>
        </p:grpSpPr>
        <p:pic>
          <p:nvPicPr>
            <p:cNvPr id="12314" name="Picture 79" descr="j0292020"/>
            <p:cNvPicPr>
              <a:picLocks noChangeAspect="1" noChangeArrowheads="1"/>
            </p:cNvPicPr>
            <p:nvPr/>
          </p:nvPicPr>
          <p:blipFill>
            <a:blip r:embed="rId4"/>
            <a:srcRect/>
            <a:stretch>
              <a:fillRect/>
            </a:stretch>
          </p:blipFill>
          <p:spPr bwMode="auto">
            <a:xfrm>
              <a:off x="431" y="1496"/>
              <a:ext cx="1177" cy="1117"/>
            </a:xfrm>
            <a:prstGeom prst="rect">
              <a:avLst/>
            </a:prstGeom>
            <a:noFill/>
            <a:ln w="9525">
              <a:noFill/>
              <a:miter lim="800000"/>
              <a:headEnd/>
              <a:tailEnd/>
            </a:ln>
          </p:spPr>
        </p:pic>
        <p:sp>
          <p:nvSpPr>
            <p:cNvPr id="12315" name="Text Box 80"/>
            <p:cNvSpPr txBox="1">
              <a:spLocks noChangeArrowheads="1"/>
            </p:cNvSpPr>
            <p:nvPr/>
          </p:nvSpPr>
          <p:spPr bwMode="auto">
            <a:xfrm>
              <a:off x="567" y="2704"/>
              <a:ext cx="771" cy="231"/>
            </a:xfrm>
            <a:prstGeom prst="rect">
              <a:avLst/>
            </a:prstGeom>
            <a:noFill/>
            <a:ln w="9525">
              <a:noFill/>
              <a:miter lim="800000"/>
              <a:headEnd/>
              <a:tailEnd/>
            </a:ln>
          </p:spPr>
          <p:txBody>
            <a:bodyPr>
              <a:spAutoFit/>
            </a:bodyPr>
            <a:lstStyle/>
            <a:p>
              <a:pPr algn="ctr">
                <a:spcBef>
                  <a:spcPct val="50000"/>
                </a:spcBef>
              </a:pPr>
              <a:r>
                <a:rPr lang="zh-CN" altLang="en-US">
                  <a:latin typeface="Calibri" pitchFamily="34" charset="0"/>
                  <a:ea typeface="黑体" pitchFamily="49" charset="-122"/>
                </a:rPr>
                <a:t>用户</a:t>
              </a:r>
            </a:p>
          </p:txBody>
        </p:sp>
      </p:grpSp>
      <p:sp>
        <p:nvSpPr>
          <p:cNvPr id="12313" name="标题 40"/>
          <p:cNvSpPr>
            <a:spLocks noGrp="1"/>
          </p:cNvSpPr>
          <p:nvPr>
            <p:ph type="title"/>
          </p:nvPr>
        </p:nvSpPr>
        <p:spPr>
          <a:xfrm>
            <a:off x="3708400" y="260350"/>
            <a:ext cx="5349875" cy="431800"/>
          </a:xfrm>
        </p:spPr>
        <p:txBody>
          <a:bodyPr/>
          <a:lstStyle/>
          <a:p>
            <a:pPr eaLnBrk="1" hangingPunct="1"/>
            <a:r>
              <a:rPr lang="en-US" altLang="zh-CN" smtClean="0">
                <a:ea typeface="文鼎CS大宋"/>
              </a:rPr>
              <a:t>SQL</a:t>
            </a:r>
            <a:r>
              <a:rPr lang="zh-CN" altLang="en-US" smtClean="0">
                <a:ea typeface="文鼎CS大宋"/>
              </a:rPr>
              <a:t>简介</a:t>
            </a:r>
            <a:r>
              <a:rPr lang="en-US" altLang="zh-CN" smtClean="0">
                <a:ea typeface="文鼎CS大宋"/>
              </a:rPr>
              <a:t>2-1</a:t>
            </a:r>
            <a:endParaRPr lang="zh-CN" altLang="en-US" smtClean="0">
              <a:ea typeface="文鼎CS大宋"/>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153">
                                            <p:txEl>
                                              <p:pRg st="0" end="0"/>
                                            </p:txEl>
                                          </p:spTgt>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nodeType="afterEffect">
                                  <p:stCondLst>
                                    <p:cond delay="0"/>
                                  </p:stCondLst>
                                  <p:childTnLst>
                                    <p:set>
                                      <p:cBhvr>
                                        <p:cTn id="9" dur="1" fill="hold">
                                          <p:stCondLst>
                                            <p:cond delay="0"/>
                                          </p:stCondLst>
                                        </p:cTn>
                                        <p:tgtEl>
                                          <p:spTgt spid="47153">
                                            <p:txEl>
                                              <p:pRg st="1" end="1"/>
                                            </p:txEl>
                                          </p:spTgt>
                                        </p:tgtEl>
                                        <p:attrNameLst>
                                          <p:attrName>style.visibility</p:attrName>
                                        </p:attrNameLst>
                                      </p:cBhvr>
                                      <p:to>
                                        <p:strVal val="visible"/>
                                      </p:to>
                                    </p:set>
                                    <p:animEffect transition="in" filter="slide(fromLeft)">
                                      <p:cBhvr>
                                        <p:cTn id="10" dur="1000"/>
                                        <p:tgtEl>
                                          <p:spTgt spid="47153">
                                            <p:txEl>
                                              <p:pRg st="1" end="1"/>
                                            </p:txEl>
                                          </p:spTgt>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47153">
                                            <p:txEl>
                                              <p:pRg st="2" end="2"/>
                                            </p:txEl>
                                          </p:spTgt>
                                        </p:tgtEl>
                                        <p:attrNameLst>
                                          <p:attrName>style.visibility</p:attrName>
                                        </p:attrNameLst>
                                      </p:cBhvr>
                                      <p:to>
                                        <p:strVal val="visible"/>
                                      </p:to>
                                    </p:set>
                                    <p:animEffect transition="in" filter="slide(fromLeft)">
                                      <p:cBhvr>
                                        <p:cTn id="14" dur="1000"/>
                                        <p:tgtEl>
                                          <p:spTgt spid="4715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1000"/>
                                        <p:tgtEl>
                                          <p:spTgt spid="47153">
                                            <p:txEl>
                                              <p:pRg st="0" end="0"/>
                                            </p:txEl>
                                          </p:spTgt>
                                        </p:tgtEl>
                                      </p:cBhvr>
                                    </p:animEffect>
                                    <p:set>
                                      <p:cBhvr>
                                        <p:cTn id="19" dur="1" fill="hold">
                                          <p:stCondLst>
                                            <p:cond delay="999"/>
                                          </p:stCondLst>
                                        </p:cTn>
                                        <p:tgtEl>
                                          <p:spTgt spid="47153">
                                            <p:txEl>
                                              <p:pRg st="0" end="0"/>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1000"/>
                                        <p:tgtEl>
                                          <p:spTgt spid="47153">
                                            <p:txEl>
                                              <p:pRg st="1" end="1"/>
                                            </p:txEl>
                                          </p:spTgt>
                                        </p:tgtEl>
                                      </p:cBhvr>
                                    </p:animEffect>
                                    <p:set>
                                      <p:cBhvr>
                                        <p:cTn id="22" dur="1" fill="hold">
                                          <p:stCondLst>
                                            <p:cond delay="999"/>
                                          </p:stCondLst>
                                        </p:cTn>
                                        <p:tgtEl>
                                          <p:spTgt spid="47153">
                                            <p:txEl>
                                              <p:pRg st="1" end="1"/>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0"/>
                                        <p:tgtEl>
                                          <p:spTgt spid="47153">
                                            <p:txEl>
                                              <p:pRg st="2" end="2"/>
                                            </p:txEl>
                                          </p:spTgt>
                                        </p:tgtEl>
                                      </p:cBhvr>
                                    </p:animEffect>
                                    <p:set>
                                      <p:cBhvr>
                                        <p:cTn id="25" dur="1" fill="hold">
                                          <p:stCondLst>
                                            <p:cond delay="999"/>
                                          </p:stCondLst>
                                        </p:cTn>
                                        <p:tgtEl>
                                          <p:spTgt spid="47153">
                                            <p:txEl>
                                              <p:pRg st="2" end="2"/>
                                            </p:txEl>
                                          </p:spTgt>
                                        </p:tgtEl>
                                        <p:attrNameLst>
                                          <p:attrName>style.visibility</p:attrName>
                                        </p:attrNameLst>
                                      </p:cBhvr>
                                      <p:to>
                                        <p:strVal val="hidden"/>
                                      </p:to>
                                    </p:set>
                                  </p:childTnLst>
                                </p:cTn>
                              </p:par>
                            </p:childTnLst>
                          </p:cTn>
                        </p:par>
                        <p:par>
                          <p:cTn id="26" fill="hold">
                            <p:stCondLst>
                              <p:cond delay="1000"/>
                            </p:stCondLst>
                            <p:childTnLst>
                              <p:par>
                                <p:cTn id="27" presetID="12" presetClass="entr" presetSubtype="8" fill="hold" grpId="0" nodeType="afterEffect">
                                  <p:stCondLst>
                                    <p:cond delay="0"/>
                                  </p:stCondLst>
                                  <p:childTnLst>
                                    <p:set>
                                      <p:cBhvr>
                                        <p:cTn id="28" dur="1" fill="hold">
                                          <p:stCondLst>
                                            <p:cond delay="0"/>
                                          </p:stCondLst>
                                        </p:cTn>
                                        <p:tgtEl>
                                          <p:spTgt spid="47155"/>
                                        </p:tgtEl>
                                        <p:attrNameLst>
                                          <p:attrName>style.visibility</p:attrName>
                                        </p:attrNameLst>
                                      </p:cBhvr>
                                      <p:to>
                                        <p:strVal val="visible"/>
                                      </p:to>
                                    </p:set>
                                    <p:animEffect transition="in" filter="slide(fromLeft)">
                                      <p:cBhvr>
                                        <p:cTn id="29" dur="1000"/>
                                        <p:tgtEl>
                                          <p:spTgt spid="47155"/>
                                        </p:tgtEl>
                                      </p:cBhvr>
                                    </p:animEffect>
                                  </p:childTnLst>
                                </p:cTn>
                              </p:par>
                            </p:childTnLst>
                          </p:cTn>
                        </p:par>
                        <p:par>
                          <p:cTn id="30" fill="hold">
                            <p:stCondLst>
                              <p:cond delay="2000"/>
                            </p:stCondLst>
                            <p:childTnLst>
                              <p:par>
                                <p:cTn id="31" presetID="1"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par>
                          <p:cTn id="35" fill="hold">
                            <p:stCondLst>
                              <p:cond delay="2000"/>
                            </p:stCondLst>
                            <p:childTnLst>
                              <p:par>
                                <p:cTn id="36" presetID="22" presetClass="entr" presetSubtype="4" fill="hold" grpId="0" nodeType="afterEffect">
                                  <p:stCondLst>
                                    <p:cond delay="0"/>
                                  </p:stCondLst>
                                  <p:childTnLst>
                                    <p:set>
                                      <p:cBhvr>
                                        <p:cTn id="37" dur="1" fill="hold">
                                          <p:stCondLst>
                                            <p:cond delay="0"/>
                                          </p:stCondLst>
                                        </p:cTn>
                                        <p:tgtEl>
                                          <p:spTgt spid="47159"/>
                                        </p:tgtEl>
                                        <p:attrNameLst>
                                          <p:attrName>style.visibility</p:attrName>
                                        </p:attrNameLst>
                                      </p:cBhvr>
                                      <p:to>
                                        <p:strVal val="visible"/>
                                      </p:to>
                                    </p:set>
                                    <p:animEffect transition="in" filter="wipe(down)">
                                      <p:cBhvr>
                                        <p:cTn id="38" dur="500"/>
                                        <p:tgtEl>
                                          <p:spTgt spid="47159"/>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right)">
                                      <p:cBhvr>
                                        <p:cTn id="47" dur="1000"/>
                                        <p:tgtEl>
                                          <p:spTgt spid="4"/>
                                        </p:tgtEl>
                                      </p:cBhvr>
                                    </p:animEffect>
                                  </p:childTnLst>
                                </p:cTn>
                              </p:par>
                              <p:par>
                                <p:cTn id="48" presetID="12" presetClass="entr" presetSubtype="2" fill="hold" nodeType="withEffect">
                                  <p:stCondLst>
                                    <p:cond delay="0"/>
                                  </p:stCondLst>
                                  <p:childTnLst>
                                    <p:set>
                                      <p:cBhvr>
                                        <p:cTn id="49" dur="1" fill="hold">
                                          <p:stCondLst>
                                            <p:cond delay="0"/>
                                          </p:stCondLst>
                                        </p:cTn>
                                        <p:tgtEl>
                                          <p:spTgt spid="47203"/>
                                        </p:tgtEl>
                                        <p:attrNameLst>
                                          <p:attrName>style.visibility</p:attrName>
                                        </p:attrNameLst>
                                      </p:cBhvr>
                                      <p:to>
                                        <p:strVal val="visible"/>
                                      </p:to>
                                    </p:set>
                                    <p:animEffect transition="in" filter="slide(fromRight)">
                                      <p:cBhvr>
                                        <p:cTn id="50" dur="500"/>
                                        <p:tgtEl>
                                          <p:spTgt spid="4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3" grpId="0" build="allAtOnce"/>
      <p:bldP spid="47155" grpId="0"/>
      <p:bldP spid="4715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A6CC3AD9-4BFF-4D8D-BF74-29742A29BBBF}" type="slidenum">
              <a:rPr lang="en-US" altLang="zh-CN" smtClean="0">
                <a:ea typeface="宋体" charset="-122"/>
              </a:rPr>
              <a:pPr fontAlgn="base">
                <a:spcBef>
                  <a:spcPct val="0"/>
                </a:spcBef>
                <a:spcAft>
                  <a:spcPct val="0"/>
                </a:spcAft>
              </a:pPr>
              <a:t>40</a:t>
            </a:fld>
            <a:endParaRPr lang="en-US" altLang="zh-CN" smtClean="0">
              <a:ea typeface="宋体" charset="-122"/>
            </a:endParaRPr>
          </a:p>
        </p:txBody>
      </p:sp>
      <p:sp>
        <p:nvSpPr>
          <p:cNvPr id="71682" name="Rectangle 2"/>
          <p:cNvSpPr>
            <a:spLocks noGrp="1" noChangeArrowheads="1"/>
          </p:cNvSpPr>
          <p:nvPr>
            <p:ph type="title"/>
          </p:nvPr>
        </p:nvSpPr>
        <p:spPr/>
        <p:txBody>
          <a:bodyPr/>
          <a:lstStyle/>
          <a:p>
            <a:pPr eaLnBrk="1" hangingPunct="1"/>
            <a:r>
              <a:rPr lang="zh-CN" altLang="en-US" smtClean="0">
                <a:ea typeface="文鼎CS大宋"/>
              </a:rPr>
              <a:t>作业</a:t>
            </a:r>
          </a:p>
        </p:txBody>
      </p:sp>
      <p:sp>
        <p:nvSpPr>
          <p:cNvPr id="71683" name="Rectangle 3"/>
          <p:cNvSpPr>
            <a:spLocks noGrp="1" noChangeArrowheads="1"/>
          </p:cNvSpPr>
          <p:nvPr>
            <p:ph type="body" idx="1"/>
          </p:nvPr>
        </p:nvSpPr>
        <p:spPr/>
        <p:txBody>
          <a:bodyPr/>
          <a:lstStyle/>
          <a:p>
            <a:pPr eaLnBrk="1" hangingPunct="1"/>
            <a:r>
              <a:rPr lang="en-US" altLang="zh-CN" smtClean="0"/>
              <a:t>1.</a:t>
            </a:r>
            <a:r>
              <a:rPr lang="zh-CN" altLang="en-US" smtClean="0"/>
              <a:t> 简述</a:t>
            </a:r>
            <a:r>
              <a:rPr lang="en-US" altLang="zh-CN" smtClean="0"/>
              <a:t>oracle</a:t>
            </a:r>
            <a:r>
              <a:rPr lang="zh-CN" altLang="en-US" smtClean="0"/>
              <a:t>中</a:t>
            </a:r>
            <a:r>
              <a:rPr lang="en-US" altLang="zh-CN" smtClean="0"/>
              <a:t>SQL</a:t>
            </a:r>
            <a:r>
              <a:rPr lang="zh-CN" altLang="en-US" smtClean="0"/>
              <a:t>语句的有哪几种，分别包括哪些语句。</a:t>
            </a:r>
          </a:p>
          <a:p>
            <a:pPr eaLnBrk="1" hangingPunct="1"/>
            <a:r>
              <a:rPr lang="en-US" altLang="zh-CN" smtClean="0"/>
              <a:t>2.</a:t>
            </a:r>
            <a:r>
              <a:rPr lang="zh-CN" altLang="en-US" smtClean="0"/>
              <a:t> 用自己的语言描述</a:t>
            </a:r>
            <a:r>
              <a:rPr lang="en-US" altLang="zh-CN" smtClean="0"/>
              <a:t>truncate table</a:t>
            </a:r>
            <a:r>
              <a:rPr lang="zh-CN" altLang="en-US" smtClean="0"/>
              <a:t>命令与</a:t>
            </a:r>
            <a:r>
              <a:rPr lang="en-US" altLang="zh-CN" smtClean="0"/>
              <a:t>delete</a:t>
            </a:r>
            <a:r>
              <a:rPr lang="zh-CN" altLang="en-US" smtClean="0"/>
              <a:t>命令的异同。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C5B680A8-339E-434E-B4F6-BE2E46C4B0FC}" type="slidenum">
              <a:rPr lang="en-US" altLang="zh-CN" smtClean="0">
                <a:ea typeface="宋体" charset="-122"/>
              </a:rPr>
              <a:pPr fontAlgn="base">
                <a:spcBef>
                  <a:spcPct val="0"/>
                </a:spcBef>
                <a:spcAft>
                  <a:spcPct val="0"/>
                </a:spcAft>
              </a:pPr>
              <a:t>5</a:t>
            </a:fld>
            <a:endParaRPr lang="en-US" altLang="zh-CN" smtClean="0">
              <a:ea typeface="宋体" charset="-122"/>
            </a:endParaRPr>
          </a:p>
        </p:txBody>
      </p:sp>
      <p:sp>
        <p:nvSpPr>
          <p:cNvPr id="48167" name="Rectangle 39"/>
          <p:cNvSpPr>
            <a:spLocks noChangeArrowheads="1"/>
          </p:cNvSpPr>
          <p:nvPr/>
        </p:nvSpPr>
        <p:spPr bwMode="auto">
          <a:xfrm>
            <a:off x="642938" y="857250"/>
            <a:ext cx="8064500" cy="2227263"/>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3"/>
              </a:buBlip>
            </a:pPr>
            <a:r>
              <a:rPr lang="en-US" altLang="zh-CN" sz="2800" b="1">
                <a:latin typeface="Calibri" pitchFamily="34" charset="0"/>
                <a:ea typeface="黑体" pitchFamily="49" charset="-122"/>
              </a:rPr>
              <a:t>SQL </a:t>
            </a:r>
            <a:r>
              <a:rPr lang="zh-CN" altLang="en-US" sz="2800" b="1">
                <a:latin typeface="Calibri" pitchFamily="34" charset="0"/>
                <a:ea typeface="黑体" pitchFamily="49" charset="-122"/>
              </a:rPr>
              <a:t>支持下列类别的命令：</a:t>
            </a:r>
          </a:p>
          <a:p>
            <a:pPr marL="742950" lvl="1" indent="-285750">
              <a:lnSpc>
                <a:spcPct val="120000"/>
              </a:lnSpc>
              <a:spcBef>
                <a:spcPct val="20000"/>
              </a:spcBef>
              <a:buClr>
                <a:srgbClr val="558ED5"/>
              </a:buClr>
              <a:buFont typeface="Arial" charset="0"/>
              <a:buChar char="–"/>
            </a:pPr>
            <a:r>
              <a:rPr lang="zh-CN" altLang="en-US" sz="2400" b="1">
                <a:latin typeface="Calibri" pitchFamily="34" charset="0"/>
                <a:ea typeface="黑体" pitchFamily="49" charset="-122"/>
              </a:rPr>
              <a:t>数据定义语言（</a:t>
            </a:r>
            <a:r>
              <a:rPr lang="en-US" altLang="zh-CN" sz="2400" b="1">
                <a:latin typeface="Calibri" pitchFamily="34" charset="0"/>
                <a:ea typeface="黑体" pitchFamily="49" charset="-122"/>
              </a:rPr>
              <a:t>DDL</a:t>
            </a:r>
            <a:r>
              <a:rPr lang="zh-CN" altLang="en-US" sz="2400" b="1">
                <a:latin typeface="Calibri" pitchFamily="34" charset="0"/>
                <a:ea typeface="黑体" pitchFamily="49" charset="-122"/>
              </a:rPr>
              <a:t>）</a:t>
            </a:r>
          </a:p>
          <a:p>
            <a:pPr marL="742950" lvl="1" indent="-285750">
              <a:lnSpc>
                <a:spcPct val="120000"/>
              </a:lnSpc>
              <a:spcBef>
                <a:spcPct val="20000"/>
              </a:spcBef>
              <a:buClr>
                <a:srgbClr val="558ED5"/>
              </a:buClr>
              <a:buFont typeface="Arial" charset="0"/>
              <a:buChar char="–"/>
            </a:pPr>
            <a:r>
              <a:rPr lang="zh-CN" altLang="en-US" sz="2400" b="1">
                <a:latin typeface="Calibri" pitchFamily="34" charset="0"/>
                <a:ea typeface="黑体" pitchFamily="49" charset="-122"/>
              </a:rPr>
              <a:t>数据操纵语言（</a:t>
            </a:r>
            <a:r>
              <a:rPr lang="en-US" altLang="zh-CN" sz="2400" b="1">
                <a:latin typeface="Calibri" pitchFamily="34" charset="0"/>
                <a:ea typeface="黑体" pitchFamily="49" charset="-122"/>
              </a:rPr>
              <a:t>DML</a:t>
            </a:r>
            <a:r>
              <a:rPr lang="zh-CN" altLang="en-US" sz="2400" b="1">
                <a:latin typeface="Calibri" pitchFamily="34" charset="0"/>
                <a:ea typeface="黑体" pitchFamily="49" charset="-122"/>
              </a:rPr>
              <a:t>）</a:t>
            </a:r>
          </a:p>
          <a:p>
            <a:pPr marL="742950" lvl="1" indent="-285750">
              <a:lnSpc>
                <a:spcPct val="120000"/>
              </a:lnSpc>
              <a:spcBef>
                <a:spcPct val="20000"/>
              </a:spcBef>
              <a:buClr>
                <a:srgbClr val="558ED5"/>
              </a:buClr>
              <a:buFont typeface="Arial" charset="0"/>
              <a:buChar char="–"/>
            </a:pPr>
            <a:r>
              <a:rPr lang="zh-CN" altLang="en-US" sz="2400" b="1">
                <a:latin typeface="Calibri" pitchFamily="34" charset="0"/>
                <a:ea typeface="黑体" pitchFamily="49" charset="-122"/>
              </a:rPr>
              <a:t>事务控制语言（</a:t>
            </a:r>
            <a:r>
              <a:rPr lang="en-US" altLang="zh-CN" sz="2400" b="1">
                <a:latin typeface="Calibri" pitchFamily="34" charset="0"/>
                <a:ea typeface="黑体" pitchFamily="49" charset="-122"/>
              </a:rPr>
              <a:t>TCL</a:t>
            </a:r>
            <a:r>
              <a:rPr lang="zh-CN" altLang="en-US" sz="2400" b="1">
                <a:latin typeface="Calibri" pitchFamily="34" charset="0"/>
                <a:ea typeface="黑体" pitchFamily="49" charset="-122"/>
              </a:rPr>
              <a:t>）</a:t>
            </a:r>
          </a:p>
          <a:p>
            <a:pPr marL="742950" lvl="1" indent="-285750">
              <a:lnSpc>
                <a:spcPct val="120000"/>
              </a:lnSpc>
              <a:spcBef>
                <a:spcPct val="20000"/>
              </a:spcBef>
              <a:buClr>
                <a:srgbClr val="558ED5"/>
              </a:buClr>
              <a:buFont typeface="Arial" charset="0"/>
              <a:buChar char="–"/>
            </a:pPr>
            <a:r>
              <a:rPr lang="zh-CN" altLang="en-US" sz="2400" b="1">
                <a:latin typeface="Calibri" pitchFamily="34" charset="0"/>
                <a:ea typeface="黑体" pitchFamily="49" charset="-122"/>
              </a:rPr>
              <a:t>数据控制语言（</a:t>
            </a:r>
            <a:r>
              <a:rPr lang="en-US" altLang="zh-CN" sz="2400" b="1">
                <a:latin typeface="Calibri" pitchFamily="34" charset="0"/>
                <a:ea typeface="黑体" pitchFamily="49" charset="-122"/>
              </a:rPr>
              <a:t>DCL</a:t>
            </a:r>
            <a:r>
              <a:rPr lang="zh-CN" altLang="en-US" sz="2400" b="1">
                <a:latin typeface="Calibri" pitchFamily="34" charset="0"/>
                <a:ea typeface="黑体" pitchFamily="49" charset="-122"/>
              </a:rPr>
              <a:t>）</a:t>
            </a:r>
          </a:p>
        </p:txBody>
      </p:sp>
      <p:sp>
        <p:nvSpPr>
          <p:cNvPr id="48168" name="AutoShape 40"/>
          <p:cNvSpPr>
            <a:spLocks noChangeArrowheads="1"/>
          </p:cNvSpPr>
          <p:nvPr/>
        </p:nvSpPr>
        <p:spPr bwMode="auto">
          <a:xfrm>
            <a:off x="1311275" y="4076700"/>
            <a:ext cx="6140450" cy="720725"/>
          </a:xfrm>
          <a:prstGeom prst="cube">
            <a:avLst>
              <a:gd name="adj" fmla="val 25000"/>
            </a:avLst>
          </a:prstGeom>
          <a:gradFill rotWithShape="1">
            <a:gsLst>
              <a:gs pos="0">
                <a:srgbClr val="6760CF"/>
              </a:gs>
              <a:gs pos="100000">
                <a:srgbClr val="7BB3F1"/>
              </a:gs>
            </a:gsLst>
            <a:lin ang="18900000" scaled="1"/>
          </a:gradFill>
          <a:ln w="9525">
            <a:solidFill>
              <a:schemeClr val="tx1"/>
            </a:solidFill>
            <a:miter lim="800000"/>
            <a:headEnd/>
            <a:tailEnd/>
          </a:ln>
        </p:spPr>
        <p:txBody>
          <a:bodyPr wrap="none" anchor="ctr"/>
          <a:lstStyle/>
          <a:p>
            <a:pPr algn="ctr"/>
            <a:r>
              <a:rPr lang="zh-CN" altLang="en-US" sz="2800">
                <a:solidFill>
                  <a:schemeClr val="bg1"/>
                </a:solidFill>
                <a:latin typeface="Calibri" pitchFamily="34" charset="0"/>
                <a:ea typeface="黑体" pitchFamily="49" charset="-122"/>
              </a:rPr>
              <a:t>数据定义语言 </a:t>
            </a:r>
          </a:p>
        </p:txBody>
      </p:sp>
      <p:sp>
        <p:nvSpPr>
          <p:cNvPr id="48169" name="Line 41"/>
          <p:cNvSpPr>
            <a:spLocks noChangeShapeType="1"/>
          </p:cNvSpPr>
          <p:nvPr/>
        </p:nvSpPr>
        <p:spPr bwMode="auto">
          <a:xfrm>
            <a:off x="4284663" y="4797425"/>
            <a:ext cx="0" cy="360363"/>
          </a:xfrm>
          <a:prstGeom prst="line">
            <a:avLst/>
          </a:prstGeom>
          <a:noFill/>
          <a:ln w="9525">
            <a:solidFill>
              <a:schemeClr val="tx1"/>
            </a:solidFill>
            <a:round/>
            <a:headEnd/>
            <a:tailEnd/>
          </a:ln>
        </p:spPr>
        <p:txBody>
          <a:bodyPr/>
          <a:lstStyle/>
          <a:p>
            <a:endParaRPr lang="zh-CN" altLang="en-US"/>
          </a:p>
        </p:txBody>
      </p:sp>
      <p:sp>
        <p:nvSpPr>
          <p:cNvPr id="48170" name="Line 42"/>
          <p:cNvSpPr>
            <a:spLocks noChangeShapeType="1"/>
          </p:cNvSpPr>
          <p:nvPr/>
        </p:nvSpPr>
        <p:spPr bwMode="auto">
          <a:xfrm flipH="1">
            <a:off x="1835150" y="5157788"/>
            <a:ext cx="5113338" cy="0"/>
          </a:xfrm>
          <a:prstGeom prst="line">
            <a:avLst/>
          </a:prstGeom>
          <a:noFill/>
          <a:ln w="9525">
            <a:solidFill>
              <a:schemeClr val="tx1"/>
            </a:solidFill>
            <a:round/>
            <a:headEnd/>
            <a:tailEnd/>
          </a:ln>
        </p:spPr>
        <p:txBody>
          <a:bodyPr/>
          <a:lstStyle/>
          <a:p>
            <a:endParaRPr lang="zh-CN" altLang="en-US"/>
          </a:p>
        </p:txBody>
      </p:sp>
      <p:sp>
        <p:nvSpPr>
          <p:cNvPr id="48171" name="Line 43"/>
          <p:cNvSpPr>
            <a:spLocks noChangeShapeType="1"/>
          </p:cNvSpPr>
          <p:nvPr/>
        </p:nvSpPr>
        <p:spPr bwMode="auto">
          <a:xfrm>
            <a:off x="1835150" y="5157788"/>
            <a:ext cx="0" cy="431800"/>
          </a:xfrm>
          <a:prstGeom prst="line">
            <a:avLst/>
          </a:prstGeom>
          <a:noFill/>
          <a:ln w="9525">
            <a:solidFill>
              <a:schemeClr val="tx1"/>
            </a:solidFill>
            <a:round/>
            <a:headEnd/>
            <a:tailEnd type="triangle" w="med" len="med"/>
          </a:ln>
        </p:spPr>
        <p:txBody>
          <a:bodyPr/>
          <a:lstStyle/>
          <a:p>
            <a:endParaRPr lang="zh-CN" altLang="en-US"/>
          </a:p>
        </p:txBody>
      </p:sp>
      <p:sp>
        <p:nvSpPr>
          <p:cNvPr id="48172" name="Line 44"/>
          <p:cNvSpPr>
            <a:spLocks noChangeShapeType="1"/>
          </p:cNvSpPr>
          <p:nvPr/>
        </p:nvSpPr>
        <p:spPr bwMode="auto">
          <a:xfrm>
            <a:off x="4284663" y="5157788"/>
            <a:ext cx="0" cy="431800"/>
          </a:xfrm>
          <a:prstGeom prst="line">
            <a:avLst/>
          </a:prstGeom>
          <a:noFill/>
          <a:ln w="9525">
            <a:solidFill>
              <a:schemeClr val="tx1"/>
            </a:solidFill>
            <a:round/>
            <a:headEnd/>
            <a:tailEnd type="triangle" w="med" len="med"/>
          </a:ln>
        </p:spPr>
        <p:txBody>
          <a:bodyPr/>
          <a:lstStyle/>
          <a:p>
            <a:endParaRPr lang="zh-CN" altLang="en-US"/>
          </a:p>
        </p:txBody>
      </p:sp>
      <p:sp>
        <p:nvSpPr>
          <p:cNvPr id="48173" name="Line 45"/>
          <p:cNvSpPr>
            <a:spLocks noChangeShapeType="1"/>
          </p:cNvSpPr>
          <p:nvPr/>
        </p:nvSpPr>
        <p:spPr bwMode="auto">
          <a:xfrm>
            <a:off x="6948488" y="5157788"/>
            <a:ext cx="0" cy="431800"/>
          </a:xfrm>
          <a:prstGeom prst="line">
            <a:avLst/>
          </a:prstGeom>
          <a:noFill/>
          <a:ln w="9525">
            <a:solidFill>
              <a:schemeClr val="tx1"/>
            </a:solidFill>
            <a:round/>
            <a:headEnd/>
            <a:tailEnd type="triangle" w="med" len="med"/>
          </a:ln>
        </p:spPr>
        <p:txBody>
          <a:bodyPr/>
          <a:lstStyle/>
          <a:p>
            <a:endParaRPr lang="zh-CN" altLang="en-US"/>
          </a:p>
        </p:txBody>
      </p:sp>
      <p:sp>
        <p:nvSpPr>
          <p:cNvPr id="48174" name="AutoShape 46"/>
          <p:cNvSpPr>
            <a:spLocks noChangeArrowheads="1"/>
          </p:cNvSpPr>
          <p:nvPr/>
        </p:nvSpPr>
        <p:spPr bwMode="auto">
          <a:xfrm>
            <a:off x="1016000" y="5589588"/>
            <a:ext cx="1655763" cy="647700"/>
          </a:xfrm>
          <a:prstGeom prst="roundRect">
            <a:avLst>
              <a:gd name="adj" fmla="val 16667"/>
            </a:avLst>
          </a:prstGeom>
          <a:solidFill>
            <a:srgbClr val="CCECFF"/>
          </a:solidFill>
          <a:ln w="9525">
            <a:solidFill>
              <a:schemeClr val="tx1"/>
            </a:solidFill>
            <a:round/>
            <a:headEnd/>
            <a:tailEnd/>
          </a:ln>
        </p:spPr>
        <p:txBody>
          <a:bodyPr wrap="none" anchor="ctr"/>
          <a:lstStyle/>
          <a:p>
            <a:pPr algn="ctr"/>
            <a:r>
              <a:rPr lang="en-US" altLang="zh-CN" sz="2800">
                <a:latin typeface="Calibri" pitchFamily="34" charset="0"/>
              </a:rPr>
              <a:t>CREATE</a:t>
            </a:r>
          </a:p>
        </p:txBody>
      </p:sp>
      <p:sp>
        <p:nvSpPr>
          <p:cNvPr id="48175" name="AutoShape 47"/>
          <p:cNvSpPr>
            <a:spLocks noChangeArrowheads="1"/>
          </p:cNvSpPr>
          <p:nvPr/>
        </p:nvSpPr>
        <p:spPr bwMode="auto">
          <a:xfrm>
            <a:off x="3492500" y="5589588"/>
            <a:ext cx="1584325" cy="647700"/>
          </a:xfrm>
          <a:prstGeom prst="roundRect">
            <a:avLst>
              <a:gd name="adj" fmla="val 16667"/>
            </a:avLst>
          </a:prstGeom>
          <a:solidFill>
            <a:srgbClr val="CCECFF"/>
          </a:solidFill>
          <a:ln w="9525">
            <a:solidFill>
              <a:schemeClr val="tx1"/>
            </a:solidFill>
            <a:round/>
            <a:headEnd/>
            <a:tailEnd/>
          </a:ln>
        </p:spPr>
        <p:txBody>
          <a:bodyPr wrap="none" anchor="ctr"/>
          <a:lstStyle/>
          <a:p>
            <a:pPr algn="ctr"/>
            <a:r>
              <a:rPr lang="en-US" altLang="zh-CN" sz="2800">
                <a:latin typeface="Calibri" pitchFamily="34" charset="0"/>
              </a:rPr>
              <a:t>ALTER</a:t>
            </a:r>
          </a:p>
        </p:txBody>
      </p:sp>
      <p:sp>
        <p:nvSpPr>
          <p:cNvPr id="48176" name="AutoShape 48"/>
          <p:cNvSpPr>
            <a:spLocks noChangeArrowheads="1"/>
          </p:cNvSpPr>
          <p:nvPr/>
        </p:nvSpPr>
        <p:spPr bwMode="auto">
          <a:xfrm>
            <a:off x="6084888" y="5589588"/>
            <a:ext cx="1655762" cy="647700"/>
          </a:xfrm>
          <a:prstGeom prst="roundRect">
            <a:avLst>
              <a:gd name="adj" fmla="val 16667"/>
            </a:avLst>
          </a:prstGeom>
          <a:solidFill>
            <a:srgbClr val="CCECFF"/>
          </a:solidFill>
          <a:ln w="9525">
            <a:solidFill>
              <a:schemeClr val="tx1"/>
            </a:solidFill>
            <a:round/>
            <a:headEnd/>
            <a:tailEnd/>
          </a:ln>
        </p:spPr>
        <p:txBody>
          <a:bodyPr wrap="none" anchor="ctr"/>
          <a:lstStyle/>
          <a:p>
            <a:pPr algn="ctr"/>
            <a:r>
              <a:rPr lang="en-US" altLang="zh-CN" sz="2800">
                <a:latin typeface="Calibri" pitchFamily="34" charset="0"/>
              </a:rPr>
              <a:t>DROP</a:t>
            </a:r>
          </a:p>
        </p:txBody>
      </p:sp>
      <p:sp>
        <p:nvSpPr>
          <p:cNvPr id="48177" name="AutoShape 49"/>
          <p:cNvSpPr>
            <a:spLocks noChangeArrowheads="1"/>
          </p:cNvSpPr>
          <p:nvPr/>
        </p:nvSpPr>
        <p:spPr bwMode="auto">
          <a:xfrm>
            <a:off x="1403350" y="3716338"/>
            <a:ext cx="6140450" cy="720725"/>
          </a:xfrm>
          <a:prstGeom prst="cube">
            <a:avLst>
              <a:gd name="adj" fmla="val 25000"/>
            </a:avLst>
          </a:prstGeom>
          <a:gradFill rotWithShape="1">
            <a:gsLst>
              <a:gs pos="0">
                <a:srgbClr val="6760CF"/>
              </a:gs>
              <a:gs pos="100000">
                <a:srgbClr val="7BB3F1"/>
              </a:gs>
            </a:gsLst>
            <a:lin ang="18900000" scaled="1"/>
          </a:gradFill>
          <a:ln w="9525">
            <a:solidFill>
              <a:schemeClr val="tx1"/>
            </a:solidFill>
            <a:miter lim="800000"/>
            <a:headEnd/>
            <a:tailEnd/>
          </a:ln>
        </p:spPr>
        <p:txBody>
          <a:bodyPr wrap="none" anchor="ctr"/>
          <a:lstStyle/>
          <a:p>
            <a:pPr algn="ctr"/>
            <a:r>
              <a:rPr lang="zh-CN" altLang="en-US" sz="2800">
                <a:solidFill>
                  <a:schemeClr val="bg1"/>
                </a:solidFill>
                <a:latin typeface="Calibri" pitchFamily="34" charset="0"/>
                <a:ea typeface="黑体" pitchFamily="49" charset="-122"/>
              </a:rPr>
              <a:t>数据操纵语言 </a:t>
            </a:r>
          </a:p>
        </p:txBody>
      </p:sp>
      <p:sp>
        <p:nvSpPr>
          <p:cNvPr id="48178" name="Line 50"/>
          <p:cNvSpPr>
            <a:spLocks noChangeShapeType="1"/>
          </p:cNvSpPr>
          <p:nvPr/>
        </p:nvSpPr>
        <p:spPr bwMode="auto">
          <a:xfrm>
            <a:off x="4284663" y="4437063"/>
            <a:ext cx="0" cy="360362"/>
          </a:xfrm>
          <a:prstGeom prst="line">
            <a:avLst/>
          </a:prstGeom>
          <a:noFill/>
          <a:ln w="9525">
            <a:solidFill>
              <a:schemeClr val="tx1"/>
            </a:solidFill>
            <a:round/>
            <a:headEnd/>
            <a:tailEnd/>
          </a:ln>
        </p:spPr>
        <p:txBody>
          <a:bodyPr/>
          <a:lstStyle/>
          <a:p>
            <a:endParaRPr lang="zh-CN" altLang="en-US"/>
          </a:p>
        </p:txBody>
      </p:sp>
      <p:sp>
        <p:nvSpPr>
          <p:cNvPr id="48179" name="Line 51"/>
          <p:cNvSpPr>
            <a:spLocks noChangeShapeType="1"/>
          </p:cNvSpPr>
          <p:nvPr/>
        </p:nvSpPr>
        <p:spPr bwMode="auto">
          <a:xfrm flipH="1">
            <a:off x="1319213" y="4797425"/>
            <a:ext cx="6192837" cy="0"/>
          </a:xfrm>
          <a:prstGeom prst="line">
            <a:avLst/>
          </a:prstGeom>
          <a:noFill/>
          <a:ln w="9525">
            <a:solidFill>
              <a:schemeClr val="tx1"/>
            </a:solidFill>
            <a:round/>
            <a:headEnd/>
            <a:tailEnd/>
          </a:ln>
        </p:spPr>
        <p:txBody>
          <a:bodyPr/>
          <a:lstStyle/>
          <a:p>
            <a:endParaRPr lang="zh-CN" altLang="en-US"/>
          </a:p>
        </p:txBody>
      </p:sp>
      <p:sp>
        <p:nvSpPr>
          <p:cNvPr id="48180" name="Line 52"/>
          <p:cNvSpPr>
            <a:spLocks noChangeShapeType="1"/>
          </p:cNvSpPr>
          <p:nvPr/>
        </p:nvSpPr>
        <p:spPr bwMode="auto">
          <a:xfrm>
            <a:off x="1319213" y="4797425"/>
            <a:ext cx="0" cy="431800"/>
          </a:xfrm>
          <a:prstGeom prst="line">
            <a:avLst/>
          </a:prstGeom>
          <a:noFill/>
          <a:ln w="9525">
            <a:solidFill>
              <a:schemeClr val="tx1"/>
            </a:solidFill>
            <a:round/>
            <a:headEnd/>
            <a:tailEnd type="triangle" w="med" len="med"/>
          </a:ln>
        </p:spPr>
        <p:txBody>
          <a:bodyPr/>
          <a:lstStyle/>
          <a:p>
            <a:endParaRPr lang="zh-CN" altLang="en-US"/>
          </a:p>
        </p:txBody>
      </p:sp>
      <p:sp>
        <p:nvSpPr>
          <p:cNvPr id="48181" name="Line 53"/>
          <p:cNvSpPr>
            <a:spLocks noChangeShapeType="1"/>
          </p:cNvSpPr>
          <p:nvPr/>
        </p:nvSpPr>
        <p:spPr bwMode="auto">
          <a:xfrm>
            <a:off x="3071813" y="4797425"/>
            <a:ext cx="0" cy="431800"/>
          </a:xfrm>
          <a:prstGeom prst="line">
            <a:avLst/>
          </a:prstGeom>
          <a:noFill/>
          <a:ln w="9525">
            <a:solidFill>
              <a:schemeClr val="tx1"/>
            </a:solidFill>
            <a:round/>
            <a:headEnd/>
            <a:tailEnd type="triangle" w="med" len="med"/>
          </a:ln>
        </p:spPr>
        <p:txBody>
          <a:bodyPr/>
          <a:lstStyle/>
          <a:p>
            <a:endParaRPr lang="zh-CN" altLang="en-US"/>
          </a:p>
        </p:txBody>
      </p:sp>
      <p:sp>
        <p:nvSpPr>
          <p:cNvPr id="48182" name="Line 54"/>
          <p:cNvSpPr>
            <a:spLocks noChangeShapeType="1"/>
          </p:cNvSpPr>
          <p:nvPr/>
        </p:nvSpPr>
        <p:spPr bwMode="auto">
          <a:xfrm>
            <a:off x="5376863" y="4797425"/>
            <a:ext cx="0" cy="431800"/>
          </a:xfrm>
          <a:prstGeom prst="line">
            <a:avLst/>
          </a:prstGeom>
          <a:noFill/>
          <a:ln w="9525">
            <a:solidFill>
              <a:schemeClr val="tx1"/>
            </a:solidFill>
            <a:round/>
            <a:headEnd/>
            <a:tailEnd type="triangle" w="med" len="med"/>
          </a:ln>
        </p:spPr>
        <p:txBody>
          <a:bodyPr/>
          <a:lstStyle/>
          <a:p>
            <a:endParaRPr lang="zh-CN" altLang="en-US"/>
          </a:p>
        </p:txBody>
      </p:sp>
      <p:sp>
        <p:nvSpPr>
          <p:cNvPr id="48183" name="AutoShape 55"/>
          <p:cNvSpPr>
            <a:spLocks noChangeArrowheads="1"/>
          </p:cNvSpPr>
          <p:nvPr/>
        </p:nvSpPr>
        <p:spPr bwMode="auto">
          <a:xfrm>
            <a:off x="674688" y="5229225"/>
            <a:ext cx="1295400" cy="647700"/>
          </a:xfrm>
          <a:prstGeom prst="roundRect">
            <a:avLst>
              <a:gd name="adj" fmla="val 16667"/>
            </a:avLst>
          </a:prstGeom>
          <a:solidFill>
            <a:srgbClr val="CCECFF">
              <a:alpha val="50195"/>
            </a:srgbClr>
          </a:solidFill>
          <a:ln w="9525">
            <a:solidFill>
              <a:schemeClr val="tx1"/>
            </a:solidFill>
            <a:round/>
            <a:headEnd/>
            <a:tailEnd/>
          </a:ln>
        </p:spPr>
        <p:txBody>
          <a:bodyPr wrap="none" anchor="ctr"/>
          <a:lstStyle/>
          <a:p>
            <a:pPr algn="ctr"/>
            <a:r>
              <a:rPr lang="en-US" altLang="zh-CN" sz="2400">
                <a:latin typeface="Calibri" pitchFamily="34" charset="0"/>
              </a:rPr>
              <a:t>INSERT</a:t>
            </a:r>
          </a:p>
        </p:txBody>
      </p:sp>
      <p:sp>
        <p:nvSpPr>
          <p:cNvPr id="48184" name="AutoShape 56"/>
          <p:cNvSpPr>
            <a:spLocks noChangeArrowheads="1"/>
          </p:cNvSpPr>
          <p:nvPr/>
        </p:nvSpPr>
        <p:spPr bwMode="auto">
          <a:xfrm>
            <a:off x="2347913" y="5229225"/>
            <a:ext cx="1584325" cy="647700"/>
          </a:xfrm>
          <a:prstGeom prst="roundRect">
            <a:avLst>
              <a:gd name="adj" fmla="val 16667"/>
            </a:avLst>
          </a:prstGeom>
          <a:solidFill>
            <a:srgbClr val="CCECFF">
              <a:alpha val="50195"/>
            </a:srgbClr>
          </a:solidFill>
          <a:ln w="9525">
            <a:solidFill>
              <a:schemeClr val="tx1"/>
            </a:solidFill>
            <a:round/>
            <a:headEnd/>
            <a:tailEnd/>
          </a:ln>
        </p:spPr>
        <p:txBody>
          <a:bodyPr wrap="none" anchor="ctr"/>
          <a:lstStyle/>
          <a:p>
            <a:pPr algn="ctr"/>
            <a:r>
              <a:rPr lang="en-US" altLang="zh-CN" sz="2400">
                <a:latin typeface="Calibri" pitchFamily="34" charset="0"/>
              </a:rPr>
              <a:t>SELECT</a:t>
            </a:r>
          </a:p>
        </p:txBody>
      </p:sp>
      <p:sp>
        <p:nvSpPr>
          <p:cNvPr id="48185" name="AutoShape 57"/>
          <p:cNvSpPr>
            <a:spLocks noChangeArrowheads="1"/>
          </p:cNvSpPr>
          <p:nvPr/>
        </p:nvSpPr>
        <p:spPr bwMode="auto">
          <a:xfrm>
            <a:off x="4562475" y="5229225"/>
            <a:ext cx="1655763" cy="647700"/>
          </a:xfrm>
          <a:prstGeom prst="roundRect">
            <a:avLst>
              <a:gd name="adj" fmla="val 16667"/>
            </a:avLst>
          </a:prstGeom>
          <a:solidFill>
            <a:srgbClr val="CCECFF">
              <a:alpha val="50195"/>
            </a:srgbClr>
          </a:solidFill>
          <a:ln w="9525">
            <a:solidFill>
              <a:schemeClr val="tx1"/>
            </a:solidFill>
            <a:round/>
            <a:headEnd/>
            <a:tailEnd/>
          </a:ln>
        </p:spPr>
        <p:txBody>
          <a:bodyPr wrap="none" anchor="ctr"/>
          <a:lstStyle/>
          <a:p>
            <a:pPr algn="ctr"/>
            <a:r>
              <a:rPr lang="en-US" altLang="zh-CN" sz="2400">
                <a:latin typeface="Calibri" pitchFamily="34" charset="0"/>
              </a:rPr>
              <a:t>DELETE</a:t>
            </a:r>
          </a:p>
        </p:txBody>
      </p:sp>
      <p:sp>
        <p:nvSpPr>
          <p:cNvPr id="48186" name="Line 58"/>
          <p:cNvSpPr>
            <a:spLocks noChangeShapeType="1"/>
          </p:cNvSpPr>
          <p:nvPr/>
        </p:nvSpPr>
        <p:spPr bwMode="auto">
          <a:xfrm>
            <a:off x="7537450" y="4797425"/>
            <a:ext cx="0" cy="431800"/>
          </a:xfrm>
          <a:prstGeom prst="line">
            <a:avLst/>
          </a:prstGeom>
          <a:noFill/>
          <a:ln w="9525">
            <a:solidFill>
              <a:schemeClr val="tx1"/>
            </a:solidFill>
            <a:round/>
            <a:headEnd/>
            <a:tailEnd type="triangle" w="med" len="med"/>
          </a:ln>
        </p:spPr>
        <p:txBody>
          <a:bodyPr/>
          <a:lstStyle/>
          <a:p>
            <a:endParaRPr lang="zh-CN" altLang="en-US"/>
          </a:p>
        </p:txBody>
      </p:sp>
      <p:sp>
        <p:nvSpPr>
          <p:cNvPr id="48187" name="AutoShape 59"/>
          <p:cNvSpPr>
            <a:spLocks noChangeArrowheads="1"/>
          </p:cNvSpPr>
          <p:nvPr/>
        </p:nvSpPr>
        <p:spPr bwMode="auto">
          <a:xfrm>
            <a:off x="6778625" y="5216525"/>
            <a:ext cx="1655763" cy="647700"/>
          </a:xfrm>
          <a:prstGeom prst="roundRect">
            <a:avLst>
              <a:gd name="adj" fmla="val 16667"/>
            </a:avLst>
          </a:prstGeom>
          <a:solidFill>
            <a:srgbClr val="CCECFF">
              <a:alpha val="50195"/>
            </a:srgbClr>
          </a:solidFill>
          <a:ln w="9525">
            <a:solidFill>
              <a:schemeClr val="tx1"/>
            </a:solidFill>
            <a:round/>
            <a:headEnd/>
            <a:tailEnd/>
          </a:ln>
        </p:spPr>
        <p:txBody>
          <a:bodyPr wrap="none" anchor="ctr"/>
          <a:lstStyle/>
          <a:p>
            <a:pPr algn="ctr"/>
            <a:r>
              <a:rPr lang="en-US" altLang="zh-CN" sz="2400">
                <a:latin typeface="Calibri" pitchFamily="34" charset="0"/>
              </a:rPr>
              <a:t>UPDATE</a:t>
            </a:r>
          </a:p>
        </p:txBody>
      </p:sp>
      <p:sp>
        <p:nvSpPr>
          <p:cNvPr id="48188" name="AutoShape 60"/>
          <p:cNvSpPr>
            <a:spLocks noChangeArrowheads="1"/>
          </p:cNvSpPr>
          <p:nvPr/>
        </p:nvSpPr>
        <p:spPr bwMode="auto">
          <a:xfrm>
            <a:off x="1600200" y="4076700"/>
            <a:ext cx="6140450" cy="720725"/>
          </a:xfrm>
          <a:prstGeom prst="cube">
            <a:avLst>
              <a:gd name="adj" fmla="val 25000"/>
            </a:avLst>
          </a:prstGeom>
          <a:gradFill rotWithShape="1">
            <a:gsLst>
              <a:gs pos="0">
                <a:srgbClr val="6760CF"/>
              </a:gs>
              <a:gs pos="100000">
                <a:srgbClr val="7BB3F1"/>
              </a:gs>
            </a:gsLst>
            <a:lin ang="18900000" scaled="1"/>
          </a:gradFill>
          <a:ln w="9525">
            <a:solidFill>
              <a:schemeClr val="tx1"/>
            </a:solidFill>
            <a:miter lim="800000"/>
            <a:headEnd/>
            <a:tailEnd/>
          </a:ln>
        </p:spPr>
        <p:txBody>
          <a:bodyPr wrap="none" anchor="ctr"/>
          <a:lstStyle/>
          <a:p>
            <a:pPr algn="ctr"/>
            <a:r>
              <a:rPr lang="zh-CN" altLang="en-US" sz="2800">
                <a:solidFill>
                  <a:schemeClr val="bg1"/>
                </a:solidFill>
                <a:latin typeface="Calibri" pitchFamily="34" charset="0"/>
                <a:ea typeface="黑体" pitchFamily="49" charset="-122"/>
              </a:rPr>
              <a:t>事务控制语言</a:t>
            </a:r>
          </a:p>
        </p:txBody>
      </p:sp>
      <p:sp>
        <p:nvSpPr>
          <p:cNvPr id="48189" name="Line 61"/>
          <p:cNvSpPr>
            <a:spLocks noChangeShapeType="1"/>
          </p:cNvSpPr>
          <p:nvPr/>
        </p:nvSpPr>
        <p:spPr bwMode="auto">
          <a:xfrm>
            <a:off x="4500563" y="4797425"/>
            <a:ext cx="0" cy="360363"/>
          </a:xfrm>
          <a:prstGeom prst="line">
            <a:avLst/>
          </a:prstGeom>
          <a:noFill/>
          <a:ln w="9525">
            <a:solidFill>
              <a:schemeClr val="tx1"/>
            </a:solidFill>
            <a:round/>
            <a:headEnd/>
            <a:tailEnd/>
          </a:ln>
        </p:spPr>
        <p:txBody>
          <a:bodyPr/>
          <a:lstStyle/>
          <a:p>
            <a:endParaRPr lang="zh-CN" altLang="en-US"/>
          </a:p>
        </p:txBody>
      </p:sp>
      <p:sp>
        <p:nvSpPr>
          <p:cNvPr id="48190" name="Line 62"/>
          <p:cNvSpPr>
            <a:spLocks noChangeShapeType="1"/>
          </p:cNvSpPr>
          <p:nvPr/>
        </p:nvSpPr>
        <p:spPr bwMode="auto">
          <a:xfrm flipH="1">
            <a:off x="1773238" y="5157788"/>
            <a:ext cx="5513387" cy="0"/>
          </a:xfrm>
          <a:prstGeom prst="line">
            <a:avLst/>
          </a:prstGeom>
          <a:noFill/>
          <a:ln w="9525">
            <a:solidFill>
              <a:schemeClr val="tx1"/>
            </a:solidFill>
            <a:round/>
            <a:headEnd/>
            <a:tailEnd/>
          </a:ln>
        </p:spPr>
        <p:txBody>
          <a:bodyPr/>
          <a:lstStyle/>
          <a:p>
            <a:endParaRPr lang="zh-CN" altLang="en-US"/>
          </a:p>
        </p:txBody>
      </p:sp>
      <p:sp>
        <p:nvSpPr>
          <p:cNvPr id="48191" name="Line 63"/>
          <p:cNvSpPr>
            <a:spLocks noChangeShapeType="1"/>
          </p:cNvSpPr>
          <p:nvPr/>
        </p:nvSpPr>
        <p:spPr bwMode="auto">
          <a:xfrm>
            <a:off x="1754188" y="5157788"/>
            <a:ext cx="0" cy="431800"/>
          </a:xfrm>
          <a:prstGeom prst="line">
            <a:avLst/>
          </a:prstGeom>
          <a:noFill/>
          <a:ln w="9525">
            <a:solidFill>
              <a:schemeClr val="tx1"/>
            </a:solidFill>
            <a:round/>
            <a:headEnd/>
            <a:tailEnd type="triangle" w="med" len="med"/>
          </a:ln>
        </p:spPr>
        <p:txBody>
          <a:bodyPr/>
          <a:lstStyle/>
          <a:p>
            <a:endParaRPr lang="zh-CN" altLang="en-US"/>
          </a:p>
        </p:txBody>
      </p:sp>
      <p:sp>
        <p:nvSpPr>
          <p:cNvPr id="48192" name="Line 64"/>
          <p:cNvSpPr>
            <a:spLocks noChangeShapeType="1"/>
          </p:cNvSpPr>
          <p:nvPr/>
        </p:nvSpPr>
        <p:spPr bwMode="auto">
          <a:xfrm>
            <a:off x="4514850" y="5157788"/>
            <a:ext cx="0" cy="431800"/>
          </a:xfrm>
          <a:prstGeom prst="line">
            <a:avLst/>
          </a:prstGeom>
          <a:noFill/>
          <a:ln w="9525">
            <a:solidFill>
              <a:schemeClr val="tx1"/>
            </a:solidFill>
            <a:round/>
            <a:headEnd/>
            <a:tailEnd type="triangle" w="med" len="med"/>
          </a:ln>
        </p:spPr>
        <p:txBody>
          <a:bodyPr/>
          <a:lstStyle/>
          <a:p>
            <a:endParaRPr lang="zh-CN" altLang="en-US"/>
          </a:p>
        </p:txBody>
      </p:sp>
      <p:sp>
        <p:nvSpPr>
          <p:cNvPr id="48193" name="Line 65"/>
          <p:cNvSpPr>
            <a:spLocks noChangeShapeType="1"/>
          </p:cNvSpPr>
          <p:nvPr/>
        </p:nvSpPr>
        <p:spPr bwMode="auto">
          <a:xfrm>
            <a:off x="7286625" y="5157788"/>
            <a:ext cx="0" cy="431800"/>
          </a:xfrm>
          <a:prstGeom prst="line">
            <a:avLst/>
          </a:prstGeom>
          <a:noFill/>
          <a:ln w="9525">
            <a:solidFill>
              <a:schemeClr val="tx1"/>
            </a:solidFill>
            <a:round/>
            <a:headEnd/>
            <a:tailEnd type="triangle" w="med" len="med"/>
          </a:ln>
        </p:spPr>
        <p:txBody>
          <a:bodyPr/>
          <a:lstStyle/>
          <a:p>
            <a:endParaRPr lang="zh-CN" altLang="en-US"/>
          </a:p>
        </p:txBody>
      </p:sp>
      <p:sp>
        <p:nvSpPr>
          <p:cNvPr id="48194" name="AutoShape 66"/>
          <p:cNvSpPr>
            <a:spLocks noChangeArrowheads="1"/>
          </p:cNvSpPr>
          <p:nvPr/>
        </p:nvSpPr>
        <p:spPr bwMode="auto">
          <a:xfrm>
            <a:off x="1074738" y="5589588"/>
            <a:ext cx="1368425" cy="719137"/>
          </a:xfrm>
          <a:prstGeom prst="roundRect">
            <a:avLst>
              <a:gd name="adj" fmla="val 16667"/>
            </a:avLst>
          </a:prstGeom>
          <a:solidFill>
            <a:srgbClr val="CCECFF">
              <a:alpha val="50195"/>
            </a:srgbClr>
          </a:solidFill>
          <a:ln w="9525">
            <a:solidFill>
              <a:schemeClr val="tx1"/>
            </a:solidFill>
            <a:round/>
            <a:headEnd/>
            <a:tailEnd/>
          </a:ln>
        </p:spPr>
        <p:txBody>
          <a:bodyPr wrap="none" anchor="ctr"/>
          <a:lstStyle/>
          <a:p>
            <a:pPr algn="ctr"/>
            <a:r>
              <a:rPr lang="en-US" altLang="zh-CN" sz="2400">
                <a:latin typeface="Calibri" pitchFamily="34" charset="0"/>
              </a:rPr>
              <a:t>COMMIT</a:t>
            </a:r>
          </a:p>
        </p:txBody>
      </p:sp>
      <p:sp>
        <p:nvSpPr>
          <p:cNvPr id="48195" name="AutoShape 67"/>
          <p:cNvSpPr>
            <a:spLocks noChangeArrowheads="1"/>
          </p:cNvSpPr>
          <p:nvPr/>
        </p:nvSpPr>
        <p:spPr bwMode="auto">
          <a:xfrm>
            <a:off x="3419475" y="5589588"/>
            <a:ext cx="1906588" cy="647700"/>
          </a:xfrm>
          <a:prstGeom prst="roundRect">
            <a:avLst>
              <a:gd name="adj" fmla="val 16667"/>
            </a:avLst>
          </a:prstGeom>
          <a:solidFill>
            <a:srgbClr val="CCECFF">
              <a:alpha val="50195"/>
            </a:srgbClr>
          </a:solidFill>
          <a:ln w="9525">
            <a:solidFill>
              <a:schemeClr val="tx1"/>
            </a:solidFill>
            <a:round/>
            <a:headEnd/>
            <a:tailEnd/>
          </a:ln>
        </p:spPr>
        <p:txBody>
          <a:bodyPr wrap="none" anchor="ctr"/>
          <a:lstStyle/>
          <a:p>
            <a:pPr algn="ctr"/>
            <a:r>
              <a:rPr lang="en-US" altLang="zh-CN" sz="2400">
                <a:latin typeface="Calibri" pitchFamily="34" charset="0"/>
              </a:rPr>
              <a:t>SAVEPOINT</a:t>
            </a:r>
          </a:p>
        </p:txBody>
      </p:sp>
      <p:sp>
        <p:nvSpPr>
          <p:cNvPr id="48196" name="AutoShape 68"/>
          <p:cNvSpPr>
            <a:spLocks noChangeArrowheads="1"/>
          </p:cNvSpPr>
          <p:nvPr/>
        </p:nvSpPr>
        <p:spPr bwMode="auto">
          <a:xfrm>
            <a:off x="6351588" y="5589588"/>
            <a:ext cx="1833562" cy="719137"/>
          </a:xfrm>
          <a:prstGeom prst="roundRect">
            <a:avLst>
              <a:gd name="adj" fmla="val 16667"/>
            </a:avLst>
          </a:prstGeom>
          <a:solidFill>
            <a:srgbClr val="CCECFF">
              <a:alpha val="50195"/>
            </a:srgbClr>
          </a:solidFill>
          <a:ln w="9525">
            <a:solidFill>
              <a:schemeClr val="tx1"/>
            </a:solidFill>
            <a:round/>
            <a:headEnd/>
            <a:tailEnd/>
          </a:ln>
        </p:spPr>
        <p:txBody>
          <a:bodyPr wrap="none" anchor="ctr"/>
          <a:lstStyle/>
          <a:p>
            <a:pPr algn="ctr"/>
            <a:r>
              <a:rPr lang="en-US" altLang="zh-CN" sz="2400">
                <a:latin typeface="Calibri" pitchFamily="34" charset="0"/>
              </a:rPr>
              <a:t>ROLLBACK</a:t>
            </a:r>
          </a:p>
        </p:txBody>
      </p:sp>
      <p:sp>
        <p:nvSpPr>
          <p:cNvPr id="48197" name="AutoShape 69"/>
          <p:cNvSpPr>
            <a:spLocks noChangeArrowheads="1"/>
          </p:cNvSpPr>
          <p:nvPr/>
        </p:nvSpPr>
        <p:spPr bwMode="auto">
          <a:xfrm>
            <a:off x="1527175" y="4076700"/>
            <a:ext cx="6140450" cy="720725"/>
          </a:xfrm>
          <a:prstGeom prst="cube">
            <a:avLst>
              <a:gd name="adj" fmla="val 25000"/>
            </a:avLst>
          </a:prstGeom>
          <a:gradFill rotWithShape="1">
            <a:gsLst>
              <a:gs pos="0">
                <a:srgbClr val="6760CF"/>
              </a:gs>
              <a:gs pos="100000">
                <a:srgbClr val="7BB3F1"/>
              </a:gs>
            </a:gsLst>
            <a:lin ang="18900000" scaled="1"/>
          </a:gradFill>
          <a:ln w="9525">
            <a:solidFill>
              <a:schemeClr val="tx1"/>
            </a:solidFill>
            <a:miter lim="800000"/>
            <a:headEnd/>
            <a:tailEnd/>
          </a:ln>
        </p:spPr>
        <p:txBody>
          <a:bodyPr wrap="none" anchor="ctr"/>
          <a:lstStyle/>
          <a:p>
            <a:pPr algn="ctr"/>
            <a:r>
              <a:rPr lang="zh-CN" altLang="en-US" sz="2800">
                <a:solidFill>
                  <a:schemeClr val="bg1"/>
                </a:solidFill>
                <a:latin typeface="Calibri" pitchFamily="34" charset="0"/>
                <a:ea typeface="黑体" pitchFamily="49" charset="-122"/>
              </a:rPr>
              <a:t>数据控制语言 </a:t>
            </a:r>
            <a:endParaRPr lang="en-US" sz="2800">
              <a:solidFill>
                <a:schemeClr val="bg1"/>
              </a:solidFill>
              <a:latin typeface="Calibri" pitchFamily="34" charset="0"/>
              <a:ea typeface="黑体" pitchFamily="49" charset="-122"/>
            </a:endParaRPr>
          </a:p>
        </p:txBody>
      </p:sp>
      <p:sp>
        <p:nvSpPr>
          <p:cNvPr id="48198" name="Line 70"/>
          <p:cNvSpPr>
            <a:spLocks noChangeShapeType="1"/>
          </p:cNvSpPr>
          <p:nvPr/>
        </p:nvSpPr>
        <p:spPr bwMode="auto">
          <a:xfrm>
            <a:off x="4532313" y="4797425"/>
            <a:ext cx="0" cy="360363"/>
          </a:xfrm>
          <a:prstGeom prst="line">
            <a:avLst/>
          </a:prstGeom>
          <a:noFill/>
          <a:ln w="9525">
            <a:solidFill>
              <a:schemeClr val="tx1"/>
            </a:solidFill>
            <a:round/>
            <a:headEnd/>
            <a:tailEnd/>
          </a:ln>
        </p:spPr>
        <p:txBody>
          <a:bodyPr/>
          <a:lstStyle/>
          <a:p>
            <a:endParaRPr lang="zh-CN" altLang="en-US"/>
          </a:p>
        </p:txBody>
      </p:sp>
      <p:sp>
        <p:nvSpPr>
          <p:cNvPr id="48199" name="Line 71"/>
          <p:cNvSpPr>
            <a:spLocks noChangeShapeType="1"/>
          </p:cNvSpPr>
          <p:nvPr/>
        </p:nvSpPr>
        <p:spPr bwMode="auto">
          <a:xfrm flipH="1">
            <a:off x="1914525" y="5157788"/>
            <a:ext cx="4962525" cy="0"/>
          </a:xfrm>
          <a:prstGeom prst="line">
            <a:avLst/>
          </a:prstGeom>
          <a:noFill/>
          <a:ln w="9525">
            <a:solidFill>
              <a:schemeClr val="tx1"/>
            </a:solidFill>
            <a:round/>
            <a:headEnd/>
            <a:tailEnd/>
          </a:ln>
        </p:spPr>
        <p:txBody>
          <a:bodyPr/>
          <a:lstStyle/>
          <a:p>
            <a:endParaRPr lang="zh-CN" altLang="en-US"/>
          </a:p>
        </p:txBody>
      </p:sp>
      <p:sp>
        <p:nvSpPr>
          <p:cNvPr id="48200" name="Line 72"/>
          <p:cNvSpPr>
            <a:spLocks noChangeShapeType="1"/>
          </p:cNvSpPr>
          <p:nvPr/>
        </p:nvSpPr>
        <p:spPr bwMode="auto">
          <a:xfrm>
            <a:off x="1908175" y="5157788"/>
            <a:ext cx="0" cy="431800"/>
          </a:xfrm>
          <a:prstGeom prst="line">
            <a:avLst/>
          </a:prstGeom>
          <a:noFill/>
          <a:ln w="9525">
            <a:solidFill>
              <a:schemeClr val="tx1"/>
            </a:solidFill>
            <a:round/>
            <a:headEnd/>
            <a:tailEnd type="triangle" w="med" len="med"/>
          </a:ln>
        </p:spPr>
        <p:txBody>
          <a:bodyPr/>
          <a:lstStyle/>
          <a:p>
            <a:endParaRPr lang="zh-CN" altLang="en-US"/>
          </a:p>
        </p:txBody>
      </p:sp>
      <p:sp>
        <p:nvSpPr>
          <p:cNvPr id="48201" name="Line 73"/>
          <p:cNvSpPr>
            <a:spLocks noChangeShapeType="1"/>
          </p:cNvSpPr>
          <p:nvPr/>
        </p:nvSpPr>
        <p:spPr bwMode="auto">
          <a:xfrm>
            <a:off x="6877050" y="5157788"/>
            <a:ext cx="0" cy="431800"/>
          </a:xfrm>
          <a:prstGeom prst="line">
            <a:avLst/>
          </a:prstGeom>
          <a:noFill/>
          <a:ln w="9525">
            <a:solidFill>
              <a:schemeClr val="tx1"/>
            </a:solidFill>
            <a:round/>
            <a:headEnd/>
            <a:tailEnd type="triangle" w="med" len="med"/>
          </a:ln>
        </p:spPr>
        <p:txBody>
          <a:bodyPr/>
          <a:lstStyle/>
          <a:p>
            <a:endParaRPr lang="zh-CN" altLang="en-US"/>
          </a:p>
        </p:txBody>
      </p:sp>
      <p:sp>
        <p:nvSpPr>
          <p:cNvPr id="48202" name="AutoShape 74"/>
          <p:cNvSpPr>
            <a:spLocks noChangeArrowheads="1"/>
          </p:cNvSpPr>
          <p:nvPr/>
        </p:nvSpPr>
        <p:spPr bwMode="auto">
          <a:xfrm>
            <a:off x="842963" y="5591175"/>
            <a:ext cx="1912937" cy="719138"/>
          </a:xfrm>
          <a:prstGeom prst="roundRect">
            <a:avLst>
              <a:gd name="adj" fmla="val 16667"/>
            </a:avLst>
          </a:prstGeom>
          <a:solidFill>
            <a:srgbClr val="CCECFF">
              <a:alpha val="50195"/>
            </a:srgbClr>
          </a:solidFill>
          <a:ln w="9525">
            <a:solidFill>
              <a:schemeClr val="tx1"/>
            </a:solidFill>
            <a:round/>
            <a:headEnd/>
            <a:tailEnd/>
          </a:ln>
        </p:spPr>
        <p:txBody>
          <a:bodyPr wrap="none" anchor="ctr"/>
          <a:lstStyle/>
          <a:p>
            <a:pPr algn="ctr"/>
            <a:r>
              <a:rPr lang="en-US" altLang="zh-CN" sz="2400">
                <a:latin typeface="Calibri" pitchFamily="34" charset="0"/>
              </a:rPr>
              <a:t>GRANT</a:t>
            </a:r>
          </a:p>
        </p:txBody>
      </p:sp>
      <p:sp>
        <p:nvSpPr>
          <p:cNvPr id="48203" name="AutoShape 75"/>
          <p:cNvSpPr>
            <a:spLocks noChangeArrowheads="1"/>
          </p:cNvSpPr>
          <p:nvPr/>
        </p:nvSpPr>
        <p:spPr bwMode="auto">
          <a:xfrm>
            <a:off x="5795963" y="5589588"/>
            <a:ext cx="2173287" cy="719137"/>
          </a:xfrm>
          <a:prstGeom prst="roundRect">
            <a:avLst>
              <a:gd name="adj" fmla="val 16667"/>
            </a:avLst>
          </a:prstGeom>
          <a:solidFill>
            <a:srgbClr val="CCECFF">
              <a:alpha val="50195"/>
            </a:srgbClr>
          </a:solidFill>
          <a:ln w="9525">
            <a:solidFill>
              <a:schemeClr val="tx1"/>
            </a:solidFill>
            <a:round/>
            <a:headEnd/>
            <a:tailEnd/>
          </a:ln>
        </p:spPr>
        <p:txBody>
          <a:bodyPr wrap="none" anchor="ctr"/>
          <a:lstStyle/>
          <a:p>
            <a:pPr algn="ctr"/>
            <a:r>
              <a:rPr lang="en-US" altLang="zh-CN" sz="2400">
                <a:latin typeface="Calibri" pitchFamily="34" charset="0"/>
              </a:rPr>
              <a:t>REVOKE</a:t>
            </a:r>
          </a:p>
        </p:txBody>
      </p:sp>
      <p:sp>
        <p:nvSpPr>
          <p:cNvPr id="14375" name="标题 40"/>
          <p:cNvSpPr>
            <a:spLocks noGrp="1"/>
          </p:cNvSpPr>
          <p:nvPr>
            <p:ph type="title"/>
          </p:nvPr>
        </p:nvSpPr>
        <p:spPr/>
        <p:txBody>
          <a:bodyPr/>
          <a:lstStyle/>
          <a:p>
            <a:pPr eaLnBrk="1" hangingPunct="1"/>
            <a:r>
              <a:rPr lang="en-US" altLang="zh-CN" smtClean="0">
                <a:ea typeface="文鼎CS大宋"/>
              </a:rPr>
              <a:t>SQL</a:t>
            </a:r>
            <a:r>
              <a:rPr lang="zh-CN" altLang="en-US" smtClean="0">
                <a:ea typeface="文鼎CS大宋"/>
              </a:rPr>
              <a:t>简介</a:t>
            </a:r>
            <a:r>
              <a:rPr lang="en-US" altLang="zh-CN" smtClean="0">
                <a:ea typeface="文鼎CS大宋"/>
              </a:rPr>
              <a:t>2-2</a:t>
            </a:r>
            <a:endParaRPr lang="zh-CN" altLang="en-US" smtClean="0">
              <a:ea typeface="文鼎CS大宋"/>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81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48168"/>
                                        </p:tgtEl>
                                        <p:attrNameLst>
                                          <p:attrName>style.visibility</p:attrName>
                                        </p:attrNameLst>
                                      </p:cBhvr>
                                      <p:to>
                                        <p:strVal val="visible"/>
                                      </p:to>
                                    </p:set>
                                    <p:animEffect transition="in" filter="slide(fromTop)">
                                      <p:cBhvr>
                                        <p:cTn id="19" dur="500"/>
                                        <p:tgtEl>
                                          <p:spTgt spid="48168"/>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48169"/>
                                        </p:tgtEl>
                                        <p:attrNameLst>
                                          <p:attrName>style.visibility</p:attrName>
                                        </p:attrNameLst>
                                      </p:cBhvr>
                                      <p:to>
                                        <p:strVal val="visible"/>
                                      </p:to>
                                    </p:set>
                                    <p:animEffect transition="in" filter="wipe(up)">
                                      <p:cBhvr>
                                        <p:cTn id="23" dur="1000"/>
                                        <p:tgtEl>
                                          <p:spTgt spid="4816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48170"/>
                                        </p:tgtEl>
                                        <p:attrNameLst>
                                          <p:attrName>style.visibility</p:attrName>
                                        </p:attrNameLst>
                                      </p:cBhvr>
                                      <p:to>
                                        <p:strVal val="visible"/>
                                      </p:to>
                                    </p:set>
                                    <p:animEffect transition="in" filter="wipe(left)">
                                      <p:cBhvr>
                                        <p:cTn id="27" dur="1000"/>
                                        <p:tgtEl>
                                          <p:spTgt spid="48170"/>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48171"/>
                                        </p:tgtEl>
                                        <p:attrNameLst>
                                          <p:attrName>style.visibility</p:attrName>
                                        </p:attrNameLst>
                                      </p:cBhvr>
                                      <p:to>
                                        <p:strVal val="visible"/>
                                      </p:to>
                                    </p:set>
                                    <p:animEffect transition="in" filter="wipe(up)">
                                      <p:cBhvr>
                                        <p:cTn id="31" dur="1000"/>
                                        <p:tgtEl>
                                          <p:spTgt spid="48171"/>
                                        </p:tgtEl>
                                      </p:cBhvr>
                                    </p:animEffect>
                                  </p:childTnLst>
                                </p:cTn>
                              </p:par>
                            </p:childTnLst>
                          </p:cTn>
                        </p:par>
                        <p:par>
                          <p:cTn id="32" fill="hold">
                            <p:stCondLst>
                              <p:cond delay="3500"/>
                            </p:stCondLst>
                            <p:childTnLst>
                              <p:par>
                                <p:cTn id="33" presetID="12" presetClass="entr" presetSubtype="1" fill="hold" grpId="0" nodeType="afterEffect">
                                  <p:stCondLst>
                                    <p:cond delay="0"/>
                                  </p:stCondLst>
                                  <p:childTnLst>
                                    <p:set>
                                      <p:cBhvr>
                                        <p:cTn id="34" dur="1" fill="hold">
                                          <p:stCondLst>
                                            <p:cond delay="0"/>
                                          </p:stCondLst>
                                        </p:cTn>
                                        <p:tgtEl>
                                          <p:spTgt spid="48174"/>
                                        </p:tgtEl>
                                        <p:attrNameLst>
                                          <p:attrName>style.visibility</p:attrName>
                                        </p:attrNameLst>
                                      </p:cBhvr>
                                      <p:to>
                                        <p:strVal val="visible"/>
                                      </p:to>
                                    </p:set>
                                    <p:animEffect transition="in" filter="slide(fromTop)">
                                      <p:cBhvr>
                                        <p:cTn id="35" dur="500"/>
                                        <p:tgtEl>
                                          <p:spTgt spid="48174"/>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48172"/>
                                        </p:tgtEl>
                                        <p:attrNameLst>
                                          <p:attrName>style.visibility</p:attrName>
                                        </p:attrNameLst>
                                      </p:cBhvr>
                                      <p:to>
                                        <p:strVal val="visible"/>
                                      </p:to>
                                    </p:set>
                                    <p:animEffect transition="in" filter="wipe(up)">
                                      <p:cBhvr>
                                        <p:cTn id="39" dur="1000"/>
                                        <p:tgtEl>
                                          <p:spTgt spid="48172"/>
                                        </p:tgtEl>
                                      </p:cBhvr>
                                    </p:animEffect>
                                  </p:childTnLst>
                                </p:cTn>
                              </p:par>
                            </p:childTnLst>
                          </p:cTn>
                        </p:par>
                        <p:par>
                          <p:cTn id="40" fill="hold">
                            <p:stCondLst>
                              <p:cond delay="5000"/>
                            </p:stCondLst>
                            <p:childTnLst>
                              <p:par>
                                <p:cTn id="41" presetID="12" presetClass="entr" presetSubtype="1" fill="hold" grpId="0" nodeType="afterEffect">
                                  <p:stCondLst>
                                    <p:cond delay="0"/>
                                  </p:stCondLst>
                                  <p:childTnLst>
                                    <p:set>
                                      <p:cBhvr>
                                        <p:cTn id="42" dur="1" fill="hold">
                                          <p:stCondLst>
                                            <p:cond delay="0"/>
                                          </p:stCondLst>
                                        </p:cTn>
                                        <p:tgtEl>
                                          <p:spTgt spid="48175"/>
                                        </p:tgtEl>
                                        <p:attrNameLst>
                                          <p:attrName>style.visibility</p:attrName>
                                        </p:attrNameLst>
                                      </p:cBhvr>
                                      <p:to>
                                        <p:strVal val="visible"/>
                                      </p:to>
                                    </p:set>
                                    <p:animEffect transition="in" filter="slide(fromTop)">
                                      <p:cBhvr>
                                        <p:cTn id="43" dur="1000"/>
                                        <p:tgtEl>
                                          <p:spTgt spid="48175"/>
                                        </p:tgtEl>
                                      </p:cBhvr>
                                    </p:animEffect>
                                  </p:childTnLst>
                                </p:cTn>
                              </p:par>
                            </p:childTnLst>
                          </p:cTn>
                        </p:par>
                        <p:par>
                          <p:cTn id="44" fill="hold">
                            <p:stCondLst>
                              <p:cond delay="6000"/>
                            </p:stCondLst>
                            <p:childTnLst>
                              <p:par>
                                <p:cTn id="45" presetID="22" presetClass="entr" presetSubtype="1" fill="hold" grpId="0" nodeType="afterEffect">
                                  <p:stCondLst>
                                    <p:cond delay="0"/>
                                  </p:stCondLst>
                                  <p:childTnLst>
                                    <p:set>
                                      <p:cBhvr>
                                        <p:cTn id="46" dur="1" fill="hold">
                                          <p:stCondLst>
                                            <p:cond delay="0"/>
                                          </p:stCondLst>
                                        </p:cTn>
                                        <p:tgtEl>
                                          <p:spTgt spid="48173"/>
                                        </p:tgtEl>
                                        <p:attrNameLst>
                                          <p:attrName>style.visibility</p:attrName>
                                        </p:attrNameLst>
                                      </p:cBhvr>
                                      <p:to>
                                        <p:strVal val="visible"/>
                                      </p:to>
                                    </p:set>
                                    <p:animEffect transition="in" filter="wipe(up)">
                                      <p:cBhvr>
                                        <p:cTn id="47" dur="1000"/>
                                        <p:tgtEl>
                                          <p:spTgt spid="48173"/>
                                        </p:tgtEl>
                                      </p:cBhvr>
                                    </p:animEffect>
                                  </p:childTnLst>
                                </p:cTn>
                              </p:par>
                            </p:childTnLst>
                          </p:cTn>
                        </p:par>
                        <p:par>
                          <p:cTn id="48" fill="hold">
                            <p:stCondLst>
                              <p:cond delay="7000"/>
                            </p:stCondLst>
                            <p:childTnLst>
                              <p:par>
                                <p:cTn id="49" presetID="12" presetClass="entr" presetSubtype="1" fill="hold" grpId="0" nodeType="afterEffect">
                                  <p:stCondLst>
                                    <p:cond delay="0"/>
                                  </p:stCondLst>
                                  <p:childTnLst>
                                    <p:set>
                                      <p:cBhvr>
                                        <p:cTn id="50" dur="1" fill="hold">
                                          <p:stCondLst>
                                            <p:cond delay="0"/>
                                          </p:stCondLst>
                                        </p:cTn>
                                        <p:tgtEl>
                                          <p:spTgt spid="48176"/>
                                        </p:tgtEl>
                                        <p:attrNameLst>
                                          <p:attrName>style.visibility</p:attrName>
                                        </p:attrNameLst>
                                      </p:cBhvr>
                                      <p:to>
                                        <p:strVal val="visible"/>
                                      </p:to>
                                    </p:set>
                                    <p:animEffect transition="in" filter="slide(fromTop)">
                                      <p:cBhvr>
                                        <p:cTn id="51" dur="1000"/>
                                        <p:tgtEl>
                                          <p:spTgt spid="4817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2000"/>
                                        <p:tgtEl>
                                          <p:spTgt spid="48168"/>
                                        </p:tgtEl>
                                      </p:cBhvr>
                                    </p:animEffect>
                                    <p:set>
                                      <p:cBhvr>
                                        <p:cTn id="56" dur="1" fill="hold">
                                          <p:stCondLst>
                                            <p:cond delay="1999"/>
                                          </p:stCondLst>
                                        </p:cTn>
                                        <p:tgtEl>
                                          <p:spTgt spid="48168"/>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48169"/>
                                        </p:tgtEl>
                                      </p:cBhvr>
                                    </p:animEffect>
                                    <p:set>
                                      <p:cBhvr>
                                        <p:cTn id="59" dur="1" fill="hold">
                                          <p:stCondLst>
                                            <p:cond delay="1999"/>
                                          </p:stCondLst>
                                        </p:cTn>
                                        <p:tgtEl>
                                          <p:spTgt spid="48169"/>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48170"/>
                                        </p:tgtEl>
                                      </p:cBhvr>
                                    </p:animEffect>
                                    <p:set>
                                      <p:cBhvr>
                                        <p:cTn id="62" dur="1" fill="hold">
                                          <p:stCondLst>
                                            <p:cond delay="1999"/>
                                          </p:stCondLst>
                                        </p:cTn>
                                        <p:tgtEl>
                                          <p:spTgt spid="4817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48171"/>
                                        </p:tgtEl>
                                      </p:cBhvr>
                                    </p:animEffect>
                                    <p:set>
                                      <p:cBhvr>
                                        <p:cTn id="65" dur="1" fill="hold">
                                          <p:stCondLst>
                                            <p:cond delay="1999"/>
                                          </p:stCondLst>
                                        </p:cTn>
                                        <p:tgtEl>
                                          <p:spTgt spid="48171"/>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48172"/>
                                        </p:tgtEl>
                                      </p:cBhvr>
                                    </p:animEffect>
                                    <p:set>
                                      <p:cBhvr>
                                        <p:cTn id="68" dur="1" fill="hold">
                                          <p:stCondLst>
                                            <p:cond delay="1999"/>
                                          </p:stCondLst>
                                        </p:cTn>
                                        <p:tgtEl>
                                          <p:spTgt spid="48172"/>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48173"/>
                                        </p:tgtEl>
                                      </p:cBhvr>
                                    </p:animEffect>
                                    <p:set>
                                      <p:cBhvr>
                                        <p:cTn id="71" dur="1" fill="hold">
                                          <p:stCondLst>
                                            <p:cond delay="1999"/>
                                          </p:stCondLst>
                                        </p:cTn>
                                        <p:tgtEl>
                                          <p:spTgt spid="48173"/>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48174"/>
                                        </p:tgtEl>
                                      </p:cBhvr>
                                    </p:animEffect>
                                    <p:set>
                                      <p:cBhvr>
                                        <p:cTn id="74" dur="1" fill="hold">
                                          <p:stCondLst>
                                            <p:cond delay="1999"/>
                                          </p:stCondLst>
                                        </p:cTn>
                                        <p:tgtEl>
                                          <p:spTgt spid="48174"/>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48175"/>
                                        </p:tgtEl>
                                      </p:cBhvr>
                                    </p:animEffect>
                                    <p:set>
                                      <p:cBhvr>
                                        <p:cTn id="77" dur="1" fill="hold">
                                          <p:stCondLst>
                                            <p:cond delay="1999"/>
                                          </p:stCondLst>
                                        </p:cTn>
                                        <p:tgtEl>
                                          <p:spTgt spid="4817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48176"/>
                                        </p:tgtEl>
                                      </p:cBhvr>
                                    </p:animEffect>
                                    <p:set>
                                      <p:cBhvr>
                                        <p:cTn id="80" dur="1" fill="hold">
                                          <p:stCondLst>
                                            <p:cond delay="1999"/>
                                          </p:stCondLst>
                                        </p:cTn>
                                        <p:tgtEl>
                                          <p:spTgt spid="48176"/>
                                        </p:tgtEl>
                                        <p:attrNameLst>
                                          <p:attrName>style.visibility</p:attrName>
                                        </p:attrNameLst>
                                      </p:cBhvr>
                                      <p:to>
                                        <p:strVal val="hidden"/>
                                      </p:to>
                                    </p:set>
                                  </p:childTnLst>
                                </p:cTn>
                              </p:par>
                            </p:childTnLst>
                          </p:cTn>
                        </p:par>
                        <p:par>
                          <p:cTn id="81" fill="hold">
                            <p:stCondLst>
                              <p:cond delay="2000"/>
                            </p:stCondLst>
                            <p:childTnLst>
                              <p:par>
                                <p:cTn id="82" presetID="12" presetClass="entr" presetSubtype="1" fill="hold" grpId="0" nodeType="afterEffect">
                                  <p:stCondLst>
                                    <p:cond delay="0"/>
                                  </p:stCondLst>
                                  <p:childTnLst>
                                    <p:set>
                                      <p:cBhvr>
                                        <p:cTn id="83" dur="1" fill="hold">
                                          <p:stCondLst>
                                            <p:cond delay="0"/>
                                          </p:stCondLst>
                                        </p:cTn>
                                        <p:tgtEl>
                                          <p:spTgt spid="48177"/>
                                        </p:tgtEl>
                                        <p:attrNameLst>
                                          <p:attrName>style.visibility</p:attrName>
                                        </p:attrNameLst>
                                      </p:cBhvr>
                                      <p:to>
                                        <p:strVal val="visible"/>
                                      </p:to>
                                    </p:set>
                                    <p:animEffect transition="in" filter="slide(fromTop)">
                                      <p:cBhvr>
                                        <p:cTn id="84" dur="500"/>
                                        <p:tgtEl>
                                          <p:spTgt spid="48177"/>
                                        </p:tgtEl>
                                      </p:cBhvr>
                                    </p:animEffect>
                                  </p:childTnLst>
                                </p:cTn>
                              </p:par>
                            </p:childTnLst>
                          </p:cTn>
                        </p:par>
                        <p:par>
                          <p:cTn id="85" fill="hold">
                            <p:stCondLst>
                              <p:cond delay="2500"/>
                            </p:stCondLst>
                            <p:childTnLst>
                              <p:par>
                                <p:cTn id="86" presetID="22" presetClass="entr" presetSubtype="1" fill="hold" grpId="0" nodeType="afterEffect">
                                  <p:stCondLst>
                                    <p:cond delay="0"/>
                                  </p:stCondLst>
                                  <p:childTnLst>
                                    <p:set>
                                      <p:cBhvr>
                                        <p:cTn id="87" dur="1" fill="hold">
                                          <p:stCondLst>
                                            <p:cond delay="0"/>
                                          </p:stCondLst>
                                        </p:cTn>
                                        <p:tgtEl>
                                          <p:spTgt spid="48178"/>
                                        </p:tgtEl>
                                        <p:attrNameLst>
                                          <p:attrName>style.visibility</p:attrName>
                                        </p:attrNameLst>
                                      </p:cBhvr>
                                      <p:to>
                                        <p:strVal val="visible"/>
                                      </p:to>
                                    </p:set>
                                    <p:animEffect transition="in" filter="wipe(up)">
                                      <p:cBhvr>
                                        <p:cTn id="88" dur="1000"/>
                                        <p:tgtEl>
                                          <p:spTgt spid="48178"/>
                                        </p:tgtEl>
                                      </p:cBhvr>
                                    </p:animEffect>
                                  </p:childTnLst>
                                </p:cTn>
                              </p:par>
                            </p:childTnLst>
                          </p:cTn>
                        </p:par>
                        <p:par>
                          <p:cTn id="89" fill="hold">
                            <p:stCondLst>
                              <p:cond delay="3500"/>
                            </p:stCondLst>
                            <p:childTnLst>
                              <p:par>
                                <p:cTn id="90" presetID="22" presetClass="entr" presetSubtype="8" fill="hold" grpId="0" nodeType="afterEffect">
                                  <p:stCondLst>
                                    <p:cond delay="0"/>
                                  </p:stCondLst>
                                  <p:childTnLst>
                                    <p:set>
                                      <p:cBhvr>
                                        <p:cTn id="91" dur="1" fill="hold">
                                          <p:stCondLst>
                                            <p:cond delay="0"/>
                                          </p:stCondLst>
                                        </p:cTn>
                                        <p:tgtEl>
                                          <p:spTgt spid="48179"/>
                                        </p:tgtEl>
                                        <p:attrNameLst>
                                          <p:attrName>style.visibility</p:attrName>
                                        </p:attrNameLst>
                                      </p:cBhvr>
                                      <p:to>
                                        <p:strVal val="visible"/>
                                      </p:to>
                                    </p:set>
                                    <p:animEffect transition="in" filter="wipe(left)">
                                      <p:cBhvr>
                                        <p:cTn id="92" dur="1000"/>
                                        <p:tgtEl>
                                          <p:spTgt spid="48179"/>
                                        </p:tgtEl>
                                      </p:cBhvr>
                                    </p:animEffect>
                                  </p:childTnLst>
                                </p:cTn>
                              </p:par>
                            </p:childTnLst>
                          </p:cTn>
                        </p:par>
                        <p:par>
                          <p:cTn id="93" fill="hold">
                            <p:stCondLst>
                              <p:cond delay="4500"/>
                            </p:stCondLst>
                            <p:childTnLst>
                              <p:par>
                                <p:cTn id="94" presetID="22" presetClass="entr" presetSubtype="1" fill="hold" grpId="0" nodeType="afterEffect">
                                  <p:stCondLst>
                                    <p:cond delay="0"/>
                                  </p:stCondLst>
                                  <p:childTnLst>
                                    <p:set>
                                      <p:cBhvr>
                                        <p:cTn id="95" dur="1" fill="hold">
                                          <p:stCondLst>
                                            <p:cond delay="0"/>
                                          </p:stCondLst>
                                        </p:cTn>
                                        <p:tgtEl>
                                          <p:spTgt spid="48180"/>
                                        </p:tgtEl>
                                        <p:attrNameLst>
                                          <p:attrName>style.visibility</p:attrName>
                                        </p:attrNameLst>
                                      </p:cBhvr>
                                      <p:to>
                                        <p:strVal val="visible"/>
                                      </p:to>
                                    </p:set>
                                    <p:animEffect transition="in" filter="wipe(up)">
                                      <p:cBhvr>
                                        <p:cTn id="96" dur="1000"/>
                                        <p:tgtEl>
                                          <p:spTgt spid="48180"/>
                                        </p:tgtEl>
                                      </p:cBhvr>
                                    </p:animEffect>
                                  </p:childTnLst>
                                </p:cTn>
                              </p:par>
                            </p:childTnLst>
                          </p:cTn>
                        </p:par>
                        <p:par>
                          <p:cTn id="97" fill="hold">
                            <p:stCondLst>
                              <p:cond delay="5500"/>
                            </p:stCondLst>
                            <p:childTnLst>
                              <p:par>
                                <p:cTn id="98" presetID="12" presetClass="entr" presetSubtype="1" fill="hold" grpId="0" nodeType="afterEffect">
                                  <p:stCondLst>
                                    <p:cond delay="0"/>
                                  </p:stCondLst>
                                  <p:childTnLst>
                                    <p:set>
                                      <p:cBhvr>
                                        <p:cTn id="99" dur="1" fill="hold">
                                          <p:stCondLst>
                                            <p:cond delay="0"/>
                                          </p:stCondLst>
                                        </p:cTn>
                                        <p:tgtEl>
                                          <p:spTgt spid="48183"/>
                                        </p:tgtEl>
                                        <p:attrNameLst>
                                          <p:attrName>style.visibility</p:attrName>
                                        </p:attrNameLst>
                                      </p:cBhvr>
                                      <p:to>
                                        <p:strVal val="visible"/>
                                      </p:to>
                                    </p:set>
                                    <p:animEffect transition="in" filter="slide(fromTop)">
                                      <p:cBhvr>
                                        <p:cTn id="100" dur="500"/>
                                        <p:tgtEl>
                                          <p:spTgt spid="48183"/>
                                        </p:tgtEl>
                                      </p:cBhvr>
                                    </p:animEffect>
                                  </p:childTnLst>
                                </p:cTn>
                              </p:par>
                            </p:childTnLst>
                          </p:cTn>
                        </p:par>
                        <p:par>
                          <p:cTn id="101" fill="hold">
                            <p:stCondLst>
                              <p:cond delay="6000"/>
                            </p:stCondLst>
                            <p:childTnLst>
                              <p:par>
                                <p:cTn id="102" presetID="22" presetClass="entr" presetSubtype="1" fill="hold" grpId="0" nodeType="afterEffect">
                                  <p:stCondLst>
                                    <p:cond delay="0"/>
                                  </p:stCondLst>
                                  <p:childTnLst>
                                    <p:set>
                                      <p:cBhvr>
                                        <p:cTn id="103" dur="1" fill="hold">
                                          <p:stCondLst>
                                            <p:cond delay="0"/>
                                          </p:stCondLst>
                                        </p:cTn>
                                        <p:tgtEl>
                                          <p:spTgt spid="48181"/>
                                        </p:tgtEl>
                                        <p:attrNameLst>
                                          <p:attrName>style.visibility</p:attrName>
                                        </p:attrNameLst>
                                      </p:cBhvr>
                                      <p:to>
                                        <p:strVal val="visible"/>
                                      </p:to>
                                    </p:set>
                                    <p:animEffect transition="in" filter="wipe(up)">
                                      <p:cBhvr>
                                        <p:cTn id="104" dur="1000"/>
                                        <p:tgtEl>
                                          <p:spTgt spid="48181"/>
                                        </p:tgtEl>
                                      </p:cBhvr>
                                    </p:animEffect>
                                  </p:childTnLst>
                                </p:cTn>
                              </p:par>
                            </p:childTnLst>
                          </p:cTn>
                        </p:par>
                        <p:par>
                          <p:cTn id="105" fill="hold">
                            <p:stCondLst>
                              <p:cond delay="7000"/>
                            </p:stCondLst>
                            <p:childTnLst>
                              <p:par>
                                <p:cTn id="106" presetID="12" presetClass="entr" presetSubtype="1" fill="hold" grpId="0" nodeType="afterEffect">
                                  <p:stCondLst>
                                    <p:cond delay="0"/>
                                  </p:stCondLst>
                                  <p:childTnLst>
                                    <p:set>
                                      <p:cBhvr>
                                        <p:cTn id="107" dur="1" fill="hold">
                                          <p:stCondLst>
                                            <p:cond delay="0"/>
                                          </p:stCondLst>
                                        </p:cTn>
                                        <p:tgtEl>
                                          <p:spTgt spid="48184"/>
                                        </p:tgtEl>
                                        <p:attrNameLst>
                                          <p:attrName>style.visibility</p:attrName>
                                        </p:attrNameLst>
                                      </p:cBhvr>
                                      <p:to>
                                        <p:strVal val="visible"/>
                                      </p:to>
                                    </p:set>
                                    <p:animEffect transition="in" filter="slide(fromTop)">
                                      <p:cBhvr>
                                        <p:cTn id="108" dur="1000"/>
                                        <p:tgtEl>
                                          <p:spTgt spid="48184"/>
                                        </p:tgtEl>
                                      </p:cBhvr>
                                    </p:animEffect>
                                  </p:childTnLst>
                                </p:cTn>
                              </p:par>
                            </p:childTnLst>
                          </p:cTn>
                        </p:par>
                        <p:par>
                          <p:cTn id="109" fill="hold">
                            <p:stCondLst>
                              <p:cond delay="8000"/>
                            </p:stCondLst>
                            <p:childTnLst>
                              <p:par>
                                <p:cTn id="110" presetID="22" presetClass="entr" presetSubtype="1" fill="hold" grpId="0" nodeType="afterEffect">
                                  <p:stCondLst>
                                    <p:cond delay="0"/>
                                  </p:stCondLst>
                                  <p:childTnLst>
                                    <p:set>
                                      <p:cBhvr>
                                        <p:cTn id="111" dur="1" fill="hold">
                                          <p:stCondLst>
                                            <p:cond delay="0"/>
                                          </p:stCondLst>
                                        </p:cTn>
                                        <p:tgtEl>
                                          <p:spTgt spid="48182"/>
                                        </p:tgtEl>
                                        <p:attrNameLst>
                                          <p:attrName>style.visibility</p:attrName>
                                        </p:attrNameLst>
                                      </p:cBhvr>
                                      <p:to>
                                        <p:strVal val="visible"/>
                                      </p:to>
                                    </p:set>
                                    <p:animEffect transition="in" filter="wipe(up)">
                                      <p:cBhvr>
                                        <p:cTn id="112" dur="1000"/>
                                        <p:tgtEl>
                                          <p:spTgt spid="48182"/>
                                        </p:tgtEl>
                                      </p:cBhvr>
                                    </p:animEffect>
                                  </p:childTnLst>
                                </p:cTn>
                              </p:par>
                            </p:childTnLst>
                          </p:cTn>
                        </p:par>
                        <p:par>
                          <p:cTn id="113" fill="hold">
                            <p:stCondLst>
                              <p:cond delay="9000"/>
                            </p:stCondLst>
                            <p:childTnLst>
                              <p:par>
                                <p:cTn id="114" presetID="12" presetClass="entr" presetSubtype="1" fill="hold" grpId="0" nodeType="afterEffect">
                                  <p:stCondLst>
                                    <p:cond delay="0"/>
                                  </p:stCondLst>
                                  <p:childTnLst>
                                    <p:set>
                                      <p:cBhvr>
                                        <p:cTn id="115" dur="1" fill="hold">
                                          <p:stCondLst>
                                            <p:cond delay="0"/>
                                          </p:stCondLst>
                                        </p:cTn>
                                        <p:tgtEl>
                                          <p:spTgt spid="48185"/>
                                        </p:tgtEl>
                                        <p:attrNameLst>
                                          <p:attrName>style.visibility</p:attrName>
                                        </p:attrNameLst>
                                      </p:cBhvr>
                                      <p:to>
                                        <p:strVal val="visible"/>
                                      </p:to>
                                    </p:set>
                                    <p:animEffect transition="in" filter="slide(fromTop)">
                                      <p:cBhvr>
                                        <p:cTn id="116" dur="1000"/>
                                        <p:tgtEl>
                                          <p:spTgt spid="48185"/>
                                        </p:tgtEl>
                                      </p:cBhvr>
                                    </p:animEffect>
                                  </p:childTnLst>
                                </p:cTn>
                              </p:par>
                            </p:childTnLst>
                          </p:cTn>
                        </p:par>
                        <p:par>
                          <p:cTn id="117" fill="hold">
                            <p:stCondLst>
                              <p:cond delay="10000"/>
                            </p:stCondLst>
                            <p:childTnLst>
                              <p:par>
                                <p:cTn id="118" presetID="22" presetClass="entr" presetSubtype="1" fill="hold" grpId="0" nodeType="afterEffect">
                                  <p:stCondLst>
                                    <p:cond delay="0"/>
                                  </p:stCondLst>
                                  <p:childTnLst>
                                    <p:set>
                                      <p:cBhvr>
                                        <p:cTn id="119" dur="1" fill="hold">
                                          <p:stCondLst>
                                            <p:cond delay="0"/>
                                          </p:stCondLst>
                                        </p:cTn>
                                        <p:tgtEl>
                                          <p:spTgt spid="48186"/>
                                        </p:tgtEl>
                                        <p:attrNameLst>
                                          <p:attrName>style.visibility</p:attrName>
                                        </p:attrNameLst>
                                      </p:cBhvr>
                                      <p:to>
                                        <p:strVal val="visible"/>
                                      </p:to>
                                    </p:set>
                                    <p:animEffect transition="in" filter="wipe(up)">
                                      <p:cBhvr>
                                        <p:cTn id="120" dur="1000"/>
                                        <p:tgtEl>
                                          <p:spTgt spid="48186"/>
                                        </p:tgtEl>
                                      </p:cBhvr>
                                    </p:animEffect>
                                  </p:childTnLst>
                                </p:cTn>
                              </p:par>
                            </p:childTnLst>
                          </p:cTn>
                        </p:par>
                        <p:par>
                          <p:cTn id="121" fill="hold">
                            <p:stCondLst>
                              <p:cond delay="11000"/>
                            </p:stCondLst>
                            <p:childTnLst>
                              <p:par>
                                <p:cTn id="122" presetID="12" presetClass="entr" presetSubtype="1" fill="hold" grpId="0" nodeType="afterEffect">
                                  <p:stCondLst>
                                    <p:cond delay="0"/>
                                  </p:stCondLst>
                                  <p:childTnLst>
                                    <p:set>
                                      <p:cBhvr>
                                        <p:cTn id="123" dur="1" fill="hold">
                                          <p:stCondLst>
                                            <p:cond delay="0"/>
                                          </p:stCondLst>
                                        </p:cTn>
                                        <p:tgtEl>
                                          <p:spTgt spid="48187"/>
                                        </p:tgtEl>
                                        <p:attrNameLst>
                                          <p:attrName>style.visibility</p:attrName>
                                        </p:attrNameLst>
                                      </p:cBhvr>
                                      <p:to>
                                        <p:strVal val="visible"/>
                                      </p:to>
                                    </p:set>
                                    <p:animEffect transition="in" filter="slide(fromTop)">
                                      <p:cBhvr>
                                        <p:cTn id="124" dur="1000"/>
                                        <p:tgtEl>
                                          <p:spTgt spid="4818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1" nodeType="clickEffect">
                                  <p:stCondLst>
                                    <p:cond delay="0"/>
                                  </p:stCondLst>
                                  <p:childTnLst>
                                    <p:animEffect transition="out" filter="fade">
                                      <p:cBhvr>
                                        <p:cTn id="128" dur="1000"/>
                                        <p:tgtEl>
                                          <p:spTgt spid="48177"/>
                                        </p:tgtEl>
                                      </p:cBhvr>
                                    </p:animEffect>
                                    <p:set>
                                      <p:cBhvr>
                                        <p:cTn id="129" dur="1" fill="hold">
                                          <p:stCondLst>
                                            <p:cond delay="999"/>
                                          </p:stCondLst>
                                        </p:cTn>
                                        <p:tgtEl>
                                          <p:spTgt spid="48177"/>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1000"/>
                                        <p:tgtEl>
                                          <p:spTgt spid="48178"/>
                                        </p:tgtEl>
                                      </p:cBhvr>
                                    </p:animEffect>
                                    <p:set>
                                      <p:cBhvr>
                                        <p:cTn id="132" dur="1" fill="hold">
                                          <p:stCondLst>
                                            <p:cond delay="999"/>
                                          </p:stCondLst>
                                        </p:cTn>
                                        <p:tgtEl>
                                          <p:spTgt spid="48178"/>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1000"/>
                                        <p:tgtEl>
                                          <p:spTgt spid="48179"/>
                                        </p:tgtEl>
                                      </p:cBhvr>
                                    </p:animEffect>
                                    <p:set>
                                      <p:cBhvr>
                                        <p:cTn id="135" dur="1" fill="hold">
                                          <p:stCondLst>
                                            <p:cond delay="999"/>
                                          </p:stCondLst>
                                        </p:cTn>
                                        <p:tgtEl>
                                          <p:spTgt spid="48179"/>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1000"/>
                                        <p:tgtEl>
                                          <p:spTgt spid="48180"/>
                                        </p:tgtEl>
                                      </p:cBhvr>
                                    </p:animEffect>
                                    <p:set>
                                      <p:cBhvr>
                                        <p:cTn id="138" dur="1" fill="hold">
                                          <p:stCondLst>
                                            <p:cond delay="999"/>
                                          </p:stCondLst>
                                        </p:cTn>
                                        <p:tgtEl>
                                          <p:spTgt spid="48180"/>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1000"/>
                                        <p:tgtEl>
                                          <p:spTgt spid="48181"/>
                                        </p:tgtEl>
                                      </p:cBhvr>
                                    </p:animEffect>
                                    <p:set>
                                      <p:cBhvr>
                                        <p:cTn id="141" dur="1" fill="hold">
                                          <p:stCondLst>
                                            <p:cond delay="999"/>
                                          </p:stCondLst>
                                        </p:cTn>
                                        <p:tgtEl>
                                          <p:spTgt spid="48181"/>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1000"/>
                                        <p:tgtEl>
                                          <p:spTgt spid="48182"/>
                                        </p:tgtEl>
                                      </p:cBhvr>
                                    </p:animEffect>
                                    <p:set>
                                      <p:cBhvr>
                                        <p:cTn id="144" dur="1" fill="hold">
                                          <p:stCondLst>
                                            <p:cond delay="999"/>
                                          </p:stCondLst>
                                        </p:cTn>
                                        <p:tgtEl>
                                          <p:spTgt spid="48182"/>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1000"/>
                                        <p:tgtEl>
                                          <p:spTgt spid="48183"/>
                                        </p:tgtEl>
                                      </p:cBhvr>
                                    </p:animEffect>
                                    <p:set>
                                      <p:cBhvr>
                                        <p:cTn id="147" dur="1" fill="hold">
                                          <p:stCondLst>
                                            <p:cond delay="999"/>
                                          </p:stCondLst>
                                        </p:cTn>
                                        <p:tgtEl>
                                          <p:spTgt spid="48183"/>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1000"/>
                                        <p:tgtEl>
                                          <p:spTgt spid="48184"/>
                                        </p:tgtEl>
                                      </p:cBhvr>
                                    </p:animEffect>
                                    <p:set>
                                      <p:cBhvr>
                                        <p:cTn id="150" dur="1" fill="hold">
                                          <p:stCondLst>
                                            <p:cond delay="999"/>
                                          </p:stCondLst>
                                        </p:cTn>
                                        <p:tgtEl>
                                          <p:spTgt spid="48184"/>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1000"/>
                                        <p:tgtEl>
                                          <p:spTgt spid="48185"/>
                                        </p:tgtEl>
                                      </p:cBhvr>
                                    </p:animEffect>
                                    <p:set>
                                      <p:cBhvr>
                                        <p:cTn id="153" dur="1" fill="hold">
                                          <p:stCondLst>
                                            <p:cond delay="999"/>
                                          </p:stCondLst>
                                        </p:cTn>
                                        <p:tgtEl>
                                          <p:spTgt spid="48185"/>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1000"/>
                                        <p:tgtEl>
                                          <p:spTgt spid="48187"/>
                                        </p:tgtEl>
                                      </p:cBhvr>
                                    </p:animEffect>
                                    <p:set>
                                      <p:cBhvr>
                                        <p:cTn id="156" dur="1" fill="hold">
                                          <p:stCondLst>
                                            <p:cond delay="999"/>
                                          </p:stCondLst>
                                        </p:cTn>
                                        <p:tgtEl>
                                          <p:spTgt spid="48187"/>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1000"/>
                                        <p:tgtEl>
                                          <p:spTgt spid="48186"/>
                                        </p:tgtEl>
                                      </p:cBhvr>
                                    </p:animEffect>
                                    <p:set>
                                      <p:cBhvr>
                                        <p:cTn id="159" dur="1" fill="hold">
                                          <p:stCondLst>
                                            <p:cond delay="999"/>
                                          </p:stCondLst>
                                        </p:cTn>
                                        <p:tgtEl>
                                          <p:spTgt spid="48186"/>
                                        </p:tgtEl>
                                        <p:attrNameLst>
                                          <p:attrName>style.visibility</p:attrName>
                                        </p:attrNameLst>
                                      </p:cBhvr>
                                      <p:to>
                                        <p:strVal val="hidden"/>
                                      </p:to>
                                    </p:set>
                                  </p:childTnLst>
                                </p:cTn>
                              </p:par>
                            </p:childTnLst>
                          </p:cTn>
                        </p:par>
                        <p:par>
                          <p:cTn id="160" fill="hold">
                            <p:stCondLst>
                              <p:cond delay="1000"/>
                            </p:stCondLst>
                            <p:childTnLst>
                              <p:par>
                                <p:cTn id="161" presetID="12" presetClass="entr" presetSubtype="1" fill="hold" grpId="0" nodeType="afterEffect">
                                  <p:stCondLst>
                                    <p:cond delay="0"/>
                                  </p:stCondLst>
                                  <p:childTnLst>
                                    <p:set>
                                      <p:cBhvr>
                                        <p:cTn id="162" dur="1" fill="hold">
                                          <p:stCondLst>
                                            <p:cond delay="0"/>
                                          </p:stCondLst>
                                        </p:cTn>
                                        <p:tgtEl>
                                          <p:spTgt spid="48188"/>
                                        </p:tgtEl>
                                        <p:attrNameLst>
                                          <p:attrName>style.visibility</p:attrName>
                                        </p:attrNameLst>
                                      </p:cBhvr>
                                      <p:to>
                                        <p:strVal val="visible"/>
                                      </p:to>
                                    </p:set>
                                    <p:animEffect transition="in" filter="slide(fromTop)">
                                      <p:cBhvr>
                                        <p:cTn id="163" dur="500"/>
                                        <p:tgtEl>
                                          <p:spTgt spid="48188"/>
                                        </p:tgtEl>
                                      </p:cBhvr>
                                    </p:animEffect>
                                  </p:childTnLst>
                                </p:cTn>
                              </p:par>
                            </p:childTnLst>
                          </p:cTn>
                        </p:par>
                        <p:par>
                          <p:cTn id="164" fill="hold">
                            <p:stCondLst>
                              <p:cond delay="1500"/>
                            </p:stCondLst>
                            <p:childTnLst>
                              <p:par>
                                <p:cTn id="165" presetID="22" presetClass="entr" presetSubtype="1" fill="hold" grpId="0" nodeType="afterEffect">
                                  <p:stCondLst>
                                    <p:cond delay="0"/>
                                  </p:stCondLst>
                                  <p:childTnLst>
                                    <p:set>
                                      <p:cBhvr>
                                        <p:cTn id="166" dur="1" fill="hold">
                                          <p:stCondLst>
                                            <p:cond delay="0"/>
                                          </p:stCondLst>
                                        </p:cTn>
                                        <p:tgtEl>
                                          <p:spTgt spid="48189"/>
                                        </p:tgtEl>
                                        <p:attrNameLst>
                                          <p:attrName>style.visibility</p:attrName>
                                        </p:attrNameLst>
                                      </p:cBhvr>
                                      <p:to>
                                        <p:strVal val="visible"/>
                                      </p:to>
                                    </p:set>
                                    <p:animEffect transition="in" filter="wipe(up)">
                                      <p:cBhvr>
                                        <p:cTn id="167" dur="1000"/>
                                        <p:tgtEl>
                                          <p:spTgt spid="48189"/>
                                        </p:tgtEl>
                                      </p:cBhvr>
                                    </p:animEffect>
                                  </p:childTnLst>
                                </p:cTn>
                              </p:par>
                            </p:childTnLst>
                          </p:cTn>
                        </p:par>
                        <p:par>
                          <p:cTn id="168" fill="hold">
                            <p:stCondLst>
                              <p:cond delay="2500"/>
                            </p:stCondLst>
                            <p:childTnLst>
                              <p:par>
                                <p:cTn id="169" presetID="22" presetClass="entr" presetSubtype="8" fill="hold" grpId="0" nodeType="afterEffect">
                                  <p:stCondLst>
                                    <p:cond delay="0"/>
                                  </p:stCondLst>
                                  <p:childTnLst>
                                    <p:set>
                                      <p:cBhvr>
                                        <p:cTn id="170" dur="1" fill="hold">
                                          <p:stCondLst>
                                            <p:cond delay="0"/>
                                          </p:stCondLst>
                                        </p:cTn>
                                        <p:tgtEl>
                                          <p:spTgt spid="48190"/>
                                        </p:tgtEl>
                                        <p:attrNameLst>
                                          <p:attrName>style.visibility</p:attrName>
                                        </p:attrNameLst>
                                      </p:cBhvr>
                                      <p:to>
                                        <p:strVal val="visible"/>
                                      </p:to>
                                    </p:set>
                                    <p:animEffect transition="in" filter="wipe(left)">
                                      <p:cBhvr>
                                        <p:cTn id="171" dur="1000"/>
                                        <p:tgtEl>
                                          <p:spTgt spid="48190"/>
                                        </p:tgtEl>
                                      </p:cBhvr>
                                    </p:animEffect>
                                  </p:childTnLst>
                                </p:cTn>
                              </p:par>
                            </p:childTnLst>
                          </p:cTn>
                        </p:par>
                        <p:par>
                          <p:cTn id="172" fill="hold">
                            <p:stCondLst>
                              <p:cond delay="3500"/>
                            </p:stCondLst>
                            <p:childTnLst>
                              <p:par>
                                <p:cTn id="173" presetID="22" presetClass="entr" presetSubtype="1" fill="hold" grpId="0" nodeType="afterEffect">
                                  <p:stCondLst>
                                    <p:cond delay="0"/>
                                  </p:stCondLst>
                                  <p:childTnLst>
                                    <p:set>
                                      <p:cBhvr>
                                        <p:cTn id="174" dur="1" fill="hold">
                                          <p:stCondLst>
                                            <p:cond delay="0"/>
                                          </p:stCondLst>
                                        </p:cTn>
                                        <p:tgtEl>
                                          <p:spTgt spid="48191"/>
                                        </p:tgtEl>
                                        <p:attrNameLst>
                                          <p:attrName>style.visibility</p:attrName>
                                        </p:attrNameLst>
                                      </p:cBhvr>
                                      <p:to>
                                        <p:strVal val="visible"/>
                                      </p:to>
                                    </p:set>
                                    <p:animEffect transition="in" filter="wipe(up)">
                                      <p:cBhvr>
                                        <p:cTn id="175" dur="1000"/>
                                        <p:tgtEl>
                                          <p:spTgt spid="48191"/>
                                        </p:tgtEl>
                                      </p:cBhvr>
                                    </p:animEffect>
                                  </p:childTnLst>
                                </p:cTn>
                              </p:par>
                            </p:childTnLst>
                          </p:cTn>
                        </p:par>
                        <p:par>
                          <p:cTn id="176" fill="hold">
                            <p:stCondLst>
                              <p:cond delay="4500"/>
                            </p:stCondLst>
                            <p:childTnLst>
                              <p:par>
                                <p:cTn id="177" presetID="12" presetClass="entr" presetSubtype="1" fill="hold" grpId="0" nodeType="afterEffect">
                                  <p:stCondLst>
                                    <p:cond delay="0"/>
                                  </p:stCondLst>
                                  <p:childTnLst>
                                    <p:set>
                                      <p:cBhvr>
                                        <p:cTn id="178" dur="1" fill="hold">
                                          <p:stCondLst>
                                            <p:cond delay="0"/>
                                          </p:stCondLst>
                                        </p:cTn>
                                        <p:tgtEl>
                                          <p:spTgt spid="48194"/>
                                        </p:tgtEl>
                                        <p:attrNameLst>
                                          <p:attrName>style.visibility</p:attrName>
                                        </p:attrNameLst>
                                      </p:cBhvr>
                                      <p:to>
                                        <p:strVal val="visible"/>
                                      </p:to>
                                    </p:set>
                                    <p:animEffect transition="in" filter="slide(fromTop)">
                                      <p:cBhvr>
                                        <p:cTn id="179" dur="500"/>
                                        <p:tgtEl>
                                          <p:spTgt spid="48194"/>
                                        </p:tgtEl>
                                      </p:cBhvr>
                                    </p:animEffect>
                                  </p:childTnLst>
                                </p:cTn>
                              </p:par>
                            </p:childTnLst>
                          </p:cTn>
                        </p:par>
                        <p:par>
                          <p:cTn id="180" fill="hold">
                            <p:stCondLst>
                              <p:cond delay="5000"/>
                            </p:stCondLst>
                            <p:childTnLst>
                              <p:par>
                                <p:cTn id="181" presetID="22" presetClass="entr" presetSubtype="1" fill="hold" grpId="0" nodeType="afterEffect">
                                  <p:stCondLst>
                                    <p:cond delay="0"/>
                                  </p:stCondLst>
                                  <p:childTnLst>
                                    <p:set>
                                      <p:cBhvr>
                                        <p:cTn id="182" dur="1" fill="hold">
                                          <p:stCondLst>
                                            <p:cond delay="0"/>
                                          </p:stCondLst>
                                        </p:cTn>
                                        <p:tgtEl>
                                          <p:spTgt spid="48192"/>
                                        </p:tgtEl>
                                        <p:attrNameLst>
                                          <p:attrName>style.visibility</p:attrName>
                                        </p:attrNameLst>
                                      </p:cBhvr>
                                      <p:to>
                                        <p:strVal val="visible"/>
                                      </p:to>
                                    </p:set>
                                    <p:animEffect transition="in" filter="wipe(up)">
                                      <p:cBhvr>
                                        <p:cTn id="183" dur="1000"/>
                                        <p:tgtEl>
                                          <p:spTgt spid="48192"/>
                                        </p:tgtEl>
                                      </p:cBhvr>
                                    </p:animEffect>
                                  </p:childTnLst>
                                </p:cTn>
                              </p:par>
                            </p:childTnLst>
                          </p:cTn>
                        </p:par>
                        <p:par>
                          <p:cTn id="184" fill="hold">
                            <p:stCondLst>
                              <p:cond delay="6000"/>
                            </p:stCondLst>
                            <p:childTnLst>
                              <p:par>
                                <p:cTn id="185" presetID="12" presetClass="entr" presetSubtype="1" fill="hold" grpId="0" nodeType="afterEffect">
                                  <p:stCondLst>
                                    <p:cond delay="0"/>
                                  </p:stCondLst>
                                  <p:childTnLst>
                                    <p:set>
                                      <p:cBhvr>
                                        <p:cTn id="186" dur="1" fill="hold">
                                          <p:stCondLst>
                                            <p:cond delay="0"/>
                                          </p:stCondLst>
                                        </p:cTn>
                                        <p:tgtEl>
                                          <p:spTgt spid="48195"/>
                                        </p:tgtEl>
                                        <p:attrNameLst>
                                          <p:attrName>style.visibility</p:attrName>
                                        </p:attrNameLst>
                                      </p:cBhvr>
                                      <p:to>
                                        <p:strVal val="visible"/>
                                      </p:to>
                                    </p:set>
                                    <p:animEffect transition="in" filter="slide(fromTop)">
                                      <p:cBhvr>
                                        <p:cTn id="187" dur="1000"/>
                                        <p:tgtEl>
                                          <p:spTgt spid="48195"/>
                                        </p:tgtEl>
                                      </p:cBhvr>
                                    </p:animEffect>
                                  </p:childTnLst>
                                </p:cTn>
                              </p:par>
                            </p:childTnLst>
                          </p:cTn>
                        </p:par>
                        <p:par>
                          <p:cTn id="188" fill="hold">
                            <p:stCondLst>
                              <p:cond delay="7000"/>
                            </p:stCondLst>
                            <p:childTnLst>
                              <p:par>
                                <p:cTn id="189" presetID="22" presetClass="entr" presetSubtype="1" fill="hold" grpId="0" nodeType="afterEffect">
                                  <p:stCondLst>
                                    <p:cond delay="0"/>
                                  </p:stCondLst>
                                  <p:childTnLst>
                                    <p:set>
                                      <p:cBhvr>
                                        <p:cTn id="190" dur="1" fill="hold">
                                          <p:stCondLst>
                                            <p:cond delay="0"/>
                                          </p:stCondLst>
                                        </p:cTn>
                                        <p:tgtEl>
                                          <p:spTgt spid="48193"/>
                                        </p:tgtEl>
                                        <p:attrNameLst>
                                          <p:attrName>style.visibility</p:attrName>
                                        </p:attrNameLst>
                                      </p:cBhvr>
                                      <p:to>
                                        <p:strVal val="visible"/>
                                      </p:to>
                                    </p:set>
                                    <p:animEffect transition="in" filter="wipe(up)">
                                      <p:cBhvr>
                                        <p:cTn id="191" dur="1000"/>
                                        <p:tgtEl>
                                          <p:spTgt spid="48193"/>
                                        </p:tgtEl>
                                      </p:cBhvr>
                                    </p:animEffect>
                                  </p:childTnLst>
                                </p:cTn>
                              </p:par>
                            </p:childTnLst>
                          </p:cTn>
                        </p:par>
                        <p:par>
                          <p:cTn id="192" fill="hold">
                            <p:stCondLst>
                              <p:cond delay="8000"/>
                            </p:stCondLst>
                            <p:childTnLst>
                              <p:par>
                                <p:cTn id="193" presetID="12" presetClass="entr" presetSubtype="1" fill="hold" grpId="0" nodeType="afterEffect">
                                  <p:stCondLst>
                                    <p:cond delay="0"/>
                                  </p:stCondLst>
                                  <p:childTnLst>
                                    <p:set>
                                      <p:cBhvr>
                                        <p:cTn id="194" dur="1" fill="hold">
                                          <p:stCondLst>
                                            <p:cond delay="0"/>
                                          </p:stCondLst>
                                        </p:cTn>
                                        <p:tgtEl>
                                          <p:spTgt spid="48196"/>
                                        </p:tgtEl>
                                        <p:attrNameLst>
                                          <p:attrName>style.visibility</p:attrName>
                                        </p:attrNameLst>
                                      </p:cBhvr>
                                      <p:to>
                                        <p:strVal val="visible"/>
                                      </p:to>
                                    </p:set>
                                    <p:animEffect transition="in" filter="slide(fromTop)">
                                      <p:cBhvr>
                                        <p:cTn id="195" dur="1000"/>
                                        <p:tgtEl>
                                          <p:spTgt spid="48196"/>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xit" presetSubtype="0" fill="hold" grpId="1" nodeType="clickEffect">
                                  <p:stCondLst>
                                    <p:cond delay="0"/>
                                  </p:stCondLst>
                                  <p:childTnLst>
                                    <p:animEffect transition="out" filter="fade">
                                      <p:cBhvr>
                                        <p:cTn id="199" dur="1000"/>
                                        <p:tgtEl>
                                          <p:spTgt spid="48188"/>
                                        </p:tgtEl>
                                      </p:cBhvr>
                                    </p:animEffect>
                                    <p:set>
                                      <p:cBhvr>
                                        <p:cTn id="200" dur="1" fill="hold">
                                          <p:stCondLst>
                                            <p:cond delay="999"/>
                                          </p:stCondLst>
                                        </p:cTn>
                                        <p:tgtEl>
                                          <p:spTgt spid="48188"/>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1000"/>
                                        <p:tgtEl>
                                          <p:spTgt spid="48189"/>
                                        </p:tgtEl>
                                      </p:cBhvr>
                                    </p:animEffect>
                                    <p:set>
                                      <p:cBhvr>
                                        <p:cTn id="203" dur="1" fill="hold">
                                          <p:stCondLst>
                                            <p:cond delay="999"/>
                                          </p:stCondLst>
                                        </p:cTn>
                                        <p:tgtEl>
                                          <p:spTgt spid="48189"/>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1000"/>
                                        <p:tgtEl>
                                          <p:spTgt spid="48190"/>
                                        </p:tgtEl>
                                      </p:cBhvr>
                                    </p:animEffect>
                                    <p:set>
                                      <p:cBhvr>
                                        <p:cTn id="206" dur="1" fill="hold">
                                          <p:stCondLst>
                                            <p:cond delay="999"/>
                                          </p:stCondLst>
                                        </p:cTn>
                                        <p:tgtEl>
                                          <p:spTgt spid="48190"/>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1000"/>
                                        <p:tgtEl>
                                          <p:spTgt spid="48191"/>
                                        </p:tgtEl>
                                      </p:cBhvr>
                                    </p:animEffect>
                                    <p:set>
                                      <p:cBhvr>
                                        <p:cTn id="209" dur="1" fill="hold">
                                          <p:stCondLst>
                                            <p:cond delay="999"/>
                                          </p:stCondLst>
                                        </p:cTn>
                                        <p:tgtEl>
                                          <p:spTgt spid="48191"/>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1000"/>
                                        <p:tgtEl>
                                          <p:spTgt spid="48192"/>
                                        </p:tgtEl>
                                      </p:cBhvr>
                                    </p:animEffect>
                                    <p:set>
                                      <p:cBhvr>
                                        <p:cTn id="212" dur="1" fill="hold">
                                          <p:stCondLst>
                                            <p:cond delay="999"/>
                                          </p:stCondLst>
                                        </p:cTn>
                                        <p:tgtEl>
                                          <p:spTgt spid="48192"/>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1000"/>
                                        <p:tgtEl>
                                          <p:spTgt spid="48193"/>
                                        </p:tgtEl>
                                      </p:cBhvr>
                                    </p:animEffect>
                                    <p:set>
                                      <p:cBhvr>
                                        <p:cTn id="215" dur="1" fill="hold">
                                          <p:stCondLst>
                                            <p:cond delay="999"/>
                                          </p:stCondLst>
                                        </p:cTn>
                                        <p:tgtEl>
                                          <p:spTgt spid="48193"/>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1000"/>
                                        <p:tgtEl>
                                          <p:spTgt spid="48194"/>
                                        </p:tgtEl>
                                      </p:cBhvr>
                                    </p:animEffect>
                                    <p:set>
                                      <p:cBhvr>
                                        <p:cTn id="218" dur="1" fill="hold">
                                          <p:stCondLst>
                                            <p:cond delay="999"/>
                                          </p:stCondLst>
                                        </p:cTn>
                                        <p:tgtEl>
                                          <p:spTgt spid="48194"/>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1000"/>
                                        <p:tgtEl>
                                          <p:spTgt spid="48195"/>
                                        </p:tgtEl>
                                      </p:cBhvr>
                                    </p:animEffect>
                                    <p:set>
                                      <p:cBhvr>
                                        <p:cTn id="221" dur="1" fill="hold">
                                          <p:stCondLst>
                                            <p:cond delay="999"/>
                                          </p:stCondLst>
                                        </p:cTn>
                                        <p:tgtEl>
                                          <p:spTgt spid="48195"/>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1000"/>
                                        <p:tgtEl>
                                          <p:spTgt spid="48196"/>
                                        </p:tgtEl>
                                      </p:cBhvr>
                                    </p:animEffect>
                                    <p:set>
                                      <p:cBhvr>
                                        <p:cTn id="224" dur="1" fill="hold">
                                          <p:stCondLst>
                                            <p:cond delay="999"/>
                                          </p:stCondLst>
                                        </p:cTn>
                                        <p:tgtEl>
                                          <p:spTgt spid="48196"/>
                                        </p:tgtEl>
                                        <p:attrNameLst>
                                          <p:attrName>style.visibility</p:attrName>
                                        </p:attrNameLst>
                                      </p:cBhvr>
                                      <p:to>
                                        <p:strVal val="hidden"/>
                                      </p:to>
                                    </p:set>
                                  </p:childTnLst>
                                </p:cTn>
                              </p:par>
                            </p:childTnLst>
                          </p:cTn>
                        </p:par>
                        <p:par>
                          <p:cTn id="225" fill="hold">
                            <p:stCondLst>
                              <p:cond delay="1000"/>
                            </p:stCondLst>
                            <p:childTnLst>
                              <p:par>
                                <p:cTn id="226" presetID="12" presetClass="entr" presetSubtype="1" fill="hold" grpId="0" nodeType="afterEffect">
                                  <p:stCondLst>
                                    <p:cond delay="0"/>
                                  </p:stCondLst>
                                  <p:childTnLst>
                                    <p:set>
                                      <p:cBhvr>
                                        <p:cTn id="227" dur="1" fill="hold">
                                          <p:stCondLst>
                                            <p:cond delay="0"/>
                                          </p:stCondLst>
                                        </p:cTn>
                                        <p:tgtEl>
                                          <p:spTgt spid="48197"/>
                                        </p:tgtEl>
                                        <p:attrNameLst>
                                          <p:attrName>style.visibility</p:attrName>
                                        </p:attrNameLst>
                                      </p:cBhvr>
                                      <p:to>
                                        <p:strVal val="visible"/>
                                      </p:to>
                                    </p:set>
                                    <p:animEffect transition="in" filter="slide(fromTop)">
                                      <p:cBhvr>
                                        <p:cTn id="228" dur="500"/>
                                        <p:tgtEl>
                                          <p:spTgt spid="48197"/>
                                        </p:tgtEl>
                                      </p:cBhvr>
                                    </p:animEffect>
                                  </p:childTnLst>
                                </p:cTn>
                              </p:par>
                            </p:childTnLst>
                          </p:cTn>
                        </p:par>
                        <p:par>
                          <p:cTn id="229" fill="hold">
                            <p:stCondLst>
                              <p:cond delay="1500"/>
                            </p:stCondLst>
                            <p:childTnLst>
                              <p:par>
                                <p:cTn id="230" presetID="22" presetClass="entr" presetSubtype="1" fill="hold" grpId="0" nodeType="afterEffect">
                                  <p:stCondLst>
                                    <p:cond delay="0"/>
                                  </p:stCondLst>
                                  <p:childTnLst>
                                    <p:set>
                                      <p:cBhvr>
                                        <p:cTn id="231" dur="1" fill="hold">
                                          <p:stCondLst>
                                            <p:cond delay="0"/>
                                          </p:stCondLst>
                                        </p:cTn>
                                        <p:tgtEl>
                                          <p:spTgt spid="48198"/>
                                        </p:tgtEl>
                                        <p:attrNameLst>
                                          <p:attrName>style.visibility</p:attrName>
                                        </p:attrNameLst>
                                      </p:cBhvr>
                                      <p:to>
                                        <p:strVal val="visible"/>
                                      </p:to>
                                    </p:set>
                                    <p:animEffect transition="in" filter="wipe(up)">
                                      <p:cBhvr>
                                        <p:cTn id="232" dur="1000"/>
                                        <p:tgtEl>
                                          <p:spTgt spid="48198"/>
                                        </p:tgtEl>
                                      </p:cBhvr>
                                    </p:animEffect>
                                  </p:childTnLst>
                                </p:cTn>
                              </p:par>
                            </p:childTnLst>
                          </p:cTn>
                        </p:par>
                        <p:par>
                          <p:cTn id="233" fill="hold">
                            <p:stCondLst>
                              <p:cond delay="2500"/>
                            </p:stCondLst>
                            <p:childTnLst>
                              <p:par>
                                <p:cTn id="234" presetID="22" presetClass="entr" presetSubtype="8" fill="hold" grpId="0" nodeType="afterEffect">
                                  <p:stCondLst>
                                    <p:cond delay="0"/>
                                  </p:stCondLst>
                                  <p:childTnLst>
                                    <p:set>
                                      <p:cBhvr>
                                        <p:cTn id="235" dur="1" fill="hold">
                                          <p:stCondLst>
                                            <p:cond delay="0"/>
                                          </p:stCondLst>
                                        </p:cTn>
                                        <p:tgtEl>
                                          <p:spTgt spid="48199"/>
                                        </p:tgtEl>
                                        <p:attrNameLst>
                                          <p:attrName>style.visibility</p:attrName>
                                        </p:attrNameLst>
                                      </p:cBhvr>
                                      <p:to>
                                        <p:strVal val="visible"/>
                                      </p:to>
                                    </p:set>
                                    <p:animEffect transition="in" filter="wipe(left)">
                                      <p:cBhvr>
                                        <p:cTn id="236" dur="1000"/>
                                        <p:tgtEl>
                                          <p:spTgt spid="48199"/>
                                        </p:tgtEl>
                                      </p:cBhvr>
                                    </p:animEffect>
                                  </p:childTnLst>
                                </p:cTn>
                              </p:par>
                            </p:childTnLst>
                          </p:cTn>
                        </p:par>
                        <p:par>
                          <p:cTn id="237" fill="hold">
                            <p:stCondLst>
                              <p:cond delay="3500"/>
                            </p:stCondLst>
                            <p:childTnLst>
                              <p:par>
                                <p:cTn id="238" presetID="22" presetClass="entr" presetSubtype="1" fill="hold" grpId="0" nodeType="afterEffect">
                                  <p:stCondLst>
                                    <p:cond delay="0"/>
                                  </p:stCondLst>
                                  <p:childTnLst>
                                    <p:set>
                                      <p:cBhvr>
                                        <p:cTn id="239" dur="1" fill="hold">
                                          <p:stCondLst>
                                            <p:cond delay="0"/>
                                          </p:stCondLst>
                                        </p:cTn>
                                        <p:tgtEl>
                                          <p:spTgt spid="48200"/>
                                        </p:tgtEl>
                                        <p:attrNameLst>
                                          <p:attrName>style.visibility</p:attrName>
                                        </p:attrNameLst>
                                      </p:cBhvr>
                                      <p:to>
                                        <p:strVal val="visible"/>
                                      </p:to>
                                    </p:set>
                                    <p:animEffect transition="in" filter="wipe(up)">
                                      <p:cBhvr>
                                        <p:cTn id="240" dur="1000"/>
                                        <p:tgtEl>
                                          <p:spTgt spid="48200"/>
                                        </p:tgtEl>
                                      </p:cBhvr>
                                    </p:animEffect>
                                  </p:childTnLst>
                                </p:cTn>
                              </p:par>
                            </p:childTnLst>
                          </p:cTn>
                        </p:par>
                        <p:par>
                          <p:cTn id="241" fill="hold">
                            <p:stCondLst>
                              <p:cond delay="4500"/>
                            </p:stCondLst>
                            <p:childTnLst>
                              <p:par>
                                <p:cTn id="242" presetID="12" presetClass="entr" presetSubtype="1" fill="hold" grpId="0" nodeType="afterEffect">
                                  <p:stCondLst>
                                    <p:cond delay="0"/>
                                  </p:stCondLst>
                                  <p:childTnLst>
                                    <p:set>
                                      <p:cBhvr>
                                        <p:cTn id="243" dur="1" fill="hold">
                                          <p:stCondLst>
                                            <p:cond delay="0"/>
                                          </p:stCondLst>
                                        </p:cTn>
                                        <p:tgtEl>
                                          <p:spTgt spid="48202"/>
                                        </p:tgtEl>
                                        <p:attrNameLst>
                                          <p:attrName>style.visibility</p:attrName>
                                        </p:attrNameLst>
                                      </p:cBhvr>
                                      <p:to>
                                        <p:strVal val="visible"/>
                                      </p:to>
                                    </p:set>
                                    <p:animEffect transition="in" filter="slide(fromTop)">
                                      <p:cBhvr>
                                        <p:cTn id="244" dur="500"/>
                                        <p:tgtEl>
                                          <p:spTgt spid="48202"/>
                                        </p:tgtEl>
                                      </p:cBhvr>
                                    </p:animEffect>
                                  </p:childTnLst>
                                </p:cTn>
                              </p:par>
                            </p:childTnLst>
                          </p:cTn>
                        </p:par>
                        <p:par>
                          <p:cTn id="245" fill="hold">
                            <p:stCondLst>
                              <p:cond delay="5000"/>
                            </p:stCondLst>
                            <p:childTnLst>
                              <p:par>
                                <p:cTn id="246" presetID="22" presetClass="entr" presetSubtype="1" fill="hold" grpId="0" nodeType="afterEffect">
                                  <p:stCondLst>
                                    <p:cond delay="0"/>
                                  </p:stCondLst>
                                  <p:childTnLst>
                                    <p:set>
                                      <p:cBhvr>
                                        <p:cTn id="247" dur="1" fill="hold">
                                          <p:stCondLst>
                                            <p:cond delay="0"/>
                                          </p:stCondLst>
                                        </p:cTn>
                                        <p:tgtEl>
                                          <p:spTgt spid="48201"/>
                                        </p:tgtEl>
                                        <p:attrNameLst>
                                          <p:attrName>style.visibility</p:attrName>
                                        </p:attrNameLst>
                                      </p:cBhvr>
                                      <p:to>
                                        <p:strVal val="visible"/>
                                      </p:to>
                                    </p:set>
                                    <p:animEffect transition="in" filter="wipe(up)">
                                      <p:cBhvr>
                                        <p:cTn id="248" dur="1000"/>
                                        <p:tgtEl>
                                          <p:spTgt spid="48201"/>
                                        </p:tgtEl>
                                      </p:cBhvr>
                                    </p:animEffect>
                                  </p:childTnLst>
                                </p:cTn>
                              </p:par>
                            </p:childTnLst>
                          </p:cTn>
                        </p:par>
                        <p:par>
                          <p:cTn id="249" fill="hold">
                            <p:stCondLst>
                              <p:cond delay="6000"/>
                            </p:stCondLst>
                            <p:childTnLst>
                              <p:par>
                                <p:cTn id="250" presetID="12" presetClass="entr" presetSubtype="1" fill="hold" grpId="0" nodeType="afterEffect">
                                  <p:stCondLst>
                                    <p:cond delay="0"/>
                                  </p:stCondLst>
                                  <p:childTnLst>
                                    <p:set>
                                      <p:cBhvr>
                                        <p:cTn id="251" dur="1" fill="hold">
                                          <p:stCondLst>
                                            <p:cond delay="0"/>
                                          </p:stCondLst>
                                        </p:cTn>
                                        <p:tgtEl>
                                          <p:spTgt spid="48203"/>
                                        </p:tgtEl>
                                        <p:attrNameLst>
                                          <p:attrName>style.visibility</p:attrName>
                                        </p:attrNameLst>
                                      </p:cBhvr>
                                      <p:to>
                                        <p:strVal val="visible"/>
                                      </p:to>
                                    </p:set>
                                    <p:animEffect transition="in" filter="slide(fromTop)">
                                      <p:cBhvr>
                                        <p:cTn id="252" dur="1000"/>
                                        <p:tgtEl>
                                          <p:spTgt spid="4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8" grpId="0" animBg="1"/>
      <p:bldP spid="48168" grpId="1" animBg="1"/>
      <p:bldP spid="48169" grpId="0" animBg="1"/>
      <p:bldP spid="48169" grpId="1" animBg="1"/>
      <p:bldP spid="48170" grpId="0" animBg="1"/>
      <p:bldP spid="48170" grpId="1" animBg="1"/>
      <p:bldP spid="48171" grpId="0" animBg="1"/>
      <p:bldP spid="48171" grpId="1" animBg="1"/>
      <p:bldP spid="48172" grpId="0" animBg="1"/>
      <p:bldP spid="48172" grpId="1" animBg="1"/>
      <p:bldP spid="48173" grpId="0" animBg="1"/>
      <p:bldP spid="48173" grpId="1" animBg="1"/>
      <p:bldP spid="48174" grpId="0" animBg="1"/>
      <p:bldP spid="48174" grpId="1" animBg="1"/>
      <p:bldP spid="48175" grpId="0" animBg="1"/>
      <p:bldP spid="48175" grpId="1" animBg="1"/>
      <p:bldP spid="48176" grpId="0" animBg="1"/>
      <p:bldP spid="48177" grpId="0" animBg="1"/>
      <p:bldP spid="48177" grpId="1" animBg="1"/>
      <p:bldP spid="48178" grpId="0" animBg="1"/>
      <p:bldP spid="48178" grpId="1" animBg="1"/>
      <p:bldP spid="48179" grpId="0" animBg="1"/>
      <p:bldP spid="48179" grpId="1" animBg="1"/>
      <p:bldP spid="48180" grpId="0" animBg="1"/>
      <p:bldP spid="48180" grpId="1" animBg="1"/>
      <p:bldP spid="48181" grpId="0" animBg="1"/>
      <p:bldP spid="48181" grpId="1" animBg="1"/>
      <p:bldP spid="48182" grpId="0" animBg="1"/>
      <p:bldP spid="48182" grpId="1" animBg="1"/>
      <p:bldP spid="48183" grpId="0" animBg="1"/>
      <p:bldP spid="48183" grpId="1" animBg="1"/>
      <p:bldP spid="48184" grpId="0" animBg="1"/>
      <p:bldP spid="48184" grpId="1" animBg="1"/>
      <p:bldP spid="48185" grpId="0" animBg="1"/>
      <p:bldP spid="48185" grpId="1" animBg="1"/>
      <p:bldP spid="48186" grpId="0" animBg="1"/>
      <p:bldP spid="48186" grpId="1" animBg="1"/>
      <p:bldP spid="48187" grpId="0" animBg="1"/>
      <p:bldP spid="48187" grpId="1" animBg="1"/>
      <p:bldP spid="48188" grpId="0" animBg="1"/>
      <p:bldP spid="48188" grpId="1" animBg="1"/>
      <p:bldP spid="48189" grpId="0" animBg="1"/>
      <p:bldP spid="48189" grpId="1" animBg="1"/>
      <p:bldP spid="48190" grpId="0" animBg="1"/>
      <p:bldP spid="48190" grpId="1" animBg="1"/>
      <p:bldP spid="48191" grpId="0" animBg="1"/>
      <p:bldP spid="48191" grpId="1" animBg="1"/>
      <p:bldP spid="48192" grpId="0" animBg="1"/>
      <p:bldP spid="48192" grpId="1" animBg="1"/>
      <p:bldP spid="48193" grpId="0" animBg="1"/>
      <p:bldP spid="48193" grpId="1" animBg="1"/>
      <p:bldP spid="48194" grpId="0" animBg="1"/>
      <p:bldP spid="48194" grpId="1" animBg="1"/>
      <p:bldP spid="48195" grpId="0" animBg="1"/>
      <p:bldP spid="48195" grpId="1" animBg="1"/>
      <p:bldP spid="48196" grpId="0" animBg="1"/>
      <p:bldP spid="48196" grpId="1" animBg="1"/>
      <p:bldP spid="48197" grpId="0" animBg="1"/>
      <p:bldP spid="48198" grpId="0" animBg="1"/>
      <p:bldP spid="48199" grpId="0" animBg="1"/>
      <p:bldP spid="48200" grpId="0" animBg="1"/>
      <p:bldP spid="48201" grpId="0" animBg="1"/>
      <p:bldP spid="48202" grpId="0" animBg="1"/>
      <p:bldP spid="4820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4"/>
          <p:cNvSpPr>
            <a:spLocks noGrp="1"/>
          </p:cNvSpPr>
          <p:nvPr>
            <p:ph type="sldNum" sz="quarter" idx="10"/>
          </p:nvPr>
        </p:nvSpPr>
        <p:spPr bwMode="auto">
          <a:noFill/>
          <a:ln>
            <a:miter lim="800000"/>
            <a:headEnd/>
            <a:tailEnd/>
          </a:ln>
        </p:spPr>
        <p:txBody>
          <a:bodyPr/>
          <a:lstStyle/>
          <a:p>
            <a:pPr fontAlgn="base">
              <a:spcBef>
                <a:spcPct val="0"/>
              </a:spcBef>
              <a:spcAft>
                <a:spcPct val="0"/>
              </a:spcAft>
            </a:pPr>
            <a:fld id="{0F2E2F0F-8EDF-47D5-B59E-FFF748A71502}" type="slidenum">
              <a:rPr lang="en-US" altLang="zh-CN" smtClean="0">
                <a:ea typeface="宋体" charset="-122"/>
              </a:rPr>
              <a:pPr fontAlgn="base">
                <a:spcBef>
                  <a:spcPct val="0"/>
                </a:spcBef>
                <a:spcAft>
                  <a:spcPct val="0"/>
                </a:spcAft>
              </a:pPr>
              <a:t>6</a:t>
            </a:fld>
            <a:endParaRPr lang="en-US" altLang="zh-CN" smtClean="0">
              <a:ea typeface="宋体" charset="-122"/>
            </a:endParaRPr>
          </a:p>
        </p:txBody>
      </p:sp>
      <p:sp>
        <p:nvSpPr>
          <p:cNvPr id="16386" name="Rectangle 2"/>
          <p:cNvSpPr>
            <a:spLocks noGrp="1" noChangeArrowheads="1"/>
          </p:cNvSpPr>
          <p:nvPr>
            <p:ph type="title"/>
          </p:nvPr>
        </p:nvSpPr>
        <p:spPr/>
        <p:txBody>
          <a:bodyPr/>
          <a:lstStyle/>
          <a:p>
            <a:pPr eaLnBrk="1" hangingPunct="1"/>
            <a:r>
              <a:rPr lang="en-US" altLang="zh-CN" smtClean="0">
                <a:ea typeface="文鼎CS大宋"/>
              </a:rPr>
              <a:t>Oracle </a:t>
            </a:r>
            <a:r>
              <a:rPr lang="zh-CN" altLang="en-US" smtClean="0">
                <a:ea typeface="文鼎CS大宋"/>
              </a:rPr>
              <a:t>数据类型 </a:t>
            </a:r>
            <a:r>
              <a:rPr lang="en-US" altLang="zh-CN" smtClean="0">
                <a:ea typeface="文鼎CS大宋"/>
              </a:rPr>
              <a:t>5-1</a:t>
            </a:r>
          </a:p>
        </p:txBody>
      </p:sp>
      <p:sp>
        <p:nvSpPr>
          <p:cNvPr id="16387" name="Rectangle 35"/>
          <p:cNvSpPr>
            <a:spLocks noChangeArrowheads="1"/>
          </p:cNvSpPr>
          <p:nvPr/>
        </p:nvSpPr>
        <p:spPr bwMode="auto">
          <a:xfrm>
            <a:off x="684213" y="1341438"/>
            <a:ext cx="8064500" cy="1147762"/>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创建表时，必须为各个列指定数据类型</a:t>
            </a:r>
          </a:p>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以下是 </a:t>
            </a:r>
            <a:r>
              <a:rPr lang="en-US" altLang="zh-CN" sz="2800" b="1">
                <a:latin typeface="Calibri" pitchFamily="34" charset="0"/>
                <a:ea typeface="黑体" pitchFamily="49" charset="-122"/>
              </a:rPr>
              <a:t>Oracle </a:t>
            </a:r>
            <a:r>
              <a:rPr lang="zh-CN" altLang="en-US" sz="2800" b="1">
                <a:latin typeface="Calibri" pitchFamily="34" charset="0"/>
                <a:ea typeface="黑体" pitchFamily="49" charset="-122"/>
              </a:rPr>
              <a:t>数据类型的类别：</a:t>
            </a:r>
          </a:p>
        </p:txBody>
      </p:sp>
      <p:sp>
        <p:nvSpPr>
          <p:cNvPr id="54308" name="AutoShape 36"/>
          <p:cNvSpPr>
            <a:spLocks noChangeArrowheads="1"/>
          </p:cNvSpPr>
          <p:nvPr/>
        </p:nvSpPr>
        <p:spPr bwMode="auto">
          <a:xfrm>
            <a:off x="3565525" y="3141663"/>
            <a:ext cx="2305050" cy="574675"/>
          </a:xfrm>
          <a:prstGeom prst="roundRect">
            <a:avLst>
              <a:gd name="adj" fmla="val 16667"/>
            </a:avLst>
          </a:prstGeom>
          <a:gradFill rotWithShape="1">
            <a:gsLst>
              <a:gs pos="0">
                <a:srgbClr val="7BB3F1"/>
              </a:gs>
              <a:gs pos="100000">
                <a:schemeClr val="bg1"/>
              </a:gs>
            </a:gsLst>
            <a:lin ang="2700000" scaled="1"/>
          </a:gradFill>
          <a:ln w="12700" algn="ctr">
            <a:solidFill>
              <a:srgbClr val="000080"/>
            </a:solidFill>
            <a:round/>
            <a:headEnd/>
            <a:tailEnd/>
          </a:ln>
        </p:spPr>
        <p:txBody>
          <a:bodyPr wrap="none" anchor="ctr"/>
          <a:lstStyle/>
          <a:p>
            <a:pPr algn="ctr"/>
            <a:r>
              <a:rPr lang="zh-CN" altLang="en-US" sz="2400">
                <a:latin typeface="Calibri" pitchFamily="34" charset="0"/>
                <a:ea typeface="黑体" pitchFamily="49" charset="-122"/>
              </a:rPr>
              <a:t>数据类型</a:t>
            </a:r>
          </a:p>
        </p:txBody>
      </p:sp>
      <p:sp>
        <p:nvSpPr>
          <p:cNvPr id="54309" name="Line 37"/>
          <p:cNvSpPr>
            <a:spLocks noChangeShapeType="1"/>
          </p:cNvSpPr>
          <p:nvPr/>
        </p:nvSpPr>
        <p:spPr bwMode="auto">
          <a:xfrm>
            <a:off x="4716463" y="3717925"/>
            <a:ext cx="0" cy="360363"/>
          </a:xfrm>
          <a:prstGeom prst="line">
            <a:avLst/>
          </a:prstGeom>
          <a:noFill/>
          <a:ln w="9525">
            <a:solidFill>
              <a:schemeClr val="tx1"/>
            </a:solidFill>
            <a:round/>
            <a:headEnd/>
            <a:tailEnd/>
          </a:ln>
        </p:spPr>
        <p:txBody>
          <a:bodyPr/>
          <a:lstStyle/>
          <a:p>
            <a:endParaRPr lang="zh-CN" altLang="en-US"/>
          </a:p>
        </p:txBody>
      </p:sp>
      <p:sp>
        <p:nvSpPr>
          <p:cNvPr id="54311" name="Line 39"/>
          <p:cNvSpPr>
            <a:spLocks noChangeShapeType="1"/>
          </p:cNvSpPr>
          <p:nvPr/>
        </p:nvSpPr>
        <p:spPr bwMode="auto">
          <a:xfrm flipV="1">
            <a:off x="1476375" y="4078288"/>
            <a:ext cx="6840538" cy="0"/>
          </a:xfrm>
          <a:prstGeom prst="line">
            <a:avLst/>
          </a:prstGeom>
          <a:noFill/>
          <a:ln w="9525">
            <a:solidFill>
              <a:schemeClr val="tx1"/>
            </a:solidFill>
            <a:round/>
            <a:headEnd/>
            <a:tailEnd/>
          </a:ln>
        </p:spPr>
        <p:txBody>
          <a:bodyPr/>
          <a:lstStyle/>
          <a:p>
            <a:endParaRPr lang="zh-CN" altLang="en-US"/>
          </a:p>
        </p:txBody>
      </p:sp>
      <p:sp>
        <p:nvSpPr>
          <p:cNvPr id="54312" name="AutoShape 40"/>
          <p:cNvSpPr>
            <a:spLocks noChangeArrowheads="1"/>
          </p:cNvSpPr>
          <p:nvPr/>
        </p:nvSpPr>
        <p:spPr bwMode="auto">
          <a:xfrm>
            <a:off x="828675" y="4510088"/>
            <a:ext cx="1150938" cy="431800"/>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p:spPr>
        <p:txBody>
          <a:bodyPr wrap="none" anchor="ctr"/>
          <a:lstStyle/>
          <a:p>
            <a:pPr algn="ctr"/>
            <a:r>
              <a:rPr lang="zh-CN" altLang="en-US" sz="2000">
                <a:latin typeface="Calibri" pitchFamily="34" charset="0"/>
                <a:ea typeface="黑体" pitchFamily="49" charset="-122"/>
              </a:rPr>
              <a:t>字符</a:t>
            </a:r>
          </a:p>
        </p:txBody>
      </p:sp>
      <p:sp>
        <p:nvSpPr>
          <p:cNvPr id="54313" name="Line 41"/>
          <p:cNvSpPr>
            <a:spLocks noChangeShapeType="1"/>
          </p:cNvSpPr>
          <p:nvPr/>
        </p:nvSpPr>
        <p:spPr bwMode="auto">
          <a:xfrm>
            <a:off x="1476375" y="4078288"/>
            <a:ext cx="0" cy="360362"/>
          </a:xfrm>
          <a:prstGeom prst="line">
            <a:avLst/>
          </a:prstGeom>
          <a:noFill/>
          <a:ln w="9525">
            <a:solidFill>
              <a:schemeClr val="tx1"/>
            </a:solidFill>
            <a:round/>
            <a:headEnd/>
            <a:tailEnd type="triangle" w="med" len="med"/>
          </a:ln>
        </p:spPr>
        <p:txBody>
          <a:bodyPr/>
          <a:lstStyle/>
          <a:p>
            <a:endParaRPr lang="zh-CN" altLang="en-US"/>
          </a:p>
        </p:txBody>
      </p:sp>
      <p:sp>
        <p:nvSpPr>
          <p:cNvPr id="54314" name="AutoShape 42"/>
          <p:cNvSpPr>
            <a:spLocks noChangeArrowheads="1"/>
          </p:cNvSpPr>
          <p:nvPr/>
        </p:nvSpPr>
        <p:spPr bwMode="auto">
          <a:xfrm>
            <a:off x="2124075" y="4510088"/>
            <a:ext cx="1152525" cy="431800"/>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p:spPr>
        <p:txBody>
          <a:bodyPr wrap="none" anchor="ctr"/>
          <a:lstStyle/>
          <a:p>
            <a:pPr algn="ctr"/>
            <a:r>
              <a:rPr lang="zh-CN" altLang="en-US" sz="2000">
                <a:latin typeface="Calibri" pitchFamily="34" charset="0"/>
                <a:ea typeface="黑体" pitchFamily="49" charset="-122"/>
              </a:rPr>
              <a:t>数值</a:t>
            </a:r>
          </a:p>
        </p:txBody>
      </p:sp>
      <p:sp>
        <p:nvSpPr>
          <p:cNvPr id="54315" name="Line 43"/>
          <p:cNvSpPr>
            <a:spLocks noChangeShapeType="1"/>
          </p:cNvSpPr>
          <p:nvPr/>
        </p:nvSpPr>
        <p:spPr bwMode="auto">
          <a:xfrm>
            <a:off x="2773363" y="4078288"/>
            <a:ext cx="1587" cy="315912"/>
          </a:xfrm>
          <a:prstGeom prst="line">
            <a:avLst/>
          </a:prstGeom>
          <a:noFill/>
          <a:ln w="9525">
            <a:solidFill>
              <a:schemeClr val="tx1"/>
            </a:solidFill>
            <a:round/>
            <a:headEnd/>
            <a:tailEnd type="triangle" w="med" len="med"/>
          </a:ln>
        </p:spPr>
        <p:txBody>
          <a:bodyPr/>
          <a:lstStyle/>
          <a:p>
            <a:endParaRPr lang="zh-CN" altLang="en-US"/>
          </a:p>
        </p:txBody>
      </p:sp>
      <p:sp>
        <p:nvSpPr>
          <p:cNvPr id="54316" name="AutoShape 44"/>
          <p:cNvSpPr>
            <a:spLocks noChangeArrowheads="1"/>
          </p:cNvSpPr>
          <p:nvPr/>
        </p:nvSpPr>
        <p:spPr bwMode="auto">
          <a:xfrm>
            <a:off x="3492500" y="4510088"/>
            <a:ext cx="1439863" cy="431800"/>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p:spPr>
        <p:txBody>
          <a:bodyPr wrap="none" anchor="ctr"/>
          <a:lstStyle/>
          <a:p>
            <a:pPr algn="ctr"/>
            <a:r>
              <a:rPr lang="zh-CN" altLang="en-US" sz="2000">
                <a:latin typeface="Calibri" pitchFamily="34" charset="0"/>
                <a:ea typeface="黑体" pitchFamily="49" charset="-122"/>
              </a:rPr>
              <a:t>日期时间</a:t>
            </a:r>
          </a:p>
        </p:txBody>
      </p:sp>
      <p:sp>
        <p:nvSpPr>
          <p:cNvPr id="54317" name="Line 45"/>
          <p:cNvSpPr>
            <a:spLocks noChangeShapeType="1"/>
          </p:cNvSpPr>
          <p:nvPr/>
        </p:nvSpPr>
        <p:spPr bwMode="auto">
          <a:xfrm>
            <a:off x="4284663" y="4078288"/>
            <a:ext cx="1587" cy="360362"/>
          </a:xfrm>
          <a:prstGeom prst="line">
            <a:avLst/>
          </a:prstGeom>
          <a:noFill/>
          <a:ln w="9525">
            <a:solidFill>
              <a:schemeClr val="tx1"/>
            </a:solidFill>
            <a:round/>
            <a:headEnd/>
            <a:tailEnd type="triangle" w="med" len="med"/>
          </a:ln>
        </p:spPr>
        <p:txBody>
          <a:bodyPr/>
          <a:lstStyle/>
          <a:p>
            <a:endParaRPr lang="zh-CN" altLang="en-US"/>
          </a:p>
        </p:txBody>
      </p:sp>
      <p:sp>
        <p:nvSpPr>
          <p:cNvPr id="54318" name="AutoShape 46"/>
          <p:cNvSpPr>
            <a:spLocks noChangeArrowheads="1"/>
          </p:cNvSpPr>
          <p:nvPr/>
        </p:nvSpPr>
        <p:spPr bwMode="auto">
          <a:xfrm>
            <a:off x="5148263" y="4524375"/>
            <a:ext cx="2376487" cy="431800"/>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p:spPr>
        <p:txBody>
          <a:bodyPr wrap="none" anchor="ctr"/>
          <a:lstStyle/>
          <a:p>
            <a:pPr algn="ctr"/>
            <a:r>
              <a:rPr lang="en-US" altLang="zh-CN" sz="2000">
                <a:latin typeface="Calibri" pitchFamily="34" charset="0"/>
                <a:ea typeface="黑体" pitchFamily="49" charset="-122"/>
              </a:rPr>
              <a:t>RAW/LONG RAW</a:t>
            </a:r>
          </a:p>
        </p:txBody>
      </p:sp>
      <p:sp>
        <p:nvSpPr>
          <p:cNvPr id="54319" name="Line 47"/>
          <p:cNvSpPr>
            <a:spLocks noChangeShapeType="1"/>
          </p:cNvSpPr>
          <p:nvPr/>
        </p:nvSpPr>
        <p:spPr bwMode="auto">
          <a:xfrm>
            <a:off x="6300788" y="4078288"/>
            <a:ext cx="0" cy="360362"/>
          </a:xfrm>
          <a:prstGeom prst="line">
            <a:avLst/>
          </a:prstGeom>
          <a:noFill/>
          <a:ln w="9525">
            <a:solidFill>
              <a:schemeClr val="tx1"/>
            </a:solidFill>
            <a:round/>
            <a:headEnd/>
            <a:tailEnd type="triangle" w="med" len="med"/>
          </a:ln>
        </p:spPr>
        <p:txBody>
          <a:bodyPr/>
          <a:lstStyle/>
          <a:p>
            <a:endParaRPr lang="zh-CN" altLang="en-US"/>
          </a:p>
        </p:txBody>
      </p:sp>
      <p:sp>
        <p:nvSpPr>
          <p:cNvPr id="54320" name="AutoShape 48"/>
          <p:cNvSpPr>
            <a:spLocks noChangeArrowheads="1"/>
          </p:cNvSpPr>
          <p:nvPr/>
        </p:nvSpPr>
        <p:spPr bwMode="auto">
          <a:xfrm>
            <a:off x="7740650" y="4494213"/>
            <a:ext cx="1079500" cy="446087"/>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p:spPr>
        <p:txBody>
          <a:bodyPr wrap="none" anchor="ctr"/>
          <a:lstStyle/>
          <a:p>
            <a:pPr algn="ctr"/>
            <a:r>
              <a:rPr lang="en-US" altLang="zh-CN" sz="2000">
                <a:latin typeface="Calibri" pitchFamily="34" charset="0"/>
                <a:ea typeface="黑体" pitchFamily="49" charset="-122"/>
              </a:rPr>
              <a:t>LOB</a:t>
            </a:r>
          </a:p>
        </p:txBody>
      </p:sp>
      <p:sp>
        <p:nvSpPr>
          <p:cNvPr id="54321" name="Line 49"/>
          <p:cNvSpPr>
            <a:spLocks noChangeShapeType="1"/>
          </p:cNvSpPr>
          <p:nvPr/>
        </p:nvSpPr>
        <p:spPr bwMode="auto">
          <a:xfrm>
            <a:off x="8316913" y="4076700"/>
            <a:ext cx="0" cy="360363"/>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4308"/>
                                        </p:tgtEl>
                                        <p:attrNameLst>
                                          <p:attrName>style.visibility</p:attrName>
                                        </p:attrNameLst>
                                      </p:cBhvr>
                                      <p:to>
                                        <p:strVal val="visible"/>
                                      </p:to>
                                    </p:set>
                                    <p:animEffect transition="in" filter="wipe(up)">
                                      <p:cBhvr>
                                        <p:cTn id="7" dur="1000"/>
                                        <p:tgtEl>
                                          <p:spTgt spid="54308"/>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4309"/>
                                        </p:tgtEl>
                                        <p:attrNameLst>
                                          <p:attrName>style.visibility</p:attrName>
                                        </p:attrNameLst>
                                      </p:cBhvr>
                                      <p:to>
                                        <p:strVal val="visible"/>
                                      </p:to>
                                    </p:set>
                                    <p:animEffect transition="in" filter="wipe(up)">
                                      <p:cBhvr>
                                        <p:cTn id="11" dur="1000"/>
                                        <p:tgtEl>
                                          <p:spTgt spid="54309"/>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54311"/>
                                        </p:tgtEl>
                                        <p:attrNameLst>
                                          <p:attrName>style.visibility</p:attrName>
                                        </p:attrNameLst>
                                      </p:cBhvr>
                                      <p:to>
                                        <p:strVal val="visible"/>
                                      </p:to>
                                    </p:set>
                                    <p:animEffect transition="in" filter="wipe(left)">
                                      <p:cBhvr>
                                        <p:cTn id="15" dur="1000"/>
                                        <p:tgtEl>
                                          <p:spTgt spid="54311"/>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54313"/>
                                        </p:tgtEl>
                                        <p:attrNameLst>
                                          <p:attrName>style.visibility</p:attrName>
                                        </p:attrNameLst>
                                      </p:cBhvr>
                                      <p:to>
                                        <p:strVal val="visible"/>
                                      </p:to>
                                    </p:set>
                                    <p:animEffect transition="in" filter="wipe(up)">
                                      <p:cBhvr>
                                        <p:cTn id="19" dur="1000"/>
                                        <p:tgtEl>
                                          <p:spTgt spid="54313"/>
                                        </p:tgtEl>
                                      </p:cBhvr>
                                    </p:animEffect>
                                  </p:childTnLst>
                                </p:cTn>
                              </p:par>
                            </p:childTnLst>
                          </p:cTn>
                        </p:par>
                        <p:par>
                          <p:cTn id="20" fill="hold">
                            <p:stCondLst>
                              <p:cond delay="4000"/>
                            </p:stCondLst>
                            <p:childTnLst>
                              <p:par>
                                <p:cTn id="21" presetID="12" presetClass="entr" presetSubtype="1" fill="hold" grpId="0" nodeType="afterEffect">
                                  <p:stCondLst>
                                    <p:cond delay="0"/>
                                  </p:stCondLst>
                                  <p:childTnLst>
                                    <p:set>
                                      <p:cBhvr>
                                        <p:cTn id="22" dur="1" fill="hold">
                                          <p:stCondLst>
                                            <p:cond delay="0"/>
                                          </p:stCondLst>
                                        </p:cTn>
                                        <p:tgtEl>
                                          <p:spTgt spid="54312"/>
                                        </p:tgtEl>
                                        <p:attrNameLst>
                                          <p:attrName>style.visibility</p:attrName>
                                        </p:attrNameLst>
                                      </p:cBhvr>
                                      <p:to>
                                        <p:strVal val="visible"/>
                                      </p:to>
                                    </p:set>
                                    <p:animEffect transition="in" filter="slide(fromTop)">
                                      <p:cBhvr>
                                        <p:cTn id="23" dur="1000"/>
                                        <p:tgtEl>
                                          <p:spTgt spid="54312"/>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54315"/>
                                        </p:tgtEl>
                                        <p:attrNameLst>
                                          <p:attrName>style.visibility</p:attrName>
                                        </p:attrNameLst>
                                      </p:cBhvr>
                                      <p:to>
                                        <p:strVal val="visible"/>
                                      </p:to>
                                    </p:set>
                                    <p:animEffect transition="in" filter="wipe(up)">
                                      <p:cBhvr>
                                        <p:cTn id="27" dur="1000"/>
                                        <p:tgtEl>
                                          <p:spTgt spid="54315"/>
                                        </p:tgtEl>
                                      </p:cBhvr>
                                    </p:animEffect>
                                  </p:childTnLst>
                                </p:cTn>
                              </p:par>
                            </p:childTnLst>
                          </p:cTn>
                        </p:par>
                        <p:par>
                          <p:cTn id="28" fill="hold">
                            <p:stCondLst>
                              <p:cond delay="6000"/>
                            </p:stCondLst>
                            <p:childTnLst>
                              <p:par>
                                <p:cTn id="29" presetID="12" presetClass="entr" presetSubtype="1" fill="hold" grpId="0" nodeType="afterEffect">
                                  <p:stCondLst>
                                    <p:cond delay="0"/>
                                  </p:stCondLst>
                                  <p:childTnLst>
                                    <p:set>
                                      <p:cBhvr>
                                        <p:cTn id="30" dur="1" fill="hold">
                                          <p:stCondLst>
                                            <p:cond delay="0"/>
                                          </p:stCondLst>
                                        </p:cTn>
                                        <p:tgtEl>
                                          <p:spTgt spid="54314"/>
                                        </p:tgtEl>
                                        <p:attrNameLst>
                                          <p:attrName>style.visibility</p:attrName>
                                        </p:attrNameLst>
                                      </p:cBhvr>
                                      <p:to>
                                        <p:strVal val="visible"/>
                                      </p:to>
                                    </p:set>
                                    <p:animEffect transition="in" filter="slide(fromTop)">
                                      <p:cBhvr>
                                        <p:cTn id="31" dur="500"/>
                                        <p:tgtEl>
                                          <p:spTgt spid="54314"/>
                                        </p:tgtEl>
                                      </p:cBhvr>
                                    </p:animEffect>
                                  </p:childTnLst>
                                </p:cTn>
                              </p:par>
                            </p:childTnLst>
                          </p:cTn>
                        </p:par>
                        <p:par>
                          <p:cTn id="32" fill="hold">
                            <p:stCondLst>
                              <p:cond delay="6500"/>
                            </p:stCondLst>
                            <p:childTnLst>
                              <p:par>
                                <p:cTn id="33" presetID="22" presetClass="entr" presetSubtype="1" fill="hold" grpId="0" nodeType="afterEffect">
                                  <p:stCondLst>
                                    <p:cond delay="0"/>
                                  </p:stCondLst>
                                  <p:childTnLst>
                                    <p:set>
                                      <p:cBhvr>
                                        <p:cTn id="34" dur="1" fill="hold">
                                          <p:stCondLst>
                                            <p:cond delay="0"/>
                                          </p:stCondLst>
                                        </p:cTn>
                                        <p:tgtEl>
                                          <p:spTgt spid="54317"/>
                                        </p:tgtEl>
                                        <p:attrNameLst>
                                          <p:attrName>style.visibility</p:attrName>
                                        </p:attrNameLst>
                                      </p:cBhvr>
                                      <p:to>
                                        <p:strVal val="visible"/>
                                      </p:to>
                                    </p:set>
                                    <p:animEffect transition="in" filter="wipe(up)">
                                      <p:cBhvr>
                                        <p:cTn id="35" dur="1000"/>
                                        <p:tgtEl>
                                          <p:spTgt spid="54317"/>
                                        </p:tgtEl>
                                      </p:cBhvr>
                                    </p:animEffect>
                                  </p:childTnLst>
                                </p:cTn>
                              </p:par>
                            </p:childTnLst>
                          </p:cTn>
                        </p:par>
                        <p:par>
                          <p:cTn id="36" fill="hold">
                            <p:stCondLst>
                              <p:cond delay="7500"/>
                            </p:stCondLst>
                            <p:childTnLst>
                              <p:par>
                                <p:cTn id="37" presetID="12" presetClass="entr" presetSubtype="1" fill="hold" grpId="0" nodeType="afterEffect">
                                  <p:stCondLst>
                                    <p:cond delay="0"/>
                                  </p:stCondLst>
                                  <p:childTnLst>
                                    <p:set>
                                      <p:cBhvr>
                                        <p:cTn id="38" dur="1" fill="hold">
                                          <p:stCondLst>
                                            <p:cond delay="0"/>
                                          </p:stCondLst>
                                        </p:cTn>
                                        <p:tgtEl>
                                          <p:spTgt spid="54316"/>
                                        </p:tgtEl>
                                        <p:attrNameLst>
                                          <p:attrName>style.visibility</p:attrName>
                                        </p:attrNameLst>
                                      </p:cBhvr>
                                      <p:to>
                                        <p:strVal val="visible"/>
                                      </p:to>
                                    </p:set>
                                    <p:animEffect transition="in" filter="slide(fromTop)">
                                      <p:cBhvr>
                                        <p:cTn id="39" dur="500"/>
                                        <p:tgtEl>
                                          <p:spTgt spid="54316"/>
                                        </p:tgtEl>
                                      </p:cBhvr>
                                    </p:animEffect>
                                  </p:childTnLst>
                                </p:cTn>
                              </p:par>
                            </p:childTnLst>
                          </p:cTn>
                        </p:par>
                        <p:par>
                          <p:cTn id="40" fill="hold">
                            <p:stCondLst>
                              <p:cond delay="8000"/>
                            </p:stCondLst>
                            <p:childTnLst>
                              <p:par>
                                <p:cTn id="41" presetID="22" presetClass="entr" presetSubtype="1" fill="hold" grpId="0" nodeType="afterEffect">
                                  <p:stCondLst>
                                    <p:cond delay="0"/>
                                  </p:stCondLst>
                                  <p:childTnLst>
                                    <p:set>
                                      <p:cBhvr>
                                        <p:cTn id="42" dur="1" fill="hold">
                                          <p:stCondLst>
                                            <p:cond delay="0"/>
                                          </p:stCondLst>
                                        </p:cTn>
                                        <p:tgtEl>
                                          <p:spTgt spid="54319"/>
                                        </p:tgtEl>
                                        <p:attrNameLst>
                                          <p:attrName>style.visibility</p:attrName>
                                        </p:attrNameLst>
                                      </p:cBhvr>
                                      <p:to>
                                        <p:strVal val="visible"/>
                                      </p:to>
                                    </p:set>
                                    <p:animEffect transition="in" filter="wipe(up)">
                                      <p:cBhvr>
                                        <p:cTn id="43" dur="1000"/>
                                        <p:tgtEl>
                                          <p:spTgt spid="54319"/>
                                        </p:tgtEl>
                                      </p:cBhvr>
                                    </p:animEffect>
                                  </p:childTnLst>
                                </p:cTn>
                              </p:par>
                            </p:childTnLst>
                          </p:cTn>
                        </p:par>
                        <p:par>
                          <p:cTn id="44" fill="hold">
                            <p:stCondLst>
                              <p:cond delay="9000"/>
                            </p:stCondLst>
                            <p:childTnLst>
                              <p:par>
                                <p:cTn id="45" presetID="12" presetClass="entr" presetSubtype="1" fill="hold" grpId="0" nodeType="afterEffect">
                                  <p:stCondLst>
                                    <p:cond delay="0"/>
                                  </p:stCondLst>
                                  <p:childTnLst>
                                    <p:set>
                                      <p:cBhvr>
                                        <p:cTn id="46" dur="1" fill="hold">
                                          <p:stCondLst>
                                            <p:cond delay="0"/>
                                          </p:stCondLst>
                                        </p:cTn>
                                        <p:tgtEl>
                                          <p:spTgt spid="54318"/>
                                        </p:tgtEl>
                                        <p:attrNameLst>
                                          <p:attrName>style.visibility</p:attrName>
                                        </p:attrNameLst>
                                      </p:cBhvr>
                                      <p:to>
                                        <p:strVal val="visible"/>
                                      </p:to>
                                    </p:set>
                                    <p:animEffect transition="in" filter="slide(fromTop)">
                                      <p:cBhvr>
                                        <p:cTn id="47" dur="1000"/>
                                        <p:tgtEl>
                                          <p:spTgt spid="54318"/>
                                        </p:tgtEl>
                                      </p:cBhvr>
                                    </p:animEffect>
                                  </p:childTnLst>
                                </p:cTn>
                              </p:par>
                            </p:childTnLst>
                          </p:cTn>
                        </p:par>
                        <p:par>
                          <p:cTn id="48" fill="hold">
                            <p:stCondLst>
                              <p:cond delay="10000"/>
                            </p:stCondLst>
                            <p:childTnLst>
                              <p:par>
                                <p:cTn id="49" presetID="22" presetClass="entr" presetSubtype="1" fill="hold" grpId="0" nodeType="afterEffect">
                                  <p:stCondLst>
                                    <p:cond delay="0"/>
                                  </p:stCondLst>
                                  <p:childTnLst>
                                    <p:set>
                                      <p:cBhvr>
                                        <p:cTn id="50" dur="1" fill="hold">
                                          <p:stCondLst>
                                            <p:cond delay="0"/>
                                          </p:stCondLst>
                                        </p:cTn>
                                        <p:tgtEl>
                                          <p:spTgt spid="54321"/>
                                        </p:tgtEl>
                                        <p:attrNameLst>
                                          <p:attrName>style.visibility</p:attrName>
                                        </p:attrNameLst>
                                      </p:cBhvr>
                                      <p:to>
                                        <p:strVal val="visible"/>
                                      </p:to>
                                    </p:set>
                                    <p:animEffect transition="in" filter="wipe(up)">
                                      <p:cBhvr>
                                        <p:cTn id="51" dur="1000"/>
                                        <p:tgtEl>
                                          <p:spTgt spid="54321"/>
                                        </p:tgtEl>
                                      </p:cBhvr>
                                    </p:animEffect>
                                  </p:childTnLst>
                                </p:cTn>
                              </p:par>
                            </p:childTnLst>
                          </p:cTn>
                        </p:par>
                        <p:par>
                          <p:cTn id="52" fill="hold">
                            <p:stCondLst>
                              <p:cond delay="11000"/>
                            </p:stCondLst>
                            <p:childTnLst>
                              <p:par>
                                <p:cTn id="53" presetID="12" presetClass="entr" presetSubtype="1" fill="hold" grpId="0" nodeType="afterEffect">
                                  <p:stCondLst>
                                    <p:cond delay="0"/>
                                  </p:stCondLst>
                                  <p:childTnLst>
                                    <p:set>
                                      <p:cBhvr>
                                        <p:cTn id="54" dur="1" fill="hold">
                                          <p:stCondLst>
                                            <p:cond delay="0"/>
                                          </p:stCondLst>
                                        </p:cTn>
                                        <p:tgtEl>
                                          <p:spTgt spid="54320"/>
                                        </p:tgtEl>
                                        <p:attrNameLst>
                                          <p:attrName>style.visibility</p:attrName>
                                        </p:attrNameLst>
                                      </p:cBhvr>
                                      <p:to>
                                        <p:strVal val="visible"/>
                                      </p:to>
                                    </p:set>
                                    <p:animEffect transition="in" filter="slide(fromTop)">
                                      <p:cBhvr>
                                        <p:cTn id="55" dur="1000"/>
                                        <p:tgtEl>
                                          <p:spTgt spid="54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8" grpId="0" animBg="1"/>
      <p:bldP spid="54309" grpId="0" animBg="1"/>
      <p:bldP spid="54311" grpId="0" animBg="1"/>
      <p:bldP spid="54312" grpId="0" animBg="1"/>
      <p:bldP spid="54313" grpId="0" animBg="1"/>
      <p:bldP spid="54314" grpId="0" animBg="1"/>
      <p:bldP spid="54315" grpId="0" animBg="1"/>
      <p:bldP spid="54316" grpId="0" animBg="1"/>
      <p:bldP spid="54317" grpId="0" animBg="1"/>
      <p:bldP spid="54318" grpId="0" animBg="1"/>
      <p:bldP spid="54319" grpId="0" animBg="1"/>
      <p:bldP spid="54320" grpId="0" animBg="1"/>
      <p:bldP spid="543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BE451901-CBF7-4C17-8E1E-4DC41E60528A}" type="slidenum">
              <a:rPr lang="en-US" altLang="zh-CN" smtClean="0">
                <a:ea typeface="宋体" charset="-122"/>
              </a:rPr>
              <a:pPr fontAlgn="base">
                <a:spcBef>
                  <a:spcPct val="0"/>
                </a:spcBef>
                <a:spcAft>
                  <a:spcPct val="0"/>
                </a:spcAft>
              </a:pPr>
              <a:t>7</a:t>
            </a:fld>
            <a:endParaRPr lang="en-US" altLang="zh-CN" smtClean="0">
              <a:ea typeface="宋体" charset="-122"/>
            </a:endParaRPr>
          </a:p>
        </p:txBody>
      </p:sp>
      <p:sp>
        <p:nvSpPr>
          <p:cNvPr id="195588" name="AutoShape 4"/>
          <p:cNvSpPr>
            <a:spLocks noChangeArrowheads="1"/>
          </p:cNvSpPr>
          <p:nvPr/>
        </p:nvSpPr>
        <p:spPr bwMode="auto">
          <a:xfrm>
            <a:off x="3348038" y="1557338"/>
            <a:ext cx="2514600" cy="574675"/>
          </a:xfrm>
          <a:prstGeom prst="roundRect">
            <a:avLst>
              <a:gd name="adj" fmla="val 16667"/>
            </a:avLst>
          </a:prstGeom>
          <a:gradFill rotWithShape="1">
            <a:gsLst>
              <a:gs pos="0">
                <a:srgbClr val="7BB3F1"/>
              </a:gs>
              <a:gs pos="100000">
                <a:schemeClr val="bg1"/>
              </a:gs>
            </a:gsLst>
            <a:lin ang="2700000" scaled="1"/>
          </a:gradFill>
          <a:ln w="12700" algn="ctr">
            <a:solidFill>
              <a:srgbClr val="000080"/>
            </a:solidFill>
            <a:round/>
            <a:headEnd/>
            <a:tailEnd/>
          </a:ln>
          <a:effectLst>
            <a:prstShdw prst="shdw13" dist="53882" dir="13500000">
              <a:schemeClr val="bg2">
                <a:alpha val="50000"/>
              </a:schemeClr>
            </a:prstShdw>
          </a:effectLst>
        </p:spPr>
        <p:txBody>
          <a:bodyPr wrap="none" anchor="ctr"/>
          <a:lstStyle/>
          <a:p>
            <a:pPr algn="ctr"/>
            <a:r>
              <a:rPr lang="zh-CN" altLang="en-US" sz="2400">
                <a:latin typeface="Calibri" pitchFamily="34" charset="0"/>
                <a:ea typeface="黑体" pitchFamily="49" charset="-122"/>
              </a:rPr>
              <a:t>字符数据类型</a:t>
            </a:r>
          </a:p>
        </p:txBody>
      </p:sp>
      <p:sp>
        <p:nvSpPr>
          <p:cNvPr id="195589" name="Line 5"/>
          <p:cNvSpPr>
            <a:spLocks noChangeShapeType="1"/>
          </p:cNvSpPr>
          <p:nvPr/>
        </p:nvSpPr>
        <p:spPr bwMode="auto">
          <a:xfrm>
            <a:off x="4578350" y="2133600"/>
            <a:ext cx="0" cy="431800"/>
          </a:xfrm>
          <a:prstGeom prst="line">
            <a:avLst/>
          </a:prstGeom>
          <a:noFill/>
          <a:ln w="9525">
            <a:solidFill>
              <a:schemeClr val="tx1"/>
            </a:solidFill>
            <a:round/>
            <a:headEnd/>
            <a:tailEnd/>
          </a:ln>
        </p:spPr>
        <p:txBody>
          <a:bodyPr/>
          <a:lstStyle/>
          <a:p>
            <a:endParaRPr lang="zh-CN" altLang="en-US"/>
          </a:p>
        </p:txBody>
      </p:sp>
      <p:sp>
        <p:nvSpPr>
          <p:cNvPr id="195590" name="Line 6"/>
          <p:cNvSpPr>
            <a:spLocks noChangeShapeType="1"/>
          </p:cNvSpPr>
          <p:nvPr/>
        </p:nvSpPr>
        <p:spPr bwMode="auto">
          <a:xfrm flipV="1">
            <a:off x="1746250" y="2565400"/>
            <a:ext cx="5424488" cy="6350"/>
          </a:xfrm>
          <a:prstGeom prst="line">
            <a:avLst/>
          </a:prstGeom>
          <a:noFill/>
          <a:ln w="9525">
            <a:solidFill>
              <a:schemeClr val="tx1"/>
            </a:solidFill>
            <a:round/>
            <a:headEnd/>
            <a:tailEnd/>
          </a:ln>
        </p:spPr>
        <p:txBody>
          <a:bodyPr/>
          <a:lstStyle/>
          <a:p>
            <a:endParaRPr lang="zh-CN" altLang="en-US"/>
          </a:p>
        </p:txBody>
      </p:sp>
      <p:sp>
        <p:nvSpPr>
          <p:cNvPr id="195591" name="Line 7"/>
          <p:cNvSpPr>
            <a:spLocks noChangeShapeType="1"/>
          </p:cNvSpPr>
          <p:nvPr/>
        </p:nvSpPr>
        <p:spPr bwMode="auto">
          <a:xfrm>
            <a:off x="1735138" y="2584450"/>
            <a:ext cx="0" cy="504825"/>
          </a:xfrm>
          <a:prstGeom prst="line">
            <a:avLst/>
          </a:prstGeom>
          <a:noFill/>
          <a:ln w="9525">
            <a:solidFill>
              <a:schemeClr val="tx1"/>
            </a:solidFill>
            <a:round/>
            <a:headEnd/>
            <a:tailEnd type="triangle" w="med" len="med"/>
          </a:ln>
        </p:spPr>
        <p:txBody>
          <a:bodyPr/>
          <a:lstStyle/>
          <a:p>
            <a:endParaRPr lang="zh-CN" altLang="en-US"/>
          </a:p>
        </p:txBody>
      </p:sp>
      <p:sp>
        <p:nvSpPr>
          <p:cNvPr id="195592" name="Line 8"/>
          <p:cNvSpPr>
            <a:spLocks noChangeShapeType="1"/>
          </p:cNvSpPr>
          <p:nvPr/>
        </p:nvSpPr>
        <p:spPr bwMode="auto">
          <a:xfrm>
            <a:off x="4578350" y="2579688"/>
            <a:ext cx="0" cy="504825"/>
          </a:xfrm>
          <a:prstGeom prst="line">
            <a:avLst/>
          </a:prstGeom>
          <a:noFill/>
          <a:ln w="9525">
            <a:solidFill>
              <a:schemeClr val="tx1"/>
            </a:solidFill>
            <a:round/>
            <a:headEnd/>
            <a:tailEnd type="triangle" w="med" len="med"/>
          </a:ln>
        </p:spPr>
        <p:txBody>
          <a:bodyPr/>
          <a:lstStyle/>
          <a:p>
            <a:endParaRPr lang="zh-CN" altLang="en-US"/>
          </a:p>
        </p:txBody>
      </p:sp>
      <p:sp>
        <p:nvSpPr>
          <p:cNvPr id="195593" name="Line 9"/>
          <p:cNvSpPr>
            <a:spLocks noChangeShapeType="1"/>
          </p:cNvSpPr>
          <p:nvPr/>
        </p:nvSpPr>
        <p:spPr bwMode="auto">
          <a:xfrm>
            <a:off x="7170738" y="2565400"/>
            <a:ext cx="0" cy="504825"/>
          </a:xfrm>
          <a:prstGeom prst="line">
            <a:avLst/>
          </a:prstGeom>
          <a:noFill/>
          <a:ln w="9525">
            <a:solidFill>
              <a:schemeClr val="tx1"/>
            </a:solidFill>
            <a:round/>
            <a:headEnd/>
            <a:tailEnd type="triangle" w="med" len="med"/>
          </a:ln>
        </p:spPr>
        <p:txBody>
          <a:bodyPr/>
          <a:lstStyle/>
          <a:p>
            <a:endParaRPr lang="zh-CN" altLang="en-US"/>
          </a:p>
        </p:txBody>
      </p:sp>
      <p:sp>
        <p:nvSpPr>
          <p:cNvPr id="195594" name="AutoShape 10"/>
          <p:cNvSpPr>
            <a:spLocks noChangeArrowheads="1"/>
          </p:cNvSpPr>
          <p:nvPr/>
        </p:nvSpPr>
        <p:spPr bwMode="auto">
          <a:xfrm>
            <a:off x="1049338" y="3173413"/>
            <a:ext cx="1363662" cy="48577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a:effectLst>
            <a:outerShdw dist="45791" dir="2021404" algn="ctr" rotWithShape="0">
              <a:schemeClr val="bg2"/>
            </a:outerShdw>
          </a:effectLst>
        </p:spPr>
        <p:txBody>
          <a:bodyPr wrap="none" anchor="ctr"/>
          <a:lstStyle/>
          <a:p>
            <a:pPr algn="ctr" fontAlgn="auto">
              <a:spcBef>
                <a:spcPts val="0"/>
              </a:spcBef>
              <a:spcAft>
                <a:spcPts val="0"/>
              </a:spcAft>
              <a:defRPr/>
            </a:pPr>
            <a:r>
              <a:rPr lang="en-US" sz="2000">
                <a:latin typeface="+mn-lt"/>
                <a:ea typeface="黑体" pitchFamily="2" charset="-122"/>
              </a:rPr>
              <a:t>CHAR</a:t>
            </a:r>
          </a:p>
        </p:txBody>
      </p:sp>
      <p:sp>
        <p:nvSpPr>
          <p:cNvPr id="195595" name="AutoShape 11"/>
          <p:cNvSpPr>
            <a:spLocks noChangeArrowheads="1"/>
          </p:cNvSpPr>
          <p:nvPr/>
        </p:nvSpPr>
        <p:spPr bwMode="auto">
          <a:xfrm>
            <a:off x="3708400" y="3198813"/>
            <a:ext cx="1722438" cy="446087"/>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a:effectLst>
            <a:outerShdw dist="45791" dir="2021404" algn="ctr" rotWithShape="0">
              <a:schemeClr val="bg2"/>
            </a:outerShdw>
          </a:effectLst>
        </p:spPr>
        <p:txBody>
          <a:bodyPr wrap="none" anchor="ctr"/>
          <a:lstStyle/>
          <a:p>
            <a:pPr algn="ctr" fontAlgn="auto">
              <a:spcBef>
                <a:spcPts val="0"/>
              </a:spcBef>
              <a:spcAft>
                <a:spcPts val="0"/>
              </a:spcAft>
              <a:defRPr/>
            </a:pPr>
            <a:r>
              <a:rPr lang="en-US" sz="2000">
                <a:latin typeface="+mn-lt"/>
                <a:ea typeface="黑体" pitchFamily="2" charset="-122"/>
              </a:rPr>
              <a:t>VARCHAR2</a:t>
            </a:r>
          </a:p>
        </p:txBody>
      </p:sp>
      <p:sp>
        <p:nvSpPr>
          <p:cNvPr id="195596" name="AutoShape 12"/>
          <p:cNvSpPr>
            <a:spLocks noChangeArrowheads="1"/>
          </p:cNvSpPr>
          <p:nvPr/>
        </p:nvSpPr>
        <p:spPr bwMode="auto">
          <a:xfrm>
            <a:off x="6492875" y="3165475"/>
            <a:ext cx="1363663" cy="503238"/>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a:effectLst>
            <a:outerShdw dist="45791" dir="2021404" algn="ctr" rotWithShape="0">
              <a:schemeClr val="bg2"/>
            </a:outerShdw>
          </a:effectLst>
        </p:spPr>
        <p:txBody>
          <a:bodyPr wrap="none" anchor="ctr"/>
          <a:lstStyle/>
          <a:p>
            <a:pPr algn="ctr" fontAlgn="auto">
              <a:spcBef>
                <a:spcPts val="0"/>
              </a:spcBef>
              <a:spcAft>
                <a:spcPts val="0"/>
              </a:spcAft>
              <a:defRPr/>
            </a:pPr>
            <a:r>
              <a:rPr lang="en-US" sz="2000">
                <a:latin typeface="+mn-lt"/>
                <a:ea typeface="黑体" pitchFamily="2" charset="-122"/>
              </a:rPr>
              <a:t>LONG</a:t>
            </a:r>
          </a:p>
        </p:txBody>
      </p:sp>
      <p:sp>
        <p:nvSpPr>
          <p:cNvPr id="195597" name="Rectangle 13"/>
          <p:cNvSpPr>
            <a:spLocks noChangeArrowheads="1"/>
          </p:cNvSpPr>
          <p:nvPr/>
        </p:nvSpPr>
        <p:spPr bwMode="auto">
          <a:xfrm>
            <a:off x="500063" y="3860800"/>
            <a:ext cx="8320087" cy="1439863"/>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2"/>
              </a:buBlip>
            </a:pPr>
            <a:r>
              <a:rPr lang="zh-CN" altLang="en-US" sz="2800" b="1">
                <a:latin typeface="Calibri" pitchFamily="34" charset="0"/>
                <a:ea typeface="黑体" pitchFamily="49" charset="-122"/>
              </a:rPr>
              <a:t>当需要固定长度的字符串时，使用 </a:t>
            </a:r>
            <a:r>
              <a:rPr lang="en-US" altLang="zh-CN" sz="2800" b="1">
                <a:latin typeface="Calibri" pitchFamily="34" charset="0"/>
                <a:ea typeface="黑体" pitchFamily="49" charset="-122"/>
              </a:rPr>
              <a:t>CHAR </a:t>
            </a:r>
            <a:r>
              <a:rPr lang="zh-CN" altLang="en-US" sz="2800" b="1">
                <a:latin typeface="Calibri" pitchFamily="34" charset="0"/>
                <a:ea typeface="黑体" pitchFamily="49" charset="-122"/>
              </a:rPr>
              <a:t>数据类型。</a:t>
            </a:r>
          </a:p>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CHAR </a:t>
            </a:r>
            <a:r>
              <a:rPr lang="zh-CN" altLang="en-US" sz="2800" b="1">
                <a:latin typeface="Calibri" pitchFamily="34" charset="0"/>
                <a:ea typeface="黑体" pitchFamily="49" charset="-122"/>
              </a:rPr>
              <a:t>数据类型存储字母数字值。</a:t>
            </a:r>
          </a:p>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CHAR </a:t>
            </a:r>
            <a:r>
              <a:rPr lang="zh-CN" altLang="en-US" sz="2800" b="1">
                <a:latin typeface="Calibri" pitchFamily="34" charset="0"/>
                <a:ea typeface="黑体" pitchFamily="49" charset="-122"/>
              </a:rPr>
              <a:t>数据类型的列长度可以是 </a:t>
            </a:r>
            <a:r>
              <a:rPr lang="en-US" altLang="zh-CN" sz="2800" b="1">
                <a:latin typeface="Calibri" pitchFamily="34" charset="0"/>
                <a:ea typeface="黑体" pitchFamily="49" charset="-122"/>
              </a:rPr>
              <a:t>1 </a:t>
            </a:r>
            <a:r>
              <a:rPr lang="zh-CN" altLang="en-US" sz="2800" b="1">
                <a:latin typeface="Calibri" pitchFamily="34" charset="0"/>
                <a:ea typeface="黑体" pitchFamily="49" charset="-122"/>
              </a:rPr>
              <a:t>到 </a:t>
            </a:r>
            <a:r>
              <a:rPr lang="en-US" altLang="zh-CN" sz="2800" b="1">
                <a:latin typeface="Calibri" pitchFamily="34" charset="0"/>
                <a:ea typeface="黑体" pitchFamily="49" charset="-122"/>
              </a:rPr>
              <a:t>2000 </a:t>
            </a:r>
            <a:r>
              <a:rPr lang="zh-CN" altLang="en-US" sz="2800" b="1">
                <a:latin typeface="Calibri" pitchFamily="34" charset="0"/>
                <a:ea typeface="黑体" pitchFamily="49" charset="-122"/>
              </a:rPr>
              <a:t>个字节。</a:t>
            </a:r>
          </a:p>
        </p:txBody>
      </p:sp>
      <p:sp>
        <p:nvSpPr>
          <p:cNvPr id="195598" name="Rectangle 14"/>
          <p:cNvSpPr>
            <a:spLocks noChangeArrowheads="1"/>
          </p:cNvSpPr>
          <p:nvPr/>
        </p:nvSpPr>
        <p:spPr bwMode="auto">
          <a:xfrm>
            <a:off x="506413" y="3857625"/>
            <a:ext cx="8566150" cy="1439863"/>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VARCHAR2</a:t>
            </a:r>
            <a:r>
              <a:rPr lang="zh-CN" altLang="en-US" sz="2800" b="1">
                <a:latin typeface="Calibri" pitchFamily="34" charset="0"/>
                <a:ea typeface="黑体" pitchFamily="49" charset="-122"/>
              </a:rPr>
              <a:t>数据类型支持可变长度字符串</a:t>
            </a:r>
          </a:p>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VARCHAR2</a:t>
            </a:r>
            <a:r>
              <a:rPr lang="zh-CN" altLang="en-US" sz="2800" b="1">
                <a:latin typeface="Calibri" pitchFamily="34" charset="0"/>
                <a:ea typeface="黑体" pitchFamily="49" charset="-122"/>
              </a:rPr>
              <a:t>数据类型存储字母数字值</a:t>
            </a:r>
          </a:p>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VARCHAR2</a:t>
            </a:r>
            <a:r>
              <a:rPr lang="zh-CN" altLang="en-US" sz="2800" b="1">
                <a:latin typeface="Calibri" pitchFamily="34" charset="0"/>
                <a:ea typeface="黑体" pitchFamily="49" charset="-122"/>
              </a:rPr>
              <a:t>数据类型的大小在</a:t>
            </a:r>
            <a:r>
              <a:rPr lang="en-US" altLang="zh-CN" sz="2800" b="1">
                <a:latin typeface="Calibri" pitchFamily="34" charset="0"/>
                <a:ea typeface="黑体" pitchFamily="49" charset="-122"/>
              </a:rPr>
              <a:t>1</a:t>
            </a:r>
            <a:r>
              <a:rPr lang="zh-CN" altLang="en-US" sz="2800" b="1">
                <a:latin typeface="Calibri" pitchFamily="34" charset="0"/>
                <a:ea typeface="黑体" pitchFamily="49" charset="-122"/>
              </a:rPr>
              <a:t>至</a:t>
            </a:r>
            <a:r>
              <a:rPr lang="en-US" altLang="zh-CN" sz="2800" b="1">
                <a:latin typeface="Calibri" pitchFamily="34" charset="0"/>
                <a:ea typeface="黑体" pitchFamily="49" charset="-122"/>
              </a:rPr>
              <a:t>4000</a:t>
            </a:r>
            <a:r>
              <a:rPr lang="zh-CN" altLang="en-US" sz="2800" b="1">
                <a:latin typeface="Calibri" pitchFamily="34" charset="0"/>
                <a:ea typeface="黑体" pitchFamily="49" charset="-122"/>
              </a:rPr>
              <a:t>个字节范围内</a:t>
            </a:r>
          </a:p>
        </p:txBody>
      </p:sp>
      <p:sp>
        <p:nvSpPr>
          <p:cNvPr id="195599" name="Rectangle 15"/>
          <p:cNvSpPr>
            <a:spLocks noChangeArrowheads="1"/>
          </p:cNvSpPr>
          <p:nvPr/>
        </p:nvSpPr>
        <p:spPr bwMode="auto">
          <a:xfrm>
            <a:off x="509588" y="3857625"/>
            <a:ext cx="8420100" cy="1079500"/>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LONG </a:t>
            </a:r>
            <a:r>
              <a:rPr lang="zh-CN" altLang="en-US" sz="2800" b="1">
                <a:latin typeface="Calibri" pitchFamily="34" charset="0"/>
                <a:ea typeface="黑体" pitchFamily="49" charset="-122"/>
              </a:rPr>
              <a:t>数据类型存储可变长度字符数据</a:t>
            </a:r>
          </a:p>
          <a:p>
            <a:pPr marL="342900" indent="-342900">
              <a:lnSpc>
                <a:spcPct val="150000"/>
              </a:lnSpc>
              <a:spcBef>
                <a:spcPct val="20000"/>
              </a:spcBef>
              <a:buClr>
                <a:schemeClr val="accent2"/>
              </a:buClr>
              <a:buFontTx/>
              <a:buBlip>
                <a:blip r:embed="rId2"/>
              </a:buBlip>
            </a:pPr>
            <a:r>
              <a:rPr lang="en-US" altLang="zh-CN" sz="2800" b="1">
                <a:latin typeface="Calibri" pitchFamily="34" charset="0"/>
                <a:ea typeface="黑体" pitchFamily="49" charset="-122"/>
              </a:rPr>
              <a:t>LONG </a:t>
            </a:r>
            <a:r>
              <a:rPr lang="zh-CN" altLang="en-US" sz="2800" b="1">
                <a:latin typeface="Calibri" pitchFamily="34" charset="0"/>
                <a:ea typeface="黑体" pitchFamily="49" charset="-122"/>
              </a:rPr>
              <a:t>数据类型最多能存储 </a:t>
            </a:r>
            <a:r>
              <a:rPr lang="en-US" altLang="zh-CN" sz="2800" b="1">
                <a:latin typeface="Calibri" pitchFamily="34" charset="0"/>
                <a:ea typeface="黑体" pitchFamily="49" charset="-122"/>
              </a:rPr>
              <a:t>2GB</a:t>
            </a:r>
          </a:p>
        </p:txBody>
      </p:sp>
      <p:sp>
        <p:nvSpPr>
          <p:cNvPr id="18446" name="Rectangle 2"/>
          <p:cNvSpPr>
            <a:spLocks noGrp="1" noChangeArrowheads="1"/>
          </p:cNvSpPr>
          <p:nvPr>
            <p:ph type="title"/>
          </p:nvPr>
        </p:nvSpPr>
        <p:spPr/>
        <p:txBody>
          <a:bodyPr/>
          <a:lstStyle/>
          <a:p>
            <a:pPr eaLnBrk="1" hangingPunct="1"/>
            <a:r>
              <a:rPr lang="en-US" altLang="zh-CN" smtClean="0">
                <a:ea typeface="文鼎CS大宋"/>
              </a:rPr>
              <a:t>Oracle </a:t>
            </a:r>
            <a:r>
              <a:rPr lang="zh-CN" altLang="en-US" smtClean="0">
                <a:ea typeface="文鼎CS大宋"/>
              </a:rPr>
              <a:t>数据类型</a:t>
            </a:r>
            <a:r>
              <a:rPr lang="en-US" smtClean="0">
                <a:ea typeface="文鼎CS大宋"/>
              </a:rPr>
              <a:t> </a:t>
            </a:r>
            <a:r>
              <a:rPr lang="en-US" altLang="zh-CN" smtClean="0">
                <a:ea typeface="文鼎CS大宋"/>
              </a:rPr>
              <a:t>5-2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slide(fromTop)">
                                      <p:cBhvr>
                                        <p:cTn id="7" dur="1000"/>
                                        <p:tgtEl>
                                          <p:spTgt spid="195588"/>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95589"/>
                                        </p:tgtEl>
                                        <p:attrNameLst>
                                          <p:attrName>style.visibility</p:attrName>
                                        </p:attrNameLst>
                                      </p:cBhvr>
                                      <p:to>
                                        <p:strVal val="visible"/>
                                      </p:to>
                                    </p:set>
                                    <p:animEffect transition="in" filter="wipe(up)">
                                      <p:cBhvr>
                                        <p:cTn id="11" dur="1000"/>
                                        <p:tgtEl>
                                          <p:spTgt spid="195589"/>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95590"/>
                                        </p:tgtEl>
                                        <p:attrNameLst>
                                          <p:attrName>style.visibility</p:attrName>
                                        </p:attrNameLst>
                                      </p:cBhvr>
                                      <p:to>
                                        <p:strVal val="visible"/>
                                      </p:to>
                                    </p:set>
                                    <p:animEffect transition="in" filter="wipe(left)">
                                      <p:cBhvr>
                                        <p:cTn id="15" dur="1000"/>
                                        <p:tgtEl>
                                          <p:spTgt spid="195590"/>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95591"/>
                                        </p:tgtEl>
                                        <p:attrNameLst>
                                          <p:attrName>style.visibility</p:attrName>
                                        </p:attrNameLst>
                                      </p:cBhvr>
                                      <p:to>
                                        <p:strVal val="visible"/>
                                      </p:to>
                                    </p:set>
                                    <p:animEffect transition="in" filter="wipe(up)">
                                      <p:cBhvr>
                                        <p:cTn id="19" dur="1000"/>
                                        <p:tgtEl>
                                          <p:spTgt spid="195591"/>
                                        </p:tgtEl>
                                      </p:cBhvr>
                                    </p:animEffect>
                                  </p:childTnLst>
                                </p:cTn>
                              </p:par>
                            </p:childTnLst>
                          </p:cTn>
                        </p:par>
                        <p:par>
                          <p:cTn id="20" fill="hold">
                            <p:stCondLst>
                              <p:cond delay="4000"/>
                            </p:stCondLst>
                            <p:childTnLst>
                              <p:par>
                                <p:cTn id="21" presetID="12" presetClass="entr" presetSubtype="1" fill="hold" grpId="0" nodeType="afterEffect">
                                  <p:stCondLst>
                                    <p:cond delay="0"/>
                                  </p:stCondLst>
                                  <p:childTnLst>
                                    <p:set>
                                      <p:cBhvr>
                                        <p:cTn id="22" dur="1" fill="hold">
                                          <p:stCondLst>
                                            <p:cond delay="0"/>
                                          </p:stCondLst>
                                        </p:cTn>
                                        <p:tgtEl>
                                          <p:spTgt spid="195594"/>
                                        </p:tgtEl>
                                        <p:attrNameLst>
                                          <p:attrName>style.visibility</p:attrName>
                                        </p:attrNameLst>
                                      </p:cBhvr>
                                      <p:to>
                                        <p:strVal val="visible"/>
                                      </p:to>
                                    </p:set>
                                    <p:animEffect transition="in" filter="slide(fromTop)">
                                      <p:cBhvr>
                                        <p:cTn id="23" dur="1000"/>
                                        <p:tgtEl>
                                          <p:spTgt spid="195594"/>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195592"/>
                                        </p:tgtEl>
                                        <p:attrNameLst>
                                          <p:attrName>style.visibility</p:attrName>
                                        </p:attrNameLst>
                                      </p:cBhvr>
                                      <p:to>
                                        <p:strVal val="visible"/>
                                      </p:to>
                                    </p:set>
                                    <p:animEffect transition="in" filter="wipe(up)">
                                      <p:cBhvr>
                                        <p:cTn id="27" dur="1000"/>
                                        <p:tgtEl>
                                          <p:spTgt spid="195592"/>
                                        </p:tgtEl>
                                      </p:cBhvr>
                                    </p:animEffect>
                                  </p:childTnLst>
                                </p:cTn>
                              </p:par>
                            </p:childTnLst>
                          </p:cTn>
                        </p:par>
                        <p:par>
                          <p:cTn id="28" fill="hold">
                            <p:stCondLst>
                              <p:cond delay="6000"/>
                            </p:stCondLst>
                            <p:childTnLst>
                              <p:par>
                                <p:cTn id="29" presetID="12" presetClass="entr" presetSubtype="1" fill="hold" grpId="0" nodeType="afterEffect">
                                  <p:stCondLst>
                                    <p:cond delay="0"/>
                                  </p:stCondLst>
                                  <p:childTnLst>
                                    <p:set>
                                      <p:cBhvr>
                                        <p:cTn id="30" dur="1" fill="hold">
                                          <p:stCondLst>
                                            <p:cond delay="0"/>
                                          </p:stCondLst>
                                        </p:cTn>
                                        <p:tgtEl>
                                          <p:spTgt spid="195595"/>
                                        </p:tgtEl>
                                        <p:attrNameLst>
                                          <p:attrName>style.visibility</p:attrName>
                                        </p:attrNameLst>
                                      </p:cBhvr>
                                      <p:to>
                                        <p:strVal val="visible"/>
                                      </p:to>
                                    </p:set>
                                    <p:animEffect transition="in" filter="slide(fromTop)">
                                      <p:cBhvr>
                                        <p:cTn id="31" dur="1000"/>
                                        <p:tgtEl>
                                          <p:spTgt spid="195595"/>
                                        </p:tgtEl>
                                      </p:cBhvr>
                                    </p:animEffect>
                                  </p:childTnLst>
                                </p:cTn>
                              </p:par>
                            </p:childTnLst>
                          </p:cTn>
                        </p:par>
                        <p:par>
                          <p:cTn id="32" fill="hold">
                            <p:stCondLst>
                              <p:cond delay="7000"/>
                            </p:stCondLst>
                            <p:childTnLst>
                              <p:par>
                                <p:cTn id="33" presetID="22" presetClass="entr" presetSubtype="1" fill="hold" grpId="0" nodeType="afterEffect">
                                  <p:stCondLst>
                                    <p:cond delay="0"/>
                                  </p:stCondLst>
                                  <p:childTnLst>
                                    <p:set>
                                      <p:cBhvr>
                                        <p:cTn id="34" dur="1" fill="hold">
                                          <p:stCondLst>
                                            <p:cond delay="0"/>
                                          </p:stCondLst>
                                        </p:cTn>
                                        <p:tgtEl>
                                          <p:spTgt spid="195593"/>
                                        </p:tgtEl>
                                        <p:attrNameLst>
                                          <p:attrName>style.visibility</p:attrName>
                                        </p:attrNameLst>
                                      </p:cBhvr>
                                      <p:to>
                                        <p:strVal val="visible"/>
                                      </p:to>
                                    </p:set>
                                    <p:animEffect transition="in" filter="wipe(up)">
                                      <p:cBhvr>
                                        <p:cTn id="35" dur="1000"/>
                                        <p:tgtEl>
                                          <p:spTgt spid="195593"/>
                                        </p:tgtEl>
                                      </p:cBhvr>
                                    </p:animEffect>
                                  </p:childTnLst>
                                </p:cTn>
                              </p:par>
                            </p:childTnLst>
                          </p:cTn>
                        </p:par>
                        <p:par>
                          <p:cTn id="36" fill="hold">
                            <p:stCondLst>
                              <p:cond delay="8000"/>
                            </p:stCondLst>
                            <p:childTnLst>
                              <p:par>
                                <p:cTn id="37" presetID="12" presetClass="entr" presetSubtype="1" fill="hold" grpId="0" nodeType="afterEffect">
                                  <p:stCondLst>
                                    <p:cond delay="0"/>
                                  </p:stCondLst>
                                  <p:childTnLst>
                                    <p:set>
                                      <p:cBhvr>
                                        <p:cTn id="38" dur="1" fill="hold">
                                          <p:stCondLst>
                                            <p:cond delay="0"/>
                                          </p:stCondLst>
                                        </p:cTn>
                                        <p:tgtEl>
                                          <p:spTgt spid="195596"/>
                                        </p:tgtEl>
                                        <p:attrNameLst>
                                          <p:attrName>style.visibility</p:attrName>
                                        </p:attrNameLst>
                                      </p:cBhvr>
                                      <p:to>
                                        <p:strVal val="visible"/>
                                      </p:to>
                                    </p:set>
                                    <p:animEffect transition="in" filter="slide(fromTop)">
                                      <p:cBhvr>
                                        <p:cTn id="39" dur="1000"/>
                                        <p:tgtEl>
                                          <p:spTgt spid="195596"/>
                                        </p:tgtEl>
                                      </p:cBhvr>
                                    </p:animEffect>
                                  </p:childTnLst>
                                </p:cTn>
                              </p:par>
                            </p:childTnLst>
                          </p:cTn>
                        </p:par>
                        <p:par>
                          <p:cTn id="40" fill="hold">
                            <p:stCondLst>
                              <p:cond delay="9000"/>
                            </p:stCondLst>
                            <p:childTnLst>
                              <p:par>
                                <p:cTn id="41" presetID="12" presetClass="entr" presetSubtype="8" fill="hold" nodeType="afterEffect">
                                  <p:stCondLst>
                                    <p:cond delay="0"/>
                                  </p:stCondLst>
                                  <p:childTnLst>
                                    <p:set>
                                      <p:cBhvr>
                                        <p:cTn id="42" dur="1" fill="hold">
                                          <p:stCondLst>
                                            <p:cond delay="0"/>
                                          </p:stCondLst>
                                        </p:cTn>
                                        <p:tgtEl>
                                          <p:spTgt spid="195597">
                                            <p:txEl>
                                              <p:pRg st="0" end="0"/>
                                            </p:txEl>
                                          </p:spTgt>
                                        </p:tgtEl>
                                        <p:attrNameLst>
                                          <p:attrName>style.visibility</p:attrName>
                                        </p:attrNameLst>
                                      </p:cBhvr>
                                      <p:to>
                                        <p:strVal val="visible"/>
                                      </p:to>
                                    </p:set>
                                    <p:animEffect transition="in" filter="slide(fromLeft)">
                                      <p:cBhvr>
                                        <p:cTn id="43" dur="1000"/>
                                        <p:tgtEl>
                                          <p:spTgt spid="195597">
                                            <p:txEl>
                                              <p:pRg st="0" end="0"/>
                                            </p:txEl>
                                          </p:spTgt>
                                        </p:tgtEl>
                                      </p:cBhvr>
                                    </p:animEffect>
                                  </p:childTnLst>
                                </p:cTn>
                              </p:par>
                            </p:childTnLst>
                          </p:cTn>
                        </p:par>
                        <p:par>
                          <p:cTn id="44" fill="hold">
                            <p:stCondLst>
                              <p:cond delay="10000"/>
                            </p:stCondLst>
                            <p:childTnLst>
                              <p:par>
                                <p:cTn id="45" presetID="12" presetClass="entr" presetSubtype="8" fill="hold" nodeType="afterEffect">
                                  <p:stCondLst>
                                    <p:cond delay="0"/>
                                  </p:stCondLst>
                                  <p:childTnLst>
                                    <p:set>
                                      <p:cBhvr>
                                        <p:cTn id="46" dur="1" fill="hold">
                                          <p:stCondLst>
                                            <p:cond delay="0"/>
                                          </p:stCondLst>
                                        </p:cTn>
                                        <p:tgtEl>
                                          <p:spTgt spid="195597">
                                            <p:txEl>
                                              <p:pRg st="1" end="1"/>
                                            </p:txEl>
                                          </p:spTgt>
                                        </p:tgtEl>
                                        <p:attrNameLst>
                                          <p:attrName>style.visibility</p:attrName>
                                        </p:attrNameLst>
                                      </p:cBhvr>
                                      <p:to>
                                        <p:strVal val="visible"/>
                                      </p:to>
                                    </p:set>
                                    <p:animEffect transition="in" filter="slide(fromLeft)">
                                      <p:cBhvr>
                                        <p:cTn id="47" dur="1000"/>
                                        <p:tgtEl>
                                          <p:spTgt spid="195597">
                                            <p:txEl>
                                              <p:pRg st="1" end="1"/>
                                            </p:txEl>
                                          </p:spTgt>
                                        </p:tgtEl>
                                      </p:cBhvr>
                                    </p:animEffect>
                                  </p:childTnLst>
                                </p:cTn>
                              </p:par>
                            </p:childTnLst>
                          </p:cTn>
                        </p:par>
                        <p:par>
                          <p:cTn id="48" fill="hold">
                            <p:stCondLst>
                              <p:cond delay="11000"/>
                            </p:stCondLst>
                            <p:childTnLst>
                              <p:par>
                                <p:cTn id="49" presetID="12" presetClass="entr" presetSubtype="8" fill="hold" nodeType="afterEffect">
                                  <p:stCondLst>
                                    <p:cond delay="0"/>
                                  </p:stCondLst>
                                  <p:childTnLst>
                                    <p:set>
                                      <p:cBhvr>
                                        <p:cTn id="50" dur="1" fill="hold">
                                          <p:stCondLst>
                                            <p:cond delay="0"/>
                                          </p:stCondLst>
                                        </p:cTn>
                                        <p:tgtEl>
                                          <p:spTgt spid="195597">
                                            <p:txEl>
                                              <p:pRg st="2" end="2"/>
                                            </p:txEl>
                                          </p:spTgt>
                                        </p:tgtEl>
                                        <p:attrNameLst>
                                          <p:attrName>style.visibility</p:attrName>
                                        </p:attrNameLst>
                                      </p:cBhvr>
                                      <p:to>
                                        <p:strVal val="visible"/>
                                      </p:to>
                                    </p:set>
                                    <p:animEffect transition="in" filter="slide(fromLeft)">
                                      <p:cBhvr>
                                        <p:cTn id="51" dur="1000"/>
                                        <p:tgtEl>
                                          <p:spTgt spid="195597">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2000"/>
                                        <p:tgtEl>
                                          <p:spTgt spid="195597">
                                            <p:txEl>
                                              <p:pRg st="0" end="0"/>
                                            </p:txEl>
                                          </p:spTgt>
                                        </p:tgtEl>
                                      </p:cBhvr>
                                    </p:animEffect>
                                    <p:set>
                                      <p:cBhvr>
                                        <p:cTn id="56" dur="1" fill="hold">
                                          <p:stCondLst>
                                            <p:cond delay="1999"/>
                                          </p:stCondLst>
                                        </p:cTn>
                                        <p:tgtEl>
                                          <p:spTgt spid="195597">
                                            <p:txEl>
                                              <p:pRg st="0" end="0"/>
                                            </p:txEl>
                                          </p:spTgt>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2000"/>
                                        <p:tgtEl>
                                          <p:spTgt spid="195597">
                                            <p:txEl>
                                              <p:pRg st="1" end="1"/>
                                            </p:txEl>
                                          </p:spTgt>
                                        </p:tgtEl>
                                      </p:cBhvr>
                                    </p:animEffect>
                                    <p:set>
                                      <p:cBhvr>
                                        <p:cTn id="59" dur="1" fill="hold">
                                          <p:stCondLst>
                                            <p:cond delay="1999"/>
                                          </p:stCondLst>
                                        </p:cTn>
                                        <p:tgtEl>
                                          <p:spTgt spid="195597">
                                            <p:txEl>
                                              <p:pRg st="1" end="1"/>
                                            </p:txEl>
                                          </p:spTgt>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2000"/>
                                        <p:tgtEl>
                                          <p:spTgt spid="195597">
                                            <p:txEl>
                                              <p:pRg st="2" end="2"/>
                                            </p:txEl>
                                          </p:spTgt>
                                        </p:tgtEl>
                                      </p:cBhvr>
                                    </p:animEffect>
                                    <p:set>
                                      <p:cBhvr>
                                        <p:cTn id="62" dur="1" fill="hold">
                                          <p:stCondLst>
                                            <p:cond delay="1999"/>
                                          </p:stCondLst>
                                        </p:cTn>
                                        <p:tgtEl>
                                          <p:spTgt spid="195597">
                                            <p:txEl>
                                              <p:pRg st="2" end="2"/>
                                            </p:txEl>
                                          </p:spTgt>
                                        </p:tgtEl>
                                        <p:attrNameLst>
                                          <p:attrName>style.visibility</p:attrName>
                                        </p:attrNameLst>
                                      </p:cBhvr>
                                      <p:to>
                                        <p:strVal val="hidden"/>
                                      </p:to>
                                    </p:set>
                                  </p:childTnLst>
                                </p:cTn>
                              </p:par>
                            </p:childTnLst>
                          </p:cTn>
                        </p:par>
                        <p:par>
                          <p:cTn id="63" fill="hold">
                            <p:stCondLst>
                              <p:cond delay="2000"/>
                            </p:stCondLst>
                            <p:childTnLst>
                              <p:par>
                                <p:cTn id="64" presetID="12" presetClass="entr" presetSubtype="8" fill="hold" nodeType="afterEffect">
                                  <p:stCondLst>
                                    <p:cond delay="0"/>
                                  </p:stCondLst>
                                  <p:childTnLst>
                                    <p:set>
                                      <p:cBhvr>
                                        <p:cTn id="65" dur="1" fill="hold">
                                          <p:stCondLst>
                                            <p:cond delay="0"/>
                                          </p:stCondLst>
                                        </p:cTn>
                                        <p:tgtEl>
                                          <p:spTgt spid="195598">
                                            <p:txEl>
                                              <p:pRg st="0" end="0"/>
                                            </p:txEl>
                                          </p:spTgt>
                                        </p:tgtEl>
                                        <p:attrNameLst>
                                          <p:attrName>style.visibility</p:attrName>
                                        </p:attrNameLst>
                                      </p:cBhvr>
                                      <p:to>
                                        <p:strVal val="visible"/>
                                      </p:to>
                                    </p:set>
                                    <p:animEffect transition="in" filter="slide(fromLeft)">
                                      <p:cBhvr>
                                        <p:cTn id="66" dur="1000"/>
                                        <p:tgtEl>
                                          <p:spTgt spid="195598">
                                            <p:txEl>
                                              <p:pRg st="0" end="0"/>
                                            </p:txEl>
                                          </p:spTgt>
                                        </p:tgtEl>
                                      </p:cBhvr>
                                    </p:animEffect>
                                  </p:childTnLst>
                                </p:cTn>
                              </p:par>
                            </p:childTnLst>
                          </p:cTn>
                        </p:par>
                        <p:par>
                          <p:cTn id="67" fill="hold">
                            <p:stCondLst>
                              <p:cond delay="3000"/>
                            </p:stCondLst>
                            <p:childTnLst>
                              <p:par>
                                <p:cTn id="68" presetID="12" presetClass="entr" presetSubtype="8" fill="hold" nodeType="afterEffect">
                                  <p:stCondLst>
                                    <p:cond delay="0"/>
                                  </p:stCondLst>
                                  <p:childTnLst>
                                    <p:set>
                                      <p:cBhvr>
                                        <p:cTn id="69" dur="1" fill="hold">
                                          <p:stCondLst>
                                            <p:cond delay="0"/>
                                          </p:stCondLst>
                                        </p:cTn>
                                        <p:tgtEl>
                                          <p:spTgt spid="195598">
                                            <p:txEl>
                                              <p:pRg st="1" end="1"/>
                                            </p:txEl>
                                          </p:spTgt>
                                        </p:tgtEl>
                                        <p:attrNameLst>
                                          <p:attrName>style.visibility</p:attrName>
                                        </p:attrNameLst>
                                      </p:cBhvr>
                                      <p:to>
                                        <p:strVal val="visible"/>
                                      </p:to>
                                    </p:set>
                                    <p:animEffect transition="in" filter="slide(fromLeft)">
                                      <p:cBhvr>
                                        <p:cTn id="70" dur="1000"/>
                                        <p:tgtEl>
                                          <p:spTgt spid="195598">
                                            <p:txEl>
                                              <p:pRg st="1" end="1"/>
                                            </p:txEl>
                                          </p:spTgt>
                                        </p:tgtEl>
                                      </p:cBhvr>
                                    </p:animEffect>
                                  </p:childTnLst>
                                </p:cTn>
                              </p:par>
                            </p:childTnLst>
                          </p:cTn>
                        </p:par>
                        <p:par>
                          <p:cTn id="71" fill="hold">
                            <p:stCondLst>
                              <p:cond delay="4000"/>
                            </p:stCondLst>
                            <p:childTnLst>
                              <p:par>
                                <p:cTn id="72" presetID="12" presetClass="entr" presetSubtype="8" fill="hold" nodeType="afterEffect">
                                  <p:stCondLst>
                                    <p:cond delay="0"/>
                                  </p:stCondLst>
                                  <p:childTnLst>
                                    <p:set>
                                      <p:cBhvr>
                                        <p:cTn id="73" dur="1" fill="hold">
                                          <p:stCondLst>
                                            <p:cond delay="0"/>
                                          </p:stCondLst>
                                        </p:cTn>
                                        <p:tgtEl>
                                          <p:spTgt spid="195598">
                                            <p:txEl>
                                              <p:pRg st="2" end="2"/>
                                            </p:txEl>
                                          </p:spTgt>
                                        </p:tgtEl>
                                        <p:attrNameLst>
                                          <p:attrName>style.visibility</p:attrName>
                                        </p:attrNameLst>
                                      </p:cBhvr>
                                      <p:to>
                                        <p:strVal val="visible"/>
                                      </p:to>
                                    </p:set>
                                    <p:animEffect transition="in" filter="slide(fromLeft)">
                                      <p:cBhvr>
                                        <p:cTn id="74" dur="1000"/>
                                        <p:tgtEl>
                                          <p:spTgt spid="195598">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2000"/>
                                        <p:tgtEl>
                                          <p:spTgt spid="195598">
                                            <p:txEl>
                                              <p:pRg st="0" end="0"/>
                                            </p:txEl>
                                          </p:spTgt>
                                        </p:tgtEl>
                                      </p:cBhvr>
                                    </p:animEffect>
                                    <p:set>
                                      <p:cBhvr>
                                        <p:cTn id="79" dur="1" fill="hold">
                                          <p:stCondLst>
                                            <p:cond delay="1999"/>
                                          </p:stCondLst>
                                        </p:cTn>
                                        <p:tgtEl>
                                          <p:spTgt spid="195598">
                                            <p:txEl>
                                              <p:pRg st="0" end="0"/>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2000"/>
                                        <p:tgtEl>
                                          <p:spTgt spid="195598">
                                            <p:txEl>
                                              <p:pRg st="1" end="1"/>
                                            </p:txEl>
                                          </p:spTgt>
                                        </p:tgtEl>
                                      </p:cBhvr>
                                    </p:animEffect>
                                    <p:set>
                                      <p:cBhvr>
                                        <p:cTn id="82" dur="1" fill="hold">
                                          <p:stCondLst>
                                            <p:cond delay="1999"/>
                                          </p:stCondLst>
                                        </p:cTn>
                                        <p:tgtEl>
                                          <p:spTgt spid="195598">
                                            <p:txEl>
                                              <p:pRg st="1" end="1"/>
                                            </p:txEl>
                                          </p:spTgt>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2000"/>
                                        <p:tgtEl>
                                          <p:spTgt spid="195598">
                                            <p:txEl>
                                              <p:pRg st="2" end="2"/>
                                            </p:txEl>
                                          </p:spTgt>
                                        </p:tgtEl>
                                      </p:cBhvr>
                                    </p:animEffect>
                                    <p:set>
                                      <p:cBhvr>
                                        <p:cTn id="85" dur="1" fill="hold">
                                          <p:stCondLst>
                                            <p:cond delay="1999"/>
                                          </p:stCondLst>
                                        </p:cTn>
                                        <p:tgtEl>
                                          <p:spTgt spid="195598">
                                            <p:txEl>
                                              <p:pRg st="2" end="2"/>
                                            </p:txEl>
                                          </p:spTgt>
                                        </p:tgtEl>
                                        <p:attrNameLst>
                                          <p:attrName>style.visibility</p:attrName>
                                        </p:attrNameLst>
                                      </p:cBhvr>
                                      <p:to>
                                        <p:strVal val="hidden"/>
                                      </p:to>
                                    </p:set>
                                  </p:childTnLst>
                                </p:cTn>
                              </p:par>
                            </p:childTnLst>
                          </p:cTn>
                        </p:par>
                        <p:par>
                          <p:cTn id="86" fill="hold">
                            <p:stCondLst>
                              <p:cond delay="2000"/>
                            </p:stCondLst>
                            <p:childTnLst>
                              <p:par>
                                <p:cTn id="87" presetID="12" presetClass="entr" presetSubtype="8" fill="hold" nodeType="afterEffect">
                                  <p:stCondLst>
                                    <p:cond delay="0"/>
                                  </p:stCondLst>
                                  <p:childTnLst>
                                    <p:set>
                                      <p:cBhvr>
                                        <p:cTn id="88" dur="1" fill="hold">
                                          <p:stCondLst>
                                            <p:cond delay="0"/>
                                          </p:stCondLst>
                                        </p:cTn>
                                        <p:tgtEl>
                                          <p:spTgt spid="195599">
                                            <p:txEl>
                                              <p:pRg st="0" end="0"/>
                                            </p:txEl>
                                          </p:spTgt>
                                        </p:tgtEl>
                                        <p:attrNameLst>
                                          <p:attrName>style.visibility</p:attrName>
                                        </p:attrNameLst>
                                      </p:cBhvr>
                                      <p:to>
                                        <p:strVal val="visible"/>
                                      </p:to>
                                    </p:set>
                                    <p:animEffect transition="in" filter="slide(fromLeft)">
                                      <p:cBhvr>
                                        <p:cTn id="89" dur="1000"/>
                                        <p:tgtEl>
                                          <p:spTgt spid="195599">
                                            <p:txEl>
                                              <p:pRg st="0" end="0"/>
                                            </p:txEl>
                                          </p:spTgt>
                                        </p:tgtEl>
                                      </p:cBhvr>
                                    </p:animEffect>
                                  </p:childTnLst>
                                </p:cTn>
                              </p:par>
                            </p:childTnLst>
                          </p:cTn>
                        </p:par>
                        <p:par>
                          <p:cTn id="90" fill="hold">
                            <p:stCondLst>
                              <p:cond delay="3000"/>
                            </p:stCondLst>
                            <p:childTnLst>
                              <p:par>
                                <p:cTn id="91" presetID="12" presetClass="entr" presetSubtype="8" fill="hold" nodeType="afterEffect">
                                  <p:stCondLst>
                                    <p:cond delay="0"/>
                                  </p:stCondLst>
                                  <p:childTnLst>
                                    <p:set>
                                      <p:cBhvr>
                                        <p:cTn id="92" dur="1" fill="hold">
                                          <p:stCondLst>
                                            <p:cond delay="0"/>
                                          </p:stCondLst>
                                        </p:cTn>
                                        <p:tgtEl>
                                          <p:spTgt spid="195599">
                                            <p:txEl>
                                              <p:pRg st="1" end="1"/>
                                            </p:txEl>
                                          </p:spTgt>
                                        </p:tgtEl>
                                        <p:attrNameLst>
                                          <p:attrName>style.visibility</p:attrName>
                                        </p:attrNameLst>
                                      </p:cBhvr>
                                      <p:to>
                                        <p:strVal val="visible"/>
                                      </p:to>
                                    </p:set>
                                    <p:animEffect transition="in" filter="slide(fromLeft)">
                                      <p:cBhvr>
                                        <p:cTn id="93" dur="1000"/>
                                        <p:tgtEl>
                                          <p:spTgt spid="1955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p:bldP spid="195589" grpId="0" animBg="1"/>
      <p:bldP spid="195590" grpId="0" animBg="1"/>
      <p:bldP spid="195591" grpId="0" animBg="1"/>
      <p:bldP spid="195592" grpId="0" animBg="1"/>
      <p:bldP spid="195593" grpId="0" animBg="1"/>
      <p:bldP spid="195594" grpId="0" animBg="1"/>
      <p:bldP spid="195595" grpId="0" animBg="1"/>
      <p:bldP spid="195596" grpId="0" animBg="1"/>
      <p:bldP spid="195597"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4862241E-9853-407E-9EA8-C18DABE029D8}" type="slidenum">
              <a:rPr lang="en-US" altLang="zh-CN" smtClean="0">
                <a:ea typeface="宋体" charset="-122"/>
              </a:rPr>
              <a:pPr fontAlgn="base">
                <a:spcBef>
                  <a:spcPct val="0"/>
                </a:spcBef>
                <a:spcAft>
                  <a:spcPct val="0"/>
                </a:spcAft>
              </a:pPr>
              <a:t>8</a:t>
            </a:fld>
            <a:endParaRPr lang="en-US" altLang="zh-CN" smtClean="0">
              <a:ea typeface="宋体" charset="-122"/>
            </a:endParaRPr>
          </a:p>
        </p:txBody>
      </p:sp>
      <p:sp>
        <p:nvSpPr>
          <p:cNvPr id="19458" name="Rectangle 2"/>
          <p:cNvSpPr>
            <a:spLocks noGrp="1" noChangeArrowheads="1"/>
          </p:cNvSpPr>
          <p:nvPr>
            <p:ph type="title"/>
          </p:nvPr>
        </p:nvSpPr>
        <p:spPr/>
        <p:txBody>
          <a:bodyPr/>
          <a:lstStyle/>
          <a:p>
            <a:pPr eaLnBrk="1" hangingPunct="1"/>
            <a:r>
              <a:rPr lang="en-US" altLang="zh-CN" smtClean="0">
                <a:ea typeface="文鼎CS大宋"/>
              </a:rPr>
              <a:t>Oracle </a:t>
            </a:r>
            <a:r>
              <a:rPr lang="zh-CN" altLang="en-US" smtClean="0">
                <a:ea typeface="文鼎CS大宋"/>
              </a:rPr>
              <a:t>数据类型</a:t>
            </a:r>
            <a:r>
              <a:rPr lang="en-US" smtClean="0">
                <a:ea typeface="文鼎CS大宋"/>
              </a:rPr>
              <a:t> </a:t>
            </a:r>
            <a:r>
              <a:rPr lang="en-US" altLang="zh-CN" smtClean="0">
                <a:ea typeface="文鼎CS大宋"/>
              </a:rPr>
              <a:t>5-3</a:t>
            </a:r>
          </a:p>
        </p:txBody>
      </p:sp>
      <p:sp>
        <p:nvSpPr>
          <p:cNvPr id="56365" name="Rectangle 45"/>
          <p:cNvSpPr>
            <a:spLocks noChangeArrowheads="1"/>
          </p:cNvSpPr>
          <p:nvPr/>
        </p:nvSpPr>
        <p:spPr bwMode="auto">
          <a:xfrm>
            <a:off x="642938" y="1357313"/>
            <a:ext cx="8064500" cy="2947987"/>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数值数据类型</a:t>
            </a:r>
          </a:p>
          <a:p>
            <a:pPr marL="742950" lvl="1" indent="-285750">
              <a:lnSpc>
                <a:spcPct val="120000"/>
              </a:lnSpc>
              <a:spcBef>
                <a:spcPct val="20000"/>
              </a:spcBef>
              <a:buClr>
                <a:srgbClr val="558ED5"/>
              </a:buClr>
              <a:buFont typeface="Arial" charset="0"/>
              <a:buChar char="–"/>
            </a:pPr>
            <a:r>
              <a:rPr lang="zh-CN" altLang="en-US" sz="2400" b="1">
                <a:latin typeface="Calibri" pitchFamily="34" charset="0"/>
                <a:ea typeface="黑体" pitchFamily="49" charset="-122"/>
              </a:rPr>
              <a:t>可以存储整数、浮点数和实数</a:t>
            </a:r>
          </a:p>
          <a:p>
            <a:pPr marL="742950" lvl="1" indent="-285750">
              <a:lnSpc>
                <a:spcPct val="120000"/>
              </a:lnSpc>
              <a:spcBef>
                <a:spcPct val="20000"/>
              </a:spcBef>
              <a:buClr>
                <a:srgbClr val="558ED5"/>
              </a:buClr>
              <a:buFont typeface="Arial" charset="0"/>
              <a:buChar char="–"/>
            </a:pPr>
            <a:r>
              <a:rPr lang="zh-CN" altLang="en-US" sz="2400" b="1">
                <a:latin typeface="Calibri" pitchFamily="34" charset="0"/>
                <a:ea typeface="黑体" pitchFamily="49" charset="-122"/>
              </a:rPr>
              <a:t>最高精度为 </a:t>
            </a:r>
            <a:r>
              <a:rPr lang="en-US" altLang="zh-CN" sz="2400" b="1">
                <a:latin typeface="Calibri" pitchFamily="34" charset="0"/>
                <a:ea typeface="黑体" pitchFamily="49" charset="-122"/>
              </a:rPr>
              <a:t>38 </a:t>
            </a:r>
            <a:r>
              <a:rPr lang="zh-CN" altLang="en-US" sz="2400" b="1">
                <a:latin typeface="Calibri" pitchFamily="34" charset="0"/>
                <a:ea typeface="黑体" pitchFamily="49" charset="-122"/>
              </a:rPr>
              <a:t>位</a:t>
            </a:r>
          </a:p>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数值数据类型的声明语法：</a:t>
            </a:r>
          </a:p>
          <a:p>
            <a:pPr marL="742950" lvl="1" indent="-285750">
              <a:lnSpc>
                <a:spcPct val="120000"/>
              </a:lnSpc>
              <a:spcBef>
                <a:spcPct val="20000"/>
              </a:spcBef>
              <a:buClr>
                <a:srgbClr val="558ED5"/>
              </a:buClr>
              <a:buFont typeface="Arial" charset="0"/>
              <a:buChar char="–"/>
            </a:pPr>
            <a:r>
              <a:rPr lang="en-US" altLang="zh-CN" sz="2400" b="1">
                <a:latin typeface="Calibri" pitchFamily="34" charset="0"/>
                <a:ea typeface="黑体" pitchFamily="49" charset="-122"/>
              </a:rPr>
              <a:t>NUMBER [( p[, s])]</a:t>
            </a:r>
          </a:p>
          <a:p>
            <a:pPr marL="742950" lvl="1" indent="-285750">
              <a:lnSpc>
                <a:spcPct val="120000"/>
              </a:lnSpc>
              <a:spcBef>
                <a:spcPct val="20000"/>
              </a:spcBef>
              <a:buClr>
                <a:srgbClr val="558ED5"/>
              </a:buClr>
              <a:buFont typeface="Arial" charset="0"/>
              <a:buChar char="–"/>
            </a:pPr>
            <a:r>
              <a:rPr lang="en-US" altLang="zh-CN" sz="2400" b="1">
                <a:latin typeface="Calibri" pitchFamily="34" charset="0"/>
                <a:ea typeface="黑体" pitchFamily="49" charset="-122"/>
              </a:rPr>
              <a:t>P</a:t>
            </a:r>
            <a:r>
              <a:rPr lang="zh-CN" altLang="en-US" sz="2400" b="1">
                <a:latin typeface="Calibri" pitchFamily="34" charset="0"/>
                <a:ea typeface="黑体" pitchFamily="49" charset="-122"/>
              </a:rPr>
              <a:t>表示精度，</a:t>
            </a:r>
            <a:r>
              <a:rPr lang="en-US" altLang="zh-CN" sz="2400" b="1">
                <a:latin typeface="Calibri" pitchFamily="34" charset="0"/>
                <a:ea typeface="黑体" pitchFamily="49" charset="-122"/>
              </a:rPr>
              <a:t>S</a:t>
            </a:r>
            <a:r>
              <a:rPr lang="zh-CN" altLang="en-US" sz="2400" b="1">
                <a:latin typeface="Calibri" pitchFamily="34" charset="0"/>
                <a:ea typeface="黑体" pitchFamily="49" charset="-122"/>
              </a:rPr>
              <a:t>表示小数点的位数</a:t>
            </a:r>
          </a:p>
        </p:txBody>
      </p:sp>
      <p:sp>
        <p:nvSpPr>
          <p:cNvPr id="56366" name="Rectangle 46"/>
          <p:cNvSpPr>
            <a:spLocks noChangeArrowheads="1"/>
          </p:cNvSpPr>
          <p:nvPr/>
        </p:nvSpPr>
        <p:spPr bwMode="auto">
          <a:xfrm>
            <a:off x="642938" y="1357313"/>
            <a:ext cx="8143875" cy="4000500"/>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日期时间数据类型存储日期和时间值，包括年、月、日，小时、分钟、秒</a:t>
            </a:r>
          </a:p>
          <a:p>
            <a:pPr marL="342900" indent="-342900">
              <a:lnSpc>
                <a:spcPct val="150000"/>
              </a:lnSpc>
              <a:spcBef>
                <a:spcPct val="20000"/>
              </a:spcBef>
              <a:buClr>
                <a:schemeClr val="accent2"/>
              </a:buClr>
              <a:buFontTx/>
              <a:buBlip>
                <a:blip r:embed="rId3"/>
              </a:buBlip>
            </a:pPr>
            <a:r>
              <a:rPr lang="zh-CN" altLang="en-US" sz="2800" b="1">
                <a:latin typeface="Calibri" pitchFamily="34" charset="0"/>
                <a:ea typeface="黑体" pitchFamily="49" charset="-122"/>
              </a:rPr>
              <a:t>主要的日期时间类型有：</a:t>
            </a:r>
          </a:p>
          <a:p>
            <a:pPr marL="742950" lvl="1" indent="-285750">
              <a:lnSpc>
                <a:spcPct val="120000"/>
              </a:lnSpc>
              <a:spcBef>
                <a:spcPct val="20000"/>
              </a:spcBef>
              <a:buClr>
                <a:srgbClr val="558ED5"/>
              </a:buClr>
              <a:buFont typeface="Arial" charset="0"/>
              <a:buChar char="–"/>
            </a:pPr>
            <a:r>
              <a:rPr lang="en-US" altLang="zh-CN" sz="2400" b="1">
                <a:latin typeface="Calibri" pitchFamily="34" charset="0"/>
                <a:ea typeface="黑体" pitchFamily="49" charset="-122"/>
              </a:rPr>
              <a:t>DATE - </a:t>
            </a:r>
            <a:r>
              <a:rPr lang="zh-CN" altLang="en-US" sz="2400" b="1">
                <a:latin typeface="Calibri" pitchFamily="34" charset="0"/>
                <a:ea typeface="黑体" pitchFamily="49" charset="-122"/>
              </a:rPr>
              <a:t>存储日期和时间部分，精确到整个的秒</a:t>
            </a:r>
          </a:p>
          <a:p>
            <a:pPr marL="742950" lvl="1" indent="-285750">
              <a:lnSpc>
                <a:spcPct val="120000"/>
              </a:lnSpc>
              <a:spcBef>
                <a:spcPct val="20000"/>
              </a:spcBef>
              <a:buClr>
                <a:srgbClr val="558ED5"/>
              </a:buClr>
              <a:buFont typeface="Arial" charset="0"/>
              <a:buChar char="–"/>
            </a:pPr>
            <a:r>
              <a:rPr lang="en-US" altLang="zh-CN" sz="2400" b="1">
                <a:latin typeface="Calibri" pitchFamily="34" charset="0"/>
                <a:ea typeface="黑体" pitchFamily="49" charset="-122"/>
              </a:rPr>
              <a:t>TIMESTAMP - </a:t>
            </a:r>
            <a:r>
              <a:rPr lang="zh-CN" altLang="en-US" sz="2400" b="1">
                <a:latin typeface="Calibri" pitchFamily="34" charset="0"/>
                <a:ea typeface="黑体" pitchFamily="49" charset="-122"/>
              </a:rPr>
              <a:t>存储日期、时间和时区信息，秒值精确到小数点后</a:t>
            </a:r>
            <a:r>
              <a:rPr lang="en-US" altLang="zh-CN" sz="2400" b="1">
                <a:latin typeface="Calibri" pitchFamily="34" charset="0"/>
                <a:ea typeface="黑体" pitchFamily="49" charset="-122"/>
              </a:rPr>
              <a:t>6</a:t>
            </a:r>
            <a:r>
              <a:rPr lang="zh-CN" altLang="en-US" sz="2400" b="1">
                <a:latin typeface="Calibri" pitchFamily="34" charset="0"/>
                <a:ea typeface="黑体" pitchFamily="49" charset="-122"/>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3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6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6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6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6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6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2000"/>
                                        <p:tgtEl>
                                          <p:spTgt spid="56365">
                                            <p:txEl>
                                              <p:pRg st="0" end="0"/>
                                            </p:txEl>
                                          </p:spTgt>
                                        </p:tgtEl>
                                      </p:cBhvr>
                                    </p:animEffect>
                                    <p:set>
                                      <p:cBhvr>
                                        <p:cTn id="21" dur="1" fill="hold">
                                          <p:stCondLst>
                                            <p:cond delay="1999"/>
                                          </p:stCondLst>
                                        </p:cTn>
                                        <p:tgtEl>
                                          <p:spTgt spid="56365">
                                            <p:txEl>
                                              <p:pRg st="0" end="0"/>
                                            </p:txEl>
                                          </p:spTgt>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2000"/>
                                        <p:tgtEl>
                                          <p:spTgt spid="56365">
                                            <p:txEl>
                                              <p:pRg st="1" end="1"/>
                                            </p:txEl>
                                          </p:spTgt>
                                        </p:tgtEl>
                                      </p:cBhvr>
                                    </p:animEffect>
                                    <p:set>
                                      <p:cBhvr>
                                        <p:cTn id="24" dur="1" fill="hold">
                                          <p:stCondLst>
                                            <p:cond delay="1999"/>
                                          </p:stCondLst>
                                        </p:cTn>
                                        <p:tgtEl>
                                          <p:spTgt spid="56365">
                                            <p:txEl>
                                              <p:pRg st="1" end="1"/>
                                            </p:txEl>
                                          </p:spTgt>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2000"/>
                                        <p:tgtEl>
                                          <p:spTgt spid="56365">
                                            <p:txEl>
                                              <p:pRg st="2" end="2"/>
                                            </p:txEl>
                                          </p:spTgt>
                                        </p:tgtEl>
                                      </p:cBhvr>
                                    </p:animEffect>
                                    <p:set>
                                      <p:cBhvr>
                                        <p:cTn id="27" dur="1" fill="hold">
                                          <p:stCondLst>
                                            <p:cond delay="1999"/>
                                          </p:stCondLst>
                                        </p:cTn>
                                        <p:tgtEl>
                                          <p:spTgt spid="56365">
                                            <p:txEl>
                                              <p:pRg st="2" end="2"/>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2000"/>
                                        <p:tgtEl>
                                          <p:spTgt spid="56365">
                                            <p:txEl>
                                              <p:pRg st="3" end="3"/>
                                            </p:txEl>
                                          </p:spTgt>
                                        </p:tgtEl>
                                      </p:cBhvr>
                                    </p:animEffect>
                                    <p:set>
                                      <p:cBhvr>
                                        <p:cTn id="30" dur="1" fill="hold">
                                          <p:stCondLst>
                                            <p:cond delay="1999"/>
                                          </p:stCondLst>
                                        </p:cTn>
                                        <p:tgtEl>
                                          <p:spTgt spid="56365">
                                            <p:txEl>
                                              <p:pRg st="3" end="3"/>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2000"/>
                                        <p:tgtEl>
                                          <p:spTgt spid="56365">
                                            <p:txEl>
                                              <p:pRg st="4" end="4"/>
                                            </p:txEl>
                                          </p:spTgt>
                                        </p:tgtEl>
                                      </p:cBhvr>
                                    </p:animEffect>
                                    <p:set>
                                      <p:cBhvr>
                                        <p:cTn id="33" dur="1" fill="hold">
                                          <p:stCondLst>
                                            <p:cond delay="1999"/>
                                          </p:stCondLst>
                                        </p:cTn>
                                        <p:tgtEl>
                                          <p:spTgt spid="56365">
                                            <p:txEl>
                                              <p:pRg st="4" end="4"/>
                                            </p:txEl>
                                          </p:spTgt>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2000"/>
                                        <p:tgtEl>
                                          <p:spTgt spid="56365">
                                            <p:txEl>
                                              <p:pRg st="5" end="5"/>
                                            </p:txEl>
                                          </p:spTgt>
                                        </p:tgtEl>
                                      </p:cBhvr>
                                    </p:animEffect>
                                    <p:set>
                                      <p:cBhvr>
                                        <p:cTn id="36" dur="1" fill="hold">
                                          <p:stCondLst>
                                            <p:cond delay="1999"/>
                                          </p:stCondLst>
                                        </p:cTn>
                                        <p:tgtEl>
                                          <p:spTgt spid="56365">
                                            <p:txEl>
                                              <p:pRg st="5" end="5"/>
                                            </p:txEl>
                                          </p:spTgt>
                                        </p:tgtEl>
                                        <p:attrNameLst>
                                          <p:attrName>style.visibility</p:attrName>
                                        </p:attrNameLst>
                                      </p:cBhvr>
                                      <p:to>
                                        <p:strVal val="hidden"/>
                                      </p:to>
                                    </p:set>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56366">
                                            <p:txEl>
                                              <p:pRg st="0" end="0"/>
                                            </p:txEl>
                                          </p:spTgt>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56366">
                                            <p:txEl>
                                              <p:pRg st="1" end="1"/>
                                            </p:txEl>
                                          </p:spTgt>
                                        </p:tgtEl>
                                        <p:attrNameLst>
                                          <p:attrName>style.visibility</p:attrName>
                                        </p:attrNameLst>
                                      </p:cBhvr>
                                      <p:to>
                                        <p:strVal val="visible"/>
                                      </p:to>
                                    </p:set>
                                  </p:childTnLst>
                                </p:cTn>
                              </p:par>
                            </p:childTnLst>
                          </p:cTn>
                        </p:par>
                        <p:par>
                          <p:cTn id="43" fill="hold">
                            <p:stCondLst>
                              <p:cond delay="2000"/>
                            </p:stCondLst>
                            <p:childTnLst>
                              <p:par>
                                <p:cTn id="44" presetID="1" presetClass="entr" presetSubtype="0" fill="hold" nodeType="afterEffect">
                                  <p:stCondLst>
                                    <p:cond delay="0"/>
                                  </p:stCondLst>
                                  <p:childTnLst>
                                    <p:set>
                                      <p:cBhvr>
                                        <p:cTn id="45" dur="1" fill="hold">
                                          <p:stCondLst>
                                            <p:cond delay="0"/>
                                          </p:stCondLst>
                                        </p:cTn>
                                        <p:tgtEl>
                                          <p:spTgt spid="56366">
                                            <p:txEl>
                                              <p:pRg st="2" end="2"/>
                                            </p:txEl>
                                          </p:spTgt>
                                        </p:tgtEl>
                                        <p:attrNameLst>
                                          <p:attrName>style.visibility</p:attrName>
                                        </p:attrNameLst>
                                      </p:cBhvr>
                                      <p:to>
                                        <p:strVal val="visible"/>
                                      </p:to>
                                    </p:set>
                                  </p:childTnLst>
                                </p:cTn>
                              </p:par>
                            </p:childTnLst>
                          </p:cTn>
                        </p:par>
                        <p:par>
                          <p:cTn id="46" fill="hold">
                            <p:stCondLst>
                              <p:cond delay="2000"/>
                            </p:stCondLst>
                            <p:childTnLst>
                              <p:par>
                                <p:cTn id="47" presetID="1" presetClass="entr" presetSubtype="0" fill="hold" nodeType="afterEffect">
                                  <p:stCondLst>
                                    <p:cond delay="0"/>
                                  </p:stCondLst>
                                  <p:childTnLst>
                                    <p:set>
                                      <p:cBhvr>
                                        <p:cTn id="48" dur="1" fill="hold">
                                          <p:stCondLst>
                                            <p:cond delay="0"/>
                                          </p:stCondLst>
                                        </p:cTn>
                                        <p:tgtEl>
                                          <p:spTgt spid="563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6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p:cNvSpPr>
            <a:spLocks noGrp="1"/>
          </p:cNvSpPr>
          <p:nvPr>
            <p:ph type="sldNum" sz="quarter" idx="10"/>
          </p:nvPr>
        </p:nvSpPr>
        <p:spPr bwMode="auto">
          <a:noFill/>
          <a:ln>
            <a:miter lim="800000"/>
            <a:headEnd/>
            <a:tailEnd/>
          </a:ln>
        </p:spPr>
        <p:txBody>
          <a:bodyPr/>
          <a:lstStyle/>
          <a:p>
            <a:pPr fontAlgn="base">
              <a:spcBef>
                <a:spcPct val="0"/>
              </a:spcBef>
              <a:spcAft>
                <a:spcPct val="0"/>
              </a:spcAft>
            </a:pPr>
            <a:fld id="{58B1058E-1866-4070-B72A-5E54EA3622BC}" type="slidenum">
              <a:rPr lang="en-US" altLang="zh-CN" smtClean="0">
                <a:ea typeface="宋体" charset="-122"/>
              </a:rPr>
              <a:pPr fontAlgn="base">
                <a:spcBef>
                  <a:spcPct val="0"/>
                </a:spcBef>
                <a:spcAft>
                  <a:spcPct val="0"/>
                </a:spcAft>
              </a:pPr>
              <a:t>9</a:t>
            </a:fld>
            <a:endParaRPr lang="en-US" altLang="zh-CN" smtClean="0">
              <a:ea typeface="宋体" charset="-122"/>
            </a:endParaRPr>
          </a:p>
        </p:txBody>
      </p:sp>
      <p:sp>
        <p:nvSpPr>
          <p:cNvPr id="21506" name="Rectangle 2"/>
          <p:cNvSpPr>
            <a:spLocks noGrp="1" noChangeArrowheads="1"/>
          </p:cNvSpPr>
          <p:nvPr>
            <p:ph type="title"/>
          </p:nvPr>
        </p:nvSpPr>
        <p:spPr/>
        <p:txBody>
          <a:bodyPr/>
          <a:lstStyle/>
          <a:p>
            <a:pPr eaLnBrk="1" hangingPunct="1"/>
            <a:r>
              <a:rPr lang="en-US" altLang="zh-CN" smtClean="0">
                <a:ea typeface="文鼎CS大宋"/>
              </a:rPr>
              <a:t>Oracle </a:t>
            </a:r>
            <a:r>
              <a:rPr lang="zh-CN" altLang="en-US" smtClean="0">
                <a:ea typeface="文鼎CS大宋"/>
              </a:rPr>
              <a:t>数据类型</a:t>
            </a:r>
            <a:r>
              <a:rPr lang="en-US" smtClean="0">
                <a:ea typeface="文鼎CS大宋"/>
              </a:rPr>
              <a:t> </a:t>
            </a:r>
            <a:r>
              <a:rPr lang="en-US" altLang="zh-CN" smtClean="0">
                <a:ea typeface="文鼎CS大宋"/>
              </a:rPr>
              <a:t>5-4</a:t>
            </a:r>
          </a:p>
        </p:txBody>
      </p:sp>
      <p:sp>
        <p:nvSpPr>
          <p:cNvPr id="60456" name="Rectangle 40"/>
          <p:cNvSpPr>
            <a:spLocks noChangeArrowheads="1"/>
          </p:cNvSpPr>
          <p:nvPr/>
        </p:nvSpPr>
        <p:spPr bwMode="auto">
          <a:xfrm>
            <a:off x="500063" y="1265238"/>
            <a:ext cx="8215312" cy="2092325"/>
          </a:xfrm>
          <a:prstGeom prst="rect">
            <a:avLst/>
          </a:prstGeom>
          <a:noFill/>
          <a:ln w="9525">
            <a:noFill/>
            <a:miter lim="800000"/>
            <a:headEnd/>
            <a:tailEnd/>
          </a:ln>
        </p:spPr>
        <p:txBody>
          <a:bodyPr/>
          <a:lstStyle/>
          <a:p>
            <a:pPr marL="342900" indent="-342900">
              <a:lnSpc>
                <a:spcPct val="130000"/>
              </a:lnSpc>
              <a:buClr>
                <a:schemeClr val="accent2"/>
              </a:buClr>
              <a:buFontTx/>
              <a:buBlip>
                <a:blip r:embed="rId3"/>
              </a:buBlip>
            </a:pPr>
            <a:r>
              <a:rPr lang="en-US" altLang="zh-CN" sz="2600" b="1">
                <a:latin typeface="Calibri" pitchFamily="34" charset="0"/>
                <a:ea typeface="黑体" pitchFamily="49" charset="-122"/>
              </a:rPr>
              <a:t>RAW </a:t>
            </a:r>
            <a:r>
              <a:rPr lang="zh-CN" altLang="en-US" sz="2600" b="1">
                <a:latin typeface="Calibri" pitchFamily="34" charset="0"/>
                <a:ea typeface="黑体" pitchFamily="49" charset="-122"/>
              </a:rPr>
              <a:t>数据类型用于存储二进制数据</a:t>
            </a:r>
          </a:p>
          <a:p>
            <a:pPr marL="342900" indent="-342900">
              <a:lnSpc>
                <a:spcPct val="130000"/>
              </a:lnSpc>
              <a:buClr>
                <a:schemeClr val="accent2"/>
              </a:buClr>
              <a:buFontTx/>
              <a:buBlip>
                <a:blip r:embed="rId3"/>
              </a:buBlip>
            </a:pPr>
            <a:r>
              <a:rPr lang="en-US" altLang="zh-CN" sz="2600" b="1">
                <a:latin typeface="Calibri" pitchFamily="34" charset="0"/>
                <a:ea typeface="黑体" pitchFamily="49" charset="-122"/>
              </a:rPr>
              <a:t>RAW </a:t>
            </a:r>
            <a:r>
              <a:rPr lang="zh-CN" altLang="en-US" sz="2600" b="1">
                <a:latin typeface="Calibri" pitchFamily="34" charset="0"/>
                <a:ea typeface="黑体" pitchFamily="49" charset="-122"/>
              </a:rPr>
              <a:t>数据类型最多能存储 </a:t>
            </a:r>
            <a:r>
              <a:rPr lang="en-US" altLang="zh-CN" sz="2600" b="1">
                <a:latin typeface="Calibri" pitchFamily="34" charset="0"/>
                <a:ea typeface="黑体" pitchFamily="49" charset="-122"/>
              </a:rPr>
              <a:t>2000 </a:t>
            </a:r>
            <a:r>
              <a:rPr lang="zh-CN" altLang="en-US" sz="2600" b="1">
                <a:latin typeface="Calibri" pitchFamily="34" charset="0"/>
                <a:ea typeface="黑体" pitchFamily="49" charset="-122"/>
              </a:rPr>
              <a:t>字节</a:t>
            </a:r>
          </a:p>
          <a:p>
            <a:pPr marL="342900" indent="-342900">
              <a:lnSpc>
                <a:spcPct val="130000"/>
              </a:lnSpc>
              <a:buClr>
                <a:schemeClr val="accent2"/>
              </a:buClr>
              <a:buFontTx/>
              <a:buBlip>
                <a:blip r:embed="rId3"/>
              </a:buBlip>
            </a:pPr>
            <a:r>
              <a:rPr lang="en-US" altLang="zh-CN" sz="2600" b="1">
                <a:latin typeface="Calibri" pitchFamily="34" charset="0"/>
                <a:ea typeface="黑体" pitchFamily="49" charset="-122"/>
              </a:rPr>
              <a:t>LONG RAW </a:t>
            </a:r>
            <a:r>
              <a:rPr lang="zh-CN" altLang="en-US" sz="2600" b="1">
                <a:latin typeface="Calibri" pitchFamily="34" charset="0"/>
                <a:ea typeface="黑体" pitchFamily="49" charset="-122"/>
              </a:rPr>
              <a:t>数据类型用于存储可变长度的二进制数据</a:t>
            </a:r>
          </a:p>
          <a:p>
            <a:pPr marL="342900" indent="-342900">
              <a:lnSpc>
                <a:spcPct val="130000"/>
              </a:lnSpc>
              <a:buClr>
                <a:schemeClr val="accent2"/>
              </a:buClr>
              <a:buFontTx/>
              <a:buBlip>
                <a:blip r:embed="rId3"/>
              </a:buBlip>
            </a:pPr>
            <a:r>
              <a:rPr lang="en-US" altLang="zh-CN" sz="2600" b="1">
                <a:latin typeface="Calibri" pitchFamily="34" charset="0"/>
                <a:ea typeface="黑体" pitchFamily="49" charset="-122"/>
              </a:rPr>
              <a:t>LONG RAW </a:t>
            </a:r>
            <a:r>
              <a:rPr lang="zh-CN" altLang="en-US" sz="2600" b="1">
                <a:latin typeface="Calibri" pitchFamily="34" charset="0"/>
                <a:ea typeface="黑体" pitchFamily="49" charset="-122"/>
              </a:rPr>
              <a:t>数据类型最多能存储 </a:t>
            </a:r>
            <a:r>
              <a:rPr lang="en-US" altLang="zh-CN" sz="2600" b="1">
                <a:latin typeface="Calibri" pitchFamily="34" charset="0"/>
                <a:ea typeface="黑体" pitchFamily="49" charset="-122"/>
              </a:rPr>
              <a:t>2 GB</a:t>
            </a:r>
          </a:p>
        </p:txBody>
      </p:sp>
      <p:sp>
        <p:nvSpPr>
          <p:cNvPr id="60457" name="AutoShape 41"/>
          <p:cNvSpPr>
            <a:spLocks noChangeArrowheads="1"/>
          </p:cNvSpPr>
          <p:nvPr/>
        </p:nvSpPr>
        <p:spPr bwMode="auto">
          <a:xfrm>
            <a:off x="3559175" y="3689350"/>
            <a:ext cx="1295400" cy="50482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a:effectLst>
            <a:prstShdw prst="shdw13" dist="53882" dir="13500000">
              <a:schemeClr val="bg2">
                <a:alpha val="50000"/>
              </a:schemeClr>
            </a:prstShdw>
          </a:effectLst>
        </p:spPr>
        <p:txBody>
          <a:bodyPr wrap="none" anchor="ctr"/>
          <a:lstStyle/>
          <a:p>
            <a:pPr algn="ctr"/>
            <a:r>
              <a:rPr lang="en-US" altLang="zh-CN" sz="2400">
                <a:latin typeface="Calibri" pitchFamily="34" charset="0"/>
                <a:ea typeface="黑体" pitchFamily="49" charset="-122"/>
              </a:rPr>
              <a:t>LOB</a:t>
            </a:r>
          </a:p>
        </p:txBody>
      </p:sp>
      <p:sp>
        <p:nvSpPr>
          <p:cNvPr id="60458" name="Rectangle 42"/>
          <p:cNvSpPr>
            <a:spLocks noChangeArrowheads="1"/>
          </p:cNvSpPr>
          <p:nvPr/>
        </p:nvSpPr>
        <p:spPr bwMode="auto">
          <a:xfrm>
            <a:off x="500063" y="1214438"/>
            <a:ext cx="8501062" cy="1928812"/>
          </a:xfrm>
          <a:prstGeom prst="rect">
            <a:avLst/>
          </a:prstGeom>
          <a:noFill/>
          <a:ln w="9525">
            <a:noFill/>
            <a:miter lim="800000"/>
            <a:headEnd/>
            <a:tailEnd/>
          </a:ln>
        </p:spPr>
        <p:txBody>
          <a:bodyPr/>
          <a:lstStyle/>
          <a:p>
            <a:pPr marL="342900" indent="-342900">
              <a:lnSpc>
                <a:spcPct val="150000"/>
              </a:lnSpc>
              <a:spcBef>
                <a:spcPct val="20000"/>
              </a:spcBef>
              <a:buClr>
                <a:schemeClr val="accent2"/>
              </a:buClr>
              <a:buFontTx/>
              <a:buBlip>
                <a:blip r:embed="rId3"/>
              </a:buBlip>
            </a:pPr>
            <a:r>
              <a:rPr lang="en-US" altLang="zh-CN" sz="2600" b="1">
                <a:latin typeface="Calibri" pitchFamily="34" charset="0"/>
                <a:ea typeface="黑体" pitchFamily="49" charset="-122"/>
              </a:rPr>
              <a:t>LOB </a:t>
            </a:r>
            <a:r>
              <a:rPr lang="zh-CN" altLang="en-US" sz="2600" b="1">
                <a:latin typeface="Calibri" pitchFamily="34" charset="0"/>
                <a:ea typeface="黑体" pitchFamily="49" charset="-122"/>
              </a:rPr>
              <a:t>称为“大对象”数据类型，可以存储多达 </a:t>
            </a:r>
            <a:r>
              <a:rPr lang="en-US" altLang="zh-CN" sz="2600" b="1">
                <a:latin typeface="Calibri" pitchFamily="34" charset="0"/>
                <a:ea typeface="黑体" pitchFamily="49" charset="-122"/>
              </a:rPr>
              <a:t>4GB </a:t>
            </a:r>
            <a:r>
              <a:rPr lang="zh-CN" altLang="en-US" sz="2600" b="1">
                <a:latin typeface="Calibri" pitchFamily="34" charset="0"/>
                <a:ea typeface="黑体" pitchFamily="49" charset="-122"/>
              </a:rPr>
              <a:t>的非结构化信息，例如声音剪辑和视频文件等</a:t>
            </a:r>
          </a:p>
          <a:p>
            <a:pPr marL="342900" indent="-342900">
              <a:lnSpc>
                <a:spcPct val="150000"/>
              </a:lnSpc>
              <a:spcBef>
                <a:spcPct val="20000"/>
              </a:spcBef>
              <a:buClr>
                <a:schemeClr val="accent2"/>
              </a:buClr>
              <a:buFontTx/>
              <a:buBlip>
                <a:blip r:embed="rId3"/>
              </a:buBlip>
            </a:pPr>
            <a:r>
              <a:rPr lang="en-US" altLang="zh-CN" sz="2600" b="1">
                <a:latin typeface="Calibri" pitchFamily="34" charset="0"/>
                <a:ea typeface="黑体" pitchFamily="49" charset="-122"/>
              </a:rPr>
              <a:t>LOB </a:t>
            </a:r>
            <a:r>
              <a:rPr lang="zh-CN" altLang="en-US" sz="2600" b="1">
                <a:latin typeface="Calibri" pitchFamily="34" charset="0"/>
                <a:ea typeface="黑体" pitchFamily="49" charset="-122"/>
              </a:rPr>
              <a:t>数据类型允许对数据进行高效、随机、分段的访问</a:t>
            </a:r>
          </a:p>
        </p:txBody>
      </p:sp>
      <p:sp>
        <p:nvSpPr>
          <p:cNvPr id="60459" name="Line 43"/>
          <p:cNvSpPr>
            <a:spLocks noChangeShapeType="1"/>
          </p:cNvSpPr>
          <p:nvPr/>
        </p:nvSpPr>
        <p:spPr bwMode="auto">
          <a:xfrm>
            <a:off x="4211638" y="4208463"/>
            <a:ext cx="0" cy="360362"/>
          </a:xfrm>
          <a:prstGeom prst="line">
            <a:avLst/>
          </a:prstGeom>
          <a:noFill/>
          <a:ln w="9525">
            <a:solidFill>
              <a:schemeClr val="tx1"/>
            </a:solidFill>
            <a:round/>
            <a:headEnd/>
            <a:tailEnd/>
          </a:ln>
        </p:spPr>
        <p:txBody>
          <a:bodyPr/>
          <a:lstStyle/>
          <a:p>
            <a:endParaRPr lang="zh-CN" altLang="en-US"/>
          </a:p>
        </p:txBody>
      </p:sp>
      <p:sp>
        <p:nvSpPr>
          <p:cNvPr id="60460" name="Line 44"/>
          <p:cNvSpPr>
            <a:spLocks noChangeShapeType="1"/>
          </p:cNvSpPr>
          <p:nvPr/>
        </p:nvSpPr>
        <p:spPr bwMode="auto">
          <a:xfrm flipV="1">
            <a:off x="1833563" y="4562475"/>
            <a:ext cx="2378075" cy="1588"/>
          </a:xfrm>
          <a:prstGeom prst="line">
            <a:avLst/>
          </a:prstGeom>
          <a:noFill/>
          <a:ln w="9525">
            <a:solidFill>
              <a:schemeClr val="tx1"/>
            </a:solidFill>
            <a:round/>
            <a:headEnd/>
            <a:tailEnd/>
          </a:ln>
        </p:spPr>
        <p:txBody>
          <a:bodyPr/>
          <a:lstStyle/>
          <a:p>
            <a:endParaRPr lang="zh-CN" altLang="en-US"/>
          </a:p>
        </p:txBody>
      </p:sp>
      <p:sp>
        <p:nvSpPr>
          <p:cNvPr id="60461" name="Line 45"/>
          <p:cNvSpPr>
            <a:spLocks noChangeShapeType="1"/>
          </p:cNvSpPr>
          <p:nvPr/>
        </p:nvSpPr>
        <p:spPr bwMode="auto">
          <a:xfrm>
            <a:off x="1839913" y="4587875"/>
            <a:ext cx="0" cy="360363"/>
          </a:xfrm>
          <a:prstGeom prst="line">
            <a:avLst/>
          </a:prstGeom>
          <a:noFill/>
          <a:ln w="9525">
            <a:solidFill>
              <a:schemeClr val="tx1"/>
            </a:solidFill>
            <a:round/>
            <a:headEnd/>
            <a:tailEnd type="triangle" w="med" len="med"/>
          </a:ln>
        </p:spPr>
        <p:txBody>
          <a:bodyPr/>
          <a:lstStyle/>
          <a:p>
            <a:endParaRPr lang="zh-CN" altLang="en-US"/>
          </a:p>
        </p:txBody>
      </p:sp>
      <p:sp>
        <p:nvSpPr>
          <p:cNvPr id="60462" name="Line 46"/>
          <p:cNvSpPr>
            <a:spLocks noChangeShapeType="1"/>
          </p:cNvSpPr>
          <p:nvPr/>
        </p:nvSpPr>
        <p:spPr bwMode="auto">
          <a:xfrm>
            <a:off x="4211638" y="4568825"/>
            <a:ext cx="0" cy="360363"/>
          </a:xfrm>
          <a:prstGeom prst="line">
            <a:avLst/>
          </a:prstGeom>
          <a:noFill/>
          <a:ln w="9525">
            <a:solidFill>
              <a:schemeClr val="tx1"/>
            </a:solidFill>
            <a:round/>
            <a:headEnd/>
            <a:tailEnd type="triangle" w="med" len="med"/>
          </a:ln>
        </p:spPr>
        <p:txBody>
          <a:bodyPr/>
          <a:lstStyle/>
          <a:p>
            <a:endParaRPr lang="zh-CN" altLang="en-US"/>
          </a:p>
        </p:txBody>
      </p:sp>
      <p:sp>
        <p:nvSpPr>
          <p:cNvPr id="60463" name="AutoShape 47"/>
          <p:cNvSpPr>
            <a:spLocks noChangeArrowheads="1"/>
          </p:cNvSpPr>
          <p:nvPr/>
        </p:nvSpPr>
        <p:spPr bwMode="auto">
          <a:xfrm>
            <a:off x="3506788" y="5038725"/>
            <a:ext cx="1281112" cy="46672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p:spPr>
        <p:txBody>
          <a:bodyPr wrap="none" anchor="ctr"/>
          <a:lstStyle/>
          <a:p>
            <a:pPr algn="ctr"/>
            <a:r>
              <a:rPr lang="en-US" altLang="zh-CN" sz="2000">
                <a:latin typeface="Calibri" pitchFamily="34" charset="0"/>
                <a:ea typeface="黑体" pitchFamily="49" charset="-122"/>
              </a:rPr>
              <a:t>BLOB</a:t>
            </a:r>
          </a:p>
        </p:txBody>
      </p:sp>
      <p:sp>
        <p:nvSpPr>
          <p:cNvPr id="60464" name="AutoShape 48"/>
          <p:cNvSpPr>
            <a:spLocks noChangeArrowheads="1"/>
          </p:cNvSpPr>
          <p:nvPr/>
        </p:nvSpPr>
        <p:spPr bwMode="auto">
          <a:xfrm>
            <a:off x="1173163" y="5062538"/>
            <a:ext cx="1295400" cy="45402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p:spPr>
        <p:txBody>
          <a:bodyPr wrap="none" anchor="ctr"/>
          <a:lstStyle/>
          <a:p>
            <a:pPr algn="ctr"/>
            <a:r>
              <a:rPr lang="en-US" altLang="zh-CN" sz="2000">
                <a:latin typeface="Calibri" pitchFamily="34" charset="0"/>
                <a:ea typeface="黑体" pitchFamily="49" charset="-122"/>
              </a:rPr>
              <a:t>CLOB</a:t>
            </a:r>
          </a:p>
        </p:txBody>
      </p:sp>
      <p:sp>
        <p:nvSpPr>
          <p:cNvPr id="60465" name="Line 49"/>
          <p:cNvSpPr>
            <a:spLocks noChangeShapeType="1"/>
          </p:cNvSpPr>
          <p:nvPr/>
        </p:nvSpPr>
        <p:spPr bwMode="auto">
          <a:xfrm>
            <a:off x="6735763" y="4587875"/>
            <a:ext cx="0" cy="360363"/>
          </a:xfrm>
          <a:prstGeom prst="line">
            <a:avLst/>
          </a:prstGeom>
          <a:noFill/>
          <a:ln w="9525">
            <a:solidFill>
              <a:schemeClr val="tx1"/>
            </a:solidFill>
            <a:round/>
            <a:headEnd/>
            <a:tailEnd type="triangle" w="med" len="med"/>
          </a:ln>
        </p:spPr>
        <p:txBody>
          <a:bodyPr/>
          <a:lstStyle/>
          <a:p>
            <a:endParaRPr lang="zh-CN" altLang="en-US"/>
          </a:p>
        </p:txBody>
      </p:sp>
      <p:sp>
        <p:nvSpPr>
          <p:cNvPr id="60466" name="AutoShape 50"/>
          <p:cNvSpPr>
            <a:spLocks noChangeArrowheads="1"/>
          </p:cNvSpPr>
          <p:nvPr/>
        </p:nvSpPr>
        <p:spPr bwMode="auto">
          <a:xfrm>
            <a:off x="6011863" y="5057775"/>
            <a:ext cx="1223962" cy="44767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headEnd/>
            <a:tailEnd/>
          </a:ln>
        </p:spPr>
        <p:txBody>
          <a:bodyPr wrap="none" anchor="ctr"/>
          <a:lstStyle/>
          <a:p>
            <a:pPr algn="ctr"/>
            <a:r>
              <a:rPr lang="en-US" altLang="zh-CN" sz="2000">
                <a:latin typeface="Calibri" pitchFamily="34" charset="0"/>
                <a:ea typeface="黑体" pitchFamily="49" charset="-122"/>
              </a:rPr>
              <a:t>BFILE</a:t>
            </a:r>
          </a:p>
        </p:txBody>
      </p:sp>
      <p:sp>
        <p:nvSpPr>
          <p:cNvPr id="60467" name="Line 51"/>
          <p:cNvSpPr>
            <a:spLocks noChangeShapeType="1"/>
          </p:cNvSpPr>
          <p:nvPr/>
        </p:nvSpPr>
        <p:spPr bwMode="auto">
          <a:xfrm>
            <a:off x="4211638" y="4562475"/>
            <a:ext cx="2520950" cy="0"/>
          </a:xfrm>
          <a:prstGeom prst="line">
            <a:avLst/>
          </a:prstGeom>
          <a:noFill/>
          <a:ln w="9525">
            <a:solidFill>
              <a:schemeClr val="tx1"/>
            </a:solidFill>
            <a:round/>
            <a:headEnd/>
            <a:tailEnd/>
          </a:ln>
        </p:spPr>
        <p:txBody>
          <a:bodyPr/>
          <a:lstStyle/>
          <a:p>
            <a:endParaRPr lang="zh-CN" altLang="en-US"/>
          </a:p>
        </p:txBody>
      </p:sp>
      <p:sp>
        <p:nvSpPr>
          <p:cNvPr id="60468" name="Rectangle 52"/>
          <p:cNvSpPr>
            <a:spLocks noChangeArrowheads="1"/>
          </p:cNvSpPr>
          <p:nvPr/>
        </p:nvSpPr>
        <p:spPr bwMode="auto">
          <a:xfrm>
            <a:off x="971550" y="5783263"/>
            <a:ext cx="3409950" cy="590550"/>
          </a:xfrm>
          <a:prstGeom prst="rect">
            <a:avLst/>
          </a:prstGeom>
          <a:gradFill rotWithShape="1">
            <a:gsLst>
              <a:gs pos="0">
                <a:schemeClr val="bg1"/>
              </a:gs>
              <a:gs pos="100000">
                <a:srgbClr val="CCFFCC"/>
              </a:gs>
            </a:gsLst>
            <a:lin ang="18900000" scaled="1"/>
          </a:gradFill>
          <a:ln w="9525">
            <a:solidFill>
              <a:schemeClr val="tx1"/>
            </a:solidFill>
            <a:miter lim="800000"/>
            <a:headEnd/>
            <a:tailEnd/>
          </a:ln>
        </p:spPr>
        <p:txBody>
          <a:bodyPr anchor="ctr">
            <a:spAutoFit/>
          </a:bodyPr>
          <a:lstStyle/>
          <a:p>
            <a:r>
              <a:rPr lang="en-US" altLang="zh-CN" sz="1600">
                <a:latin typeface="Calibri" pitchFamily="34" charset="0"/>
                <a:ea typeface="黑体" pitchFamily="49" charset="-122"/>
              </a:rPr>
              <a:t>CLOB </a:t>
            </a:r>
            <a:r>
              <a:rPr lang="zh-CN" altLang="en-US" sz="1600">
                <a:latin typeface="Calibri" pitchFamily="34" charset="0"/>
                <a:ea typeface="黑体" pitchFamily="49" charset="-122"/>
              </a:rPr>
              <a:t>即 </a:t>
            </a:r>
            <a:r>
              <a:rPr lang="en-US" altLang="zh-CN" sz="1600">
                <a:latin typeface="Calibri" pitchFamily="34" charset="0"/>
                <a:ea typeface="黑体" pitchFamily="49" charset="-122"/>
              </a:rPr>
              <a:t>Character LOB</a:t>
            </a:r>
            <a:r>
              <a:rPr lang="zh-CN" altLang="en-US" sz="1600">
                <a:latin typeface="Calibri" pitchFamily="34" charset="0"/>
                <a:ea typeface="黑体" pitchFamily="49" charset="-122"/>
              </a:rPr>
              <a:t>（字符 </a:t>
            </a:r>
            <a:r>
              <a:rPr lang="en-US" altLang="zh-CN" sz="1600">
                <a:latin typeface="Calibri" pitchFamily="34" charset="0"/>
                <a:ea typeface="黑体" pitchFamily="49" charset="-122"/>
              </a:rPr>
              <a:t>LOB</a:t>
            </a:r>
            <a:r>
              <a:rPr lang="zh-CN" altLang="en-US" sz="1600">
                <a:latin typeface="Calibri" pitchFamily="34" charset="0"/>
                <a:ea typeface="黑体" pitchFamily="49" charset="-122"/>
              </a:rPr>
              <a:t>），它能够存储大量字符数据</a:t>
            </a:r>
          </a:p>
        </p:txBody>
      </p:sp>
      <p:sp>
        <p:nvSpPr>
          <p:cNvPr id="60469" name="Rectangle 53"/>
          <p:cNvSpPr>
            <a:spLocks noChangeArrowheads="1"/>
          </p:cNvSpPr>
          <p:nvPr/>
        </p:nvSpPr>
        <p:spPr bwMode="auto">
          <a:xfrm>
            <a:off x="2843213" y="5675313"/>
            <a:ext cx="3313112" cy="835025"/>
          </a:xfrm>
          <a:prstGeom prst="rect">
            <a:avLst/>
          </a:prstGeom>
          <a:gradFill rotWithShape="1">
            <a:gsLst>
              <a:gs pos="0">
                <a:schemeClr val="bg1"/>
              </a:gs>
              <a:gs pos="100000">
                <a:srgbClr val="CCFFCC"/>
              </a:gs>
            </a:gsLst>
            <a:lin ang="18900000" scaled="1"/>
          </a:gradFill>
          <a:ln w="9525" algn="ctr">
            <a:solidFill>
              <a:schemeClr val="tx1"/>
            </a:solidFill>
            <a:miter lim="800000"/>
            <a:headEnd/>
            <a:tailEnd/>
          </a:ln>
        </p:spPr>
        <p:txBody>
          <a:bodyPr anchor="ctr">
            <a:spAutoFit/>
          </a:bodyPr>
          <a:lstStyle/>
          <a:p>
            <a:r>
              <a:rPr lang="en-US" altLang="zh-CN" sz="1600">
                <a:latin typeface="Calibri" pitchFamily="34" charset="0"/>
                <a:ea typeface="黑体" pitchFamily="49" charset="-122"/>
              </a:rPr>
              <a:t>BLOB </a:t>
            </a:r>
            <a:r>
              <a:rPr lang="zh-CN" altLang="en-US" sz="1600">
                <a:latin typeface="Calibri" pitchFamily="34" charset="0"/>
                <a:ea typeface="黑体" pitchFamily="49" charset="-122"/>
              </a:rPr>
              <a:t>即 </a:t>
            </a:r>
            <a:r>
              <a:rPr lang="en-US" altLang="zh-CN" sz="1600">
                <a:latin typeface="Calibri" pitchFamily="34" charset="0"/>
                <a:ea typeface="黑体" pitchFamily="49" charset="-122"/>
              </a:rPr>
              <a:t>Binary LOB</a:t>
            </a:r>
            <a:r>
              <a:rPr lang="zh-CN" altLang="en-US" sz="1600">
                <a:latin typeface="Calibri" pitchFamily="34" charset="0"/>
                <a:ea typeface="黑体" pitchFamily="49" charset="-122"/>
              </a:rPr>
              <a:t>（二进制 </a:t>
            </a:r>
            <a:r>
              <a:rPr lang="en-US" altLang="zh-CN" sz="1600">
                <a:latin typeface="Calibri" pitchFamily="34" charset="0"/>
                <a:ea typeface="黑体" pitchFamily="49" charset="-122"/>
              </a:rPr>
              <a:t>LOB</a:t>
            </a:r>
            <a:r>
              <a:rPr lang="zh-CN" altLang="en-US" sz="1600">
                <a:latin typeface="Calibri" pitchFamily="34" charset="0"/>
                <a:ea typeface="黑体" pitchFamily="49" charset="-122"/>
              </a:rPr>
              <a:t>），可以存储较大的二进制对象，如图形、视频剪辑和声音文件  </a:t>
            </a:r>
          </a:p>
        </p:txBody>
      </p:sp>
      <p:sp>
        <p:nvSpPr>
          <p:cNvPr id="60470" name="Rectangle 54"/>
          <p:cNvSpPr>
            <a:spLocks noChangeArrowheads="1"/>
          </p:cNvSpPr>
          <p:nvPr/>
        </p:nvSpPr>
        <p:spPr bwMode="auto">
          <a:xfrm>
            <a:off x="4429125" y="5643563"/>
            <a:ext cx="3338513" cy="835025"/>
          </a:xfrm>
          <a:prstGeom prst="rect">
            <a:avLst/>
          </a:prstGeom>
          <a:gradFill rotWithShape="1">
            <a:gsLst>
              <a:gs pos="0">
                <a:schemeClr val="bg1"/>
              </a:gs>
              <a:gs pos="100000">
                <a:srgbClr val="CCFFCC"/>
              </a:gs>
            </a:gsLst>
            <a:lin ang="18900000" scaled="1"/>
          </a:gradFill>
          <a:ln w="9525" algn="ctr">
            <a:solidFill>
              <a:schemeClr val="tx1"/>
            </a:solidFill>
            <a:miter lim="800000"/>
            <a:headEnd/>
            <a:tailEnd/>
          </a:ln>
        </p:spPr>
        <p:txBody>
          <a:bodyPr anchor="ctr">
            <a:spAutoFit/>
          </a:bodyPr>
          <a:lstStyle/>
          <a:p>
            <a:r>
              <a:rPr lang="en-US" altLang="zh-CN" sz="1600">
                <a:latin typeface="Calibri" pitchFamily="34" charset="0"/>
                <a:ea typeface="黑体" pitchFamily="49" charset="-122"/>
              </a:rPr>
              <a:t>BFILE </a:t>
            </a:r>
            <a:r>
              <a:rPr lang="zh-CN" altLang="en-US" sz="1600">
                <a:latin typeface="Calibri" pitchFamily="34" charset="0"/>
                <a:ea typeface="黑体" pitchFamily="49" charset="-122"/>
              </a:rPr>
              <a:t>即 </a:t>
            </a:r>
            <a:r>
              <a:rPr lang="en-US" altLang="zh-CN" sz="1600">
                <a:latin typeface="Calibri" pitchFamily="34" charset="0"/>
                <a:ea typeface="黑体" pitchFamily="49" charset="-122"/>
              </a:rPr>
              <a:t>Binary File</a:t>
            </a:r>
            <a:r>
              <a:rPr lang="zh-CN" altLang="en-US" sz="1600">
                <a:latin typeface="Calibri" pitchFamily="34" charset="0"/>
                <a:ea typeface="黑体" pitchFamily="49" charset="-122"/>
              </a:rPr>
              <a:t>（二进制文件），它用于将二进制数据存储在数据库外部的操作系统文件中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0456">
                                            <p:txEl>
                                              <p:pRg st="0" end="0"/>
                                            </p:txEl>
                                          </p:spTgt>
                                        </p:tgtEl>
                                        <p:attrNameLst>
                                          <p:attrName>style.visibility</p:attrName>
                                        </p:attrNameLst>
                                      </p:cBhvr>
                                      <p:to>
                                        <p:strVal val="visible"/>
                                      </p:to>
                                    </p:set>
                                    <p:animEffect transition="in" filter="slide(fromLeft)">
                                      <p:cBhvr>
                                        <p:cTn id="7" dur="1000"/>
                                        <p:tgtEl>
                                          <p:spTgt spid="60456">
                                            <p:txEl>
                                              <p:pRg st="0" end="0"/>
                                            </p:txEl>
                                          </p:spTgt>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60456">
                                            <p:txEl>
                                              <p:pRg st="1" end="1"/>
                                            </p:txEl>
                                          </p:spTgt>
                                        </p:tgtEl>
                                        <p:attrNameLst>
                                          <p:attrName>style.visibility</p:attrName>
                                        </p:attrNameLst>
                                      </p:cBhvr>
                                      <p:to>
                                        <p:strVal val="visible"/>
                                      </p:to>
                                    </p:set>
                                    <p:animEffect transition="in" filter="slide(fromLeft)">
                                      <p:cBhvr>
                                        <p:cTn id="11" dur="1000"/>
                                        <p:tgtEl>
                                          <p:spTgt spid="60456">
                                            <p:txEl>
                                              <p:pRg st="1" end="1"/>
                                            </p:txEl>
                                          </p:spTgt>
                                        </p:tgtEl>
                                      </p:cBhvr>
                                    </p:animEffect>
                                  </p:childTnLst>
                                </p:cTn>
                              </p:par>
                            </p:childTnLst>
                          </p:cTn>
                        </p:par>
                        <p:par>
                          <p:cTn id="12" fill="hold">
                            <p:stCondLst>
                              <p:cond delay="2000"/>
                            </p:stCondLst>
                            <p:childTnLst>
                              <p:par>
                                <p:cTn id="13" presetID="12" presetClass="entr" presetSubtype="8" fill="hold" nodeType="afterEffect">
                                  <p:stCondLst>
                                    <p:cond delay="0"/>
                                  </p:stCondLst>
                                  <p:childTnLst>
                                    <p:set>
                                      <p:cBhvr>
                                        <p:cTn id="14" dur="1" fill="hold">
                                          <p:stCondLst>
                                            <p:cond delay="0"/>
                                          </p:stCondLst>
                                        </p:cTn>
                                        <p:tgtEl>
                                          <p:spTgt spid="60456">
                                            <p:txEl>
                                              <p:pRg st="2" end="2"/>
                                            </p:txEl>
                                          </p:spTgt>
                                        </p:tgtEl>
                                        <p:attrNameLst>
                                          <p:attrName>style.visibility</p:attrName>
                                        </p:attrNameLst>
                                      </p:cBhvr>
                                      <p:to>
                                        <p:strVal val="visible"/>
                                      </p:to>
                                    </p:set>
                                    <p:animEffect transition="in" filter="slide(fromLeft)">
                                      <p:cBhvr>
                                        <p:cTn id="15" dur="1000"/>
                                        <p:tgtEl>
                                          <p:spTgt spid="60456">
                                            <p:txEl>
                                              <p:pRg st="2" end="2"/>
                                            </p:txEl>
                                          </p:spTgt>
                                        </p:tgtEl>
                                      </p:cBhvr>
                                    </p:animEffect>
                                  </p:childTnLst>
                                </p:cTn>
                              </p:par>
                            </p:childTnLst>
                          </p:cTn>
                        </p:par>
                        <p:par>
                          <p:cTn id="16" fill="hold">
                            <p:stCondLst>
                              <p:cond delay="3000"/>
                            </p:stCondLst>
                            <p:childTnLst>
                              <p:par>
                                <p:cTn id="17" presetID="12" presetClass="entr" presetSubtype="8" fill="hold" nodeType="afterEffect">
                                  <p:stCondLst>
                                    <p:cond delay="0"/>
                                  </p:stCondLst>
                                  <p:childTnLst>
                                    <p:set>
                                      <p:cBhvr>
                                        <p:cTn id="18" dur="1" fill="hold">
                                          <p:stCondLst>
                                            <p:cond delay="0"/>
                                          </p:stCondLst>
                                        </p:cTn>
                                        <p:tgtEl>
                                          <p:spTgt spid="60456">
                                            <p:txEl>
                                              <p:pRg st="3" end="3"/>
                                            </p:txEl>
                                          </p:spTgt>
                                        </p:tgtEl>
                                        <p:attrNameLst>
                                          <p:attrName>style.visibility</p:attrName>
                                        </p:attrNameLst>
                                      </p:cBhvr>
                                      <p:to>
                                        <p:strVal val="visible"/>
                                      </p:to>
                                    </p:set>
                                    <p:animEffect transition="in" filter="slide(fromLeft)">
                                      <p:cBhvr>
                                        <p:cTn id="19" dur="1000"/>
                                        <p:tgtEl>
                                          <p:spTgt spid="6045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2000"/>
                                        <p:tgtEl>
                                          <p:spTgt spid="60456">
                                            <p:txEl>
                                              <p:pRg st="0" end="0"/>
                                            </p:txEl>
                                          </p:spTgt>
                                        </p:tgtEl>
                                      </p:cBhvr>
                                    </p:animEffect>
                                    <p:set>
                                      <p:cBhvr>
                                        <p:cTn id="24" dur="1" fill="hold">
                                          <p:stCondLst>
                                            <p:cond delay="1999"/>
                                          </p:stCondLst>
                                        </p:cTn>
                                        <p:tgtEl>
                                          <p:spTgt spid="60456">
                                            <p:txEl>
                                              <p:pRg st="0" end="0"/>
                                            </p:txEl>
                                          </p:spTgt>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2000"/>
                                        <p:tgtEl>
                                          <p:spTgt spid="60456">
                                            <p:txEl>
                                              <p:pRg st="1" end="1"/>
                                            </p:txEl>
                                          </p:spTgt>
                                        </p:tgtEl>
                                      </p:cBhvr>
                                    </p:animEffect>
                                    <p:set>
                                      <p:cBhvr>
                                        <p:cTn id="27" dur="1" fill="hold">
                                          <p:stCondLst>
                                            <p:cond delay="1999"/>
                                          </p:stCondLst>
                                        </p:cTn>
                                        <p:tgtEl>
                                          <p:spTgt spid="60456">
                                            <p:txEl>
                                              <p:pRg st="1" end="1"/>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2000"/>
                                        <p:tgtEl>
                                          <p:spTgt spid="60456">
                                            <p:txEl>
                                              <p:pRg st="2" end="2"/>
                                            </p:txEl>
                                          </p:spTgt>
                                        </p:tgtEl>
                                      </p:cBhvr>
                                    </p:animEffect>
                                    <p:set>
                                      <p:cBhvr>
                                        <p:cTn id="30" dur="1" fill="hold">
                                          <p:stCondLst>
                                            <p:cond delay="1999"/>
                                          </p:stCondLst>
                                        </p:cTn>
                                        <p:tgtEl>
                                          <p:spTgt spid="60456">
                                            <p:txEl>
                                              <p:pRg st="2" end="2"/>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2000"/>
                                        <p:tgtEl>
                                          <p:spTgt spid="60456">
                                            <p:txEl>
                                              <p:pRg st="3" end="3"/>
                                            </p:txEl>
                                          </p:spTgt>
                                        </p:tgtEl>
                                      </p:cBhvr>
                                    </p:animEffect>
                                    <p:set>
                                      <p:cBhvr>
                                        <p:cTn id="33" dur="1" fill="hold">
                                          <p:stCondLst>
                                            <p:cond delay="1999"/>
                                          </p:stCondLst>
                                        </p:cTn>
                                        <p:tgtEl>
                                          <p:spTgt spid="60456">
                                            <p:txEl>
                                              <p:pRg st="3" end="3"/>
                                            </p:txEl>
                                          </p:spTgt>
                                        </p:tgtEl>
                                        <p:attrNameLst>
                                          <p:attrName>style.visibility</p:attrName>
                                        </p:attrNameLst>
                                      </p:cBhvr>
                                      <p:to>
                                        <p:strVal val="hidden"/>
                                      </p:to>
                                    </p:set>
                                  </p:childTnLst>
                                </p:cTn>
                              </p:par>
                            </p:childTnLst>
                          </p:cTn>
                        </p:par>
                        <p:par>
                          <p:cTn id="34" fill="hold">
                            <p:stCondLst>
                              <p:cond delay="2000"/>
                            </p:stCondLst>
                            <p:childTnLst>
                              <p:par>
                                <p:cTn id="35" presetID="12" presetClass="entr" presetSubtype="8" fill="hold" nodeType="afterEffect">
                                  <p:stCondLst>
                                    <p:cond delay="0"/>
                                  </p:stCondLst>
                                  <p:childTnLst>
                                    <p:set>
                                      <p:cBhvr>
                                        <p:cTn id="36" dur="1" fill="hold">
                                          <p:stCondLst>
                                            <p:cond delay="0"/>
                                          </p:stCondLst>
                                        </p:cTn>
                                        <p:tgtEl>
                                          <p:spTgt spid="60458">
                                            <p:txEl>
                                              <p:pRg st="0" end="0"/>
                                            </p:txEl>
                                          </p:spTgt>
                                        </p:tgtEl>
                                        <p:attrNameLst>
                                          <p:attrName>style.visibility</p:attrName>
                                        </p:attrNameLst>
                                      </p:cBhvr>
                                      <p:to>
                                        <p:strVal val="visible"/>
                                      </p:to>
                                    </p:set>
                                    <p:animEffect transition="in" filter="slide(fromLeft)">
                                      <p:cBhvr>
                                        <p:cTn id="37" dur="1000"/>
                                        <p:tgtEl>
                                          <p:spTgt spid="60458">
                                            <p:txEl>
                                              <p:pRg st="0" end="0"/>
                                            </p:txEl>
                                          </p:spTgt>
                                        </p:tgtEl>
                                      </p:cBhvr>
                                    </p:animEffect>
                                  </p:childTnLst>
                                </p:cTn>
                              </p:par>
                            </p:childTnLst>
                          </p:cTn>
                        </p:par>
                        <p:par>
                          <p:cTn id="38" fill="hold">
                            <p:stCondLst>
                              <p:cond delay="3000"/>
                            </p:stCondLst>
                            <p:childTnLst>
                              <p:par>
                                <p:cTn id="39" presetID="12" presetClass="entr" presetSubtype="8" fill="hold" nodeType="afterEffect">
                                  <p:stCondLst>
                                    <p:cond delay="0"/>
                                  </p:stCondLst>
                                  <p:childTnLst>
                                    <p:set>
                                      <p:cBhvr>
                                        <p:cTn id="40" dur="1" fill="hold">
                                          <p:stCondLst>
                                            <p:cond delay="0"/>
                                          </p:stCondLst>
                                        </p:cTn>
                                        <p:tgtEl>
                                          <p:spTgt spid="60458">
                                            <p:txEl>
                                              <p:pRg st="1" end="1"/>
                                            </p:txEl>
                                          </p:spTgt>
                                        </p:tgtEl>
                                        <p:attrNameLst>
                                          <p:attrName>style.visibility</p:attrName>
                                        </p:attrNameLst>
                                      </p:cBhvr>
                                      <p:to>
                                        <p:strVal val="visible"/>
                                      </p:to>
                                    </p:set>
                                    <p:animEffect transition="in" filter="slide(fromLeft)">
                                      <p:cBhvr>
                                        <p:cTn id="41" dur="1000"/>
                                        <p:tgtEl>
                                          <p:spTgt spid="60458">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60457"/>
                                        </p:tgtEl>
                                        <p:attrNameLst>
                                          <p:attrName>style.visibility</p:attrName>
                                        </p:attrNameLst>
                                      </p:cBhvr>
                                      <p:to>
                                        <p:strVal val="visible"/>
                                      </p:to>
                                    </p:set>
                                    <p:animEffect transition="in" filter="slide(fromTop)">
                                      <p:cBhvr>
                                        <p:cTn id="46" dur="1000"/>
                                        <p:tgtEl>
                                          <p:spTgt spid="60457"/>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60459"/>
                                        </p:tgtEl>
                                        <p:attrNameLst>
                                          <p:attrName>style.visibility</p:attrName>
                                        </p:attrNameLst>
                                      </p:cBhvr>
                                      <p:to>
                                        <p:strVal val="visible"/>
                                      </p:to>
                                    </p:set>
                                    <p:animEffect transition="in" filter="wipe(up)">
                                      <p:cBhvr>
                                        <p:cTn id="50" dur="1000"/>
                                        <p:tgtEl>
                                          <p:spTgt spid="60459"/>
                                        </p:tgtEl>
                                      </p:cBhvr>
                                    </p:animEffect>
                                  </p:childTnLst>
                                </p:cTn>
                              </p:par>
                            </p:childTnLst>
                          </p:cTn>
                        </p:par>
                        <p:par>
                          <p:cTn id="51" fill="hold">
                            <p:stCondLst>
                              <p:cond delay="2000"/>
                            </p:stCondLst>
                            <p:childTnLst>
                              <p:par>
                                <p:cTn id="52" presetID="22" presetClass="entr" presetSubtype="2" fill="hold" grpId="0" nodeType="afterEffect">
                                  <p:stCondLst>
                                    <p:cond delay="0"/>
                                  </p:stCondLst>
                                  <p:childTnLst>
                                    <p:set>
                                      <p:cBhvr>
                                        <p:cTn id="53" dur="1" fill="hold">
                                          <p:stCondLst>
                                            <p:cond delay="0"/>
                                          </p:stCondLst>
                                        </p:cTn>
                                        <p:tgtEl>
                                          <p:spTgt spid="60460"/>
                                        </p:tgtEl>
                                        <p:attrNameLst>
                                          <p:attrName>style.visibility</p:attrName>
                                        </p:attrNameLst>
                                      </p:cBhvr>
                                      <p:to>
                                        <p:strVal val="visible"/>
                                      </p:to>
                                    </p:set>
                                    <p:animEffect transition="in" filter="wipe(right)">
                                      <p:cBhvr>
                                        <p:cTn id="54" dur="1000"/>
                                        <p:tgtEl>
                                          <p:spTgt spid="60460"/>
                                        </p:tgtEl>
                                      </p:cBhvr>
                                    </p:animEffect>
                                  </p:childTnLst>
                                </p:cTn>
                              </p:par>
                            </p:childTnLst>
                          </p:cTn>
                        </p:par>
                        <p:par>
                          <p:cTn id="55" fill="hold">
                            <p:stCondLst>
                              <p:cond delay="3000"/>
                            </p:stCondLst>
                            <p:childTnLst>
                              <p:par>
                                <p:cTn id="56" presetID="22" presetClass="entr" presetSubtype="1" fill="hold" grpId="0" nodeType="afterEffect">
                                  <p:stCondLst>
                                    <p:cond delay="0"/>
                                  </p:stCondLst>
                                  <p:childTnLst>
                                    <p:set>
                                      <p:cBhvr>
                                        <p:cTn id="57" dur="1" fill="hold">
                                          <p:stCondLst>
                                            <p:cond delay="0"/>
                                          </p:stCondLst>
                                        </p:cTn>
                                        <p:tgtEl>
                                          <p:spTgt spid="60461"/>
                                        </p:tgtEl>
                                        <p:attrNameLst>
                                          <p:attrName>style.visibility</p:attrName>
                                        </p:attrNameLst>
                                      </p:cBhvr>
                                      <p:to>
                                        <p:strVal val="visible"/>
                                      </p:to>
                                    </p:set>
                                    <p:animEffect transition="in" filter="wipe(up)">
                                      <p:cBhvr>
                                        <p:cTn id="58" dur="1000"/>
                                        <p:tgtEl>
                                          <p:spTgt spid="60461"/>
                                        </p:tgtEl>
                                      </p:cBhvr>
                                    </p:animEffect>
                                  </p:childTnLst>
                                </p:cTn>
                              </p:par>
                            </p:childTnLst>
                          </p:cTn>
                        </p:par>
                        <p:par>
                          <p:cTn id="59" fill="hold">
                            <p:stCondLst>
                              <p:cond delay="4000"/>
                            </p:stCondLst>
                            <p:childTnLst>
                              <p:par>
                                <p:cTn id="60" presetID="12" presetClass="entr" presetSubtype="1" fill="hold" grpId="0" nodeType="afterEffect">
                                  <p:stCondLst>
                                    <p:cond delay="0"/>
                                  </p:stCondLst>
                                  <p:childTnLst>
                                    <p:set>
                                      <p:cBhvr>
                                        <p:cTn id="61" dur="1" fill="hold">
                                          <p:stCondLst>
                                            <p:cond delay="0"/>
                                          </p:stCondLst>
                                        </p:cTn>
                                        <p:tgtEl>
                                          <p:spTgt spid="60464"/>
                                        </p:tgtEl>
                                        <p:attrNameLst>
                                          <p:attrName>style.visibility</p:attrName>
                                        </p:attrNameLst>
                                      </p:cBhvr>
                                      <p:to>
                                        <p:strVal val="visible"/>
                                      </p:to>
                                    </p:set>
                                    <p:animEffect transition="in" filter="slide(fromTop)">
                                      <p:cBhvr>
                                        <p:cTn id="62" dur="1000"/>
                                        <p:tgtEl>
                                          <p:spTgt spid="60464"/>
                                        </p:tgtEl>
                                      </p:cBhvr>
                                    </p:animEffect>
                                  </p:childTnLst>
                                </p:cTn>
                              </p:par>
                            </p:childTnLst>
                          </p:cTn>
                        </p:par>
                        <p:par>
                          <p:cTn id="63" fill="hold">
                            <p:stCondLst>
                              <p:cond delay="5000"/>
                            </p:stCondLst>
                            <p:childTnLst>
                              <p:par>
                                <p:cTn id="64" presetID="22" presetClass="entr" presetSubtype="1" fill="hold" grpId="0" nodeType="afterEffect">
                                  <p:stCondLst>
                                    <p:cond delay="0"/>
                                  </p:stCondLst>
                                  <p:childTnLst>
                                    <p:set>
                                      <p:cBhvr>
                                        <p:cTn id="65" dur="1" fill="hold">
                                          <p:stCondLst>
                                            <p:cond delay="0"/>
                                          </p:stCondLst>
                                        </p:cTn>
                                        <p:tgtEl>
                                          <p:spTgt spid="60462"/>
                                        </p:tgtEl>
                                        <p:attrNameLst>
                                          <p:attrName>style.visibility</p:attrName>
                                        </p:attrNameLst>
                                      </p:cBhvr>
                                      <p:to>
                                        <p:strVal val="visible"/>
                                      </p:to>
                                    </p:set>
                                    <p:animEffect transition="in" filter="wipe(up)">
                                      <p:cBhvr>
                                        <p:cTn id="66" dur="1000"/>
                                        <p:tgtEl>
                                          <p:spTgt spid="60462"/>
                                        </p:tgtEl>
                                      </p:cBhvr>
                                    </p:animEffect>
                                  </p:childTnLst>
                                </p:cTn>
                              </p:par>
                            </p:childTnLst>
                          </p:cTn>
                        </p:par>
                        <p:par>
                          <p:cTn id="67" fill="hold">
                            <p:stCondLst>
                              <p:cond delay="6000"/>
                            </p:stCondLst>
                            <p:childTnLst>
                              <p:par>
                                <p:cTn id="68" presetID="12" presetClass="entr" presetSubtype="1" fill="hold" grpId="0" nodeType="afterEffect">
                                  <p:stCondLst>
                                    <p:cond delay="0"/>
                                  </p:stCondLst>
                                  <p:childTnLst>
                                    <p:set>
                                      <p:cBhvr>
                                        <p:cTn id="69" dur="1" fill="hold">
                                          <p:stCondLst>
                                            <p:cond delay="0"/>
                                          </p:stCondLst>
                                        </p:cTn>
                                        <p:tgtEl>
                                          <p:spTgt spid="60463"/>
                                        </p:tgtEl>
                                        <p:attrNameLst>
                                          <p:attrName>style.visibility</p:attrName>
                                        </p:attrNameLst>
                                      </p:cBhvr>
                                      <p:to>
                                        <p:strVal val="visible"/>
                                      </p:to>
                                    </p:set>
                                    <p:animEffect transition="in" filter="slide(fromTop)">
                                      <p:cBhvr>
                                        <p:cTn id="70" dur="500"/>
                                        <p:tgtEl>
                                          <p:spTgt spid="60463"/>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60467"/>
                                        </p:tgtEl>
                                        <p:attrNameLst>
                                          <p:attrName>style.visibility</p:attrName>
                                        </p:attrNameLst>
                                      </p:cBhvr>
                                      <p:to>
                                        <p:strVal val="visible"/>
                                      </p:to>
                                    </p:set>
                                    <p:animEffect transition="in" filter="wipe(left)">
                                      <p:cBhvr>
                                        <p:cTn id="74" dur="1000"/>
                                        <p:tgtEl>
                                          <p:spTgt spid="60467"/>
                                        </p:tgtEl>
                                      </p:cBhvr>
                                    </p:animEffect>
                                  </p:childTnLst>
                                </p:cTn>
                              </p:par>
                            </p:childTnLst>
                          </p:cTn>
                        </p:par>
                        <p:par>
                          <p:cTn id="75" fill="hold">
                            <p:stCondLst>
                              <p:cond delay="7500"/>
                            </p:stCondLst>
                            <p:childTnLst>
                              <p:par>
                                <p:cTn id="76" presetID="22" presetClass="entr" presetSubtype="1" fill="hold" grpId="0" nodeType="afterEffect">
                                  <p:stCondLst>
                                    <p:cond delay="0"/>
                                  </p:stCondLst>
                                  <p:childTnLst>
                                    <p:set>
                                      <p:cBhvr>
                                        <p:cTn id="77" dur="1" fill="hold">
                                          <p:stCondLst>
                                            <p:cond delay="0"/>
                                          </p:stCondLst>
                                        </p:cTn>
                                        <p:tgtEl>
                                          <p:spTgt spid="60465"/>
                                        </p:tgtEl>
                                        <p:attrNameLst>
                                          <p:attrName>style.visibility</p:attrName>
                                        </p:attrNameLst>
                                      </p:cBhvr>
                                      <p:to>
                                        <p:strVal val="visible"/>
                                      </p:to>
                                    </p:set>
                                    <p:animEffect transition="in" filter="wipe(up)">
                                      <p:cBhvr>
                                        <p:cTn id="78" dur="1000"/>
                                        <p:tgtEl>
                                          <p:spTgt spid="60465"/>
                                        </p:tgtEl>
                                      </p:cBhvr>
                                    </p:animEffect>
                                  </p:childTnLst>
                                </p:cTn>
                              </p:par>
                            </p:childTnLst>
                          </p:cTn>
                        </p:par>
                        <p:par>
                          <p:cTn id="79" fill="hold">
                            <p:stCondLst>
                              <p:cond delay="8500"/>
                            </p:stCondLst>
                            <p:childTnLst>
                              <p:par>
                                <p:cTn id="80" presetID="12" presetClass="entr" presetSubtype="1" fill="hold" grpId="0" nodeType="afterEffect">
                                  <p:stCondLst>
                                    <p:cond delay="0"/>
                                  </p:stCondLst>
                                  <p:childTnLst>
                                    <p:set>
                                      <p:cBhvr>
                                        <p:cTn id="81" dur="1" fill="hold">
                                          <p:stCondLst>
                                            <p:cond delay="0"/>
                                          </p:stCondLst>
                                        </p:cTn>
                                        <p:tgtEl>
                                          <p:spTgt spid="60466"/>
                                        </p:tgtEl>
                                        <p:attrNameLst>
                                          <p:attrName>style.visibility</p:attrName>
                                        </p:attrNameLst>
                                      </p:cBhvr>
                                      <p:to>
                                        <p:strVal val="visible"/>
                                      </p:to>
                                    </p:set>
                                    <p:animEffect transition="in" filter="slide(fromTop)">
                                      <p:cBhvr>
                                        <p:cTn id="82" dur="1000"/>
                                        <p:tgtEl>
                                          <p:spTgt spid="60466"/>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mph" presetSubtype="0" grpId="1" nodeType="clickEffect">
                                  <p:stCondLst>
                                    <p:cond delay="0"/>
                                  </p:stCondLst>
                                  <p:endCondLst>
                                    <p:cond evt="onNext" delay="0">
                                      <p:tgtEl>
                                        <p:sldTgt/>
                                      </p:tgtEl>
                                    </p:cond>
                                  </p:endCondLst>
                                  <p:childTnLst>
                                    <p:set>
                                      <p:cBhvr rctx="PPT">
                                        <p:cTn id="86" dur="indefinite"/>
                                        <p:tgtEl>
                                          <p:spTgt spid="60462"/>
                                        </p:tgtEl>
                                        <p:attrNameLst>
                                          <p:attrName>style.opacity</p:attrName>
                                        </p:attrNameLst>
                                      </p:cBhvr>
                                      <p:to>
                                        <p:strVal val="0.25"/>
                                      </p:to>
                                    </p:set>
                                    <p:animEffect filter="image" prLst="opacity: 0.25">
                                      <p:cBhvr rctx="IE">
                                        <p:cTn id="87" dur="indefinite"/>
                                        <p:tgtEl>
                                          <p:spTgt spid="60462"/>
                                        </p:tgtEl>
                                      </p:cBhvr>
                                    </p:animEffect>
                                  </p:childTnLst>
                                </p:cTn>
                              </p:par>
                              <p:par>
                                <p:cTn id="88" presetID="9" presetClass="emph" presetSubtype="0" grpId="1" nodeType="withEffect">
                                  <p:stCondLst>
                                    <p:cond delay="0"/>
                                  </p:stCondLst>
                                  <p:endCondLst>
                                    <p:cond evt="onNext" delay="0">
                                      <p:tgtEl>
                                        <p:sldTgt/>
                                      </p:tgtEl>
                                    </p:cond>
                                  </p:endCondLst>
                                  <p:childTnLst>
                                    <p:set>
                                      <p:cBhvr rctx="PPT">
                                        <p:cTn id="89" dur="indefinite"/>
                                        <p:tgtEl>
                                          <p:spTgt spid="60463"/>
                                        </p:tgtEl>
                                        <p:attrNameLst>
                                          <p:attrName>style.opacity</p:attrName>
                                        </p:attrNameLst>
                                      </p:cBhvr>
                                      <p:to>
                                        <p:strVal val="0.25"/>
                                      </p:to>
                                    </p:set>
                                    <p:animEffect filter="image" prLst="opacity: 0.25">
                                      <p:cBhvr rctx="IE">
                                        <p:cTn id="90" dur="indefinite"/>
                                        <p:tgtEl>
                                          <p:spTgt spid="60463"/>
                                        </p:tgtEl>
                                      </p:cBhvr>
                                    </p:animEffect>
                                  </p:childTnLst>
                                </p:cTn>
                              </p:par>
                              <p:par>
                                <p:cTn id="91" presetID="9" presetClass="emph" presetSubtype="0" grpId="1" nodeType="withEffect">
                                  <p:stCondLst>
                                    <p:cond delay="0"/>
                                  </p:stCondLst>
                                  <p:endCondLst>
                                    <p:cond evt="onNext" delay="0">
                                      <p:tgtEl>
                                        <p:sldTgt/>
                                      </p:tgtEl>
                                    </p:cond>
                                  </p:endCondLst>
                                  <p:childTnLst>
                                    <p:set>
                                      <p:cBhvr rctx="PPT">
                                        <p:cTn id="92" dur="indefinite"/>
                                        <p:tgtEl>
                                          <p:spTgt spid="60467"/>
                                        </p:tgtEl>
                                        <p:attrNameLst>
                                          <p:attrName>style.opacity</p:attrName>
                                        </p:attrNameLst>
                                      </p:cBhvr>
                                      <p:to>
                                        <p:strVal val="0.25"/>
                                      </p:to>
                                    </p:set>
                                    <p:animEffect filter="image" prLst="opacity: 0.25">
                                      <p:cBhvr rctx="IE">
                                        <p:cTn id="93" dur="indefinite"/>
                                        <p:tgtEl>
                                          <p:spTgt spid="60467"/>
                                        </p:tgtEl>
                                      </p:cBhvr>
                                    </p:animEffect>
                                  </p:childTnLst>
                                </p:cTn>
                              </p:par>
                              <p:par>
                                <p:cTn id="94" presetID="9" presetClass="emph" presetSubtype="0" grpId="1" nodeType="withEffect">
                                  <p:stCondLst>
                                    <p:cond delay="0"/>
                                  </p:stCondLst>
                                  <p:endCondLst>
                                    <p:cond evt="onNext" delay="0">
                                      <p:tgtEl>
                                        <p:sldTgt/>
                                      </p:tgtEl>
                                    </p:cond>
                                  </p:endCondLst>
                                  <p:childTnLst>
                                    <p:set>
                                      <p:cBhvr rctx="PPT">
                                        <p:cTn id="95" dur="indefinite"/>
                                        <p:tgtEl>
                                          <p:spTgt spid="60465"/>
                                        </p:tgtEl>
                                        <p:attrNameLst>
                                          <p:attrName>style.opacity</p:attrName>
                                        </p:attrNameLst>
                                      </p:cBhvr>
                                      <p:to>
                                        <p:strVal val="0.25"/>
                                      </p:to>
                                    </p:set>
                                    <p:animEffect filter="image" prLst="opacity: 0.25">
                                      <p:cBhvr rctx="IE">
                                        <p:cTn id="96" dur="indefinite"/>
                                        <p:tgtEl>
                                          <p:spTgt spid="60465"/>
                                        </p:tgtEl>
                                      </p:cBhvr>
                                    </p:animEffect>
                                  </p:childTnLst>
                                </p:cTn>
                              </p:par>
                              <p:par>
                                <p:cTn id="97" presetID="9" presetClass="emph" presetSubtype="0" grpId="1" nodeType="withEffect">
                                  <p:stCondLst>
                                    <p:cond delay="0"/>
                                  </p:stCondLst>
                                  <p:endCondLst>
                                    <p:cond evt="onNext" delay="0">
                                      <p:tgtEl>
                                        <p:sldTgt/>
                                      </p:tgtEl>
                                    </p:cond>
                                  </p:endCondLst>
                                  <p:childTnLst>
                                    <p:set>
                                      <p:cBhvr rctx="PPT">
                                        <p:cTn id="98" dur="indefinite"/>
                                        <p:tgtEl>
                                          <p:spTgt spid="60466"/>
                                        </p:tgtEl>
                                        <p:attrNameLst>
                                          <p:attrName>style.opacity</p:attrName>
                                        </p:attrNameLst>
                                      </p:cBhvr>
                                      <p:to>
                                        <p:strVal val="0.25"/>
                                      </p:to>
                                    </p:set>
                                    <p:animEffect filter="image" prLst="opacity: 0.25">
                                      <p:cBhvr rctx="IE">
                                        <p:cTn id="99" dur="indefinite"/>
                                        <p:tgtEl>
                                          <p:spTgt spid="60466"/>
                                        </p:tgtEl>
                                      </p:cBhvr>
                                    </p:animEffect>
                                  </p:childTnLst>
                                </p:cTn>
                              </p:par>
                            </p:childTnLst>
                          </p:cTn>
                        </p:par>
                        <p:par>
                          <p:cTn id="100" fill="hold">
                            <p:stCondLst>
                              <p:cond delay="0"/>
                            </p:stCondLst>
                            <p:childTnLst>
                              <p:par>
                                <p:cTn id="101" presetID="27" presetClass="entr" presetSubtype="0" fill="hold" grpId="0" nodeType="afterEffect">
                                  <p:stCondLst>
                                    <p:cond delay="0"/>
                                  </p:stCondLst>
                                  <p:iterate type="lt">
                                    <p:tmPct val="50000"/>
                                  </p:iterate>
                                  <p:childTnLst>
                                    <p:set>
                                      <p:cBhvr>
                                        <p:cTn id="102" dur="1" fill="hold">
                                          <p:stCondLst>
                                            <p:cond delay="0"/>
                                          </p:stCondLst>
                                        </p:cTn>
                                        <p:tgtEl>
                                          <p:spTgt spid="60468"/>
                                        </p:tgtEl>
                                        <p:attrNameLst>
                                          <p:attrName>style.visibility</p:attrName>
                                        </p:attrNameLst>
                                      </p:cBhvr>
                                      <p:to>
                                        <p:strVal val="visible"/>
                                      </p:to>
                                    </p:set>
                                    <p:anim calcmode="discrete" valueType="clr">
                                      <p:cBhvr override="childStyle">
                                        <p:cTn id="103" dur="80"/>
                                        <p:tgtEl>
                                          <p:spTgt spid="60468"/>
                                        </p:tgtEl>
                                        <p:attrNameLst>
                                          <p:attrName>style.color</p:attrName>
                                        </p:attrNameLst>
                                      </p:cBhvr>
                                      <p:tavLst>
                                        <p:tav tm="0">
                                          <p:val>
                                            <p:clrVal>
                                              <a:schemeClr val="accent2"/>
                                            </p:clrVal>
                                          </p:val>
                                        </p:tav>
                                        <p:tav tm="50000">
                                          <p:val>
                                            <p:clrVal>
                                              <a:schemeClr val="hlink"/>
                                            </p:clrVal>
                                          </p:val>
                                        </p:tav>
                                      </p:tavLst>
                                    </p:anim>
                                    <p:anim calcmode="discrete" valueType="clr">
                                      <p:cBhvr>
                                        <p:cTn id="104" dur="80"/>
                                        <p:tgtEl>
                                          <p:spTgt spid="60468"/>
                                        </p:tgtEl>
                                        <p:attrNameLst>
                                          <p:attrName>fillcolor</p:attrName>
                                        </p:attrNameLst>
                                      </p:cBhvr>
                                      <p:tavLst>
                                        <p:tav tm="0">
                                          <p:val>
                                            <p:clrVal>
                                              <a:schemeClr val="accent2"/>
                                            </p:clrVal>
                                          </p:val>
                                        </p:tav>
                                        <p:tav tm="50000">
                                          <p:val>
                                            <p:clrVal>
                                              <a:schemeClr val="hlink"/>
                                            </p:clrVal>
                                          </p:val>
                                        </p:tav>
                                      </p:tavLst>
                                    </p:anim>
                                    <p:set>
                                      <p:cBhvr>
                                        <p:cTn id="105" dur="80"/>
                                        <p:tgtEl>
                                          <p:spTgt spid="60468"/>
                                        </p:tgtEl>
                                        <p:attrNameLst>
                                          <p:attrName>fill.type</p:attrName>
                                        </p:attrNameLst>
                                      </p:cBhvr>
                                      <p:to>
                                        <p:strVal val="solid"/>
                                      </p:to>
                                    </p:se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iterate type="lt">
                                    <p:tmPct val="0"/>
                                  </p:iterate>
                                  <p:childTnLst>
                                    <p:animEffect transition="out" filter="fade">
                                      <p:cBhvr>
                                        <p:cTn id="109" dur="1000"/>
                                        <p:tgtEl>
                                          <p:spTgt spid="60468"/>
                                        </p:tgtEl>
                                      </p:cBhvr>
                                    </p:animEffect>
                                    <p:set>
                                      <p:cBhvr>
                                        <p:cTn id="110" dur="1" fill="hold">
                                          <p:stCondLst>
                                            <p:cond delay="999"/>
                                          </p:stCondLst>
                                        </p:cTn>
                                        <p:tgtEl>
                                          <p:spTgt spid="60468"/>
                                        </p:tgtEl>
                                        <p:attrNameLst>
                                          <p:attrName>style.visibility</p:attrName>
                                        </p:attrNameLst>
                                      </p:cBhvr>
                                      <p:to>
                                        <p:strVal val="hidden"/>
                                      </p:to>
                                    </p:set>
                                  </p:childTnLst>
                                </p:cTn>
                              </p:par>
                            </p:childTnLst>
                          </p:cTn>
                        </p:par>
                        <p:par>
                          <p:cTn id="111" fill="hold">
                            <p:stCondLst>
                              <p:cond delay="1000"/>
                            </p:stCondLst>
                            <p:childTnLst>
                              <p:par>
                                <p:cTn id="112" presetID="9" presetClass="emph" presetSubtype="0" grpId="1" nodeType="afterEffect">
                                  <p:stCondLst>
                                    <p:cond delay="0"/>
                                  </p:stCondLst>
                                  <p:endCondLst>
                                    <p:cond evt="onNext" delay="0">
                                      <p:tgtEl>
                                        <p:sldTgt/>
                                      </p:tgtEl>
                                    </p:cond>
                                  </p:endCondLst>
                                  <p:childTnLst>
                                    <p:set>
                                      <p:cBhvr rctx="PPT">
                                        <p:cTn id="113" dur="indefinite"/>
                                        <p:tgtEl>
                                          <p:spTgt spid="60460"/>
                                        </p:tgtEl>
                                        <p:attrNameLst>
                                          <p:attrName>style.opacity</p:attrName>
                                        </p:attrNameLst>
                                      </p:cBhvr>
                                      <p:to>
                                        <p:strVal val="0.25"/>
                                      </p:to>
                                    </p:set>
                                    <p:animEffect filter="image" prLst="opacity: 0.25">
                                      <p:cBhvr rctx="IE">
                                        <p:cTn id="114" dur="indefinite"/>
                                        <p:tgtEl>
                                          <p:spTgt spid="60460"/>
                                        </p:tgtEl>
                                      </p:cBhvr>
                                    </p:animEffect>
                                  </p:childTnLst>
                                </p:cTn>
                              </p:par>
                              <p:par>
                                <p:cTn id="115" presetID="9" presetClass="emph" presetSubtype="0" grpId="1" nodeType="withEffect">
                                  <p:stCondLst>
                                    <p:cond delay="0"/>
                                  </p:stCondLst>
                                  <p:endCondLst>
                                    <p:cond evt="onNext" delay="0">
                                      <p:tgtEl>
                                        <p:sldTgt/>
                                      </p:tgtEl>
                                    </p:cond>
                                  </p:endCondLst>
                                  <p:childTnLst>
                                    <p:set>
                                      <p:cBhvr rctx="PPT">
                                        <p:cTn id="116" dur="indefinite"/>
                                        <p:tgtEl>
                                          <p:spTgt spid="60461"/>
                                        </p:tgtEl>
                                        <p:attrNameLst>
                                          <p:attrName>style.opacity</p:attrName>
                                        </p:attrNameLst>
                                      </p:cBhvr>
                                      <p:to>
                                        <p:strVal val="0.25"/>
                                      </p:to>
                                    </p:set>
                                    <p:animEffect filter="image" prLst="opacity: 0.25">
                                      <p:cBhvr rctx="IE">
                                        <p:cTn id="117" dur="indefinite"/>
                                        <p:tgtEl>
                                          <p:spTgt spid="60461"/>
                                        </p:tgtEl>
                                      </p:cBhvr>
                                    </p:animEffect>
                                  </p:childTnLst>
                                </p:cTn>
                              </p:par>
                              <p:par>
                                <p:cTn id="118" presetID="9" presetClass="emph" presetSubtype="0" grpId="2" nodeType="withEffect">
                                  <p:stCondLst>
                                    <p:cond delay="0"/>
                                  </p:stCondLst>
                                  <p:endCondLst>
                                    <p:cond evt="onNext" delay="0">
                                      <p:tgtEl>
                                        <p:sldTgt/>
                                      </p:tgtEl>
                                    </p:cond>
                                  </p:endCondLst>
                                  <p:childTnLst>
                                    <p:set>
                                      <p:cBhvr rctx="PPT">
                                        <p:cTn id="119" dur="indefinite"/>
                                        <p:tgtEl>
                                          <p:spTgt spid="60467"/>
                                        </p:tgtEl>
                                        <p:attrNameLst>
                                          <p:attrName>style.opacity</p:attrName>
                                        </p:attrNameLst>
                                      </p:cBhvr>
                                      <p:to>
                                        <p:strVal val="0.25"/>
                                      </p:to>
                                    </p:set>
                                    <p:animEffect filter="image" prLst="opacity: 0.25">
                                      <p:cBhvr rctx="IE">
                                        <p:cTn id="120" dur="indefinite"/>
                                        <p:tgtEl>
                                          <p:spTgt spid="60467"/>
                                        </p:tgtEl>
                                      </p:cBhvr>
                                    </p:animEffect>
                                  </p:childTnLst>
                                </p:cTn>
                              </p:par>
                              <p:par>
                                <p:cTn id="121" presetID="9" presetClass="emph" presetSubtype="0" grpId="2" nodeType="withEffect">
                                  <p:stCondLst>
                                    <p:cond delay="0"/>
                                  </p:stCondLst>
                                  <p:endCondLst>
                                    <p:cond evt="onNext" delay="0">
                                      <p:tgtEl>
                                        <p:sldTgt/>
                                      </p:tgtEl>
                                    </p:cond>
                                  </p:endCondLst>
                                  <p:childTnLst>
                                    <p:set>
                                      <p:cBhvr rctx="PPT">
                                        <p:cTn id="122" dur="indefinite"/>
                                        <p:tgtEl>
                                          <p:spTgt spid="60466"/>
                                        </p:tgtEl>
                                        <p:attrNameLst>
                                          <p:attrName>style.opacity</p:attrName>
                                        </p:attrNameLst>
                                      </p:cBhvr>
                                      <p:to>
                                        <p:strVal val="0.25"/>
                                      </p:to>
                                    </p:set>
                                    <p:animEffect filter="image" prLst="opacity: 0.25">
                                      <p:cBhvr rctx="IE">
                                        <p:cTn id="123" dur="indefinite"/>
                                        <p:tgtEl>
                                          <p:spTgt spid="60466"/>
                                        </p:tgtEl>
                                      </p:cBhvr>
                                    </p:animEffect>
                                  </p:childTnLst>
                                </p:cTn>
                              </p:par>
                              <p:par>
                                <p:cTn id="124" presetID="9" presetClass="emph" presetSubtype="0" grpId="2" nodeType="withEffect">
                                  <p:stCondLst>
                                    <p:cond delay="0"/>
                                  </p:stCondLst>
                                  <p:endCondLst>
                                    <p:cond evt="onNext" delay="0">
                                      <p:tgtEl>
                                        <p:sldTgt/>
                                      </p:tgtEl>
                                    </p:cond>
                                  </p:endCondLst>
                                  <p:childTnLst>
                                    <p:set>
                                      <p:cBhvr rctx="PPT">
                                        <p:cTn id="125" dur="indefinite"/>
                                        <p:tgtEl>
                                          <p:spTgt spid="60465"/>
                                        </p:tgtEl>
                                        <p:attrNameLst>
                                          <p:attrName>style.opacity</p:attrName>
                                        </p:attrNameLst>
                                      </p:cBhvr>
                                      <p:to>
                                        <p:strVal val="0.25"/>
                                      </p:to>
                                    </p:set>
                                    <p:animEffect filter="image" prLst="opacity: 0.25">
                                      <p:cBhvr rctx="IE">
                                        <p:cTn id="126" dur="indefinite"/>
                                        <p:tgtEl>
                                          <p:spTgt spid="60465"/>
                                        </p:tgtEl>
                                      </p:cBhvr>
                                    </p:animEffect>
                                  </p:childTnLst>
                                </p:cTn>
                              </p:par>
                              <p:par>
                                <p:cTn id="127" presetID="9" presetClass="emph" presetSubtype="0" grpId="1" nodeType="withEffect">
                                  <p:stCondLst>
                                    <p:cond delay="0"/>
                                  </p:stCondLst>
                                  <p:endCondLst>
                                    <p:cond evt="onNext" delay="0">
                                      <p:tgtEl>
                                        <p:sldTgt/>
                                      </p:tgtEl>
                                    </p:cond>
                                  </p:endCondLst>
                                  <p:childTnLst>
                                    <p:set>
                                      <p:cBhvr rctx="PPT">
                                        <p:cTn id="128" dur="indefinite"/>
                                        <p:tgtEl>
                                          <p:spTgt spid="60464"/>
                                        </p:tgtEl>
                                        <p:attrNameLst>
                                          <p:attrName>style.opacity</p:attrName>
                                        </p:attrNameLst>
                                      </p:cBhvr>
                                      <p:to>
                                        <p:strVal val="0.25"/>
                                      </p:to>
                                    </p:set>
                                    <p:animEffect filter="image" prLst="opacity: 0.25">
                                      <p:cBhvr rctx="IE">
                                        <p:cTn id="129" dur="indefinite"/>
                                        <p:tgtEl>
                                          <p:spTgt spid="60464"/>
                                        </p:tgtEl>
                                      </p:cBhvr>
                                    </p:animEffect>
                                  </p:childTnLst>
                                </p:cTn>
                              </p:par>
                            </p:childTnLst>
                          </p:cTn>
                        </p:par>
                        <p:par>
                          <p:cTn id="130" fill="hold">
                            <p:stCondLst>
                              <p:cond delay="1000"/>
                            </p:stCondLst>
                            <p:childTnLst>
                              <p:par>
                                <p:cTn id="131" presetID="27" presetClass="entr" presetSubtype="0" fill="hold" grpId="0" nodeType="afterEffect">
                                  <p:stCondLst>
                                    <p:cond delay="0"/>
                                  </p:stCondLst>
                                  <p:iterate type="lt">
                                    <p:tmPct val="50000"/>
                                  </p:iterate>
                                  <p:childTnLst>
                                    <p:set>
                                      <p:cBhvr>
                                        <p:cTn id="132" dur="1" fill="hold">
                                          <p:stCondLst>
                                            <p:cond delay="0"/>
                                          </p:stCondLst>
                                        </p:cTn>
                                        <p:tgtEl>
                                          <p:spTgt spid="60469"/>
                                        </p:tgtEl>
                                        <p:attrNameLst>
                                          <p:attrName>style.visibility</p:attrName>
                                        </p:attrNameLst>
                                      </p:cBhvr>
                                      <p:to>
                                        <p:strVal val="visible"/>
                                      </p:to>
                                    </p:set>
                                    <p:anim calcmode="discrete" valueType="clr">
                                      <p:cBhvr override="childStyle">
                                        <p:cTn id="133" dur="80"/>
                                        <p:tgtEl>
                                          <p:spTgt spid="60469"/>
                                        </p:tgtEl>
                                        <p:attrNameLst>
                                          <p:attrName>style.color</p:attrName>
                                        </p:attrNameLst>
                                      </p:cBhvr>
                                      <p:tavLst>
                                        <p:tav tm="0">
                                          <p:val>
                                            <p:clrVal>
                                              <a:schemeClr val="accent2"/>
                                            </p:clrVal>
                                          </p:val>
                                        </p:tav>
                                        <p:tav tm="50000">
                                          <p:val>
                                            <p:clrVal>
                                              <a:schemeClr val="hlink"/>
                                            </p:clrVal>
                                          </p:val>
                                        </p:tav>
                                      </p:tavLst>
                                    </p:anim>
                                    <p:anim calcmode="discrete" valueType="clr">
                                      <p:cBhvr>
                                        <p:cTn id="134" dur="80"/>
                                        <p:tgtEl>
                                          <p:spTgt spid="60469"/>
                                        </p:tgtEl>
                                        <p:attrNameLst>
                                          <p:attrName>fillcolor</p:attrName>
                                        </p:attrNameLst>
                                      </p:cBhvr>
                                      <p:tavLst>
                                        <p:tav tm="0">
                                          <p:val>
                                            <p:clrVal>
                                              <a:schemeClr val="accent2"/>
                                            </p:clrVal>
                                          </p:val>
                                        </p:tav>
                                        <p:tav tm="50000">
                                          <p:val>
                                            <p:clrVal>
                                              <a:schemeClr val="hlink"/>
                                            </p:clrVal>
                                          </p:val>
                                        </p:tav>
                                      </p:tavLst>
                                    </p:anim>
                                    <p:set>
                                      <p:cBhvr>
                                        <p:cTn id="135" dur="80"/>
                                        <p:tgtEl>
                                          <p:spTgt spid="60469"/>
                                        </p:tgtEl>
                                        <p:attrNameLst>
                                          <p:attrName>fill.type</p:attrName>
                                        </p:attrNameLst>
                                      </p:cBhvr>
                                      <p:to>
                                        <p:strVal val="solid"/>
                                      </p:to>
                                    </p:se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0"/>
                                  </p:stCondLst>
                                  <p:iterate type="lt">
                                    <p:tmPct val="0"/>
                                  </p:iterate>
                                  <p:childTnLst>
                                    <p:animEffect transition="out" filter="fade">
                                      <p:cBhvr>
                                        <p:cTn id="139" dur="1000"/>
                                        <p:tgtEl>
                                          <p:spTgt spid="60469"/>
                                        </p:tgtEl>
                                      </p:cBhvr>
                                    </p:animEffect>
                                    <p:set>
                                      <p:cBhvr>
                                        <p:cTn id="140" dur="1" fill="hold">
                                          <p:stCondLst>
                                            <p:cond delay="999"/>
                                          </p:stCondLst>
                                        </p:cTn>
                                        <p:tgtEl>
                                          <p:spTgt spid="60469"/>
                                        </p:tgtEl>
                                        <p:attrNameLst>
                                          <p:attrName>style.visibility</p:attrName>
                                        </p:attrNameLst>
                                      </p:cBhvr>
                                      <p:to>
                                        <p:strVal val="hidden"/>
                                      </p:to>
                                    </p:set>
                                  </p:childTnLst>
                                </p:cTn>
                              </p:par>
                              <p:par>
                                <p:cTn id="141" presetID="10" presetClass="exit" presetSubtype="0" fill="hold" grpId="2" nodeType="withEffect">
                                  <p:stCondLst>
                                    <p:cond delay="0"/>
                                  </p:stCondLst>
                                  <p:iterate type="lt">
                                    <p:tmPct val="0"/>
                                  </p:iterate>
                                  <p:childTnLst>
                                    <p:animEffect transition="out" filter="fade">
                                      <p:cBhvr>
                                        <p:cTn id="142" dur="1000"/>
                                        <p:tgtEl>
                                          <p:spTgt spid="60469"/>
                                        </p:tgtEl>
                                      </p:cBhvr>
                                    </p:animEffect>
                                    <p:set>
                                      <p:cBhvr>
                                        <p:cTn id="143" dur="1" fill="hold">
                                          <p:stCondLst>
                                            <p:cond delay="999"/>
                                          </p:stCondLst>
                                        </p:cTn>
                                        <p:tgtEl>
                                          <p:spTgt spid="60469"/>
                                        </p:tgtEl>
                                        <p:attrNameLst>
                                          <p:attrName>style.visibility</p:attrName>
                                        </p:attrNameLst>
                                      </p:cBhvr>
                                      <p:to>
                                        <p:strVal val="hidden"/>
                                      </p:to>
                                    </p:set>
                                  </p:childTnLst>
                                </p:cTn>
                              </p:par>
                            </p:childTnLst>
                          </p:cTn>
                        </p:par>
                        <p:par>
                          <p:cTn id="144" fill="hold">
                            <p:stCondLst>
                              <p:cond delay="1000"/>
                            </p:stCondLst>
                            <p:childTnLst>
                              <p:par>
                                <p:cTn id="145" presetID="9" presetClass="emph" presetSubtype="0" grpId="2" nodeType="afterEffect">
                                  <p:stCondLst>
                                    <p:cond delay="0"/>
                                  </p:stCondLst>
                                  <p:endCondLst>
                                    <p:cond evt="onNext" delay="0">
                                      <p:tgtEl>
                                        <p:sldTgt/>
                                      </p:tgtEl>
                                    </p:cond>
                                  </p:endCondLst>
                                  <p:childTnLst>
                                    <p:set>
                                      <p:cBhvr rctx="PPT">
                                        <p:cTn id="146" dur="indefinite"/>
                                        <p:tgtEl>
                                          <p:spTgt spid="60462"/>
                                        </p:tgtEl>
                                        <p:attrNameLst>
                                          <p:attrName>style.opacity</p:attrName>
                                        </p:attrNameLst>
                                      </p:cBhvr>
                                      <p:to>
                                        <p:strVal val="0.25"/>
                                      </p:to>
                                    </p:set>
                                    <p:animEffect filter="image" prLst="opacity: 0.25">
                                      <p:cBhvr rctx="IE">
                                        <p:cTn id="147" dur="indefinite"/>
                                        <p:tgtEl>
                                          <p:spTgt spid="60462"/>
                                        </p:tgtEl>
                                      </p:cBhvr>
                                    </p:animEffect>
                                  </p:childTnLst>
                                </p:cTn>
                              </p:par>
                            </p:childTnLst>
                          </p:cTn>
                        </p:par>
                        <p:par>
                          <p:cTn id="148" fill="hold">
                            <p:stCondLst>
                              <p:cond delay="1000"/>
                            </p:stCondLst>
                            <p:childTnLst>
                              <p:par>
                                <p:cTn id="149" presetID="9" presetClass="emph" presetSubtype="0" grpId="2" nodeType="afterEffect">
                                  <p:stCondLst>
                                    <p:cond delay="0"/>
                                  </p:stCondLst>
                                  <p:endCondLst>
                                    <p:cond evt="onNext" delay="0">
                                      <p:tgtEl>
                                        <p:sldTgt/>
                                      </p:tgtEl>
                                    </p:cond>
                                  </p:endCondLst>
                                  <p:childTnLst>
                                    <p:set>
                                      <p:cBhvr rctx="PPT">
                                        <p:cTn id="150" dur="indefinite"/>
                                        <p:tgtEl>
                                          <p:spTgt spid="60463"/>
                                        </p:tgtEl>
                                        <p:attrNameLst>
                                          <p:attrName>style.opacity</p:attrName>
                                        </p:attrNameLst>
                                      </p:cBhvr>
                                      <p:to>
                                        <p:strVal val="0.25"/>
                                      </p:to>
                                    </p:set>
                                    <p:animEffect filter="image" prLst="opacity: 0.25">
                                      <p:cBhvr rctx="IE">
                                        <p:cTn id="151" dur="indefinite"/>
                                        <p:tgtEl>
                                          <p:spTgt spid="60463"/>
                                        </p:tgtEl>
                                      </p:cBhvr>
                                    </p:animEffect>
                                  </p:childTnLst>
                                </p:cTn>
                              </p:par>
                            </p:childTnLst>
                          </p:cTn>
                        </p:par>
                        <p:par>
                          <p:cTn id="152" fill="hold">
                            <p:stCondLst>
                              <p:cond delay="1000"/>
                            </p:stCondLst>
                            <p:childTnLst>
                              <p:par>
                                <p:cTn id="153" presetID="9" presetClass="emph" presetSubtype="0" grpId="2" nodeType="afterEffect">
                                  <p:stCondLst>
                                    <p:cond delay="0"/>
                                  </p:stCondLst>
                                  <p:endCondLst>
                                    <p:cond evt="onNext" delay="0">
                                      <p:tgtEl>
                                        <p:sldTgt/>
                                      </p:tgtEl>
                                    </p:cond>
                                  </p:endCondLst>
                                  <p:childTnLst>
                                    <p:set>
                                      <p:cBhvr rctx="PPT">
                                        <p:cTn id="154" dur="indefinite"/>
                                        <p:tgtEl>
                                          <p:spTgt spid="60460"/>
                                        </p:tgtEl>
                                        <p:attrNameLst>
                                          <p:attrName>style.opacity</p:attrName>
                                        </p:attrNameLst>
                                      </p:cBhvr>
                                      <p:to>
                                        <p:strVal val="0.25"/>
                                      </p:to>
                                    </p:set>
                                    <p:animEffect filter="image" prLst="opacity: 0.25">
                                      <p:cBhvr rctx="IE">
                                        <p:cTn id="155" dur="indefinite"/>
                                        <p:tgtEl>
                                          <p:spTgt spid="60460"/>
                                        </p:tgtEl>
                                      </p:cBhvr>
                                    </p:animEffect>
                                  </p:childTnLst>
                                </p:cTn>
                              </p:par>
                            </p:childTnLst>
                          </p:cTn>
                        </p:par>
                        <p:par>
                          <p:cTn id="156" fill="hold">
                            <p:stCondLst>
                              <p:cond delay="1000"/>
                            </p:stCondLst>
                            <p:childTnLst>
                              <p:par>
                                <p:cTn id="157" presetID="9" presetClass="emph" presetSubtype="0" grpId="2" nodeType="afterEffect">
                                  <p:stCondLst>
                                    <p:cond delay="0"/>
                                  </p:stCondLst>
                                  <p:endCondLst>
                                    <p:cond evt="onNext" delay="0">
                                      <p:tgtEl>
                                        <p:sldTgt/>
                                      </p:tgtEl>
                                    </p:cond>
                                  </p:endCondLst>
                                  <p:childTnLst>
                                    <p:set>
                                      <p:cBhvr rctx="PPT">
                                        <p:cTn id="158" dur="indefinite"/>
                                        <p:tgtEl>
                                          <p:spTgt spid="60461"/>
                                        </p:tgtEl>
                                        <p:attrNameLst>
                                          <p:attrName>style.opacity</p:attrName>
                                        </p:attrNameLst>
                                      </p:cBhvr>
                                      <p:to>
                                        <p:strVal val="0.25"/>
                                      </p:to>
                                    </p:set>
                                    <p:animEffect filter="image" prLst="opacity: 0.25">
                                      <p:cBhvr rctx="IE">
                                        <p:cTn id="159" dur="indefinite"/>
                                        <p:tgtEl>
                                          <p:spTgt spid="60461"/>
                                        </p:tgtEl>
                                      </p:cBhvr>
                                    </p:animEffect>
                                  </p:childTnLst>
                                </p:cTn>
                              </p:par>
                            </p:childTnLst>
                          </p:cTn>
                        </p:par>
                        <p:par>
                          <p:cTn id="160" fill="hold">
                            <p:stCondLst>
                              <p:cond delay="1000"/>
                            </p:stCondLst>
                            <p:childTnLst>
                              <p:par>
                                <p:cTn id="161" presetID="9" presetClass="emph" presetSubtype="0" grpId="2" nodeType="afterEffect">
                                  <p:stCondLst>
                                    <p:cond delay="0"/>
                                  </p:stCondLst>
                                  <p:endCondLst>
                                    <p:cond evt="onNext" delay="0">
                                      <p:tgtEl>
                                        <p:sldTgt/>
                                      </p:tgtEl>
                                    </p:cond>
                                  </p:endCondLst>
                                  <p:childTnLst>
                                    <p:set>
                                      <p:cBhvr rctx="PPT">
                                        <p:cTn id="162" dur="indefinite"/>
                                        <p:tgtEl>
                                          <p:spTgt spid="60464"/>
                                        </p:tgtEl>
                                        <p:attrNameLst>
                                          <p:attrName>style.opacity</p:attrName>
                                        </p:attrNameLst>
                                      </p:cBhvr>
                                      <p:to>
                                        <p:strVal val="0.25"/>
                                      </p:to>
                                    </p:set>
                                    <p:animEffect filter="image" prLst="opacity: 0.25">
                                      <p:cBhvr rctx="IE">
                                        <p:cTn id="163" dur="indefinite"/>
                                        <p:tgtEl>
                                          <p:spTgt spid="60464"/>
                                        </p:tgtEl>
                                      </p:cBhvr>
                                    </p:animEffect>
                                  </p:childTnLst>
                                </p:cTn>
                              </p:par>
                            </p:childTnLst>
                          </p:cTn>
                        </p:par>
                        <p:par>
                          <p:cTn id="164" fill="hold">
                            <p:stCondLst>
                              <p:cond delay="1000"/>
                            </p:stCondLst>
                            <p:childTnLst>
                              <p:par>
                                <p:cTn id="165" presetID="27" presetClass="entr" presetSubtype="0" fill="hold" grpId="0" nodeType="afterEffect">
                                  <p:stCondLst>
                                    <p:cond delay="0"/>
                                  </p:stCondLst>
                                  <p:iterate type="lt">
                                    <p:tmPct val="50000"/>
                                  </p:iterate>
                                  <p:childTnLst>
                                    <p:set>
                                      <p:cBhvr>
                                        <p:cTn id="166" dur="1" fill="hold">
                                          <p:stCondLst>
                                            <p:cond delay="0"/>
                                          </p:stCondLst>
                                        </p:cTn>
                                        <p:tgtEl>
                                          <p:spTgt spid="60470"/>
                                        </p:tgtEl>
                                        <p:attrNameLst>
                                          <p:attrName>style.visibility</p:attrName>
                                        </p:attrNameLst>
                                      </p:cBhvr>
                                      <p:to>
                                        <p:strVal val="visible"/>
                                      </p:to>
                                    </p:set>
                                    <p:anim calcmode="discrete" valueType="clr">
                                      <p:cBhvr override="childStyle">
                                        <p:cTn id="167" dur="80"/>
                                        <p:tgtEl>
                                          <p:spTgt spid="60470"/>
                                        </p:tgtEl>
                                        <p:attrNameLst>
                                          <p:attrName>style.color</p:attrName>
                                        </p:attrNameLst>
                                      </p:cBhvr>
                                      <p:tavLst>
                                        <p:tav tm="0">
                                          <p:val>
                                            <p:clrVal>
                                              <a:schemeClr val="accent2"/>
                                            </p:clrVal>
                                          </p:val>
                                        </p:tav>
                                        <p:tav tm="50000">
                                          <p:val>
                                            <p:clrVal>
                                              <a:schemeClr val="hlink"/>
                                            </p:clrVal>
                                          </p:val>
                                        </p:tav>
                                      </p:tavLst>
                                    </p:anim>
                                    <p:anim calcmode="discrete" valueType="clr">
                                      <p:cBhvr>
                                        <p:cTn id="168" dur="80"/>
                                        <p:tgtEl>
                                          <p:spTgt spid="60470"/>
                                        </p:tgtEl>
                                        <p:attrNameLst>
                                          <p:attrName>fillcolor</p:attrName>
                                        </p:attrNameLst>
                                      </p:cBhvr>
                                      <p:tavLst>
                                        <p:tav tm="0">
                                          <p:val>
                                            <p:clrVal>
                                              <a:schemeClr val="accent2"/>
                                            </p:clrVal>
                                          </p:val>
                                        </p:tav>
                                        <p:tav tm="50000">
                                          <p:val>
                                            <p:clrVal>
                                              <a:schemeClr val="hlink"/>
                                            </p:clrVal>
                                          </p:val>
                                        </p:tav>
                                      </p:tavLst>
                                    </p:anim>
                                    <p:set>
                                      <p:cBhvr>
                                        <p:cTn id="169" dur="80"/>
                                        <p:tgtEl>
                                          <p:spTgt spid="6047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6" grpId="0" build="allAtOnce"/>
      <p:bldP spid="60457" grpId="0" animBg="1"/>
      <p:bldP spid="60459" grpId="0" animBg="1"/>
      <p:bldP spid="60460" grpId="0" animBg="1"/>
      <p:bldP spid="60460" grpId="1" animBg="1"/>
      <p:bldP spid="60460" grpId="2" animBg="1"/>
      <p:bldP spid="60461" grpId="0" animBg="1"/>
      <p:bldP spid="60461" grpId="1" animBg="1"/>
      <p:bldP spid="60461" grpId="2" animBg="1"/>
      <p:bldP spid="60462" grpId="0" animBg="1"/>
      <p:bldP spid="60462" grpId="1" animBg="1"/>
      <p:bldP spid="60462" grpId="2" animBg="1"/>
      <p:bldP spid="60463" grpId="0" animBg="1"/>
      <p:bldP spid="60463" grpId="1" animBg="1"/>
      <p:bldP spid="60463" grpId="2" animBg="1"/>
      <p:bldP spid="60464" grpId="0" animBg="1"/>
      <p:bldP spid="60464" grpId="1" animBg="1"/>
      <p:bldP spid="60464" grpId="2" animBg="1"/>
      <p:bldP spid="60465" grpId="0" animBg="1"/>
      <p:bldP spid="60465" grpId="1" animBg="1"/>
      <p:bldP spid="60465" grpId="2" animBg="1"/>
      <p:bldP spid="60466" grpId="0" animBg="1"/>
      <p:bldP spid="60466" grpId="1" animBg="1"/>
      <p:bldP spid="60466" grpId="2" animBg="1"/>
      <p:bldP spid="60467" grpId="0" animBg="1"/>
      <p:bldP spid="60467" grpId="1" animBg="1"/>
      <p:bldP spid="60467" grpId="2" animBg="1"/>
      <p:bldP spid="60468" grpId="0" animBg="1"/>
      <p:bldP spid="60468" grpId="1" animBg="1"/>
      <p:bldP spid="60469" grpId="0" animBg="1"/>
      <p:bldP spid="60469" grpId="1" animBg="1"/>
      <p:bldP spid="60469" grpId="2" animBg="1"/>
      <p:bldP spid="60470" grpId="0" animBg="1"/>
    </p:bldLst>
  </p:timing>
</p:sld>
</file>

<file path=ppt/theme/theme1.xml><?xml version="1.0" encoding="utf-8"?>
<a:theme xmlns:a="http://schemas.openxmlformats.org/drawingml/2006/main" name="第3学期JAVA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第3学期JAVA模板</Template>
  <TotalTime>897</TotalTime>
  <Words>3116</Words>
  <Application>Microsoft Office PowerPoint</Application>
  <PresentationFormat>全屏显示(4:3)</PresentationFormat>
  <Paragraphs>504</Paragraphs>
  <Slides>40</Slides>
  <Notes>22</Notes>
  <HiddenSlides>0</HiddenSlides>
  <MMClips>0</MMClips>
  <ScaleCrop>false</ScaleCrop>
  <HeadingPairs>
    <vt:vector size="8" baseType="variant">
      <vt:variant>
        <vt:lpstr>已用的字体</vt:lpstr>
      </vt:variant>
      <vt:variant>
        <vt:i4>8</vt:i4>
      </vt:variant>
      <vt:variant>
        <vt:lpstr>演示文稿设计模板</vt:lpstr>
      </vt:variant>
      <vt:variant>
        <vt:i4>5</vt:i4>
      </vt:variant>
      <vt:variant>
        <vt:lpstr>嵌入 OLE 服务器</vt:lpstr>
      </vt:variant>
      <vt:variant>
        <vt:i4>0</vt:i4>
      </vt:variant>
      <vt:variant>
        <vt:lpstr>幻灯片标题</vt:lpstr>
      </vt:variant>
      <vt:variant>
        <vt:i4>40</vt:i4>
      </vt:variant>
    </vt:vector>
  </HeadingPairs>
  <TitlesOfParts>
    <vt:vector size="53" baseType="lpstr">
      <vt:lpstr>Arial</vt:lpstr>
      <vt:lpstr>宋体</vt:lpstr>
      <vt:lpstr>Calibri</vt:lpstr>
      <vt:lpstr>文鼎CS大宋</vt:lpstr>
      <vt:lpstr>黑体</vt:lpstr>
      <vt:lpstr>Wingdings</vt:lpstr>
      <vt:lpstr>Times New Roman</vt:lpstr>
      <vt:lpstr>Courier New</vt:lpstr>
      <vt:lpstr>第3学期JAVA模板</vt:lpstr>
      <vt:lpstr>第3学期JAVA模板</vt:lpstr>
      <vt:lpstr>第3学期JAVA模板</vt:lpstr>
      <vt:lpstr>第3学期JAVA模板</vt:lpstr>
      <vt:lpstr>第3学期JAVA模板</vt:lpstr>
      <vt:lpstr>第三章</vt:lpstr>
      <vt:lpstr>回顾</vt:lpstr>
      <vt:lpstr>本章目标</vt:lpstr>
      <vt:lpstr>SQL简介2-1</vt:lpstr>
      <vt:lpstr>SQL简介2-2</vt:lpstr>
      <vt:lpstr>Oracle 数据类型 5-1</vt:lpstr>
      <vt:lpstr>Oracle 数据类型 5-2</vt:lpstr>
      <vt:lpstr>Oracle 数据类型 5-3</vt:lpstr>
      <vt:lpstr>Oracle 数据类型 5-4</vt:lpstr>
      <vt:lpstr>Oracle 数据类型 5-5 </vt:lpstr>
      <vt:lpstr>数据定义语言 </vt:lpstr>
      <vt:lpstr>数据操纵语言 </vt:lpstr>
      <vt:lpstr>DML–SELECT命令2-1</vt:lpstr>
      <vt:lpstr>DML–SELECT命令2-2</vt:lpstr>
      <vt:lpstr>DML–INSERT命令2-1</vt:lpstr>
      <vt:lpstr>DML–INSERT命令2-2</vt:lpstr>
      <vt:lpstr>事务控制语言</vt:lpstr>
      <vt:lpstr>数据控制语言</vt:lpstr>
      <vt:lpstr>SQL 操作符</vt:lpstr>
      <vt:lpstr>算术操作符</vt:lpstr>
      <vt:lpstr>比较操作符 </vt:lpstr>
      <vt:lpstr>逻辑操作符</vt:lpstr>
      <vt:lpstr>集合操作符</vt:lpstr>
      <vt:lpstr>连接操作符</vt:lpstr>
      <vt:lpstr>操作符的优先级</vt:lpstr>
      <vt:lpstr>SQL 函数</vt:lpstr>
      <vt:lpstr>单行函数分类</vt:lpstr>
      <vt:lpstr>日期函数</vt:lpstr>
      <vt:lpstr>字符函数2-1</vt:lpstr>
      <vt:lpstr>字符函数2-2</vt:lpstr>
      <vt:lpstr>数字函数</vt:lpstr>
      <vt:lpstr>转换函数</vt:lpstr>
      <vt:lpstr>其它函数</vt:lpstr>
      <vt:lpstr>分组函数</vt:lpstr>
      <vt:lpstr>Group By子句</vt:lpstr>
      <vt:lpstr>Having子句</vt:lpstr>
      <vt:lpstr>分析函数2-1</vt:lpstr>
      <vt:lpstr>分析函数2-2</vt:lpstr>
      <vt:lpstr>总结</vt:lpstr>
      <vt:lpstr>作业</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微软中国</dc:creator>
  <cp:lastModifiedBy>test</cp:lastModifiedBy>
  <cp:revision>102</cp:revision>
  <dcterms:created xsi:type="dcterms:W3CDTF">2012-12-04T11:43:23Z</dcterms:created>
  <dcterms:modified xsi:type="dcterms:W3CDTF">2016-07-19T16:38:17Z</dcterms:modified>
</cp:coreProperties>
</file>