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55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8" r:id="rId12"/>
    <p:sldId id="352" r:id="rId13"/>
    <p:sldId id="353" r:id="rId14"/>
    <p:sldId id="339" r:id="rId15"/>
    <p:sldId id="340" r:id="rId16"/>
    <p:sldId id="341" r:id="rId17"/>
    <p:sldId id="342" r:id="rId18"/>
    <p:sldId id="343" r:id="rId19"/>
    <p:sldId id="35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295" r:id="rId28"/>
    <p:sldId id="29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415" autoAdjust="0"/>
  </p:normalViewPr>
  <p:slideViewPr>
    <p:cSldViewPr>
      <p:cViewPr>
        <p:scale>
          <a:sx n="85" d="100"/>
          <a:sy n="85" d="100"/>
        </p:scale>
        <p:origin x="-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27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803034-85AD-4D78-A613-8C0670E827AA}" type="datetimeFigureOut">
              <a:rPr lang="zh-CN" altLang="en-US"/>
              <a:pPr>
                <a:defRPr/>
              </a:pPr>
              <a:t>2016/8/3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AF064F-D6BA-4E79-9D78-526DE7BA7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17066-7B7A-472F-8254-9AF9E331A52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3" descr="C:\Users\Administrator\Desktop\5556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88BCB-4F65-4366-AC3E-8F9A44DAEA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2A1C0-6407-49B8-8582-2C4A256E0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8" name="图片 9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87041" r:id="rId4" imgW="7543800" imgH="2738887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78C16-36B8-44AE-8A33-8C69D7BA88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图片 9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88065" r:id="rId4" imgW="7543800" imgH="2738887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E403-98DC-45AB-862E-62B9E0F23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950" y="6492875"/>
            <a:ext cx="1317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3E05D-1D40-4262-BDB7-F50DE5009C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1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6CF33C-C3EE-4370-A086-EDA3AA4027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图片 9" descr="透明LOGO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1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1035" r:id="rId10" imgW="7543800" imgH="2738887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4" r:id="rId3"/>
    <p:sldLayoutId id="2147483668" r:id="rId4"/>
    <p:sldLayoutId id="2147483669" r:id="rId5"/>
    <p:sldLayoutId id="2147483666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文鼎CS大宋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Blip>
          <a:blip r:embed="rId11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142875" y="4508500"/>
            <a:ext cx="3852863" cy="576263"/>
          </a:xfrm>
        </p:spPr>
        <p:txBody>
          <a:bodyPr/>
          <a:lstStyle/>
          <a:p>
            <a:pPr eaLnBrk="1" hangingPunct="1"/>
            <a:r>
              <a:rPr lang="zh-CN" altLang="en-US" sz="4000"/>
              <a:t>第四章</a:t>
            </a:r>
          </a:p>
        </p:txBody>
      </p:sp>
      <p:sp>
        <p:nvSpPr>
          <p:cNvPr id="47106" name="副标题 2"/>
          <p:cNvSpPr>
            <a:spLocks noGrp="1"/>
          </p:cNvSpPr>
          <p:nvPr>
            <p:ph type="subTitle" idx="1"/>
          </p:nvPr>
        </p:nvSpPr>
        <p:spPr>
          <a:xfrm>
            <a:off x="142875" y="5300663"/>
            <a:ext cx="6084888" cy="576262"/>
          </a:xfrm>
        </p:spPr>
        <p:txBody>
          <a:bodyPr/>
          <a:lstStyle/>
          <a:p>
            <a:pPr eaLnBrk="1" hangingPunct="1"/>
            <a:r>
              <a:rPr lang="zh-CN" altLang="en-US"/>
              <a:t>数据库对象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BE02C7-3776-453C-BFF3-F4EF742A49EB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更改和删除序列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85813" y="2565400"/>
            <a:ext cx="7815262" cy="3762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>
                <a:latin typeface="Calibri" pitchFamily="34" charset="0"/>
              </a:rPr>
              <a:t>SQL&gt; ALTER SEQUENCE toys_seq MAXVALUE 5000 CYCLE;</a:t>
            </a:r>
            <a:endParaRPr lang="fr-FR" altLang="zh-CN" sz="2400">
              <a:latin typeface="Calibri" pitchFamily="34" charset="0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785813" y="1214438"/>
            <a:ext cx="5143500" cy="6477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  <a:ea typeface="黑体" pitchFamily="49" charset="-122"/>
              </a:rPr>
              <a:t>使用</a:t>
            </a:r>
            <a:r>
              <a:rPr lang="en-US" altLang="zh-CN" sz="2400" dirty="0">
                <a:latin typeface="+mn-lt"/>
                <a:ea typeface="黑体" pitchFamily="49" charset="-122"/>
              </a:rPr>
              <a:t>ALTER SEQUENCE</a:t>
            </a:r>
            <a:r>
              <a:rPr lang="zh-CN" altLang="en-US" sz="2400" dirty="0">
                <a:latin typeface="+mn-lt"/>
                <a:ea typeface="黑体" pitchFamily="49" charset="-122"/>
              </a:rPr>
              <a:t>语句修改序列，</a:t>
            </a: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  <a:ea typeface="黑体" pitchFamily="49" charset="-122"/>
              </a:rPr>
              <a:t>不能更改序列的</a:t>
            </a:r>
            <a:r>
              <a:rPr lang="en-US" altLang="zh-CN" sz="2400" dirty="0">
                <a:latin typeface="+mn-lt"/>
                <a:ea typeface="黑体" pitchFamily="49" charset="-122"/>
              </a:rPr>
              <a:t>START WITH</a:t>
            </a:r>
            <a:r>
              <a:rPr lang="zh-CN" altLang="en-US" sz="2400" dirty="0">
                <a:latin typeface="+mn-lt"/>
                <a:ea typeface="黑体" pitchFamily="49" charset="-122"/>
              </a:rPr>
              <a:t>参数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785813" y="3500438"/>
            <a:ext cx="4803775" cy="46831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+mn-lt"/>
                <a:ea typeface="黑体" pitchFamily="49" charset="-122"/>
              </a:rPr>
              <a:t>使用</a:t>
            </a:r>
            <a:r>
              <a:rPr lang="en-US" altLang="zh-CN" sz="2400">
                <a:latin typeface="+mn-lt"/>
                <a:ea typeface="黑体" pitchFamily="49" charset="-122"/>
              </a:rPr>
              <a:t>DROP SEQUENCE</a:t>
            </a:r>
            <a:r>
              <a:rPr lang="zh-CN" altLang="en-US" sz="2400">
                <a:latin typeface="+mn-lt"/>
                <a:ea typeface="黑体" pitchFamily="49" charset="-122"/>
              </a:rPr>
              <a:t>语句删除序列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804863" y="4481513"/>
            <a:ext cx="6767512" cy="3762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>
                <a:latin typeface="Calibri" pitchFamily="34" charset="0"/>
              </a:rPr>
              <a:t>SQL&gt; DROP SEQUENCE toys_seq;</a:t>
            </a:r>
            <a:endParaRPr lang="fr-FR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2" grpId="0" animBg="1"/>
      <p:bldP spid="1208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C3BD30-9F69-4AE6-A20F-5098A5978461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913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63575" y="85725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允许用户将一个表分成多个分区</a:t>
            </a:r>
          </a:p>
          <a:p>
            <a:pPr eaLnBrk="1" hangingPunct="1"/>
            <a:r>
              <a:rPr lang="zh-CN" altLang="en-US" smtClean="0"/>
              <a:t>用户可以执行查询，只访问表中的特定分区</a:t>
            </a:r>
          </a:p>
          <a:p>
            <a:pPr eaLnBrk="1" hangingPunct="1"/>
            <a:r>
              <a:rPr lang="zh-CN" altLang="en-US" smtClean="0"/>
              <a:t>将不同的分区存储在不同的磁盘，提高访问性能和安全性</a:t>
            </a:r>
          </a:p>
          <a:p>
            <a:pPr eaLnBrk="1" hangingPunct="1"/>
            <a:r>
              <a:rPr lang="zh-CN" altLang="en-US" smtClean="0"/>
              <a:t>可以独立地备份和恢复每个分区</a:t>
            </a:r>
          </a:p>
        </p:txBody>
      </p:sp>
      <p:graphicFrame>
        <p:nvGraphicFramePr>
          <p:cNvPr id="219243" name="Group 107"/>
          <p:cNvGraphicFramePr>
            <a:graphicFrameLocks noGrp="1"/>
          </p:cNvGraphicFramePr>
          <p:nvPr/>
        </p:nvGraphicFramePr>
        <p:xfrm>
          <a:off x="2484438" y="1311275"/>
          <a:ext cx="6048375" cy="4691063"/>
        </p:xfrm>
        <a:graphic>
          <a:graphicData uri="http://schemas.openxmlformats.org/drawingml/2006/table">
            <a:tbl>
              <a:tblPr/>
              <a:tblGrid>
                <a:gridCol w="1511300"/>
                <a:gridCol w="1655762"/>
                <a:gridCol w="1512888"/>
                <a:gridCol w="1368425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John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34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th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Rd.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California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Micheal Clarke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LK Rd.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New York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Jack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9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th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Road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California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Bob Simmons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th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New York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Jim Taylor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53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Road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New York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9162" name="Picture 26" descr="j0292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4941888"/>
            <a:ext cx="14414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9163" name="AutoShape 27"/>
          <p:cNvCxnSpPr>
            <a:cxnSpLocks noChangeShapeType="1"/>
          </p:cNvCxnSpPr>
          <p:nvPr/>
        </p:nvCxnSpPr>
        <p:spPr bwMode="auto">
          <a:xfrm rot="-5400000">
            <a:off x="1098551" y="2654300"/>
            <a:ext cx="1657350" cy="11906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9164" name="AutoShape 28"/>
          <p:cNvSpPr>
            <a:spLocks noChangeArrowheads="1"/>
          </p:cNvSpPr>
          <p:nvPr/>
        </p:nvSpPr>
        <p:spPr bwMode="auto">
          <a:xfrm>
            <a:off x="611188" y="4076700"/>
            <a:ext cx="1584325" cy="431800"/>
          </a:xfrm>
          <a:prstGeom prst="flowChartProcess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更新表</a:t>
            </a:r>
          </a:p>
        </p:txBody>
      </p:sp>
      <p:sp>
        <p:nvSpPr>
          <p:cNvPr id="219165" name="AutoShape 29"/>
          <p:cNvSpPr>
            <a:spLocks noChangeArrowheads="1"/>
          </p:cNvSpPr>
          <p:nvPr/>
        </p:nvSpPr>
        <p:spPr bwMode="auto">
          <a:xfrm>
            <a:off x="684213" y="2060575"/>
            <a:ext cx="1509712" cy="431800"/>
          </a:xfrm>
          <a:prstGeom prst="flowChartProcess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>
                <a:latin typeface="Calibri" pitchFamily="34" charset="0"/>
                <a:ea typeface="黑体" pitchFamily="49" charset="-122"/>
              </a:rPr>
              <a:t>只访问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P1</a:t>
            </a:r>
          </a:p>
        </p:txBody>
      </p:sp>
      <p:sp>
        <p:nvSpPr>
          <p:cNvPr id="219166" name="AutoShape 30"/>
          <p:cNvSpPr>
            <a:spLocks noChangeArrowheads="1"/>
          </p:cNvSpPr>
          <p:nvPr/>
        </p:nvSpPr>
        <p:spPr bwMode="auto">
          <a:xfrm>
            <a:off x="7667625" y="2492375"/>
            <a:ext cx="1296988" cy="360363"/>
          </a:xfrm>
          <a:prstGeom prst="flowChartProcess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  <a:ea typeface="黑体" pitchFamily="49" charset="-122"/>
              </a:rPr>
              <a:t>P1 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分区</a:t>
            </a:r>
          </a:p>
        </p:txBody>
      </p:sp>
      <p:sp>
        <p:nvSpPr>
          <p:cNvPr id="219167" name="AutoShape 31"/>
          <p:cNvSpPr>
            <a:spLocks noChangeArrowheads="1"/>
          </p:cNvSpPr>
          <p:nvPr/>
        </p:nvSpPr>
        <p:spPr bwMode="auto">
          <a:xfrm>
            <a:off x="7667625" y="4437063"/>
            <a:ext cx="1296988" cy="360362"/>
          </a:xfrm>
          <a:prstGeom prst="flowChartProcess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  <a:ea typeface="黑体" pitchFamily="49" charset="-122"/>
              </a:rPr>
              <a:t>P2 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分区</a:t>
            </a:r>
            <a:endParaRPr lang="en-US" sz="2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19168" name="Line 32"/>
          <p:cNvSpPr>
            <a:spLocks noChangeShapeType="1"/>
          </p:cNvSpPr>
          <p:nvPr/>
        </p:nvSpPr>
        <p:spPr bwMode="auto">
          <a:xfrm>
            <a:off x="1979613" y="3500438"/>
            <a:ext cx="6769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9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表分区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1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10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21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1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64" grpId="0" animBg="1"/>
      <p:bldP spid="219165" grpId="0" animBg="1"/>
      <p:bldP spid="219166" grpId="0" animBg="1"/>
      <p:bldP spid="219167" grpId="0" animBg="1"/>
      <p:bldP spid="219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什么表适合分区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数据量非常“巨大”，对表的任何</a:t>
            </a:r>
            <a:r>
              <a:rPr lang="en-US" altLang="zh-CN" smtClean="0"/>
              <a:t>DML</a:t>
            </a:r>
            <a:r>
              <a:rPr lang="zh-CN" altLang="en-US" smtClean="0"/>
              <a:t>操作都会引起大量数据的比较。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大部分数据都是“历史”数据，不需要“经常”处理。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表中数据存储有一定的“规则”。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表分区的优点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表分区的优点：</a:t>
            </a:r>
            <a:endParaRPr lang="en-US" altLang="zh-CN" dirty="0" smtClean="0"/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zh-CN" altLang="en-US" dirty="0" smtClean="0"/>
              <a:t>增强可用性：</a:t>
            </a:r>
            <a:r>
              <a:rPr lang="zh-CN" altLang="en-US" sz="1600" b="0" dirty="0" smtClean="0">
                <a:latin typeface="+mn-ea"/>
                <a:ea typeface="+mn-ea"/>
              </a:rPr>
              <a:t>如果表的某个分区出现故障，表在其他分区的数据仍然可用；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zh-CN" altLang="en-US" dirty="0" smtClean="0"/>
              <a:t>维护方便：</a:t>
            </a:r>
            <a:r>
              <a:rPr lang="zh-CN" altLang="en-US" sz="1600" b="0" dirty="0" smtClean="0">
                <a:latin typeface="+mn-ea"/>
                <a:ea typeface="+mn-ea"/>
              </a:rPr>
              <a:t>如果表的某个分区出现故障，需要修复数据，只修复该分区即可；</a:t>
            </a:r>
            <a:r>
              <a:rPr lang="en-US" altLang="en-US" sz="1600" b="0" dirty="0" smtClean="0">
                <a:latin typeface="+mn-ea"/>
                <a:ea typeface="+mn-ea"/>
              </a:rPr>
              <a:t> </a:t>
            </a:r>
            <a:endParaRPr lang="zh-CN" altLang="en-US" sz="1600" b="0" dirty="0" smtClean="0">
              <a:latin typeface="+mn-ea"/>
              <a:ea typeface="+mn-ea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zh-CN" altLang="en-US" dirty="0" smtClean="0"/>
              <a:t>均衡</a:t>
            </a:r>
            <a:r>
              <a:rPr lang="en-US" dirty="0" smtClean="0"/>
              <a:t>I/O</a:t>
            </a:r>
            <a:r>
              <a:rPr lang="zh-CN" altLang="en-US" dirty="0" smtClean="0"/>
              <a:t>：</a:t>
            </a:r>
            <a:r>
              <a:rPr lang="zh-CN" altLang="en-US" sz="1600" b="0" dirty="0" smtClean="0">
                <a:latin typeface="+mn-ea"/>
                <a:ea typeface="+mn-ea"/>
              </a:rPr>
              <a:t>可以把不同的分区映射到磁盘以平衡</a:t>
            </a:r>
            <a:r>
              <a:rPr lang="en-US" altLang="en-US" sz="1600" b="0" dirty="0" smtClean="0">
                <a:latin typeface="+mn-ea"/>
                <a:ea typeface="+mn-ea"/>
              </a:rPr>
              <a:t>I/O</a:t>
            </a:r>
            <a:r>
              <a:rPr lang="zh-CN" altLang="en-US" sz="1600" b="0" dirty="0" smtClean="0">
                <a:latin typeface="+mn-ea"/>
                <a:ea typeface="+mn-ea"/>
              </a:rPr>
              <a:t>，改善整个系统性能；</a:t>
            </a:r>
            <a:r>
              <a:rPr lang="en-US" altLang="en-US" sz="1600" b="0" dirty="0" smtClean="0">
                <a:latin typeface="+mn-ea"/>
                <a:ea typeface="+mn-ea"/>
              </a:rPr>
              <a:t> </a:t>
            </a:r>
            <a:endParaRPr lang="zh-CN" altLang="en-US" sz="1600" b="0" dirty="0" smtClean="0">
              <a:latin typeface="+mn-ea"/>
              <a:ea typeface="+mn-ea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zh-CN" altLang="en-US" dirty="0" smtClean="0"/>
              <a:t>改善查询性能：</a:t>
            </a:r>
            <a:r>
              <a:rPr lang="zh-CN" altLang="en-US" sz="1600" b="0" dirty="0" smtClean="0">
                <a:latin typeface="+mn-ea"/>
                <a:ea typeface="+mn-ea"/>
              </a:rPr>
              <a:t>对分区对象的查询可以仅搜索自己关心的分区，提高检索速度。</a:t>
            </a:r>
            <a:r>
              <a:rPr lang="en-US" altLang="en-US" sz="1600" b="0" dirty="0" smtClean="0">
                <a:latin typeface="+mn-ea"/>
                <a:ea typeface="+mn-ea"/>
              </a:rPr>
              <a:t> </a:t>
            </a:r>
            <a:endParaRPr lang="en-US" altLang="zh-CN" sz="16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表分区的类型</a:t>
            </a:r>
            <a:endParaRPr lang="en-US" altLang="zh-CN" smtClean="0">
              <a:ea typeface="文鼎CS大宋"/>
            </a:endParaRPr>
          </a:p>
        </p:txBody>
      </p:sp>
      <p:sp>
        <p:nvSpPr>
          <p:cNvPr id="60418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表分区分为四种类型：</a:t>
            </a:r>
          </a:p>
        </p:txBody>
      </p:sp>
      <p:sp>
        <p:nvSpPr>
          <p:cNvPr id="60419" name="灯片编号占位符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F7676F-5CCE-49B3-A57C-2D7B59804D7A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490913" y="2071688"/>
            <a:ext cx="2376487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 cmpd="dbl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  <a:ea typeface="黑体" pitchFamily="49" charset="-122"/>
              </a:rPr>
              <a:t>分区方法</a:t>
            </a: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1116013" y="4016375"/>
            <a:ext cx="1511300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范围分区</a:t>
            </a: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2987675" y="4016375"/>
            <a:ext cx="143986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 cmpd="dbl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散列分区</a:t>
            </a:r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4859338" y="4016375"/>
            <a:ext cx="14414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列表分区</a:t>
            </a:r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6731000" y="4016375"/>
            <a:ext cx="1366838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复合分区</a:t>
            </a: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>
            <a:off x="4716463" y="2719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H="1">
            <a:off x="1979613" y="307975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>
            <a:off x="1979613" y="307975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4702175" y="307975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>
            <a:off x="3779838" y="307975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5580063" y="307975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>
            <a:off x="7451725" y="307975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571625" y="5286375"/>
            <a:ext cx="5429250" cy="400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无论哪种分区都必须在创建表时指定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/>
      <p:bldP spid="118794" grpId="0" animBg="1"/>
      <p:bldP spid="118795" grpId="0" animBg="1"/>
      <p:bldP spid="118796" grpId="0" animBg="1"/>
      <p:bldP spid="118797" grpId="0" animBg="1"/>
      <p:bldP spid="118804" grpId="0" animBg="1"/>
      <p:bldP spid="118812" grpId="0" animBg="1"/>
      <p:bldP spid="118814" grpId="0" animBg="1"/>
      <p:bldP spid="118815" grpId="0" animBg="1"/>
      <p:bldP spid="118816" grpId="0" animBg="1"/>
      <p:bldP spid="118817" grpId="0" animBg="1"/>
      <p:bldP spid="118818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8912C9-78CB-4D5C-AF02-E3A8517C2556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范围分区概念</a:t>
            </a:r>
            <a:endParaRPr lang="en-US" altLang="zh-CN" smtClean="0">
              <a:ea typeface="文鼎CS大宋"/>
            </a:endParaRPr>
          </a:p>
        </p:txBody>
      </p:sp>
      <p:sp>
        <p:nvSpPr>
          <p:cNvPr id="146437" name="Rectangle 5"/>
          <p:cNvSpPr>
            <a:spLocks noGrp="1" noChangeArrowheads="1"/>
          </p:cNvSpPr>
          <p:nvPr>
            <p:ph idx="1"/>
          </p:nvPr>
        </p:nvSpPr>
        <p:spPr>
          <a:xfrm>
            <a:off x="642938" y="1143000"/>
            <a:ext cx="8229600" cy="4967288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范围分区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mtClean="0">
                <a:latin typeface="宋体" charset="-122"/>
                <a:ea typeface="宋体" charset="-122"/>
              </a:rPr>
              <a:t>以表中的一个列或一组列的值的范围分区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范围分区的语法：</a:t>
            </a:r>
          </a:p>
          <a:p>
            <a:pPr eaLnBrk="1" hangingPunct="1">
              <a:spcAft>
                <a:spcPct val="10000"/>
              </a:spcAft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Aft>
                <a:spcPct val="10000"/>
              </a:spcAft>
              <a:buFont typeface="Wingdings" pitchFamily="2" charset="2"/>
              <a:buNone/>
            </a:pPr>
            <a:endParaRPr lang="en-US" altLang="zh-CN" sz="2000" smtClean="0"/>
          </a:p>
        </p:txBody>
      </p:sp>
      <p:sp>
        <p:nvSpPr>
          <p:cNvPr id="61444" name="Text Box 27"/>
          <p:cNvSpPr txBox="1">
            <a:spLocks noChangeArrowheads="1"/>
          </p:cNvSpPr>
          <p:nvPr/>
        </p:nvSpPr>
        <p:spPr bwMode="auto">
          <a:xfrm>
            <a:off x="1214438" y="3429000"/>
            <a:ext cx="7127875" cy="23209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62000" tIns="118800" anchor="ctr">
            <a:spAutoFit/>
          </a:bodyPr>
          <a:lstStyle/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RANGE (column_name)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part1 VALUE LESS THAN(range1),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part2 VALUE LESS THAN(range2),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...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[PARTITION partN VALUE LESS THAN(MAXVALUE)]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50BC94-1C73-414C-8957-B01FD26F4725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范围分区示例</a:t>
            </a:r>
            <a:endParaRPr lang="en-US" altLang="zh-CN" smtClean="0">
              <a:ea typeface="文鼎CS大宋"/>
            </a:endParaRP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857250" y="2143125"/>
            <a:ext cx="7199313" cy="34782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SQL&gt; CREATE TABLE Sales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Product_ID varchar2 (5),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Sales_Cost number (10)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RANGE (Sales_Cost)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P1 VALUES LESS THAN (1000),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P2 VALUES LESS THAN (2000),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P3 VALUES LESS THAN (3000)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4857750" y="3571875"/>
            <a:ext cx="3236913" cy="4460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>
                <a:latin typeface="Calibri" pitchFamily="34" charset="0"/>
                <a:ea typeface="黑体" pitchFamily="49" charset="-122"/>
              </a:rPr>
              <a:t>根据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Sales_Cost 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创建分区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572125" y="5000625"/>
            <a:ext cx="2403475" cy="4333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分区的名称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928688" y="3714750"/>
            <a:ext cx="3714750" cy="3222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 rot="-5400000">
            <a:off x="1905000" y="4595813"/>
            <a:ext cx="1071563" cy="452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226313" name="AutoShape 9"/>
          <p:cNvCxnSpPr>
            <a:cxnSpLocks noChangeShapeType="1"/>
            <a:stCxn id="226312" idx="3"/>
            <a:endCxn id="226310" idx="1"/>
          </p:cNvCxnSpPr>
          <p:nvPr/>
        </p:nvCxnSpPr>
        <p:spPr bwMode="auto">
          <a:xfrm>
            <a:off x="2600325" y="5200650"/>
            <a:ext cx="2971800" cy="1746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187450" y="4283075"/>
            <a:ext cx="4313238" cy="3603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572125" y="4214813"/>
            <a:ext cx="2857500" cy="6461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包含销售成本低于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1000 </a:t>
            </a:r>
          </a:p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的所有产品的值 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857250" y="2257425"/>
            <a:ext cx="7572375" cy="32432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62000" tIns="118800" anchor="ctr">
            <a:spAutoFit/>
          </a:bodyPr>
          <a:lstStyle/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SQL&gt; CREATE TABLE SALES2 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PRODUCT_ID VARCHAR2(5),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SALES_DATE DATE NOT NULL,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SALES_COST NUMBER(10))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RANGE (SALES_DATE)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P1 VALUES LESS THAN (DATE ‘2011-01-01’),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P2 VALUES LESS THAN (DATE ‘2012-01-01’), 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P3 VALUES LESS THAN (MAXVALUE)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  <p:sp>
        <p:nvSpPr>
          <p:cNvPr id="6247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8229600" cy="1439863"/>
          </a:xfrm>
        </p:spPr>
        <p:txBody>
          <a:bodyPr/>
          <a:lstStyle/>
          <a:p>
            <a:pPr eaLnBrk="1" hangingPunct="1"/>
            <a:r>
              <a:rPr lang="zh-CN" altLang="en-US" smtClean="0"/>
              <a:t>范围分区示例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  <p:bldP spid="226308" grpId="1" animBg="1"/>
      <p:bldP spid="226309" grpId="0" animBg="1"/>
      <p:bldP spid="226309" grpId="1" animBg="1"/>
      <p:bldP spid="226310" grpId="0" animBg="1"/>
      <p:bldP spid="226310" grpId="1" animBg="1"/>
      <p:bldP spid="226311" grpId="0" animBg="1"/>
      <p:bldP spid="226311" grpId="1" animBg="1"/>
      <p:bldP spid="226312" grpId="0" animBg="1"/>
      <p:bldP spid="226312" grpId="1" animBg="1"/>
      <p:bldP spid="226314" grpId="0" animBg="1"/>
      <p:bldP spid="226314" grpId="1" animBg="1"/>
      <p:bldP spid="226315" grpId="0" animBg="1"/>
      <p:bldP spid="2263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E037C3-27D6-4923-A93B-4874195B3DA4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散列分区概念</a:t>
            </a:r>
            <a:endParaRPr lang="en-US" altLang="zh-CN" smtClean="0">
              <a:ea typeface="文鼎CS大宋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785813"/>
            <a:ext cx="8286750" cy="3357562"/>
          </a:xfrm>
        </p:spPr>
        <p:txBody>
          <a:bodyPr/>
          <a:lstStyle/>
          <a:p>
            <a:pPr eaLnBrk="1" hangingPunct="1"/>
            <a:r>
              <a:rPr lang="zh-CN" altLang="en-US" smtClean="0"/>
              <a:t>散列分区</a:t>
            </a:r>
          </a:p>
          <a:p>
            <a:pPr marL="812800" lvl="1" indent="-276225" eaLnBrk="1" hangingPunct="1"/>
            <a:r>
              <a:rPr lang="zh-CN" altLang="en-US" smtClean="0">
                <a:latin typeface="宋体" charset="-122"/>
                <a:ea typeface="宋体" charset="-122"/>
              </a:rPr>
              <a:t>允许用户对不具有逻辑范围的数据进行分区 </a:t>
            </a:r>
            <a:endParaRPr lang="en-US" smtClean="0">
              <a:latin typeface="宋体" charset="-122"/>
              <a:ea typeface="宋体" charset="-122"/>
            </a:endParaRPr>
          </a:p>
          <a:p>
            <a:pPr marL="812800" lvl="1" indent="-276225" eaLnBrk="1" hangingPunct="1"/>
            <a:r>
              <a:rPr lang="zh-CN" altLang="en-US" smtClean="0">
                <a:latin typeface="宋体" charset="-122"/>
                <a:ea typeface="宋体" charset="-122"/>
              </a:rPr>
              <a:t>通过在分区键上执行</a:t>
            </a:r>
            <a:r>
              <a:rPr lang="en-US" altLang="zh-CN" smtClean="0">
                <a:latin typeface="宋体" charset="-122"/>
                <a:ea typeface="宋体" charset="-122"/>
              </a:rPr>
              <a:t>HASH</a:t>
            </a:r>
            <a:r>
              <a:rPr lang="zh-CN" altLang="en-US" smtClean="0">
                <a:latin typeface="宋体" charset="-122"/>
                <a:ea typeface="宋体" charset="-122"/>
              </a:rPr>
              <a:t>函数决定存储的分区</a:t>
            </a:r>
          </a:p>
          <a:p>
            <a:pPr marL="812800" lvl="1" indent="-276225" eaLnBrk="1" hangingPunct="1"/>
            <a:r>
              <a:rPr lang="zh-CN" altLang="en-US" smtClean="0">
                <a:latin typeface="宋体" charset="-122"/>
                <a:ea typeface="宋体" charset="-122"/>
              </a:rPr>
              <a:t>将数据平均地分布到不同的分区</a:t>
            </a:r>
          </a:p>
          <a:p>
            <a:pPr eaLnBrk="1" hangingPunct="1"/>
            <a:r>
              <a:rPr lang="zh-CN" altLang="en-US" smtClean="0"/>
              <a:t>散列分区语法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smtClean="0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857250" y="4000500"/>
            <a:ext cx="6769100" cy="26289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62000" tIns="118800" anchor="ctr">
            <a:spAutoFit/>
          </a:bodyPr>
          <a:lstStyle/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HASH (column_name)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PARTITIONS number_of_partitions;</a:t>
            </a:r>
          </a:p>
          <a:p>
            <a:pPr lvl="1"/>
            <a:r>
              <a:rPr lang="zh-CN" altLang="en-US" sz="2000">
                <a:latin typeface="Calibri" pitchFamily="34" charset="0"/>
                <a:ea typeface="黑体" pitchFamily="49" charset="-122"/>
              </a:rPr>
              <a:t>或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HASH (column_name)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( PARTITION part1 [TABLESPACE tbs1],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part2 [TABLESPACE tbs2],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...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partN [TABLESPACE tbsN]);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C51F2-31C6-47E4-9CA7-A8A6C623B955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散列分区示例</a:t>
            </a:r>
            <a:endParaRPr lang="en-US" altLang="zh-CN" smtClean="0">
              <a:ea typeface="文鼎CS大宋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smtClean="0"/>
              <a:t>散列分区示例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1187450" y="2058988"/>
            <a:ext cx="6913563" cy="37861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SQL&gt; CREATE TABLE Employee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Employee_ID varchar2 (5),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Employee_Name varchar2(20),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Department varchar2 (10)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HASH (Department)</a:t>
            </a:r>
            <a:endParaRPr lang="fr-FR" altLang="zh-CN" sz="2000">
              <a:latin typeface="Calibri" pitchFamily="34" charset="0"/>
              <a:ea typeface="黑体" pitchFamily="49" charset="-122"/>
            </a:endParaRPr>
          </a:p>
          <a:p>
            <a:r>
              <a:rPr lang="fr-FR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fr-FR" altLang="zh-CN" sz="2000">
                <a:latin typeface="Calibri" pitchFamily="34" charset="0"/>
                <a:ea typeface="黑体" pitchFamily="49" charset="-122"/>
              </a:rPr>
              <a:t>    Partition D1,</a:t>
            </a:r>
          </a:p>
          <a:p>
            <a:r>
              <a:rPr lang="fr-FR" altLang="zh-CN" sz="2000">
                <a:latin typeface="Calibri" pitchFamily="34" charset="0"/>
                <a:ea typeface="黑体" pitchFamily="49" charset="-122"/>
              </a:rPr>
              <a:t>    Partition D2,</a:t>
            </a:r>
            <a:endParaRPr lang="en-US" altLang="zh-CN" sz="2000">
              <a:latin typeface="Calibri" pitchFamily="34" charset="0"/>
              <a:ea typeface="黑体" pitchFamily="49" charset="-122"/>
            </a:endParaRP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D3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); 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5357813" y="2786063"/>
            <a:ext cx="2663825" cy="792162"/>
          </a:xfrm>
          <a:prstGeom prst="rect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在表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Employee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上创建分区键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Department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3214688" y="5286375"/>
            <a:ext cx="1946275" cy="504825"/>
          </a:xfrm>
          <a:prstGeom prst="rect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分区的名称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1201738" y="3925888"/>
            <a:ext cx="4176712" cy="360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27338" name="Oval 10"/>
          <p:cNvSpPr>
            <a:spLocks noChangeArrowheads="1"/>
          </p:cNvSpPr>
          <p:nvPr/>
        </p:nvSpPr>
        <p:spPr bwMode="auto">
          <a:xfrm rot="-5400000">
            <a:off x="1984375" y="4856163"/>
            <a:ext cx="1214438" cy="360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227339" name="AutoShape 11"/>
          <p:cNvCxnSpPr>
            <a:cxnSpLocks noChangeShapeType="1"/>
            <a:stCxn id="227338" idx="4"/>
          </p:cNvCxnSpPr>
          <p:nvPr/>
        </p:nvCxnSpPr>
        <p:spPr bwMode="auto">
          <a:xfrm>
            <a:off x="2771775" y="5037138"/>
            <a:ext cx="1079500" cy="260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227340" name="AutoShape 12"/>
          <p:cNvSpPr>
            <a:spLocks/>
          </p:cNvSpPr>
          <p:nvPr/>
        </p:nvSpPr>
        <p:spPr bwMode="auto">
          <a:xfrm>
            <a:off x="2928938" y="4572000"/>
            <a:ext cx="71437" cy="865188"/>
          </a:xfrm>
          <a:prstGeom prst="rightBrace">
            <a:avLst>
              <a:gd name="adj1" fmla="val 1009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227341" name="AutoShape 13"/>
          <p:cNvCxnSpPr>
            <a:cxnSpLocks noChangeShapeType="1"/>
            <a:stCxn id="227340" idx="1"/>
            <a:endCxn id="227342" idx="1"/>
          </p:cNvCxnSpPr>
          <p:nvPr/>
        </p:nvCxnSpPr>
        <p:spPr bwMode="auto">
          <a:xfrm rot="10800000" flipH="1" flipV="1">
            <a:off x="3000375" y="5005388"/>
            <a:ext cx="2357438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5357813" y="4781550"/>
            <a:ext cx="1800225" cy="504825"/>
          </a:xfrm>
          <a:prstGeom prst="rect">
            <a:avLst/>
          </a:prstGeom>
          <a:gradFill rotWithShape="1">
            <a:gsLst>
              <a:gs pos="0">
                <a:srgbClr val="FFCC00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创建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3 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个分区</a:t>
            </a:r>
          </a:p>
        </p:txBody>
      </p:sp>
      <p:sp>
        <p:nvSpPr>
          <p:cNvPr id="227343" name="Rectangle 15"/>
          <p:cNvSpPr>
            <a:spLocks noChangeArrowheads="1"/>
          </p:cNvSpPr>
          <p:nvPr/>
        </p:nvSpPr>
        <p:spPr bwMode="auto">
          <a:xfrm>
            <a:off x="1285875" y="2143125"/>
            <a:ext cx="6429375" cy="34893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198000" tIns="118800" anchor="ctr">
            <a:spAutoFit/>
          </a:bodyPr>
          <a:lstStyle/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SQL&gt; CREATE TABLE EMPLOYEE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    EMP_ID NUMBER(4),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    EMP_NAME VARCHAR2(14),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    EMP_ADDRESS VARCHAR2(15),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    DEPARTMENT VARCHAR2(10)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)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PARTITION BY HASH (DEPARTMENT)</a:t>
            </a:r>
          </a:p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PARTITIONS 4;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4" grpId="0" animBg="1"/>
      <p:bldP spid="227334" grpId="1" animBg="1"/>
      <p:bldP spid="227335" grpId="0" animBg="1"/>
      <p:bldP spid="227335" grpId="1" animBg="1"/>
      <p:bldP spid="227336" grpId="0" animBg="1"/>
      <p:bldP spid="227336" grpId="1" animBg="1"/>
      <p:bldP spid="227337" grpId="0" animBg="1"/>
      <p:bldP spid="227337" grpId="1" animBg="1"/>
      <p:bldP spid="227338" grpId="0" animBg="1"/>
      <p:bldP spid="227338" grpId="1" animBg="1"/>
      <p:bldP spid="227340" grpId="0" animBg="1"/>
      <p:bldP spid="227340" grpId="1" animBg="1"/>
      <p:bldP spid="227342" grpId="0" animBg="1"/>
      <p:bldP spid="227342" grpId="1" animBg="1"/>
      <p:bldP spid="2273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列表分区概念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2224087"/>
          </a:xfrm>
        </p:spPr>
        <p:txBody>
          <a:bodyPr/>
          <a:lstStyle/>
          <a:p>
            <a:pPr eaLnBrk="1" hangingPunct="1"/>
            <a:r>
              <a:rPr lang="zh-CN" altLang="en-US" smtClean="0"/>
              <a:t>列表分区</a:t>
            </a:r>
          </a:p>
          <a:p>
            <a:pPr lvl="1" eaLnBrk="1" hangingPunct="1"/>
            <a:r>
              <a:rPr lang="zh-CN" altLang="en-US" smtClean="0">
                <a:latin typeface="宋体" charset="-122"/>
                <a:ea typeface="宋体" charset="-122"/>
              </a:rPr>
              <a:t>允许用户将不相关的数据组织在一起</a:t>
            </a:r>
          </a:p>
          <a:p>
            <a:pPr eaLnBrk="1" hangingPunct="1"/>
            <a:r>
              <a:rPr lang="zh-CN" altLang="en-US" smtClean="0"/>
              <a:t>列表分区的语法：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87450" y="3095625"/>
            <a:ext cx="7056438" cy="23574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98000" tIns="154800" anchor="ctr">
            <a:spAutoFit/>
          </a:bodyPr>
          <a:lstStyle/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LIST (column_name)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part1 VALUES (values_list1),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part2 VALUES (values_list2),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...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partN VALUES (DEFAULT)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回顾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了解 </a:t>
            </a:r>
            <a:r>
              <a:rPr lang="en-US" altLang="zh-CN" smtClean="0"/>
              <a:t>Oracle </a:t>
            </a:r>
            <a:r>
              <a:rPr lang="zh-CN" altLang="en-US" smtClean="0"/>
              <a:t>数据类型</a:t>
            </a:r>
          </a:p>
          <a:p>
            <a:pPr eaLnBrk="1" hangingPunct="1"/>
            <a:r>
              <a:rPr lang="zh-CN" altLang="en-US" smtClean="0"/>
              <a:t>了解数据定义语言和数据操纵语言</a:t>
            </a:r>
          </a:p>
          <a:p>
            <a:pPr eaLnBrk="1" hangingPunct="1"/>
            <a:r>
              <a:rPr lang="zh-CN" altLang="en-US" smtClean="0"/>
              <a:t>了解事务控制语言和数据控制语言</a:t>
            </a:r>
          </a:p>
          <a:p>
            <a:pPr eaLnBrk="1" hangingPunct="1"/>
            <a:r>
              <a:rPr lang="zh-CN" altLang="en-US" smtClean="0"/>
              <a:t>掌握 </a:t>
            </a:r>
            <a:r>
              <a:rPr lang="en-US" altLang="zh-CN" smtClean="0"/>
              <a:t>SQL </a:t>
            </a:r>
            <a:r>
              <a:rPr lang="zh-CN" altLang="en-US" smtClean="0"/>
              <a:t>操作符和 </a:t>
            </a:r>
            <a:r>
              <a:rPr lang="en-US" altLang="zh-CN" smtClean="0"/>
              <a:t>SQL </a:t>
            </a:r>
            <a:r>
              <a:rPr lang="zh-CN" altLang="en-US" smtClean="0"/>
              <a:t>函数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0BC593-FAD8-45B8-99F6-E36B50E9709E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列表分区示例</a:t>
            </a:r>
            <a:endParaRPr lang="en-US" altLang="zh-CN" smtClean="0">
              <a:ea typeface="文鼎CS大宋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866775" y="1714500"/>
            <a:ext cx="7705725" cy="40941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SQL&gt; CREATE TABLE Employee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Emp_ID number (4),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Emp_Name varchar2 (14),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Emp_Address varchar2 (15)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LIST (Emp_Address)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north values (‘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北京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'),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west values (‘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成都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’, 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重庆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'),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south values (‘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广州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’, 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深圳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'),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east values (‘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杭州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’, 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苏州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’, ‘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温州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')</a:t>
            </a:r>
          </a:p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003800" y="3716338"/>
            <a:ext cx="3529013" cy="4413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包含住在北京的职员的记录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4572000" y="2997200"/>
            <a:ext cx="2447925" cy="654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根据职员住址在表上创建的列表分区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3851275" y="5805488"/>
            <a:ext cx="2016125" cy="3603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分区的名称</a:t>
            </a: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968375" y="3598863"/>
            <a:ext cx="4175125" cy="330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2585" name="Oval 9"/>
          <p:cNvSpPr>
            <a:spLocks noChangeArrowheads="1"/>
          </p:cNvSpPr>
          <p:nvPr/>
        </p:nvSpPr>
        <p:spPr bwMode="auto">
          <a:xfrm rot="-5400000">
            <a:off x="1568450" y="4586288"/>
            <a:ext cx="1512887" cy="649288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152586" name="AutoShape 10"/>
          <p:cNvCxnSpPr>
            <a:cxnSpLocks noChangeShapeType="1"/>
            <a:stCxn id="152585" idx="3"/>
            <a:endCxn id="152580" idx="2"/>
          </p:cNvCxnSpPr>
          <p:nvPr/>
        </p:nvCxnSpPr>
        <p:spPr bwMode="auto">
          <a:xfrm>
            <a:off x="2554288" y="5445125"/>
            <a:ext cx="2165350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1182688" y="4214813"/>
            <a:ext cx="3960812" cy="360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657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42938" y="928688"/>
            <a:ext cx="7786687" cy="785812"/>
          </a:xfrm>
        </p:spPr>
        <p:txBody>
          <a:bodyPr/>
          <a:lstStyle/>
          <a:p>
            <a:pPr eaLnBrk="1" hangingPunct="1"/>
            <a:r>
              <a:rPr lang="zh-CN" altLang="en-US" smtClean="0"/>
              <a:t>列表分区示例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nimBg="1"/>
      <p:bldP spid="152581" grpId="0" animBg="1"/>
      <p:bldP spid="152582" grpId="0" animBg="1"/>
      <p:bldP spid="152583" grpId="0" animBg="1"/>
      <p:bldP spid="152584" grpId="0" animBg="1"/>
      <p:bldP spid="152585" grpId="0" animBg="1"/>
      <p:bldP spid="1525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4CFA78-3733-40F6-8609-11C2D101CD5C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复合分区概念</a:t>
            </a:r>
            <a:endParaRPr lang="en-US" altLang="zh-CN" smtClean="0">
              <a:ea typeface="文鼎CS大宋"/>
            </a:endParaRPr>
          </a:p>
        </p:txBody>
      </p:sp>
      <p:sp>
        <p:nvSpPr>
          <p:cNvPr id="150552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714375" y="928688"/>
            <a:ext cx="8229600" cy="5256212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复合分区</a:t>
            </a:r>
          </a:p>
          <a:p>
            <a:pPr marL="812800" lvl="1" indent="-276225" eaLnBrk="1" hangingPunct="1"/>
            <a:r>
              <a:rPr lang="zh-CN" altLang="en-US" smtClean="0">
                <a:latin typeface="宋体" charset="-122"/>
                <a:ea typeface="宋体" charset="-122"/>
              </a:rPr>
              <a:t>在范围分区中再次对每个范围分区进行散列分区或列表分区的组合</a:t>
            </a:r>
          </a:p>
          <a:p>
            <a:pPr eaLnBrk="1" hangingPunct="1">
              <a:spcAft>
                <a:spcPct val="15000"/>
              </a:spcAft>
            </a:pPr>
            <a:r>
              <a:rPr lang="zh-CN" altLang="en-US" smtClean="0"/>
              <a:t>复合分区的语法：</a:t>
            </a:r>
          </a:p>
          <a:p>
            <a:pPr eaLnBrk="1" hangingPunct="1">
              <a:spcAft>
                <a:spcPct val="15000"/>
              </a:spcAft>
              <a:buFont typeface="Wingdings" pitchFamily="2" charset="2"/>
              <a:buNone/>
            </a:pPr>
            <a:endParaRPr lang="en-US" altLang="zh-CN" sz="3200" smtClean="0"/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303338" y="3529013"/>
            <a:ext cx="6340475" cy="29718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98000" tIns="154800" anchor="ctr">
            <a:spAutoFit/>
          </a:bodyPr>
          <a:lstStyle/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RANGE (column_name1)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SUBPARTITION BY HASH (column_name2)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SUBPARTITIONS number_of_partitions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part1 VALUE LESS THAN(range1),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part2 VALUE LESS THAN(range2),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...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  PARTITION partN VALUE LESS THAN(MAXVALUE)</a:t>
            </a:r>
          </a:p>
          <a:p>
            <a:pPr lvl="1"/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0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0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0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0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19F080-8653-4559-B4C5-9A98EAC528AB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复合分区示例</a:t>
            </a:r>
            <a:endParaRPr lang="en-US" smtClean="0">
              <a:ea typeface="文鼎CS大宋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357188" y="1343025"/>
            <a:ext cx="8572500" cy="48006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SQL&gt; CREATE TABLE SALES(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PRODUCT_ID VARCHAR2 (5),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SALES_DATE DATE NOT NULL,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SALES_COST NUMBER (10)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PARTITION BY RANGE (SALES_DATE)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SUBPARTITION BY HASH (PRODUCT_ID)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SUBPARTITIONS 5	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(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S1 VALUES LESS THAN (TO_DATE(‘01/4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/2013‘, 'DD/MON/YYYY')),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S2 VALUES LESS THAN (TO_DATE(‘01/7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/2013‘, 'DD/MON/YYYY')),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S3 VALUES LESS THAN (TO_DATE(‘01/9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/2013‘,'DD/MON/YYYY')),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PARTITION S4 VALUES LESS THAN (MAXVALUE)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);</a:t>
            </a: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428625" y="3070225"/>
            <a:ext cx="4592638" cy="2921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4500563" y="5715000"/>
            <a:ext cx="3960812" cy="36036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创建的四个范围分区的名称</a:t>
            </a:r>
          </a:p>
        </p:txBody>
      </p:sp>
      <p:sp>
        <p:nvSpPr>
          <p:cNvPr id="198667" name="Oval 11"/>
          <p:cNvSpPr>
            <a:spLocks noChangeArrowheads="1"/>
          </p:cNvSpPr>
          <p:nvPr/>
        </p:nvSpPr>
        <p:spPr bwMode="auto">
          <a:xfrm rot="-5400000">
            <a:off x="1155701" y="4851400"/>
            <a:ext cx="1708150" cy="44767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198668" name="AutoShape 12"/>
          <p:cNvCxnSpPr>
            <a:cxnSpLocks noChangeShapeType="1"/>
            <a:stCxn id="198667" idx="3"/>
            <a:endCxn id="198666" idx="1"/>
          </p:cNvCxnSpPr>
          <p:nvPr/>
        </p:nvCxnSpPr>
        <p:spPr bwMode="auto">
          <a:xfrm>
            <a:off x="2168525" y="5678488"/>
            <a:ext cx="2332038" cy="217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4716463" y="1989138"/>
            <a:ext cx="2592387" cy="6477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在表的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Sales_Date </a:t>
            </a:r>
          </a:p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列中创建范围分区</a:t>
            </a: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428625" y="3427413"/>
            <a:ext cx="4592638" cy="2936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5435600" y="2908300"/>
            <a:ext cx="2665413" cy="66516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在表的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Product_ID </a:t>
            </a:r>
          </a:p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列创建散列子分区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428625" y="3784600"/>
            <a:ext cx="4592638" cy="2873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5481638" y="3789363"/>
            <a:ext cx="2611437" cy="6477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在每个范围分区中</a:t>
            </a:r>
          </a:p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创建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5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个散列子分区</a:t>
            </a:r>
          </a:p>
        </p:txBody>
      </p:sp>
      <p:sp>
        <p:nvSpPr>
          <p:cNvPr id="68621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28625" y="714375"/>
            <a:ext cx="5214938" cy="642938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复合分区示例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  <p:bldP spid="198665" grpId="0" animBg="1"/>
      <p:bldP spid="198666" grpId="0" animBg="1"/>
      <p:bldP spid="198667" grpId="0" animBg="1"/>
      <p:bldP spid="198661" grpId="0" animBg="1"/>
      <p:bldP spid="198669" grpId="0" animBg="1"/>
      <p:bldP spid="198662" grpId="0" animBg="1"/>
      <p:bldP spid="198670" grpId="0" animBg="1"/>
      <p:bldP spid="1986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7B1184-D80D-4359-B97A-4E67AB90FCCE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操纵已分区的表 </a:t>
            </a:r>
            <a:endParaRPr lang="en-US" smtClean="0">
              <a:ea typeface="文鼎CS大宋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785813"/>
            <a:ext cx="8248650" cy="2786062"/>
          </a:xfrm>
        </p:spPr>
        <p:txBody>
          <a:bodyPr/>
          <a:lstStyle/>
          <a:p>
            <a:pPr marL="363538" indent="-363538" eaLnBrk="1" hangingPunct="1"/>
            <a:r>
              <a:rPr lang="zh-CN" altLang="en-US" smtClean="0"/>
              <a:t>在已分区的表中插入数据与操作普通表完全相同，</a:t>
            </a:r>
            <a:r>
              <a:rPr lang="en-US" altLang="zh-CN" smtClean="0"/>
              <a:t>Oracle</a:t>
            </a:r>
            <a:r>
              <a:rPr lang="zh-CN" altLang="en-US" smtClean="0"/>
              <a:t>会自动将数据保存到对应的分区</a:t>
            </a:r>
          </a:p>
          <a:p>
            <a:pPr marL="363538" indent="-363538" eaLnBrk="1" hangingPunct="1"/>
            <a:r>
              <a:rPr lang="zh-CN" altLang="en-US" smtClean="0"/>
              <a:t>查询、修改和删除分区表时可以显式指定要操作的分区 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71563" y="3546475"/>
            <a:ext cx="7572375" cy="13827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44000" rIns="144000" anchor="ctr"/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INSERT INTO SALES3 VALUES (‘P001’, ’02-3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-2013', 2000);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INSERT INTO SALES3 VALUES (‘P002’, ’10-5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-2013', 2508);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INSERT INTO SALES3 VALUES (‘P003’, ’05-7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-2013', 780);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INSERT INTO SALES3 VALUES (‘P004’, ’12-9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月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-2013', 1080);</a:t>
            </a:r>
          </a:p>
        </p:txBody>
      </p:sp>
      <p:sp>
        <p:nvSpPr>
          <p:cNvPr id="217112" name="Rectangle 24"/>
          <p:cNvSpPr>
            <a:spLocks noChangeArrowheads="1"/>
          </p:cNvSpPr>
          <p:nvPr/>
        </p:nvSpPr>
        <p:spPr bwMode="auto">
          <a:xfrm>
            <a:off x="1071563" y="4981575"/>
            <a:ext cx="7561262" cy="5191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44000" rIns="144000" anchor="ctr"/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SELECT * FROM SALES3 PARTITION (P3);</a:t>
            </a:r>
          </a:p>
        </p:txBody>
      </p:sp>
      <p:sp>
        <p:nvSpPr>
          <p:cNvPr id="217113" name="Rectangle 25"/>
          <p:cNvSpPr>
            <a:spLocks noChangeArrowheads="1"/>
          </p:cNvSpPr>
          <p:nvPr/>
        </p:nvSpPr>
        <p:spPr bwMode="auto">
          <a:xfrm>
            <a:off x="1071563" y="5567363"/>
            <a:ext cx="7561262" cy="5762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44000" rIns="144000" anchor="ctr"/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DELETE FROM SALES3 PARTITION (P2);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8" grpId="0" animBg="1"/>
      <p:bldP spid="217112" grpId="0" animBg="1"/>
      <p:bldP spid="217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549DBF-3422-44BB-8C23-A22A17F83EEB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分区维护操作 </a:t>
            </a:r>
            <a:endParaRPr lang="en-US" smtClean="0">
              <a:ea typeface="文鼎CS大宋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7143750" cy="55721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分区维护操作修改已分区表的分区。</a:t>
            </a:r>
          </a:p>
          <a:p>
            <a:pPr eaLnBrk="1" hangingPunct="1"/>
            <a:r>
              <a:rPr lang="zh-CN" altLang="en-US" smtClean="0"/>
              <a:t>分区维护的类型：</a:t>
            </a:r>
          </a:p>
          <a:p>
            <a:pPr marL="812800" lvl="1" indent="-276225" eaLnBrk="1" hangingPunct="1">
              <a:lnSpc>
                <a:spcPct val="12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计划事件 － 定期删除最旧的分区</a:t>
            </a:r>
          </a:p>
          <a:p>
            <a:pPr marL="812800" lvl="1" indent="-276225" eaLnBrk="1" hangingPunct="1">
              <a:lnSpc>
                <a:spcPct val="12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非计划事件 － 解决应用程序或系统问题</a:t>
            </a:r>
          </a:p>
          <a:p>
            <a:pPr eaLnBrk="1" hangingPunct="1"/>
            <a:r>
              <a:rPr lang="zh-CN" altLang="en-US" smtClean="0"/>
              <a:t>分区维护操作有：</a:t>
            </a:r>
            <a:endParaRPr lang="en-US" smtClean="0"/>
          </a:p>
          <a:p>
            <a:pPr marL="812800" lvl="1" indent="-276225" eaLnBrk="1" hangingPunct="1">
              <a:lnSpc>
                <a:spcPct val="10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添加分区</a:t>
            </a:r>
            <a:endParaRPr lang="zh-CN" altLang="en-US" smtClean="0">
              <a:latin typeface="Courier New" pitchFamily="49" charset="0"/>
              <a:ea typeface="宋体" charset="-122"/>
            </a:endParaRPr>
          </a:p>
          <a:p>
            <a:pPr marL="812800" lvl="1" indent="-276225" eaLnBrk="1" hangingPunct="1">
              <a:lnSpc>
                <a:spcPct val="10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删除分区</a:t>
            </a:r>
          </a:p>
          <a:p>
            <a:pPr marL="812800" lvl="1" indent="-276225" eaLnBrk="1" hangingPunct="1">
              <a:lnSpc>
                <a:spcPct val="10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截断分区</a:t>
            </a:r>
          </a:p>
          <a:p>
            <a:pPr marL="812800" lvl="1" indent="-276225" eaLnBrk="1" hangingPunct="1">
              <a:lnSpc>
                <a:spcPct val="10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合并分区</a:t>
            </a:r>
          </a:p>
          <a:p>
            <a:pPr marL="812800" lvl="1" indent="-276225" eaLnBrk="1" hangingPunct="1">
              <a:lnSpc>
                <a:spcPct val="10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拆分分区</a:t>
            </a:r>
            <a:endParaRPr lang="en-US" sz="280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3DAAAF-88B4-446A-A4D5-6E5FA3621C6B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维护分区</a:t>
            </a:r>
            <a:r>
              <a:rPr lang="en-US" smtClean="0">
                <a:ea typeface="文鼎CS大宋"/>
              </a:rPr>
              <a:t> </a:t>
            </a:r>
            <a:r>
              <a:rPr lang="en-US" altLang="zh-CN" smtClean="0">
                <a:ea typeface="文鼎CS大宋"/>
              </a:rPr>
              <a:t>2-1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000125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添加分区 </a:t>
            </a:r>
            <a:r>
              <a:rPr lang="en-US" altLang="zh-CN" smtClean="0"/>
              <a:t>– </a:t>
            </a:r>
            <a:r>
              <a:rPr lang="zh-CN" altLang="en-US" smtClean="0"/>
              <a:t>在最后一个分区之后添加新分区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143000" y="1857375"/>
            <a:ext cx="7129463" cy="7699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SQL&gt; ALTER TABLE SALES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     ADD PARTITION P4 VALUES LESS THAN (4000);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642938" y="2786063"/>
            <a:ext cx="79200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删除分区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–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删除一个指定的分区，分区的数据也随之删除</a:t>
            </a: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1189038" y="4171950"/>
            <a:ext cx="7127875" cy="400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SQL&gt; ALTER TABLE SALES DROP PARTITION P4;</a:t>
            </a:r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642938" y="4652963"/>
            <a:ext cx="74374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截断分区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–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删除指定分区中的所有记录 </a:t>
            </a:r>
          </a:p>
        </p:txBody>
      </p:sp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1216025" y="5429250"/>
            <a:ext cx="7099300" cy="3762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SQL&gt; ALTER TABLE SALES TRUNCATE PARTITION P3;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  <p:bldP spid="200722" grpId="0" animBg="1"/>
      <p:bldP spid="2007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EF0FEA-C0A7-4D7C-9E53-B6E6D869F70F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维护分区</a:t>
            </a:r>
            <a:r>
              <a:rPr lang="en-US" smtClean="0">
                <a:ea typeface="文鼎CS大宋"/>
              </a:rPr>
              <a:t> </a:t>
            </a:r>
            <a:r>
              <a:rPr lang="en-US" altLang="zh-CN" smtClean="0">
                <a:ea typeface="文鼎CS大宋"/>
              </a:rPr>
              <a:t>2-2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229600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合并分区 </a:t>
            </a:r>
            <a:r>
              <a:rPr lang="en-US" altLang="zh-CN" smtClean="0"/>
              <a:t>- </a:t>
            </a:r>
            <a:r>
              <a:rPr lang="zh-CN" altLang="en-US" smtClean="0"/>
              <a:t>将范围分区或复合分区的两个相邻分区连接起来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116013" y="2214563"/>
            <a:ext cx="7272337" cy="7699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SQL&gt; ALTER TABLE SALES 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MERGE PARTITIONS S1, S2 INTO PARTITION S2;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500063" y="3357563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拆分分区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-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将一个大分区中的记录拆分到两个分区中</a:t>
            </a:r>
            <a:endParaRPr lang="en-US" altLang="en-US" sz="28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1071563" y="4365625"/>
            <a:ext cx="7294562" cy="7699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SQL&gt; ALTER TABLE SALES SPLIT PARTITION P2 AT (1500)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INTO (PARTITION P21, PARTITION P22);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76DABB-0AB0-4538-A4C1-8A350ECA471A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总结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928688"/>
            <a:ext cx="8229600" cy="4808537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什么是同义词</a:t>
            </a:r>
          </a:p>
          <a:p>
            <a:pPr eaLnBrk="1" hangingPunct="1"/>
            <a:r>
              <a:rPr lang="zh-CN" altLang="en-US" sz="2400" smtClean="0"/>
              <a:t>序列的作用及伪列的使用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表分区的类型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表分区的维护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295FE8-0BFD-4AB4-9792-EBFA6FF72973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作业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、简述同义词的用途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、简述序列是如何工作的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、简述分区的类型，各种类型的分区分别适用于什么样的表。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本章目标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7532687" cy="3938587"/>
          </a:xfrm>
        </p:spPr>
        <p:txBody>
          <a:bodyPr/>
          <a:lstStyle/>
          <a:p>
            <a:pPr eaLnBrk="1" hangingPunct="1"/>
            <a:r>
              <a:rPr lang="zh-CN" altLang="en-US" smtClean="0"/>
              <a:t>了解同义词的应用</a:t>
            </a:r>
          </a:p>
          <a:p>
            <a:pPr eaLnBrk="1" hangingPunct="1"/>
            <a:r>
              <a:rPr lang="zh-CN" altLang="en-US" smtClean="0"/>
              <a:t>掌握序列的创建与使用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掌握表分区的概念与应用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熟悉表分区的维护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6BC78-8B99-43AE-BFD0-B348F8192A7C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数据库对象简介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857250"/>
            <a:ext cx="8316912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Oracle </a:t>
            </a:r>
            <a:r>
              <a:rPr lang="zh-CN" altLang="en-US" smtClean="0"/>
              <a:t>数据库对象又称模式对象</a:t>
            </a:r>
          </a:p>
          <a:p>
            <a:pPr eaLnBrk="1" hangingPunct="1"/>
            <a:r>
              <a:rPr lang="zh-CN" altLang="en-US" smtClean="0"/>
              <a:t>数据库对象是逻辑结构的集合，最基本的数据库对象是表</a:t>
            </a:r>
            <a:endParaRPr lang="en-US" smtClean="0"/>
          </a:p>
          <a:p>
            <a:pPr eaLnBrk="1" hangingPunct="1"/>
            <a:r>
              <a:rPr lang="zh-CN" altLang="en-US" smtClean="0"/>
              <a:t>其他数据库对象包括：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3714750" y="3717925"/>
            <a:ext cx="2571750" cy="7207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25B0DB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数据库对象 </a:t>
            </a:r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>
            <a:off x="4859338" y="44386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1544638" y="48704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3851275" y="48704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>
            <a:off x="5929313" y="48704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>
            <a:off x="8027988" y="48704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50" name="AutoShape 38"/>
          <p:cNvSpPr>
            <a:spLocks noChangeArrowheads="1"/>
          </p:cNvSpPr>
          <p:nvPr/>
        </p:nvSpPr>
        <p:spPr bwMode="auto">
          <a:xfrm>
            <a:off x="682625" y="5302250"/>
            <a:ext cx="96043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同义词</a:t>
            </a: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1928813" y="5286375"/>
            <a:ext cx="94297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序列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5572125" y="5286375"/>
            <a:ext cx="73025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视图</a:t>
            </a:r>
          </a:p>
        </p:txBody>
      </p:sp>
      <p:sp>
        <p:nvSpPr>
          <p:cNvPr id="90153" name="AutoShape 41"/>
          <p:cNvSpPr>
            <a:spLocks noChangeArrowheads="1"/>
          </p:cNvSpPr>
          <p:nvPr/>
        </p:nvSpPr>
        <p:spPr bwMode="auto">
          <a:xfrm>
            <a:off x="7643813" y="5286375"/>
            <a:ext cx="82073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索引</a:t>
            </a:r>
          </a:p>
        </p:txBody>
      </p:sp>
      <p:sp>
        <p:nvSpPr>
          <p:cNvPr id="90154" name="Line 42"/>
          <p:cNvSpPr>
            <a:spLocks noChangeShapeType="1"/>
          </p:cNvSpPr>
          <p:nvPr/>
        </p:nvSpPr>
        <p:spPr bwMode="auto">
          <a:xfrm>
            <a:off x="1547813" y="487045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2428875" y="48577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39"/>
          <p:cNvSpPr>
            <a:spLocks noChangeArrowheads="1"/>
          </p:cNvSpPr>
          <p:nvPr/>
        </p:nvSpPr>
        <p:spPr bwMode="auto">
          <a:xfrm>
            <a:off x="3200400" y="5286375"/>
            <a:ext cx="94297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表</a:t>
            </a: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4357688" y="5286375"/>
            <a:ext cx="94297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表分区</a:t>
            </a: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4857750" y="48577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6985000" y="487045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6627813" y="5286375"/>
            <a:ext cx="73025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3" grpId="0" animBg="1"/>
      <p:bldP spid="90144" grpId="0" animBg="1"/>
      <p:bldP spid="90146" grpId="0" animBg="1"/>
      <p:bldP spid="90147" grpId="0" animBg="1"/>
      <p:bldP spid="90148" grpId="0" animBg="1"/>
      <p:bldP spid="90149" grpId="0" animBg="1"/>
      <p:bldP spid="90150" grpId="0" animBg="1"/>
      <p:bldP spid="90151" grpId="0" animBg="1"/>
      <p:bldP spid="90152" grpId="0" animBg="1"/>
      <p:bldP spid="90153" grpId="0" animBg="1"/>
      <p:bldP spid="9015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3F0EE2-157A-4D66-9757-A4247BD6A47E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同义词 </a:t>
            </a:r>
            <a:r>
              <a:rPr lang="en-US" altLang="zh-CN" smtClean="0">
                <a:ea typeface="文鼎CS大宋"/>
              </a:rPr>
              <a:t>3-1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5"/>
            <a:ext cx="6357938" cy="3286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同义词是现有对象的一个别名。</a:t>
            </a:r>
          </a:p>
          <a:p>
            <a:pPr marL="812800" lvl="1" indent="-279400" eaLnBrk="1" hangingPunct="1"/>
            <a:r>
              <a:rPr lang="zh-CN" altLang="en-US" smtClean="0">
                <a:latin typeface="宋体" charset="-122"/>
                <a:ea typeface="宋体" charset="-122"/>
              </a:rPr>
              <a:t>简化</a:t>
            </a:r>
            <a:r>
              <a:rPr lang="en-US" altLang="zh-CN" smtClean="0">
                <a:latin typeface="宋体" charset="-122"/>
                <a:ea typeface="宋体" charset="-122"/>
              </a:rPr>
              <a:t>SQL</a:t>
            </a:r>
            <a:r>
              <a:rPr lang="zh-CN" altLang="en-US" smtClean="0">
                <a:latin typeface="宋体" charset="-122"/>
                <a:ea typeface="宋体" charset="-122"/>
              </a:rPr>
              <a:t>语句</a:t>
            </a:r>
          </a:p>
          <a:p>
            <a:pPr marL="812800" lvl="1" indent="-279400" eaLnBrk="1" hangingPunct="1"/>
            <a:r>
              <a:rPr lang="zh-CN" altLang="en-US" smtClean="0">
                <a:latin typeface="宋体" charset="-122"/>
                <a:ea typeface="宋体" charset="-122"/>
              </a:rPr>
              <a:t>隐藏对象的名称和所有者</a:t>
            </a:r>
          </a:p>
          <a:p>
            <a:pPr marL="812800" lvl="1" indent="-279400" eaLnBrk="1" hangingPunct="1"/>
            <a:r>
              <a:rPr lang="zh-CN" altLang="en-US" smtClean="0">
                <a:latin typeface="宋体" charset="-122"/>
                <a:ea typeface="宋体" charset="-122"/>
              </a:rPr>
              <a:t>提供对对象的公共访问</a:t>
            </a:r>
          </a:p>
          <a:p>
            <a:pPr eaLnBrk="1" hangingPunct="1"/>
            <a:r>
              <a:rPr lang="zh-CN" altLang="en-US" smtClean="0"/>
              <a:t>同义词共有两种类型：</a:t>
            </a:r>
          </a:p>
          <a:p>
            <a:pPr marL="812800" lvl="1" indent="-279400" eaLnBrk="1" hangingPunct="1">
              <a:buFont typeface="Wingdings" pitchFamily="2" charset="2"/>
              <a:buNone/>
            </a:pPr>
            <a:endParaRPr lang="en-US" altLang="zh-CN" smtClean="0">
              <a:latin typeface="宋体" charset="-122"/>
              <a:ea typeface="宋体" charset="-122"/>
            </a:endParaRP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6072188" y="2786063"/>
            <a:ext cx="128587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同义词</a:t>
            </a:r>
          </a:p>
        </p:txBody>
      </p: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4714875" y="3854450"/>
            <a:ext cx="1281113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私有同义词</a:t>
            </a:r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>
            <a:off x="7286625" y="3851275"/>
            <a:ext cx="129857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公有同义词</a:t>
            </a:r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6786563" y="3289300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5286375" y="3532188"/>
            <a:ext cx="2714625" cy="46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8001000" y="3578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5286375" y="357028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71625" y="4786313"/>
            <a:ext cx="5143500" cy="400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alibri" pitchFamily="34" charset="0"/>
                <a:ea typeface="黑体" pitchFamily="49" charset="-122"/>
              </a:rPr>
              <a:t>公有同义词可被所有的数据库用户访问。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71625" y="5357813"/>
            <a:ext cx="5143500" cy="7080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alibri" pitchFamily="34" charset="0"/>
                <a:ea typeface="黑体" pitchFamily="49" charset="-122"/>
              </a:rPr>
              <a:t>私有同义词只能在其模式内访问，且不能与当前模式的对象同名。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 animBg="1"/>
      <p:bldP spid="83981" grpId="0" animBg="1"/>
      <p:bldP spid="83982" grpId="0" animBg="1"/>
      <p:bldP spid="83995" grpId="0" animBg="1"/>
      <p:bldP spid="83996" grpId="0" animBg="1"/>
      <p:bldP spid="83997" grpId="0" animBg="1"/>
      <p:bldP spid="83998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DDE0CA-A711-4724-A828-66D60D26DA67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同义词 </a:t>
            </a:r>
            <a:r>
              <a:rPr lang="en-US" altLang="zh-CN" smtClean="0">
                <a:ea typeface="文鼎CS大宋"/>
              </a:rPr>
              <a:t>3-2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14375" y="2000250"/>
            <a:ext cx="6985000" cy="4619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CREATE SYNONYM emp FOR SCOTT.emp;</a:t>
            </a:r>
            <a:endParaRPr lang="fr-FR" altLang="zh-CN" sz="240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3113088" y="2370138"/>
            <a:ext cx="522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989013" y="3071813"/>
            <a:ext cx="2862262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  <a:ea typeface="黑体" pitchFamily="49" charset="-122"/>
              </a:rPr>
              <a:t>SCOTT.emp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　的别名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4572000" y="2428875"/>
            <a:ext cx="0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3975100" y="3076575"/>
            <a:ext cx="1028700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模式名</a:t>
            </a:r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5292725" y="2428875"/>
            <a:ext cx="0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156200" y="3076575"/>
            <a:ext cx="855663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表名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714375" y="1285875"/>
            <a:ext cx="3744913" cy="4699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Courier New" pitchFamily="49" charset="0"/>
                <a:ea typeface="黑体" pitchFamily="49" charset="-122"/>
              </a:rPr>
              <a:t>私有同义词</a:t>
            </a: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3419475" y="2427288"/>
            <a:ext cx="0" cy="649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827088" y="3789363"/>
            <a:ext cx="3744912" cy="4699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Courier New" pitchFamily="49" charset="0"/>
                <a:ea typeface="黑体" pitchFamily="49" charset="-122"/>
              </a:rPr>
              <a:t>公有同义词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900113" y="4724400"/>
            <a:ext cx="6985000" cy="4619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CREATE PUBLIC SYNONYM emp_syn FOR SCOTT.emp;</a:t>
            </a:r>
            <a:endParaRPr lang="fr-FR" altLang="zh-CN" sz="2400">
              <a:latin typeface="Calibri" pitchFamily="34" charset="0"/>
            </a:endParaRP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691063" y="5143500"/>
            <a:ext cx="0" cy="3603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3708400" y="5518150"/>
            <a:ext cx="1655763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同义词名称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1928813" y="4829175"/>
            <a:ext cx="2286000" cy="3143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2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2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2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2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  <p:bldP spid="112644" grpId="0" animBg="1"/>
      <p:bldP spid="112645" grpId="0" animBg="1"/>
      <p:bldP spid="112648" grpId="0" animBg="1"/>
      <p:bldP spid="112649" grpId="0" animBg="1"/>
      <p:bldP spid="112650" grpId="0" animBg="1"/>
      <p:bldP spid="112651" grpId="0" animBg="1"/>
      <p:bldP spid="112657" grpId="0" animBg="1"/>
      <p:bldP spid="112658" grpId="0" animBg="1"/>
      <p:bldP spid="112659" grpId="0" animBg="1"/>
      <p:bldP spid="112660" grpId="0" animBg="1"/>
      <p:bldP spid="112661" grpId="0" animBg="1"/>
      <p:bldP spid="1126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08CA80-8D03-48A9-A894-8596828848A0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同义词 </a:t>
            </a:r>
            <a:r>
              <a:rPr lang="en-US" altLang="zh-CN" smtClean="0">
                <a:ea typeface="文鼎CS大宋"/>
              </a:rPr>
              <a:t>3-3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27088" y="1484313"/>
            <a:ext cx="3744912" cy="4699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216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Courier New" pitchFamily="49" charset="0"/>
                <a:ea typeface="黑体" pitchFamily="49" charset="-122"/>
              </a:rPr>
              <a:t>创建或替换现有的同义词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828675" y="2132013"/>
            <a:ext cx="7743825" cy="3762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CREATE OR REPLACE SYNONYM emp_syn FOR SCOTT.emp;</a:t>
            </a:r>
            <a:endParaRPr lang="fr-FR" altLang="zh-CN" sz="24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484438" y="25130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289050" y="3068638"/>
            <a:ext cx="2782888" cy="4619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Calibri" pitchFamily="34" charset="0"/>
                <a:ea typeface="黑体" pitchFamily="49" charset="-122"/>
              </a:rPr>
              <a:t>替换现有的同义词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857375" y="2143125"/>
            <a:ext cx="1516063" cy="2889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828675" y="4781550"/>
            <a:ext cx="6911975" cy="3762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SQL&gt; DROP SYNONYM emp; </a:t>
            </a:r>
            <a:endParaRPr lang="fr-FR" altLang="zh-CN" sz="24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828675" y="5284788"/>
            <a:ext cx="6911975" cy="3762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>
                <a:latin typeface="Calibri" pitchFamily="34" charset="0"/>
                <a:ea typeface="黑体" pitchFamily="49" charset="-122"/>
              </a:rPr>
              <a:t>SQL&gt; DROP PUBLIC SYNONYM emp_syn; </a:t>
            </a:r>
            <a:endParaRPr lang="fr-FR" altLang="zh-CN" sz="24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828675" y="4111625"/>
            <a:ext cx="3744913" cy="4699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216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atin typeface="Courier New" pitchFamily="49" charset="0"/>
                <a:ea typeface="黑体" pitchFamily="49" charset="-122"/>
              </a:rPr>
              <a:t>删除同义词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697" grpId="0" animBg="1"/>
      <p:bldP spid="114700" grpId="0" animBg="1"/>
      <p:bldP spid="114702" grpId="0" animBg="1"/>
      <p:bldP spid="114704" grpId="0" animBg="1"/>
      <p:bldP spid="114705" grpId="0" animBg="1"/>
      <p:bldP spid="1147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A26E35-EA39-491C-9279-B1300202196C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序列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714375"/>
            <a:ext cx="8229600" cy="1584325"/>
          </a:xfrm>
        </p:spPr>
        <p:txBody>
          <a:bodyPr/>
          <a:lstStyle/>
          <a:p>
            <a:pPr eaLnBrk="1" hangingPunct="1"/>
            <a:r>
              <a:rPr lang="zh-CN" altLang="en-US" smtClean="0"/>
              <a:t>序列是用于生成唯一、连续序号的对象</a:t>
            </a:r>
          </a:p>
          <a:p>
            <a:pPr eaLnBrk="1" hangingPunct="1"/>
            <a:r>
              <a:rPr lang="zh-CN" altLang="en-US" smtClean="0"/>
              <a:t>序列可以是升序的，也可以是降序的</a:t>
            </a:r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CREATE SEQUENCE</a:t>
            </a:r>
            <a:r>
              <a:rPr lang="zh-CN" altLang="en-US" smtClean="0"/>
              <a:t>语句创建序列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042988" y="3000375"/>
            <a:ext cx="5473700" cy="26781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SQL&gt; CREATE SEQUENCE toys_seq</a:t>
            </a:r>
          </a:p>
          <a:p>
            <a:r>
              <a:rPr lang="en-US" altLang="zh-CN" sz="2400">
                <a:latin typeface="Calibri" pitchFamily="34" charset="0"/>
              </a:rPr>
              <a:t>	START WITH 10</a:t>
            </a:r>
          </a:p>
          <a:p>
            <a:r>
              <a:rPr lang="en-US" altLang="zh-CN" sz="2400">
                <a:latin typeface="Calibri" pitchFamily="34" charset="0"/>
              </a:rPr>
              <a:t>	INCREMENT BY 10</a:t>
            </a:r>
          </a:p>
          <a:p>
            <a:r>
              <a:rPr lang="en-US" altLang="zh-CN" sz="2400">
                <a:latin typeface="Calibri" pitchFamily="34" charset="0"/>
              </a:rPr>
              <a:t>	MAXVALUE 2000</a:t>
            </a:r>
          </a:p>
          <a:p>
            <a:r>
              <a:rPr lang="en-US" altLang="zh-CN" sz="2400">
                <a:latin typeface="Calibri" pitchFamily="34" charset="0"/>
              </a:rPr>
              <a:t>	MINVALUE 10</a:t>
            </a:r>
          </a:p>
          <a:p>
            <a:r>
              <a:rPr lang="en-US" altLang="zh-CN" sz="2400">
                <a:latin typeface="Calibri" pitchFamily="34" charset="0"/>
              </a:rPr>
              <a:t>	NOCYCLE</a:t>
            </a:r>
          </a:p>
          <a:p>
            <a:r>
              <a:rPr lang="en-US" altLang="zh-CN" sz="2400">
                <a:latin typeface="Calibri" pitchFamily="34" charset="0"/>
              </a:rPr>
              <a:t>	CACHE 10;</a:t>
            </a:r>
            <a:endParaRPr lang="fr-FR" altLang="zh-CN" sz="2400">
              <a:latin typeface="Calibri" pitchFamily="34" charset="0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979613" y="3429000"/>
            <a:ext cx="2016125" cy="2889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500188" y="6000750"/>
            <a:ext cx="4103687" cy="409575"/>
          </a:xfrm>
          <a:prstGeom prst="rect">
            <a:avLst/>
          </a:prstGeom>
          <a:solidFill>
            <a:srgbClr val="D2E7B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libri" pitchFamily="34" charset="0"/>
              </a:rPr>
              <a:t>指定第一个序号从 </a:t>
            </a:r>
            <a:r>
              <a:rPr lang="en-US" altLang="zh-CN" sz="2000">
                <a:latin typeface="Calibri" pitchFamily="34" charset="0"/>
              </a:rPr>
              <a:t>10 </a:t>
            </a:r>
            <a:r>
              <a:rPr lang="zh-CN" altLang="en-US" sz="2000">
                <a:latin typeface="Calibri" pitchFamily="34" charset="0"/>
              </a:rPr>
              <a:t>开始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1979613" y="3857625"/>
            <a:ext cx="2160587" cy="2540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500188" y="6000750"/>
            <a:ext cx="4103687" cy="409575"/>
          </a:xfrm>
          <a:prstGeom prst="rect">
            <a:avLst/>
          </a:prstGeom>
          <a:solidFill>
            <a:srgbClr val="FEC2E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libri" pitchFamily="34" charset="0"/>
              </a:rPr>
              <a:t>指定序号之间的间隔为 </a:t>
            </a:r>
            <a:r>
              <a:rPr lang="en-US" altLang="zh-CN" sz="2000">
                <a:latin typeface="Calibri" pitchFamily="34" charset="0"/>
              </a:rPr>
              <a:t>10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979613" y="4211638"/>
            <a:ext cx="1944687" cy="2889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500188" y="6000750"/>
            <a:ext cx="4103687" cy="409575"/>
          </a:xfrm>
          <a:prstGeom prst="rect">
            <a:avLst/>
          </a:prstGeom>
          <a:solidFill>
            <a:srgbClr val="C2DCC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libri" pitchFamily="34" charset="0"/>
              </a:rPr>
              <a:t>表示序列的最大值为 </a:t>
            </a:r>
            <a:r>
              <a:rPr lang="en-US" altLang="zh-CN" sz="2000">
                <a:latin typeface="Calibri" pitchFamily="34" charset="0"/>
              </a:rPr>
              <a:t>2000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1979613" y="4622800"/>
            <a:ext cx="1655762" cy="23495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571625" y="6000750"/>
            <a:ext cx="4103688" cy="4095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libri" pitchFamily="34" charset="0"/>
              </a:rPr>
              <a:t>表示序列的最小值为 </a:t>
            </a:r>
            <a:r>
              <a:rPr lang="en-US" altLang="zh-CN" sz="2000">
                <a:latin typeface="Calibri" pitchFamily="34" charset="0"/>
              </a:rPr>
              <a:t>10</a:t>
            </a:r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1979613" y="4948238"/>
            <a:ext cx="1368425" cy="2667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1571625" y="6000750"/>
            <a:ext cx="4103688" cy="409575"/>
          </a:xfrm>
          <a:prstGeom prst="rect">
            <a:avLst/>
          </a:prstGeom>
          <a:solidFill>
            <a:srgbClr val="25B0DB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libri" pitchFamily="34" charset="0"/>
              </a:rPr>
              <a:t>在达到最大值后停止生成下一个值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1979613" y="5286375"/>
            <a:ext cx="1439862" cy="2809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1643063" y="6000750"/>
            <a:ext cx="4103687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指定内存中预先分配的序号数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879" grpId="0" animBg="1"/>
      <p:bldP spid="79879" grpId="1" animBg="1"/>
      <p:bldP spid="79880" grpId="0" animBg="1"/>
      <p:bldP spid="79880" grpId="1" animBg="1"/>
      <p:bldP spid="79881" grpId="0" animBg="1"/>
      <p:bldP spid="79881" grpId="1" animBg="1"/>
      <p:bldP spid="79882" grpId="0" animBg="1"/>
      <p:bldP spid="79882" grpId="1" animBg="1"/>
      <p:bldP spid="79883" grpId="0" animBg="1"/>
      <p:bldP spid="79883" grpId="1" animBg="1"/>
      <p:bldP spid="79884" grpId="0" animBg="1"/>
      <p:bldP spid="79884" grpId="1" animBg="1"/>
      <p:bldP spid="79885" grpId="0" animBg="1"/>
      <p:bldP spid="79885" grpId="1" animBg="1"/>
      <p:bldP spid="79886" grpId="0" animBg="1"/>
      <p:bldP spid="79886" grpId="1" animBg="1"/>
      <p:bldP spid="79887" grpId="0" animBg="1"/>
      <p:bldP spid="79887" grpId="1" animBg="1"/>
      <p:bldP spid="79888" grpId="0" animBg="1"/>
      <p:bldP spid="79888" grpId="1" animBg="1"/>
      <p:bldP spid="79889" grpId="0" animBg="1"/>
      <p:bldP spid="798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149512-2CF5-412C-BBEC-1D593866A4E1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文鼎CS大宋"/>
              </a:rPr>
              <a:t>访问序列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8229600" cy="1728788"/>
          </a:xfrm>
        </p:spPr>
        <p:txBody>
          <a:bodyPr/>
          <a:lstStyle/>
          <a:p>
            <a:pPr eaLnBrk="1" hangingPunct="1"/>
            <a:r>
              <a:rPr lang="zh-CN" altLang="en-US" smtClean="0"/>
              <a:t>通过序列的伪列来访问序列的值</a:t>
            </a:r>
          </a:p>
          <a:p>
            <a:pPr marL="812800" lvl="1" indent="-279400" eaLnBrk="1" hangingPunct="1"/>
            <a:r>
              <a:rPr lang="en-US" altLang="zh-CN" smtClean="0">
                <a:latin typeface="宋体" charset="-122"/>
                <a:ea typeface="宋体" charset="-122"/>
              </a:rPr>
              <a:t>NEXTVAL </a:t>
            </a:r>
            <a:r>
              <a:rPr lang="zh-CN" altLang="en-US" smtClean="0">
                <a:latin typeface="宋体" charset="-122"/>
                <a:ea typeface="宋体" charset="-122"/>
              </a:rPr>
              <a:t>返回序列的下一个值</a:t>
            </a:r>
          </a:p>
          <a:p>
            <a:pPr marL="812800" lvl="1" indent="-279400" eaLnBrk="1" hangingPunct="1"/>
            <a:r>
              <a:rPr lang="en-US" altLang="zh-CN" smtClean="0">
                <a:latin typeface="宋体" charset="-122"/>
                <a:ea typeface="宋体" charset="-122"/>
              </a:rPr>
              <a:t>CURRVAL </a:t>
            </a:r>
            <a:r>
              <a:rPr lang="zh-CN" altLang="en-US" smtClean="0">
                <a:latin typeface="宋体" charset="-122"/>
                <a:ea typeface="宋体" charset="-122"/>
              </a:rPr>
              <a:t>返回序列的当前值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116013" y="2963863"/>
            <a:ext cx="7200900" cy="13239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altLang="zh-CN" sz="2000">
                <a:latin typeface="Calibri" pitchFamily="34" charset="0"/>
              </a:rPr>
              <a:t>SQL&gt; INSERT INTO toys (toyid, toyname, toyprice) </a:t>
            </a:r>
          </a:p>
          <a:p>
            <a:r>
              <a:rPr lang="fr-FR" altLang="zh-CN" sz="2000">
                <a:latin typeface="Calibri" pitchFamily="34" charset="0"/>
              </a:rPr>
              <a:t>     VALUES ( toys_seq.NEXTVAL, ‘TWENTY’, 25);</a:t>
            </a:r>
          </a:p>
          <a:p>
            <a:r>
              <a:rPr lang="fr-FR" altLang="zh-CN" sz="2000">
                <a:latin typeface="Calibri" pitchFamily="34" charset="0"/>
              </a:rPr>
              <a:t>SQL&gt; INSERT INTO toys (toyid, toyname, toyprice) </a:t>
            </a:r>
          </a:p>
          <a:p>
            <a:r>
              <a:rPr lang="fr-FR" altLang="zh-CN" sz="2000">
                <a:latin typeface="Calibri" pitchFamily="34" charset="0"/>
              </a:rPr>
              <a:t>     VALUES ( toys_seq.NEXTVAL, ’MAGIC PENCIL’, 75);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57438" y="3322638"/>
            <a:ext cx="2071687" cy="3206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843213" y="4581525"/>
            <a:ext cx="2592387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指定序列的下一个值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116013" y="5157788"/>
            <a:ext cx="7145337" cy="400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SQL&gt; SELECT toys_seq.CURRVAL FROM dual;</a:t>
            </a:r>
            <a:endParaRPr lang="fr-FR" altLang="zh-CN" sz="2000">
              <a:latin typeface="Calibri" pitchFamily="34" charset="0"/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2357438" y="3929063"/>
            <a:ext cx="2071687" cy="28575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771775" y="5662613"/>
            <a:ext cx="2663825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检索序列的当前值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0" grpId="0" animBg="1"/>
      <p:bldP spid="147461" grpId="0" animBg="1"/>
      <p:bldP spid="147461" grpId="1" animBg="1"/>
      <p:bldP spid="147462" grpId="0" animBg="1"/>
      <p:bldP spid="147463" grpId="0" animBg="1"/>
      <p:bldP spid="147464" grpId="0" animBg="1"/>
      <p:bldP spid="147464" grpId="1" animBg="1"/>
      <p:bldP spid="147465" grpId="0" animBg="1"/>
    </p:bldLst>
  </p:timing>
</p:sld>
</file>

<file path=ppt/theme/theme1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第3学期JAVA模板</Template>
  <TotalTime>1245</TotalTime>
  <Words>2114</Words>
  <Application>Microsoft Office PowerPoint</Application>
  <PresentationFormat>全屏显示(4:3)</PresentationFormat>
  <Paragraphs>346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Calibri</vt:lpstr>
      <vt:lpstr>文鼎CS大宋</vt:lpstr>
      <vt:lpstr>黑体</vt:lpstr>
      <vt:lpstr>Wingdings</vt:lpstr>
      <vt:lpstr>Courier New</vt:lpstr>
      <vt:lpstr>第3学期JAVA模板</vt:lpstr>
      <vt:lpstr>第3学期JAVA模板</vt:lpstr>
      <vt:lpstr>第3学期JAVA模板</vt:lpstr>
      <vt:lpstr>第3学期JAVA模板</vt:lpstr>
      <vt:lpstr>第四章</vt:lpstr>
      <vt:lpstr>回顾</vt:lpstr>
      <vt:lpstr>本章目标</vt:lpstr>
      <vt:lpstr>数据库对象简介 </vt:lpstr>
      <vt:lpstr>同义词 3-1</vt:lpstr>
      <vt:lpstr>同义词 3-2</vt:lpstr>
      <vt:lpstr>同义词 3-3</vt:lpstr>
      <vt:lpstr>序列</vt:lpstr>
      <vt:lpstr>访问序列</vt:lpstr>
      <vt:lpstr>更改和删除序列</vt:lpstr>
      <vt:lpstr>表分区</vt:lpstr>
      <vt:lpstr>什么表适合分区</vt:lpstr>
      <vt:lpstr>表分区的优点</vt:lpstr>
      <vt:lpstr>表分区的类型</vt:lpstr>
      <vt:lpstr>范围分区概念</vt:lpstr>
      <vt:lpstr>范围分区示例</vt:lpstr>
      <vt:lpstr>散列分区概念</vt:lpstr>
      <vt:lpstr>散列分区示例</vt:lpstr>
      <vt:lpstr>列表分区概念</vt:lpstr>
      <vt:lpstr>列表分区示例</vt:lpstr>
      <vt:lpstr>复合分区概念</vt:lpstr>
      <vt:lpstr>复合分区示例</vt:lpstr>
      <vt:lpstr>操纵已分区的表 </vt:lpstr>
      <vt:lpstr>分区维护操作 </vt:lpstr>
      <vt:lpstr>维护分区 2-1</vt:lpstr>
      <vt:lpstr>维护分区 2-2</vt:lpstr>
      <vt:lpstr>总结</vt:lpstr>
      <vt:lpstr>作业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微软中国</dc:creator>
  <cp:lastModifiedBy>test</cp:lastModifiedBy>
  <cp:revision>160</cp:revision>
  <dcterms:created xsi:type="dcterms:W3CDTF">2012-12-04T11:43:23Z</dcterms:created>
  <dcterms:modified xsi:type="dcterms:W3CDTF">2016-08-03T13:50:51Z</dcterms:modified>
</cp:coreProperties>
</file>