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9" r:id="rId3"/>
    <p:sldId id="258" r:id="rId4"/>
    <p:sldId id="353" r:id="rId5"/>
    <p:sldId id="363" r:id="rId6"/>
    <p:sldId id="362" r:id="rId7"/>
    <p:sldId id="355" r:id="rId8"/>
    <p:sldId id="354" r:id="rId9"/>
    <p:sldId id="356" r:id="rId10"/>
    <p:sldId id="357" r:id="rId11"/>
    <p:sldId id="358" r:id="rId12"/>
    <p:sldId id="359" r:id="rId13"/>
    <p:sldId id="360" r:id="rId14"/>
    <p:sldId id="361" r:id="rId15"/>
    <p:sldId id="364" r:id="rId16"/>
    <p:sldId id="365" r:id="rId17"/>
    <p:sldId id="366" r:id="rId18"/>
    <p:sldId id="367" r:id="rId19"/>
    <p:sldId id="369" r:id="rId20"/>
    <p:sldId id="368" r:id="rId21"/>
    <p:sldId id="373" r:id="rId22"/>
    <p:sldId id="379" r:id="rId23"/>
    <p:sldId id="378" r:id="rId24"/>
    <p:sldId id="370" r:id="rId25"/>
    <p:sldId id="380" r:id="rId26"/>
    <p:sldId id="374" r:id="rId27"/>
    <p:sldId id="375" r:id="rId28"/>
    <p:sldId id="376" r:id="rId29"/>
    <p:sldId id="377" r:id="rId30"/>
    <p:sldId id="295" r:id="rId31"/>
    <p:sldId id="296"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6" autoAdjust="0"/>
    <p:restoredTop sz="86415" autoAdjust="0"/>
  </p:normalViewPr>
  <p:slideViewPr>
    <p:cSldViewPr>
      <p:cViewPr>
        <p:scale>
          <a:sx n="85" d="100"/>
          <a:sy n="85" d="100"/>
        </p:scale>
        <p:origin x="-294"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CD9774A0-248B-4449-B22D-A39CAE0A94FC}" type="datetimeFigureOut">
              <a:rPr lang="zh-CN" altLang="en-US"/>
              <a:pPr>
                <a:defRPr/>
              </a:pPr>
              <a:t>2016/7/20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C8C2A02C-B6BE-4100-B0B0-9DF6E18A4F0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7FA433-E9CF-463A-9560-8A6FEF28073B}" type="slidenum">
              <a:rPr lang="en-US" altLang="zh-CN"/>
              <a:pPr fontAlgn="base">
                <a:spcBef>
                  <a:spcPct val="0"/>
                </a:spcBef>
                <a:spcAft>
                  <a:spcPct val="0"/>
                </a:spcAft>
              </a:pPr>
              <a:t>30</a:t>
            </a:fld>
            <a:endParaRPr lang="en-US" altLang="zh-CN"/>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a:spLocks/>
          </p:cNvSpPr>
          <p:nvPr/>
        </p:nvSpPr>
        <p:spPr bwMode="gray">
          <a:xfrm>
            <a:off x="0" y="0"/>
            <a:ext cx="7740650" cy="6858000"/>
          </a:xfrm>
          <a:custGeom>
            <a:avLst/>
            <a:gdLst>
              <a:gd name="connsiteX0" fmla="*/ 0 w 10082"/>
              <a:gd name="connsiteY0" fmla="*/ 0 h 10000"/>
              <a:gd name="connsiteX1" fmla="*/ 10082 w 10082"/>
              <a:gd name="connsiteY1" fmla="*/ 0 h 10000"/>
              <a:gd name="connsiteX2" fmla="*/ 6629 w 10082"/>
              <a:gd name="connsiteY2" fmla="*/ 10000 h 10000"/>
              <a:gd name="connsiteX3" fmla="*/ 0 w 10082"/>
              <a:gd name="connsiteY3" fmla="*/ 10000 h 10000"/>
              <a:gd name="connsiteX4" fmla="*/ 0 w 10082"/>
              <a:gd name="connsiteY4" fmla="*/ 0 h 10000"/>
              <a:gd name="connsiteX0" fmla="*/ 0 w 10082"/>
              <a:gd name="connsiteY0" fmla="*/ 0 h 10000"/>
              <a:gd name="connsiteX1" fmla="*/ 10082 w 10082"/>
              <a:gd name="connsiteY1" fmla="*/ 0 h 10000"/>
              <a:gd name="connsiteX2" fmla="*/ 6706 w 10082"/>
              <a:gd name="connsiteY2" fmla="*/ 10000 h 10000"/>
              <a:gd name="connsiteX3" fmla="*/ 0 w 10082"/>
              <a:gd name="connsiteY3" fmla="*/ 10000 h 10000"/>
              <a:gd name="connsiteX4" fmla="*/ 0 w 10082"/>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2" h="10000">
                <a:moveTo>
                  <a:pt x="0" y="0"/>
                </a:moveTo>
                <a:lnTo>
                  <a:pt x="10082" y="0"/>
                </a:lnTo>
                <a:lnTo>
                  <a:pt x="6706" y="10000"/>
                </a:lnTo>
                <a:lnTo>
                  <a:pt x="0" y="10000"/>
                </a:lnTo>
                <a:lnTo>
                  <a:pt x="0" y="0"/>
                </a:lnTo>
                <a:close/>
              </a:path>
            </a:pathLst>
          </a:custGeom>
          <a:solidFill>
            <a:schemeClr val="bg1">
              <a:lumMod val="95000"/>
            </a:schemeClr>
          </a:solidFill>
          <a:ln>
            <a:noFill/>
            <a:headEnd/>
            <a:tailEnd/>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zh-CN" altLang="en-US"/>
          </a:p>
        </p:txBody>
      </p:sp>
      <p:sp>
        <p:nvSpPr>
          <p:cNvPr id="5" name="Rectangle 18"/>
          <p:cNvSpPr>
            <a:spLocks noChangeArrowheads="1"/>
          </p:cNvSpPr>
          <p:nvPr/>
        </p:nvSpPr>
        <p:spPr bwMode="gray">
          <a:xfrm>
            <a:off x="0" y="962025"/>
            <a:ext cx="9144000" cy="2386013"/>
          </a:xfrm>
          <a:prstGeom prst="rect">
            <a:avLst/>
          </a:prstGeom>
          <a:solidFill>
            <a:srgbClr val="FFCC00"/>
          </a:solidFill>
          <a:ln w="9525" algn="ctr">
            <a:solidFill>
              <a:srgbClr val="FF6600"/>
            </a:solidFill>
            <a:miter lim="800000"/>
            <a:headEnd/>
            <a:tailEnd/>
          </a:ln>
          <a:effectLst>
            <a:outerShdw dist="23000" dir="5400000" rotWithShape="0">
              <a:srgbClr val="000000">
                <a:alpha val="34999"/>
              </a:srgbClr>
            </a:outerShdw>
          </a:effectLst>
        </p:spPr>
        <p:txBody>
          <a:bodyPr wrap="none" anchor="ctr"/>
          <a:lstStyle/>
          <a:p>
            <a:pPr fontAlgn="auto">
              <a:spcBef>
                <a:spcPts val="0"/>
              </a:spcBef>
              <a:spcAft>
                <a:spcPts val="0"/>
              </a:spcAft>
              <a:defRPr/>
            </a:pPr>
            <a:endParaRPr lang="zh-CN" altLang="en-US">
              <a:solidFill>
                <a:schemeClr val="lt1"/>
              </a:solidFill>
              <a:latin typeface="+mn-lt"/>
              <a:ea typeface="+mn-ea"/>
            </a:endParaRPr>
          </a:p>
        </p:txBody>
      </p:sp>
      <p:sp>
        <p:nvSpPr>
          <p:cNvPr id="6" name="Rectangle 19"/>
          <p:cNvSpPr>
            <a:spLocks noChangeArrowheads="1"/>
          </p:cNvSpPr>
          <p:nvPr/>
        </p:nvSpPr>
        <p:spPr bwMode="gray">
          <a:xfrm>
            <a:off x="0" y="6477000"/>
            <a:ext cx="9144000" cy="381000"/>
          </a:xfrm>
          <a:prstGeom prst="rect">
            <a:avLst/>
          </a:prstGeom>
          <a:ln>
            <a:noFill/>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endParaRPr lang="zh-CN" altLang="en-US"/>
          </a:p>
        </p:txBody>
      </p:sp>
      <p:sp>
        <p:nvSpPr>
          <p:cNvPr id="7" name="Rectangle 21"/>
          <p:cNvSpPr>
            <a:spLocks noChangeArrowheads="1"/>
          </p:cNvSpPr>
          <p:nvPr/>
        </p:nvSpPr>
        <p:spPr bwMode="gray">
          <a:xfrm>
            <a:off x="0" y="3341688"/>
            <a:ext cx="9144000" cy="447675"/>
          </a:xfrm>
          <a:prstGeom prst="rect">
            <a:avLst/>
          </a:prstGeom>
          <a:solidFill>
            <a:srgbClr val="FF9933"/>
          </a:solidFill>
          <a:ln w="9525" algn="ctr">
            <a:solidFill>
              <a:srgbClr val="FF6600"/>
            </a:solidFill>
            <a:miter lim="800000"/>
            <a:headEnd/>
            <a:tailEnd/>
          </a:ln>
          <a:effectLst>
            <a:outerShdw dist="23000" dir="5400000" rotWithShape="0">
              <a:srgbClr val="000000">
                <a:alpha val="34999"/>
              </a:srgbClr>
            </a:outerShdw>
          </a:effectLst>
        </p:spPr>
        <p:txBody>
          <a:bodyPr wrap="none" anchor="ctr"/>
          <a:lstStyle/>
          <a:p>
            <a:pPr fontAlgn="auto">
              <a:spcBef>
                <a:spcPts val="0"/>
              </a:spcBef>
              <a:spcAft>
                <a:spcPts val="0"/>
              </a:spcAft>
              <a:defRPr/>
            </a:pPr>
            <a:endParaRPr lang="zh-CN" altLang="en-US">
              <a:solidFill>
                <a:schemeClr val="lt1"/>
              </a:solidFill>
              <a:latin typeface="+mn-lt"/>
              <a:ea typeface="+mn-ea"/>
            </a:endParaRPr>
          </a:p>
        </p:txBody>
      </p:sp>
      <p:pic>
        <p:nvPicPr>
          <p:cNvPr id="8" name="Picture 3" descr="C:\Users\Administrator\Desktop\555666.png"/>
          <p:cNvPicPr>
            <a:picLocks noChangeAspect="1" noChangeArrowheads="1"/>
          </p:cNvPicPr>
          <p:nvPr/>
        </p:nvPicPr>
        <p:blipFill>
          <a:blip r:embed="rId2"/>
          <a:srcRect/>
          <a:stretch>
            <a:fillRect/>
          </a:stretch>
        </p:blipFill>
        <p:spPr bwMode="auto">
          <a:xfrm>
            <a:off x="0" y="1125538"/>
            <a:ext cx="7326313" cy="2200275"/>
          </a:xfrm>
          <a:prstGeom prst="rect">
            <a:avLst/>
          </a:prstGeom>
          <a:noFill/>
          <a:ln w="9525">
            <a:noFill/>
            <a:miter lim="800000"/>
            <a:headEnd/>
            <a:tailEnd/>
          </a:ln>
        </p:spPr>
      </p:pic>
      <p:pic>
        <p:nvPicPr>
          <p:cNvPr id="9" name="图片 9" descr="透明LOGO.png"/>
          <p:cNvPicPr>
            <a:picLocks noChangeAspect="1"/>
          </p:cNvPicPr>
          <p:nvPr userDrawn="1"/>
        </p:nvPicPr>
        <p:blipFill>
          <a:blip r:embed="rId3"/>
          <a:srcRect/>
          <a:stretch>
            <a:fillRect/>
          </a:stretch>
        </p:blipFill>
        <p:spPr bwMode="auto">
          <a:xfrm>
            <a:off x="0" y="0"/>
            <a:ext cx="1998663" cy="765175"/>
          </a:xfrm>
          <a:prstGeom prst="rect">
            <a:avLst/>
          </a:prstGeom>
          <a:noFill/>
          <a:ln w="9525">
            <a:noFill/>
            <a:miter lim="800000"/>
            <a:headEnd/>
            <a:tailEnd/>
          </a:ln>
        </p:spPr>
      </p:pic>
      <p:sp>
        <p:nvSpPr>
          <p:cNvPr id="13" name="Rectangle 30"/>
          <p:cNvSpPr>
            <a:spLocks noGrp="1" noChangeArrowheads="1"/>
          </p:cNvSpPr>
          <p:nvPr>
            <p:ph type="ctrTitle"/>
          </p:nvPr>
        </p:nvSpPr>
        <p:spPr>
          <a:xfrm>
            <a:off x="0" y="4509120"/>
            <a:ext cx="6227763" cy="576263"/>
          </a:xfrm>
        </p:spPr>
        <p:txBody>
          <a:bodyPr/>
          <a:lstStyle>
            <a:lvl1pPr algn="ctr">
              <a:defRPr sz="3600" smtClean="0">
                <a:ln>
                  <a:noFill/>
                </a:ln>
                <a:solidFill>
                  <a:schemeClr val="tx1"/>
                </a:solidFill>
                <a:effectLst/>
                <a:ea typeface="黑体" pitchFamily="49" charset="-122"/>
              </a:defRPr>
            </a:lvl1pPr>
          </a:lstStyle>
          <a:p>
            <a:r>
              <a:rPr lang="zh-CN" altLang="en-US" smtClean="0"/>
              <a:t>单击此处编辑母版标题样式</a:t>
            </a:r>
            <a:endParaRPr lang="zh-CN" altLang="en-US" dirty="0" smtClean="0"/>
          </a:p>
        </p:txBody>
      </p:sp>
      <p:sp>
        <p:nvSpPr>
          <p:cNvPr id="14" name="Rectangle 31"/>
          <p:cNvSpPr>
            <a:spLocks noGrp="1" noChangeArrowheads="1"/>
          </p:cNvSpPr>
          <p:nvPr>
            <p:ph type="subTitle" idx="1"/>
          </p:nvPr>
        </p:nvSpPr>
        <p:spPr>
          <a:xfrm>
            <a:off x="0" y="5301208"/>
            <a:ext cx="6227763" cy="576262"/>
          </a:xfrm>
        </p:spPr>
        <p:txBody>
          <a:bodyPr/>
          <a:lstStyle>
            <a:lvl1pPr marL="0" indent="0" algn="ctr">
              <a:buFontTx/>
              <a:buNone/>
              <a:defRPr sz="3200" b="0" smtClean="0"/>
            </a:lvl1pPr>
          </a:lstStyle>
          <a:p>
            <a:r>
              <a:rPr lang="zh-CN" altLang="en-US" smtClean="0"/>
              <a:t>单击此处编辑母版副标题样式</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cap="none" spc="0">
                <a:ln>
                  <a:noFill/>
                </a:ln>
                <a:solidFill>
                  <a:schemeClr val="tx1"/>
                </a:solidFill>
                <a:effectLs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2pPr>
              <a:defRPr>
                <a:latin typeface="宋体" pitchFamily="2" charset="-122"/>
                <a:ea typeface="宋体" pitchFamily="2" charset="-122"/>
              </a:defRPr>
            </a:lvl2pPr>
            <a:lvl3pPr>
              <a:defRPr>
                <a:latin typeface="宋体" pitchFamily="2" charset="-122"/>
                <a:ea typeface="宋体" pitchFamily="2" charset="-122"/>
              </a:defRPr>
            </a:lvl3pPr>
            <a:lvl4pPr>
              <a:defRPr>
                <a:latin typeface="宋体" pitchFamily="2" charset="-122"/>
                <a:ea typeface="宋体" pitchFamily="2" charset="-122"/>
              </a:defRPr>
            </a:lvl4pPr>
            <a:lvl5pPr>
              <a:defRPr>
                <a:latin typeface="宋体" pitchFamily="2" charset="-122"/>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pPr>
              <a:defRPr/>
            </a:pPr>
            <a:fld id="{B1842C79-B43D-439A-BB81-43C31D46E33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6"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7" name="图片占位符 2"/>
          <p:cNvSpPr>
            <a:spLocks noGrp="1"/>
          </p:cNvSpPr>
          <p:nvPr>
            <p:ph type="pic" idx="1"/>
          </p:nvPr>
        </p:nvSpPr>
        <p:spPr>
          <a:xfrm>
            <a:off x="1792288" y="857231"/>
            <a:ext cx="5486400" cy="387034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8"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AB7F9049-F252-4D8F-BE27-ADB34EA7F4D4}"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woObj">
  <p:cSld name="两栏内容">
    <p:spTree>
      <p:nvGrpSpPr>
        <p:cNvPr id="1" name=""/>
        <p:cNvGrpSpPr/>
        <p:nvPr/>
      </p:nvGrpSpPr>
      <p:grpSpPr>
        <a:xfrm>
          <a:off x="0" y="0"/>
          <a:ext cx="0" cy="0"/>
          <a:chOff x="0" y="0"/>
          <a:chExt cx="0" cy="0"/>
        </a:xfrm>
      </p:grpSpPr>
      <p:sp>
        <p:nvSpPr>
          <p:cNvPr id="5" name="Freeform 10"/>
          <p:cNvSpPr>
            <a:spLocks/>
          </p:cNvSpPr>
          <p:nvPr/>
        </p:nvSpPr>
        <p:spPr bwMode="gray">
          <a:xfrm>
            <a:off x="0" y="0"/>
            <a:ext cx="9134475" cy="622300"/>
          </a:xfrm>
          <a:custGeom>
            <a:avLst/>
            <a:gdLst>
              <a:gd name="T0" fmla="*/ 0 w 5754"/>
              <a:gd name="T1" fmla="*/ 515669 h 392"/>
              <a:gd name="T2" fmla="*/ 0 w 5754"/>
              <a:gd name="T3" fmla="*/ 0 h 392"/>
              <a:gd name="T4" fmla="*/ 9131300 w 5754"/>
              <a:gd name="T5" fmla="*/ 0 h 392"/>
              <a:gd name="T6" fmla="*/ 9131300 w 5754"/>
              <a:gd name="T7" fmla="*/ 620713 h 392"/>
              <a:gd name="T8" fmla="*/ 6286499 w 5754"/>
              <a:gd name="T9" fmla="*/ 620713 h 392"/>
              <a:gd name="T10" fmla="*/ 5829300 w 5754"/>
              <a:gd name="T11" fmla="*/ 276933 h 392"/>
              <a:gd name="T12" fmla="*/ 127000 w 5754"/>
              <a:gd name="T13" fmla="*/ 276933 h 392"/>
              <a:gd name="T14" fmla="*/ 127000 w 5754"/>
              <a:gd name="T15" fmla="*/ 515669 h 392"/>
              <a:gd name="T16" fmla="*/ 0 w 5754"/>
              <a:gd name="T17" fmla="*/ 515669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4"/>
              <a:gd name="T28" fmla="*/ 0 h 392"/>
              <a:gd name="T29" fmla="*/ 5752 w 5754"/>
              <a:gd name="T30" fmla="*/ 520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4" h="392">
                <a:moveTo>
                  <a:pt x="5752" y="0"/>
                </a:moveTo>
                <a:lnTo>
                  <a:pt x="0" y="0"/>
                </a:lnTo>
                <a:lnTo>
                  <a:pt x="0" y="391"/>
                </a:lnTo>
                <a:lnTo>
                  <a:pt x="1912" y="392"/>
                </a:lnTo>
                <a:lnTo>
                  <a:pt x="2080" y="174"/>
                </a:lnTo>
                <a:lnTo>
                  <a:pt x="5754" y="168"/>
                </a:lnTo>
              </a:path>
            </a:pathLst>
          </a:custGeom>
          <a:solidFill>
            <a:srgbClr val="FFE6CD"/>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6" name="Freeform 9"/>
          <p:cNvSpPr>
            <a:spLocks/>
          </p:cNvSpPr>
          <p:nvPr/>
        </p:nvSpPr>
        <p:spPr bwMode="ltGray">
          <a:xfrm flipH="1">
            <a:off x="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7" name="Freeform 14"/>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graphicFrame>
        <p:nvGraphicFramePr>
          <p:cNvPr id="8" name="Object 10"/>
          <p:cNvGraphicFramePr>
            <a:graphicFrameLocks/>
          </p:cNvGraphicFramePr>
          <p:nvPr/>
        </p:nvGraphicFramePr>
        <p:xfrm>
          <a:off x="7740650" y="6237288"/>
          <a:ext cx="1208088" cy="466725"/>
        </p:xfrm>
        <a:graphic>
          <a:graphicData uri="http://schemas.openxmlformats.org/presentationml/2006/ole">
            <p:oleObj spid="_x0000_s51201" r:id="rId3" imgW="7543800" imgH="2738887" progId="">
              <p:embed/>
            </p:oleObj>
          </a:graphicData>
        </a:graphic>
      </p:graphicFrame>
      <p:pic>
        <p:nvPicPr>
          <p:cNvPr id="9" name="图片 9" descr="透明LOGO.png"/>
          <p:cNvPicPr>
            <a:picLocks noChangeAspect="1"/>
          </p:cNvPicPr>
          <p:nvPr userDrawn="1"/>
        </p:nvPicPr>
        <p:blipFill>
          <a:blip r:embed="rId4"/>
          <a:srcRect/>
          <a:stretch>
            <a:fillRect/>
          </a:stretch>
        </p:blipFill>
        <p:spPr bwMode="auto">
          <a:xfrm>
            <a:off x="0" y="0"/>
            <a:ext cx="1998663" cy="7651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灯片编号占位符 4"/>
          <p:cNvSpPr>
            <a:spLocks noGrp="1"/>
          </p:cNvSpPr>
          <p:nvPr>
            <p:ph type="sldNum" sz="quarter" idx="10"/>
          </p:nvPr>
        </p:nvSpPr>
        <p:spPr/>
        <p:txBody>
          <a:bodyPr/>
          <a:lstStyle>
            <a:lvl1pPr>
              <a:defRPr/>
            </a:lvl1pPr>
          </a:lstStyle>
          <a:p>
            <a:pPr>
              <a:defRPr/>
            </a:pPr>
            <a:fld id="{810B9F9D-9BB4-480A-A33C-78DC0C6BD3CD}"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itleOnly">
  <p:cSld name="仅标题">
    <p:spTree>
      <p:nvGrpSpPr>
        <p:cNvPr id="1" name=""/>
        <p:cNvGrpSpPr/>
        <p:nvPr/>
      </p:nvGrpSpPr>
      <p:grpSpPr>
        <a:xfrm>
          <a:off x="0" y="0"/>
          <a:ext cx="0" cy="0"/>
          <a:chOff x="0" y="0"/>
          <a:chExt cx="0" cy="0"/>
        </a:xfrm>
      </p:grpSpPr>
      <p:sp>
        <p:nvSpPr>
          <p:cNvPr id="3" name="Freeform 10"/>
          <p:cNvSpPr>
            <a:spLocks/>
          </p:cNvSpPr>
          <p:nvPr/>
        </p:nvSpPr>
        <p:spPr bwMode="gray">
          <a:xfrm>
            <a:off x="0" y="0"/>
            <a:ext cx="9134475" cy="622300"/>
          </a:xfrm>
          <a:custGeom>
            <a:avLst/>
            <a:gdLst>
              <a:gd name="T0" fmla="*/ 0 w 5754"/>
              <a:gd name="T1" fmla="*/ 515669 h 392"/>
              <a:gd name="T2" fmla="*/ 0 w 5754"/>
              <a:gd name="T3" fmla="*/ 0 h 392"/>
              <a:gd name="T4" fmla="*/ 9131300 w 5754"/>
              <a:gd name="T5" fmla="*/ 0 h 392"/>
              <a:gd name="T6" fmla="*/ 9131300 w 5754"/>
              <a:gd name="T7" fmla="*/ 620713 h 392"/>
              <a:gd name="T8" fmla="*/ 6286499 w 5754"/>
              <a:gd name="T9" fmla="*/ 620713 h 392"/>
              <a:gd name="T10" fmla="*/ 5829300 w 5754"/>
              <a:gd name="T11" fmla="*/ 276933 h 392"/>
              <a:gd name="T12" fmla="*/ 127000 w 5754"/>
              <a:gd name="T13" fmla="*/ 276933 h 392"/>
              <a:gd name="T14" fmla="*/ 127000 w 5754"/>
              <a:gd name="T15" fmla="*/ 515669 h 392"/>
              <a:gd name="T16" fmla="*/ 0 w 5754"/>
              <a:gd name="T17" fmla="*/ 515669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4"/>
              <a:gd name="T28" fmla="*/ 0 h 392"/>
              <a:gd name="T29" fmla="*/ 5752 w 5754"/>
              <a:gd name="T30" fmla="*/ 520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4" h="392">
                <a:moveTo>
                  <a:pt x="5752" y="0"/>
                </a:moveTo>
                <a:lnTo>
                  <a:pt x="0" y="0"/>
                </a:lnTo>
                <a:lnTo>
                  <a:pt x="0" y="391"/>
                </a:lnTo>
                <a:lnTo>
                  <a:pt x="1912" y="392"/>
                </a:lnTo>
                <a:lnTo>
                  <a:pt x="2080" y="174"/>
                </a:lnTo>
                <a:lnTo>
                  <a:pt x="5754" y="168"/>
                </a:lnTo>
              </a:path>
            </a:pathLst>
          </a:custGeom>
          <a:solidFill>
            <a:srgbClr val="FFE6CD"/>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4" name="Freeform 9"/>
          <p:cNvSpPr>
            <a:spLocks/>
          </p:cNvSpPr>
          <p:nvPr/>
        </p:nvSpPr>
        <p:spPr bwMode="ltGray">
          <a:xfrm flipH="1">
            <a:off x="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5" name="Freeform 14"/>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graphicFrame>
        <p:nvGraphicFramePr>
          <p:cNvPr id="6" name="Object 10"/>
          <p:cNvGraphicFramePr>
            <a:graphicFrameLocks/>
          </p:cNvGraphicFramePr>
          <p:nvPr/>
        </p:nvGraphicFramePr>
        <p:xfrm>
          <a:off x="7740650" y="6237288"/>
          <a:ext cx="1208088" cy="466725"/>
        </p:xfrm>
        <a:graphic>
          <a:graphicData uri="http://schemas.openxmlformats.org/presentationml/2006/ole">
            <p:oleObj spid="_x0000_s52225" r:id="rId3" imgW="7543800" imgH="2738887" progId="">
              <p:embed/>
            </p:oleObj>
          </a:graphicData>
        </a:graphic>
      </p:graphicFrame>
      <p:pic>
        <p:nvPicPr>
          <p:cNvPr id="7" name="图片 9" descr="透明LOGO.png"/>
          <p:cNvPicPr>
            <a:picLocks noChangeAspect="1"/>
          </p:cNvPicPr>
          <p:nvPr userDrawn="1"/>
        </p:nvPicPr>
        <p:blipFill>
          <a:blip r:embed="rId4"/>
          <a:srcRect/>
          <a:stretch>
            <a:fillRect/>
          </a:stretch>
        </p:blipFill>
        <p:spPr bwMode="auto">
          <a:xfrm>
            <a:off x="0" y="0"/>
            <a:ext cx="1998663" cy="7651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8" name="灯片编号占位符 2"/>
          <p:cNvSpPr>
            <a:spLocks noGrp="1"/>
          </p:cNvSpPr>
          <p:nvPr>
            <p:ph type="sldNum" sz="quarter" idx="10"/>
          </p:nvPr>
        </p:nvSpPr>
        <p:spPr/>
        <p:txBody>
          <a:bodyPr/>
          <a:lstStyle>
            <a:lvl1pPr>
              <a:defRPr/>
            </a:lvl1pPr>
          </a:lstStyle>
          <a:p>
            <a:pPr>
              <a:defRPr/>
            </a:pPr>
            <a:fld id="{3CD272A6-8DAE-487D-ABBB-B9615D5A6ABA}"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objAndTwoObj">
  <p:cSld name="标题，一项大型内容和两项小型内容">
    <p:spTree>
      <p:nvGrpSpPr>
        <p:cNvPr id="1" name=""/>
        <p:cNvGrpSpPr/>
        <p:nvPr/>
      </p:nvGrpSpPr>
      <p:grpSpPr>
        <a:xfrm>
          <a:off x="0" y="0"/>
          <a:ext cx="0" cy="0"/>
          <a:chOff x="0" y="0"/>
          <a:chExt cx="0" cy="0"/>
        </a:xfrm>
      </p:grpSpPr>
      <p:sp>
        <p:nvSpPr>
          <p:cNvPr id="6" name="Freeform 10"/>
          <p:cNvSpPr>
            <a:spLocks/>
          </p:cNvSpPr>
          <p:nvPr/>
        </p:nvSpPr>
        <p:spPr bwMode="gray">
          <a:xfrm>
            <a:off x="0" y="0"/>
            <a:ext cx="9134475" cy="622300"/>
          </a:xfrm>
          <a:custGeom>
            <a:avLst/>
            <a:gdLst>
              <a:gd name="T0" fmla="*/ 0 w 5754"/>
              <a:gd name="T1" fmla="*/ 515669 h 392"/>
              <a:gd name="T2" fmla="*/ 0 w 5754"/>
              <a:gd name="T3" fmla="*/ 0 h 392"/>
              <a:gd name="T4" fmla="*/ 9131300 w 5754"/>
              <a:gd name="T5" fmla="*/ 0 h 392"/>
              <a:gd name="T6" fmla="*/ 9131300 w 5754"/>
              <a:gd name="T7" fmla="*/ 620713 h 392"/>
              <a:gd name="T8" fmla="*/ 6286499 w 5754"/>
              <a:gd name="T9" fmla="*/ 620713 h 392"/>
              <a:gd name="T10" fmla="*/ 5829300 w 5754"/>
              <a:gd name="T11" fmla="*/ 276933 h 392"/>
              <a:gd name="T12" fmla="*/ 127000 w 5754"/>
              <a:gd name="T13" fmla="*/ 276933 h 392"/>
              <a:gd name="T14" fmla="*/ 127000 w 5754"/>
              <a:gd name="T15" fmla="*/ 515669 h 392"/>
              <a:gd name="T16" fmla="*/ 0 w 5754"/>
              <a:gd name="T17" fmla="*/ 515669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4"/>
              <a:gd name="T28" fmla="*/ 0 h 392"/>
              <a:gd name="T29" fmla="*/ 5752 w 5754"/>
              <a:gd name="T30" fmla="*/ 520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4" h="392">
                <a:moveTo>
                  <a:pt x="5752" y="0"/>
                </a:moveTo>
                <a:lnTo>
                  <a:pt x="0" y="0"/>
                </a:lnTo>
                <a:lnTo>
                  <a:pt x="0" y="391"/>
                </a:lnTo>
                <a:lnTo>
                  <a:pt x="1912" y="392"/>
                </a:lnTo>
                <a:lnTo>
                  <a:pt x="2080" y="174"/>
                </a:lnTo>
                <a:lnTo>
                  <a:pt x="5754" y="168"/>
                </a:lnTo>
              </a:path>
            </a:pathLst>
          </a:custGeom>
          <a:solidFill>
            <a:srgbClr val="FFE6CD"/>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7" name="Freeform 9"/>
          <p:cNvSpPr>
            <a:spLocks/>
          </p:cNvSpPr>
          <p:nvPr/>
        </p:nvSpPr>
        <p:spPr bwMode="ltGray">
          <a:xfrm flipH="1">
            <a:off x="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8" name="Freeform 14"/>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pic>
        <p:nvPicPr>
          <p:cNvPr id="9" name="Picture 9" descr="C:\Users\Administrator\Desktop\00.png"/>
          <p:cNvPicPr>
            <a:picLocks noChangeAspect="1" noChangeArrowheads="1"/>
          </p:cNvPicPr>
          <p:nvPr/>
        </p:nvPicPr>
        <p:blipFill>
          <a:blip r:embed="rId2"/>
          <a:srcRect/>
          <a:stretch>
            <a:fillRect/>
          </a:stretch>
        </p:blipFill>
        <p:spPr bwMode="auto">
          <a:xfrm>
            <a:off x="7812088" y="6165850"/>
            <a:ext cx="1135062" cy="393700"/>
          </a:xfrm>
          <a:prstGeom prst="rect">
            <a:avLst/>
          </a:prstGeom>
          <a:noFill/>
          <a:ln w="9525">
            <a:noFill/>
            <a:miter lim="800000"/>
            <a:headEnd/>
            <a:tailEnd/>
          </a:ln>
        </p:spPr>
      </p:pic>
      <p:pic>
        <p:nvPicPr>
          <p:cNvPr id="10" name="图片 9" descr="透明LOGO.png"/>
          <p:cNvPicPr>
            <a:picLocks noChangeAspect="1"/>
          </p:cNvPicPr>
          <p:nvPr userDrawn="1"/>
        </p:nvPicPr>
        <p:blipFill>
          <a:blip r:embed="rId3"/>
          <a:srcRect/>
          <a:stretch>
            <a:fillRect/>
          </a:stretch>
        </p:blipFill>
        <p:spPr bwMode="auto">
          <a:xfrm>
            <a:off x="0" y="0"/>
            <a:ext cx="1998663" cy="765175"/>
          </a:xfrm>
          <a:prstGeom prst="rect">
            <a:avLst/>
          </a:prstGeom>
          <a:noFill/>
          <a:ln w="9525">
            <a:noFill/>
            <a:miter lim="800000"/>
            <a:headEnd/>
            <a:tailEnd/>
          </a:ln>
        </p:spPr>
      </p:pic>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75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1" name="灯片编号占位符 5"/>
          <p:cNvSpPr>
            <a:spLocks noGrp="1"/>
          </p:cNvSpPr>
          <p:nvPr>
            <p:ph type="sldNum" sz="quarter" idx="10"/>
          </p:nvPr>
        </p:nvSpPr>
        <p:spPr>
          <a:xfrm>
            <a:off x="782638" y="6381750"/>
            <a:ext cx="2133600" cy="215900"/>
          </a:xfrm>
        </p:spPr>
        <p:txBody>
          <a:bodyPr/>
          <a:lstStyle>
            <a:lvl1pPr>
              <a:defRPr/>
            </a:lvl1pPr>
          </a:lstStyle>
          <a:p>
            <a:pPr>
              <a:defRPr/>
            </a:pPr>
            <a:fld id="{E6FE9FA2-BC78-439E-A941-C888CB2AC91A}"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bl">
  <p:cSld name="标题和表格">
    <p:spTree>
      <p:nvGrpSpPr>
        <p:cNvPr id="1" name=""/>
        <p:cNvGrpSpPr/>
        <p:nvPr/>
      </p:nvGrpSpPr>
      <p:grpSpPr>
        <a:xfrm>
          <a:off x="0" y="0"/>
          <a:ext cx="0" cy="0"/>
          <a:chOff x="0" y="0"/>
          <a:chExt cx="0" cy="0"/>
        </a:xfrm>
      </p:grpSpPr>
      <p:sp>
        <p:nvSpPr>
          <p:cNvPr id="4" name="Freeform 10"/>
          <p:cNvSpPr>
            <a:spLocks/>
          </p:cNvSpPr>
          <p:nvPr/>
        </p:nvSpPr>
        <p:spPr bwMode="gray">
          <a:xfrm>
            <a:off x="0" y="0"/>
            <a:ext cx="9134475" cy="622300"/>
          </a:xfrm>
          <a:custGeom>
            <a:avLst/>
            <a:gdLst>
              <a:gd name="T0" fmla="*/ 0 w 5754"/>
              <a:gd name="T1" fmla="*/ 515669 h 392"/>
              <a:gd name="T2" fmla="*/ 0 w 5754"/>
              <a:gd name="T3" fmla="*/ 0 h 392"/>
              <a:gd name="T4" fmla="*/ 9131300 w 5754"/>
              <a:gd name="T5" fmla="*/ 0 h 392"/>
              <a:gd name="T6" fmla="*/ 9131300 w 5754"/>
              <a:gd name="T7" fmla="*/ 620713 h 392"/>
              <a:gd name="T8" fmla="*/ 6286499 w 5754"/>
              <a:gd name="T9" fmla="*/ 620713 h 392"/>
              <a:gd name="T10" fmla="*/ 5829300 w 5754"/>
              <a:gd name="T11" fmla="*/ 276933 h 392"/>
              <a:gd name="T12" fmla="*/ 127000 w 5754"/>
              <a:gd name="T13" fmla="*/ 276933 h 392"/>
              <a:gd name="T14" fmla="*/ 127000 w 5754"/>
              <a:gd name="T15" fmla="*/ 515669 h 392"/>
              <a:gd name="T16" fmla="*/ 0 w 5754"/>
              <a:gd name="T17" fmla="*/ 515669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4"/>
              <a:gd name="T28" fmla="*/ 0 h 392"/>
              <a:gd name="T29" fmla="*/ 5752 w 5754"/>
              <a:gd name="T30" fmla="*/ 520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4" h="392">
                <a:moveTo>
                  <a:pt x="5752" y="0"/>
                </a:moveTo>
                <a:lnTo>
                  <a:pt x="0" y="0"/>
                </a:lnTo>
                <a:lnTo>
                  <a:pt x="0" y="391"/>
                </a:lnTo>
                <a:lnTo>
                  <a:pt x="1912" y="392"/>
                </a:lnTo>
                <a:lnTo>
                  <a:pt x="2080" y="174"/>
                </a:lnTo>
                <a:lnTo>
                  <a:pt x="5754" y="168"/>
                </a:lnTo>
              </a:path>
            </a:pathLst>
          </a:custGeom>
          <a:solidFill>
            <a:srgbClr val="FFE6CD"/>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5" name="Freeform 9"/>
          <p:cNvSpPr>
            <a:spLocks/>
          </p:cNvSpPr>
          <p:nvPr/>
        </p:nvSpPr>
        <p:spPr bwMode="ltGray">
          <a:xfrm flipH="1">
            <a:off x="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6" name="Freeform 14"/>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graphicFrame>
        <p:nvGraphicFramePr>
          <p:cNvPr id="7" name="Object 10"/>
          <p:cNvGraphicFramePr>
            <a:graphicFrameLocks/>
          </p:cNvGraphicFramePr>
          <p:nvPr/>
        </p:nvGraphicFramePr>
        <p:xfrm>
          <a:off x="7740650" y="6237288"/>
          <a:ext cx="1208088" cy="466725"/>
        </p:xfrm>
        <a:graphic>
          <a:graphicData uri="http://schemas.openxmlformats.org/presentationml/2006/ole">
            <p:oleObj spid="_x0000_s54273" r:id="rId3" imgW="7543800" imgH="2738887" progId="">
              <p:embed/>
            </p:oleObj>
          </a:graphicData>
        </a:graphic>
      </p:graphicFrame>
      <p:pic>
        <p:nvPicPr>
          <p:cNvPr id="8" name="图片 9" descr="透明LOGO.png"/>
          <p:cNvPicPr>
            <a:picLocks noChangeAspect="1"/>
          </p:cNvPicPr>
          <p:nvPr userDrawn="1"/>
        </p:nvPicPr>
        <p:blipFill>
          <a:blip r:embed="rId4"/>
          <a:srcRect/>
          <a:stretch>
            <a:fillRect/>
          </a:stretch>
        </p:blipFill>
        <p:spPr bwMode="auto">
          <a:xfrm>
            <a:off x="0" y="0"/>
            <a:ext cx="1998663" cy="765175"/>
          </a:xfrm>
          <a:prstGeom prst="rect">
            <a:avLst/>
          </a:prstGeom>
          <a:noFill/>
          <a:ln w="9525">
            <a:noFill/>
            <a:miter lim="800000"/>
            <a:headEnd/>
            <a:tailEnd/>
          </a:ln>
        </p:spPr>
      </p:pic>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4213" y="1412875"/>
            <a:ext cx="8229600" cy="4525963"/>
          </a:xfrm>
        </p:spPr>
        <p:txBody>
          <a:bodyPr/>
          <a:lstStyle/>
          <a:p>
            <a:pPr lvl="0"/>
            <a:endParaRPr lang="zh-CN" altLang="en-US" noProof="0"/>
          </a:p>
        </p:txBody>
      </p:sp>
      <p:sp>
        <p:nvSpPr>
          <p:cNvPr id="9" name="灯片编号占位符 3"/>
          <p:cNvSpPr>
            <a:spLocks noGrp="1"/>
          </p:cNvSpPr>
          <p:nvPr>
            <p:ph type="sldNum" sz="quarter" idx="10"/>
          </p:nvPr>
        </p:nvSpPr>
        <p:spPr>
          <a:xfrm>
            <a:off x="782638" y="6381750"/>
            <a:ext cx="2133600" cy="215900"/>
          </a:xfrm>
        </p:spPr>
        <p:txBody>
          <a:bodyPr/>
          <a:lstStyle>
            <a:lvl1pPr>
              <a:defRPr/>
            </a:lvl1pPr>
          </a:lstStyle>
          <a:p>
            <a:pPr>
              <a:defRPr/>
            </a:pPr>
            <a:fld id="{ADE83F96-7FFB-40B0-AF79-4BED78C18D8D}"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4" name="Freeform 10"/>
          <p:cNvSpPr>
            <a:spLocks/>
          </p:cNvSpPr>
          <p:nvPr/>
        </p:nvSpPr>
        <p:spPr bwMode="gray">
          <a:xfrm>
            <a:off x="0" y="0"/>
            <a:ext cx="9134475" cy="622300"/>
          </a:xfrm>
          <a:custGeom>
            <a:avLst/>
            <a:gdLst>
              <a:gd name="T0" fmla="*/ 0 w 5754"/>
              <a:gd name="T1" fmla="*/ 515669 h 392"/>
              <a:gd name="T2" fmla="*/ 0 w 5754"/>
              <a:gd name="T3" fmla="*/ 0 h 392"/>
              <a:gd name="T4" fmla="*/ 9131300 w 5754"/>
              <a:gd name="T5" fmla="*/ 0 h 392"/>
              <a:gd name="T6" fmla="*/ 9131300 w 5754"/>
              <a:gd name="T7" fmla="*/ 620713 h 392"/>
              <a:gd name="T8" fmla="*/ 6286499 w 5754"/>
              <a:gd name="T9" fmla="*/ 620713 h 392"/>
              <a:gd name="T10" fmla="*/ 5829300 w 5754"/>
              <a:gd name="T11" fmla="*/ 276933 h 392"/>
              <a:gd name="T12" fmla="*/ 127000 w 5754"/>
              <a:gd name="T13" fmla="*/ 276933 h 392"/>
              <a:gd name="T14" fmla="*/ 127000 w 5754"/>
              <a:gd name="T15" fmla="*/ 515669 h 392"/>
              <a:gd name="T16" fmla="*/ 0 w 5754"/>
              <a:gd name="T17" fmla="*/ 515669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4"/>
              <a:gd name="T28" fmla="*/ 0 h 392"/>
              <a:gd name="T29" fmla="*/ 5752 w 5754"/>
              <a:gd name="T30" fmla="*/ 520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4" h="392">
                <a:moveTo>
                  <a:pt x="5752" y="0"/>
                </a:moveTo>
                <a:lnTo>
                  <a:pt x="0" y="0"/>
                </a:lnTo>
                <a:lnTo>
                  <a:pt x="0" y="391"/>
                </a:lnTo>
                <a:lnTo>
                  <a:pt x="1912" y="392"/>
                </a:lnTo>
                <a:lnTo>
                  <a:pt x="2080" y="174"/>
                </a:lnTo>
                <a:lnTo>
                  <a:pt x="5754" y="168"/>
                </a:lnTo>
              </a:path>
            </a:pathLst>
          </a:custGeom>
          <a:solidFill>
            <a:srgbClr val="FFE6CD"/>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1027" name="文本占位符 2"/>
          <p:cNvSpPr>
            <a:spLocks noGrp="1"/>
          </p:cNvSpPr>
          <p:nvPr>
            <p:ph type="body" idx="1"/>
          </p:nvPr>
        </p:nvSpPr>
        <p:spPr bwMode="auto">
          <a:xfrm>
            <a:off x="468313" y="919163"/>
            <a:ext cx="8229600" cy="5173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标题</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3" name="Freeform 9"/>
          <p:cNvSpPr>
            <a:spLocks/>
          </p:cNvSpPr>
          <p:nvPr/>
        </p:nvSpPr>
        <p:spPr bwMode="ltGray">
          <a:xfrm flipH="1">
            <a:off x="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1038" name="Freeform 14"/>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fontAlgn="auto">
              <a:spcBef>
                <a:spcPts val="0"/>
              </a:spcBef>
              <a:spcAft>
                <a:spcPts val="0"/>
              </a:spcAft>
              <a:defRPr/>
            </a:pPr>
            <a:endParaRPr lang="zh-CN" altLang="en-US">
              <a:latin typeface="+mn-lt"/>
              <a:ea typeface="+mn-ea"/>
            </a:endParaRPr>
          </a:p>
        </p:txBody>
      </p:sp>
      <p:sp>
        <p:nvSpPr>
          <p:cNvPr id="1030" name="Rectangle 28"/>
          <p:cNvSpPr>
            <a:spLocks noGrp="1" noChangeArrowheads="1"/>
          </p:cNvSpPr>
          <p:nvPr>
            <p:ph type="title"/>
          </p:nvPr>
        </p:nvSpPr>
        <p:spPr bwMode="auto">
          <a:xfrm>
            <a:off x="3708400" y="260350"/>
            <a:ext cx="534987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 name="灯片编号占位符 5"/>
          <p:cNvSpPr>
            <a:spLocks noGrp="1"/>
          </p:cNvSpPr>
          <p:nvPr>
            <p:ph type="sldNum" sz="quarter" idx="4"/>
          </p:nvPr>
        </p:nvSpPr>
        <p:spPr>
          <a:xfrm>
            <a:off x="107950" y="6492875"/>
            <a:ext cx="1317625"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smtClean="0">
                <a:solidFill>
                  <a:srgbClr val="898989"/>
                </a:solidFill>
                <a:latin typeface="Calibri" pitchFamily="34" charset="0"/>
                <a:ea typeface="宋体" pitchFamily="2" charset="-122"/>
              </a:defRPr>
            </a:lvl1pPr>
          </a:lstStyle>
          <a:p>
            <a:pPr>
              <a:defRPr/>
            </a:pPr>
            <a:fld id="{D1947DA6-F68A-4569-825C-436E68607B8F}" type="slidenum">
              <a:rPr lang="zh-CN" altLang="en-US"/>
              <a:pPr>
                <a:defRPr/>
              </a:pPr>
              <a:t>‹#›</a:t>
            </a:fld>
            <a:endParaRPr lang="zh-CN" altLang="en-US"/>
          </a:p>
        </p:txBody>
      </p:sp>
      <p:pic>
        <p:nvPicPr>
          <p:cNvPr id="10" name="图片 9" descr="透明LOGO.png"/>
          <p:cNvPicPr>
            <a:picLocks noChangeAspect="1"/>
          </p:cNvPicPr>
          <p:nvPr userDrawn="1"/>
        </p:nvPicPr>
        <p:blipFill>
          <a:blip r:embed="rId10"/>
          <a:srcRect/>
          <a:stretch>
            <a:fillRect/>
          </a:stretch>
        </p:blipFill>
        <p:spPr bwMode="auto">
          <a:xfrm>
            <a:off x="0" y="0"/>
            <a:ext cx="1998663" cy="765175"/>
          </a:xfrm>
          <a:prstGeom prst="rect">
            <a:avLst/>
          </a:prstGeom>
          <a:noFill/>
          <a:ln w="9525">
            <a:noFill/>
            <a:miter lim="800000"/>
            <a:headEnd/>
            <a:tailEnd/>
          </a:ln>
        </p:spPr>
      </p:pic>
      <p:graphicFrame>
        <p:nvGraphicFramePr>
          <p:cNvPr id="1026" name="Object 11"/>
          <p:cNvGraphicFramePr>
            <a:graphicFrameLocks/>
          </p:cNvGraphicFramePr>
          <p:nvPr/>
        </p:nvGraphicFramePr>
        <p:xfrm>
          <a:off x="7740650" y="6237288"/>
          <a:ext cx="1208088" cy="466725"/>
        </p:xfrm>
        <a:graphic>
          <a:graphicData uri="http://schemas.openxmlformats.org/presentationml/2006/ole">
            <p:oleObj spid="_x0000_s1035" r:id="rId11" imgW="7543800" imgH="2738887" progId="">
              <p:embed/>
            </p:oleObj>
          </a:graphicData>
        </a:graphic>
      </p:graphicFrame>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9" r:id="rId4"/>
    <p:sldLayoutId id="2147483670" r:id="rId5"/>
    <p:sldLayoutId id="2147483671" r:id="rId6"/>
    <p:sldLayoutId id="2147483672" r:id="rId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additive="base">
                                        <p:cTn id="7" dur="500" fill="hold"/>
                                        <p:tgtEl>
                                          <p:spTgt spid="1033"/>
                                        </p:tgtEl>
                                        <p:attrNameLst>
                                          <p:attrName>ppt_x</p:attrName>
                                        </p:attrNameLst>
                                      </p:cBhvr>
                                      <p:tavLst>
                                        <p:tav tm="0">
                                          <p:val>
                                            <p:strVal val="0-#ppt_w/2"/>
                                          </p:val>
                                        </p:tav>
                                        <p:tav tm="100000">
                                          <p:val>
                                            <p:strVal val="#ppt_x"/>
                                          </p:val>
                                        </p:tav>
                                      </p:tavLst>
                                    </p:anim>
                                    <p:anim calcmode="lin" valueType="num">
                                      <p:cBhvr additive="base">
                                        <p:cTn id="8" dur="500" fill="hold"/>
                                        <p:tgtEl>
                                          <p:spTgt spid="10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38"/>
                                        </p:tgtEl>
                                        <p:attrNameLst>
                                          <p:attrName>style.visibility</p:attrName>
                                        </p:attrNameLst>
                                      </p:cBhvr>
                                      <p:to>
                                        <p:strVal val="visible"/>
                                      </p:to>
                                    </p:set>
                                    <p:anim calcmode="lin" valueType="num">
                                      <p:cBhvr additive="base">
                                        <p:cTn id="11" dur="500" fill="hold"/>
                                        <p:tgtEl>
                                          <p:spTgt spid="1038"/>
                                        </p:tgtEl>
                                        <p:attrNameLst>
                                          <p:attrName>ppt_x</p:attrName>
                                        </p:attrNameLst>
                                      </p:cBhvr>
                                      <p:tavLst>
                                        <p:tav tm="0">
                                          <p:val>
                                            <p:strVal val="1+#ppt_w/2"/>
                                          </p:val>
                                        </p:tav>
                                        <p:tav tm="100000">
                                          <p:val>
                                            <p:strVal val="#ppt_x"/>
                                          </p:val>
                                        </p:tav>
                                      </p:tavLst>
                                    </p:anim>
                                    <p:anim calcmode="lin" valueType="num">
                                      <p:cBhvr additive="base">
                                        <p:cTn id="12" dur="500" fill="hold"/>
                                        <p:tgtEl>
                                          <p:spTgt spid="103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r" rtl="0" fontAlgn="base">
        <a:spcBef>
          <a:spcPct val="0"/>
        </a:spcBef>
        <a:spcAft>
          <a:spcPct val="0"/>
        </a:spcAft>
        <a:defRPr sz="3200" kern="1200">
          <a:solidFill>
            <a:schemeClr val="tx1"/>
          </a:solidFill>
          <a:latin typeface="+mj-lt"/>
          <a:ea typeface="文鼎CS大宋" pitchFamily="49" charset="-122"/>
          <a:cs typeface="文鼎CS大宋"/>
        </a:defRPr>
      </a:lvl1pPr>
      <a:lvl2pPr algn="r" rtl="0" fontAlgn="base">
        <a:spcBef>
          <a:spcPct val="0"/>
        </a:spcBef>
        <a:spcAft>
          <a:spcPct val="0"/>
        </a:spcAft>
        <a:defRPr sz="3200">
          <a:solidFill>
            <a:schemeClr val="tx1"/>
          </a:solidFill>
          <a:latin typeface="Calibri" pitchFamily="34" charset="0"/>
          <a:ea typeface="文鼎CS大宋" pitchFamily="49" charset="-122"/>
          <a:cs typeface="文鼎CS大宋"/>
        </a:defRPr>
      </a:lvl2pPr>
      <a:lvl3pPr algn="r" rtl="0" fontAlgn="base">
        <a:spcBef>
          <a:spcPct val="0"/>
        </a:spcBef>
        <a:spcAft>
          <a:spcPct val="0"/>
        </a:spcAft>
        <a:defRPr sz="3200">
          <a:solidFill>
            <a:schemeClr val="tx1"/>
          </a:solidFill>
          <a:latin typeface="Calibri" pitchFamily="34" charset="0"/>
          <a:ea typeface="文鼎CS大宋" pitchFamily="49" charset="-122"/>
          <a:cs typeface="文鼎CS大宋"/>
        </a:defRPr>
      </a:lvl3pPr>
      <a:lvl4pPr algn="r" rtl="0" fontAlgn="base">
        <a:spcBef>
          <a:spcPct val="0"/>
        </a:spcBef>
        <a:spcAft>
          <a:spcPct val="0"/>
        </a:spcAft>
        <a:defRPr sz="3200">
          <a:solidFill>
            <a:schemeClr val="tx1"/>
          </a:solidFill>
          <a:latin typeface="Calibri" pitchFamily="34" charset="0"/>
          <a:ea typeface="文鼎CS大宋" pitchFamily="49" charset="-122"/>
          <a:cs typeface="文鼎CS大宋"/>
        </a:defRPr>
      </a:lvl4pPr>
      <a:lvl5pPr algn="r" rtl="0" fontAlgn="base">
        <a:spcBef>
          <a:spcPct val="0"/>
        </a:spcBef>
        <a:spcAft>
          <a:spcPct val="0"/>
        </a:spcAft>
        <a:defRPr sz="3200">
          <a:solidFill>
            <a:schemeClr val="tx1"/>
          </a:solidFill>
          <a:latin typeface="Calibri" pitchFamily="34" charset="0"/>
          <a:ea typeface="文鼎CS大宋" pitchFamily="49" charset="-122"/>
          <a:cs typeface="文鼎CS大宋"/>
        </a:defRPr>
      </a:lvl5pPr>
      <a:lvl6pPr marL="457200" algn="ctr" rtl="0" eaLnBrk="1" fontAlgn="base" hangingPunct="1">
        <a:spcBef>
          <a:spcPct val="0"/>
        </a:spcBef>
        <a:spcAft>
          <a:spcPct val="0"/>
        </a:spcAft>
        <a:defRPr sz="4400" b="1">
          <a:solidFill>
            <a:schemeClr val="tx1"/>
          </a:solidFill>
          <a:latin typeface="Calibri" pitchFamily="34" charset="0"/>
          <a:ea typeface="宋体" charset="-122"/>
        </a:defRPr>
      </a:lvl6pPr>
      <a:lvl7pPr marL="914400" algn="ctr" rtl="0" eaLnBrk="1" fontAlgn="base" hangingPunct="1">
        <a:spcBef>
          <a:spcPct val="0"/>
        </a:spcBef>
        <a:spcAft>
          <a:spcPct val="0"/>
        </a:spcAft>
        <a:defRPr sz="4400" b="1">
          <a:solidFill>
            <a:schemeClr val="tx1"/>
          </a:solidFill>
          <a:latin typeface="Calibri" pitchFamily="34" charset="0"/>
          <a:ea typeface="宋体" charset="-122"/>
        </a:defRPr>
      </a:lvl7pPr>
      <a:lvl8pPr marL="1371600" algn="ctr" rtl="0" eaLnBrk="1" fontAlgn="base" hangingPunct="1">
        <a:spcBef>
          <a:spcPct val="0"/>
        </a:spcBef>
        <a:spcAft>
          <a:spcPct val="0"/>
        </a:spcAft>
        <a:defRPr sz="4400" b="1">
          <a:solidFill>
            <a:schemeClr val="tx1"/>
          </a:solidFill>
          <a:latin typeface="Calibri" pitchFamily="34" charset="0"/>
          <a:ea typeface="宋体" charset="-122"/>
        </a:defRPr>
      </a:lvl8pPr>
      <a:lvl9pPr marL="1828800" algn="ctr" rtl="0" eaLnBrk="1" fontAlgn="base" hangingPunct="1">
        <a:spcBef>
          <a:spcPct val="0"/>
        </a:spcBef>
        <a:spcAft>
          <a:spcPct val="0"/>
        </a:spcAft>
        <a:defRPr sz="4400" b="1">
          <a:solidFill>
            <a:schemeClr val="tx1"/>
          </a:solidFill>
          <a:latin typeface="Calibri" pitchFamily="34" charset="0"/>
          <a:ea typeface="宋体" charset="-122"/>
        </a:defRPr>
      </a:lvl9pPr>
    </p:titleStyle>
    <p:bodyStyle>
      <a:lvl1pPr marL="342900" indent="-342900" algn="l" rtl="0" fontAlgn="base">
        <a:lnSpc>
          <a:spcPct val="150000"/>
        </a:lnSpc>
        <a:spcBef>
          <a:spcPct val="20000"/>
        </a:spcBef>
        <a:spcAft>
          <a:spcPct val="0"/>
        </a:spcAft>
        <a:buBlip>
          <a:blip r:embed="rId12"/>
        </a:buBlip>
        <a:defRPr sz="2800" b="1" kern="1200">
          <a:solidFill>
            <a:schemeClr val="tx1"/>
          </a:solidFill>
          <a:latin typeface="+mn-lt"/>
          <a:ea typeface="黑体" pitchFamily="49" charset="-122"/>
          <a:cs typeface="+mn-cs"/>
        </a:defRPr>
      </a:lvl1pPr>
      <a:lvl2pPr marL="742950" indent="-285750" algn="l" rtl="0" fontAlgn="base">
        <a:lnSpc>
          <a:spcPct val="150000"/>
        </a:lnSpc>
        <a:spcBef>
          <a:spcPct val="20000"/>
        </a:spcBef>
        <a:spcAft>
          <a:spcPct val="0"/>
        </a:spcAft>
        <a:buClr>
          <a:srgbClr val="558ED5"/>
        </a:buClr>
        <a:buFont typeface="Arial" charset="0"/>
        <a:buChar char="–"/>
        <a:defRPr sz="2400" b="1" kern="1200">
          <a:solidFill>
            <a:schemeClr val="tx1"/>
          </a:solidFill>
          <a:latin typeface="+mn-lt"/>
          <a:ea typeface="黑体" pitchFamily="49" charset="-122"/>
          <a:cs typeface="+mn-cs"/>
        </a:defRPr>
      </a:lvl2pPr>
      <a:lvl3pPr marL="1143000" indent="-228600" algn="l" rtl="0" fontAlgn="base">
        <a:lnSpc>
          <a:spcPct val="150000"/>
        </a:lnSpc>
        <a:spcBef>
          <a:spcPct val="20000"/>
        </a:spcBef>
        <a:spcAft>
          <a:spcPct val="0"/>
        </a:spcAft>
        <a:buClr>
          <a:srgbClr val="558ED5"/>
        </a:buClr>
        <a:buFont typeface="Arial" charset="0"/>
        <a:buChar char="•"/>
        <a:defRPr sz="2400" kern="1200">
          <a:solidFill>
            <a:schemeClr val="tx1"/>
          </a:solidFill>
          <a:latin typeface="+mn-lt"/>
          <a:ea typeface="黑体" pitchFamily="49" charset="-122"/>
          <a:cs typeface="+mn-cs"/>
        </a:defRPr>
      </a:lvl3pPr>
      <a:lvl4pPr marL="1600200" indent="-228600" algn="l" rtl="0" fontAlgn="base">
        <a:lnSpc>
          <a:spcPct val="150000"/>
        </a:lnSpc>
        <a:spcBef>
          <a:spcPct val="20000"/>
        </a:spcBef>
        <a:spcAft>
          <a:spcPct val="0"/>
        </a:spcAft>
        <a:buClr>
          <a:srgbClr val="558ED5"/>
        </a:buClr>
        <a:buFont typeface="Arial" charset="0"/>
        <a:buChar char="–"/>
        <a:defRPr sz="2000" kern="1200">
          <a:solidFill>
            <a:schemeClr val="tx1"/>
          </a:solidFill>
          <a:latin typeface="+mn-lt"/>
          <a:ea typeface="黑体" pitchFamily="49" charset="-122"/>
          <a:cs typeface="+mn-cs"/>
        </a:defRPr>
      </a:lvl4pPr>
      <a:lvl5pPr marL="2057400" indent="-228600" algn="l" rtl="0" fontAlgn="base">
        <a:lnSpc>
          <a:spcPct val="150000"/>
        </a:lnSpc>
        <a:spcBef>
          <a:spcPct val="20000"/>
        </a:spcBef>
        <a:spcAft>
          <a:spcPct val="0"/>
        </a:spcAft>
        <a:buClr>
          <a:srgbClr val="558ED5"/>
        </a:buClr>
        <a:buFont typeface="Arial" charset="0"/>
        <a:buChar char="»"/>
        <a:defRPr kern="1200">
          <a:solidFill>
            <a:schemeClr val="tx1"/>
          </a:solidFill>
          <a:latin typeface="+mn-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ctrTitle"/>
          </p:nvPr>
        </p:nvSpPr>
        <p:spPr>
          <a:xfrm>
            <a:off x="142875" y="4508500"/>
            <a:ext cx="3781425" cy="576263"/>
          </a:xfrm>
        </p:spPr>
        <p:txBody>
          <a:bodyPr/>
          <a:lstStyle/>
          <a:p>
            <a:r>
              <a:rPr lang="zh-CN" altLang="en-US" sz="4000"/>
              <a:t>第五章</a:t>
            </a:r>
          </a:p>
        </p:txBody>
      </p:sp>
      <p:sp>
        <p:nvSpPr>
          <p:cNvPr id="10242" name="副标题 2"/>
          <p:cNvSpPr>
            <a:spLocks noGrp="1"/>
          </p:cNvSpPr>
          <p:nvPr>
            <p:ph type="subTitle" idx="1"/>
          </p:nvPr>
        </p:nvSpPr>
        <p:spPr>
          <a:xfrm>
            <a:off x="142875" y="5300663"/>
            <a:ext cx="6084888" cy="576262"/>
          </a:xfrm>
        </p:spPr>
        <p:txBody>
          <a:bodyPr/>
          <a:lstStyle/>
          <a:p>
            <a:r>
              <a:rPr lang="zh-CN" altLang="en-US"/>
              <a:t>视图</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5516563" y="260350"/>
            <a:ext cx="3484562" cy="382588"/>
          </a:xfrm>
        </p:spPr>
        <p:txBody>
          <a:bodyPr/>
          <a:lstStyle/>
          <a:p>
            <a:r>
              <a:rPr lang="zh-CN" altLang="en-US" smtClean="0">
                <a:ea typeface="文鼎CS大宋"/>
              </a:rPr>
              <a:t>带等联接的视图</a:t>
            </a:r>
            <a:endParaRPr lang="en-US" altLang="zh-CN" smtClean="0">
              <a:ea typeface="文鼎CS大宋"/>
            </a:endParaRPr>
          </a:p>
        </p:txBody>
      </p:sp>
      <p:graphicFrame>
        <p:nvGraphicFramePr>
          <p:cNvPr id="91446" name="Group 310"/>
          <p:cNvGraphicFramePr>
            <a:graphicFrameLocks noGrp="1"/>
          </p:cNvGraphicFramePr>
          <p:nvPr>
            <p:ph sz="half" idx="1"/>
          </p:nvPr>
        </p:nvGraphicFramePr>
        <p:xfrm>
          <a:off x="755650" y="1511300"/>
          <a:ext cx="4032250" cy="1666875"/>
        </p:xfrm>
        <a:graphic>
          <a:graphicData uri="http://schemas.openxmlformats.org/drawingml/2006/table">
            <a:tbl>
              <a:tblPr/>
              <a:tblGrid>
                <a:gridCol w="917575"/>
                <a:gridCol w="1171575"/>
                <a:gridCol w="1079500"/>
                <a:gridCol w="863600"/>
              </a:tblGrid>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Studno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Studname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Submrks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Subno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Rob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James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Jesica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1448" name="Group 312"/>
          <p:cNvGraphicFramePr>
            <a:graphicFrameLocks noGrp="1"/>
          </p:cNvGraphicFramePr>
          <p:nvPr>
            <p:ph sz="quarter" idx="2"/>
          </p:nvPr>
        </p:nvGraphicFramePr>
        <p:xfrm>
          <a:off x="5940425" y="1587500"/>
          <a:ext cx="2016125" cy="1503363"/>
        </p:xfrm>
        <a:graphic>
          <a:graphicData uri="http://schemas.openxmlformats.org/drawingml/2006/table">
            <a:tbl>
              <a:tblPr/>
              <a:tblGrid>
                <a:gridCol w="863600"/>
                <a:gridCol w="1152525"/>
              </a:tblGrid>
              <a:tr h="4238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Subno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Subname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English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Maths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Science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1195" name="Text Box 59"/>
          <p:cNvSpPr txBox="1">
            <a:spLocks noChangeArrowheads="1"/>
          </p:cNvSpPr>
          <p:nvPr/>
        </p:nvSpPr>
        <p:spPr bwMode="auto">
          <a:xfrm>
            <a:off x="1979613" y="1071563"/>
            <a:ext cx="1584325" cy="366712"/>
          </a:xfrm>
          <a:prstGeom prst="rect">
            <a:avLst/>
          </a:prstGeom>
          <a:noFill/>
          <a:ln w="9525">
            <a:noFill/>
            <a:miter lim="800000"/>
            <a:headEnd/>
            <a:tailEnd/>
          </a:ln>
        </p:spPr>
        <p:txBody>
          <a:bodyPr>
            <a:spAutoFit/>
          </a:bodyPr>
          <a:lstStyle/>
          <a:p>
            <a:pPr>
              <a:spcBef>
                <a:spcPct val="50000"/>
              </a:spcBef>
            </a:pPr>
            <a:r>
              <a:rPr lang="en-US" altLang="zh-CN">
                <a:latin typeface="Calibri" pitchFamily="34" charset="0"/>
              </a:rPr>
              <a:t>Stud_details</a:t>
            </a:r>
          </a:p>
        </p:txBody>
      </p:sp>
      <p:sp>
        <p:nvSpPr>
          <p:cNvPr id="91196" name="Text Box 60"/>
          <p:cNvSpPr txBox="1">
            <a:spLocks noChangeArrowheads="1"/>
          </p:cNvSpPr>
          <p:nvPr/>
        </p:nvSpPr>
        <p:spPr bwMode="auto">
          <a:xfrm>
            <a:off x="6300788" y="1079500"/>
            <a:ext cx="1584325" cy="366713"/>
          </a:xfrm>
          <a:prstGeom prst="rect">
            <a:avLst/>
          </a:prstGeom>
          <a:noFill/>
          <a:ln w="9525">
            <a:noFill/>
            <a:miter lim="800000"/>
            <a:headEnd/>
            <a:tailEnd/>
          </a:ln>
        </p:spPr>
        <p:txBody>
          <a:bodyPr>
            <a:spAutoFit/>
          </a:bodyPr>
          <a:lstStyle/>
          <a:p>
            <a:pPr>
              <a:spcBef>
                <a:spcPct val="50000"/>
              </a:spcBef>
            </a:pPr>
            <a:r>
              <a:rPr lang="en-US" altLang="zh-CN">
                <a:latin typeface="Calibri" pitchFamily="34" charset="0"/>
              </a:rPr>
              <a:t>Sub_details</a:t>
            </a:r>
          </a:p>
        </p:txBody>
      </p:sp>
      <p:graphicFrame>
        <p:nvGraphicFramePr>
          <p:cNvPr id="91447" name="Group 311"/>
          <p:cNvGraphicFramePr>
            <a:graphicFrameLocks noGrp="1"/>
          </p:cNvGraphicFramePr>
          <p:nvPr>
            <p:ph sz="quarter" idx="3"/>
          </p:nvPr>
        </p:nvGraphicFramePr>
        <p:xfrm>
          <a:off x="2071688" y="4892675"/>
          <a:ext cx="4484687" cy="1536700"/>
        </p:xfrm>
        <a:graphic>
          <a:graphicData uri="http://schemas.openxmlformats.org/drawingml/2006/table">
            <a:tbl>
              <a:tblPr/>
              <a:tblGrid>
                <a:gridCol w="884237"/>
                <a:gridCol w="1223963"/>
                <a:gridCol w="1144587"/>
                <a:gridCol w="1231900"/>
              </a:tblGrid>
              <a:tr h="3905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Studno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Studname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bg1"/>
                          </a:solidFill>
                          <a:effectLst/>
                          <a:latin typeface="Arial" pitchFamily="34" charset="0"/>
                          <a:ea typeface="黑体" pitchFamily="49" charset="-122"/>
                        </a:rPr>
                        <a:t>Submrks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Subname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r>
              <a:tr h="3825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黑体" pitchFamily="49" charset="-122"/>
                        </a:rPr>
                        <a:t>Rob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黑体" pitchFamily="49"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黑体" pitchFamily="49" charset="-122"/>
                        </a:rPr>
                        <a:t>English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黑体" pitchFamily="49"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Maths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Jesica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a:t>
                      </a:r>
                      <a:r>
                        <a:rPr kumimoji="0" lang="en-US" altLang="zh-CN" sz="1600" b="0" i="0" u="none" strike="noStrike" cap="none" normalizeH="0" baseline="0" smtClean="0">
                          <a:ln>
                            <a:noFill/>
                          </a:ln>
                          <a:solidFill>
                            <a:schemeClr val="tx1"/>
                          </a:solidFill>
                          <a:effectLst/>
                          <a:latin typeface="Arial" pitchFamily="34" charset="0"/>
                          <a:ea typeface="黑体" pitchFamily="49" charset="-122"/>
                        </a:rPr>
                        <a:t>0</a:t>
                      </a:r>
                      <a:endParaRPr kumimoji="0" lang="en-US" sz="16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Arial" pitchFamily="34" charset="0"/>
                          <a:ea typeface="黑体" pitchFamily="49" charset="-122"/>
                        </a:rPr>
                        <a:t>Maths</a:t>
                      </a:r>
                      <a:endParaRPr kumimoji="0" lang="en-US" sz="1600" b="0" i="0" u="none" strike="noStrike" cap="none" normalizeH="0" baseline="0" dirty="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1281" name="Rectangle 145"/>
          <p:cNvSpPr>
            <a:spLocks noChangeArrowheads="1"/>
          </p:cNvSpPr>
          <p:nvPr/>
        </p:nvSpPr>
        <p:spPr bwMode="auto">
          <a:xfrm>
            <a:off x="928688" y="3357563"/>
            <a:ext cx="6913562" cy="1346200"/>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lIns="126000" tIns="118800" rIns="126000" bIns="118800" anchor="ctr">
            <a:spAutoFit/>
          </a:bodyPr>
          <a:lstStyle/>
          <a:p>
            <a:r>
              <a:rPr lang="en-US" altLang="zh-CN">
                <a:latin typeface="Calibri" pitchFamily="34" charset="0"/>
              </a:rPr>
              <a:t>CREATE VIEW Stud_sub_view AS</a:t>
            </a:r>
          </a:p>
          <a:p>
            <a:r>
              <a:rPr lang="en-US" altLang="zh-CN">
                <a:latin typeface="Calibri" pitchFamily="34" charset="0"/>
              </a:rPr>
              <a:t>SELECT Studno, Studname, Submrks, Subname</a:t>
            </a:r>
          </a:p>
          <a:p>
            <a:r>
              <a:rPr lang="en-US" altLang="zh-CN">
                <a:latin typeface="Calibri" pitchFamily="34" charset="0"/>
              </a:rPr>
              <a:t>FROM Stud_details, Sub_Details </a:t>
            </a:r>
          </a:p>
          <a:p>
            <a:r>
              <a:rPr lang="en-US" altLang="zh-CN">
                <a:latin typeface="Calibri" pitchFamily="34" charset="0"/>
              </a:rPr>
              <a:t>WHERE Stud_details.Subno=Sub_details.Subno;</a:t>
            </a:r>
          </a:p>
        </p:txBody>
      </p:sp>
      <p:sp>
        <p:nvSpPr>
          <p:cNvPr id="91282" name="Line 146"/>
          <p:cNvSpPr>
            <a:spLocks noChangeShapeType="1"/>
          </p:cNvSpPr>
          <p:nvPr/>
        </p:nvSpPr>
        <p:spPr bwMode="auto">
          <a:xfrm flipH="1">
            <a:off x="6569075" y="4941888"/>
            <a:ext cx="576263" cy="0"/>
          </a:xfrm>
          <a:prstGeom prst="line">
            <a:avLst/>
          </a:prstGeom>
          <a:noFill/>
          <a:ln w="9525">
            <a:solidFill>
              <a:schemeClr val="tx1"/>
            </a:solidFill>
            <a:round/>
            <a:headEnd/>
            <a:tailEnd type="triangle" w="med" len="med"/>
          </a:ln>
        </p:spPr>
        <p:txBody>
          <a:bodyPr/>
          <a:lstStyle/>
          <a:p>
            <a:endParaRPr lang="zh-CN" altLang="en-US"/>
          </a:p>
        </p:txBody>
      </p:sp>
      <p:sp>
        <p:nvSpPr>
          <p:cNvPr id="91283" name="Text Box 147"/>
          <p:cNvSpPr txBox="1">
            <a:spLocks noChangeArrowheads="1"/>
          </p:cNvSpPr>
          <p:nvPr/>
        </p:nvSpPr>
        <p:spPr bwMode="auto">
          <a:xfrm>
            <a:off x="7102475" y="4724400"/>
            <a:ext cx="1790700" cy="366713"/>
          </a:xfrm>
          <a:prstGeom prst="rect">
            <a:avLst/>
          </a:prstGeom>
          <a:noFill/>
          <a:ln w="9525">
            <a:noFill/>
            <a:miter lim="800000"/>
            <a:headEnd/>
            <a:tailEnd/>
          </a:ln>
        </p:spPr>
        <p:txBody>
          <a:bodyPr>
            <a:spAutoFit/>
          </a:bodyPr>
          <a:lstStyle/>
          <a:p>
            <a:pPr>
              <a:spcBef>
                <a:spcPct val="50000"/>
              </a:spcBef>
            </a:pPr>
            <a:r>
              <a:rPr lang="en-US" altLang="zh-CN">
                <a:latin typeface="Calibri" pitchFamily="34" charset="0"/>
              </a:rPr>
              <a:t>Stud_sub_view</a:t>
            </a:r>
          </a:p>
        </p:txBody>
      </p:sp>
      <p:sp>
        <p:nvSpPr>
          <p:cNvPr id="91290" name="AutoShape 154"/>
          <p:cNvSpPr>
            <a:spLocks noChangeArrowheads="1"/>
          </p:cNvSpPr>
          <p:nvPr/>
        </p:nvSpPr>
        <p:spPr bwMode="auto">
          <a:xfrm>
            <a:off x="4806950" y="2230438"/>
            <a:ext cx="1133475" cy="576262"/>
          </a:xfrm>
          <a:prstGeom prst="leftRightArrow">
            <a:avLst>
              <a:gd name="adj1" fmla="val 50000"/>
              <a:gd name="adj2" fmla="val 39339"/>
            </a:avLst>
          </a:prstGeom>
          <a:gradFill rotWithShape="1">
            <a:gsLst>
              <a:gs pos="0">
                <a:srgbClr val="FFCC00"/>
              </a:gs>
              <a:gs pos="100000">
                <a:schemeClr val="bg1"/>
              </a:gs>
            </a:gsLst>
            <a:lin ang="5400000" scaled="1"/>
          </a:gradFill>
          <a:ln w="9525" algn="ctr">
            <a:solidFill>
              <a:schemeClr val="tx1"/>
            </a:solidFill>
            <a:miter lim="800000"/>
            <a:headEnd/>
            <a:tailEnd/>
          </a:ln>
        </p:spPr>
        <p:txBody>
          <a:bodyPr wrap="none" anchor="ctr"/>
          <a:lstStyle/>
          <a:p>
            <a:pPr algn="ctr"/>
            <a:r>
              <a:rPr lang="zh-CN" altLang="en-US">
                <a:latin typeface="Calibri" pitchFamily="34" charset="0"/>
                <a:ea typeface="黑体" pitchFamily="49" charset="-122"/>
              </a:rPr>
              <a:t>联接视图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91446"/>
                                        </p:tgtEl>
                                        <p:attrNameLst>
                                          <p:attrName>style.visibility</p:attrName>
                                        </p:attrNameLst>
                                      </p:cBhvr>
                                      <p:to>
                                        <p:strVal val="visible"/>
                                      </p:to>
                                    </p:set>
                                    <p:animEffect transition="in" filter="slide(fromTop)">
                                      <p:cBhvr>
                                        <p:cTn id="7" dur="500"/>
                                        <p:tgtEl>
                                          <p:spTgt spid="91446"/>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91195"/>
                                        </p:tgtEl>
                                        <p:attrNameLst>
                                          <p:attrName>style.visibility</p:attrName>
                                        </p:attrNameLst>
                                      </p:cBhvr>
                                      <p:to>
                                        <p:strVal val="visible"/>
                                      </p:to>
                                    </p:set>
                                    <p:animEffect transition="in" filter="slide(fromTop)">
                                      <p:cBhvr>
                                        <p:cTn id="11" dur="500"/>
                                        <p:tgtEl>
                                          <p:spTgt spid="91195"/>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91196"/>
                                        </p:tgtEl>
                                        <p:attrNameLst>
                                          <p:attrName>style.visibility</p:attrName>
                                        </p:attrNameLst>
                                      </p:cBhvr>
                                      <p:to>
                                        <p:strVal val="visible"/>
                                      </p:to>
                                    </p:set>
                                    <p:animEffect transition="in" filter="slide(fromTop)">
                                      <p:cBhvr>
                                        <p:cTn id="15" dur="500"/>
                                        <p:tgtEl>
                                          <p:spTgt spid="91196"/>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91448"/>
                                        </p:tgtEl>
                                        <p:attrNameLst>
                                          <p:attrName>style.visibility</p:attrName>
                                        </p:attrNameLst>
                                      </p:cBhvr>
                                      <p:to>
                                        <p:strVal val="visible"/>
                                      </p:to>
                                    </p:set>
                                    <p:animEffect transition="in" filter="slide(fromTop)">
                                      <p:cBhvr>
                                        <p:cTn id="19" dur="500"/>
                                        <p:tgtEl>
                                          <p:spTgt spid="9144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1290"/>
                                        </p:tgtEl>
                                        <p:attrNameLst>
                                          <p:attrName>style.visibility</p:attrName>
                                        </p:attrNameLst>
                                      </p:cBhvr>
                                      <p:to>
                                        <p:strVal val="visible"/>
                                      </p:to>
                                    </p:set>
                                    <p:animEffect transition="in" filter="wipe(left)">
                                      <p:cBhvr>
                                        <p:cTn id="23" dur="500"/>
                                        <p:tgtEl>
                                          <p:spTgt spid="9129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grpId="1" nodeType="clickEffect">
                                  <p:stCondLst>
                                    <p:cond delay="0"/>
                                  </p:stCondLst>
                                  <p:childTnLst>
                                    <p:anim calcmode="lin" valueType="num">
                                      <p:cBhvr additive="base">
                                        <p:cTn id="27" dur="1000"/>
                                        <p:tgtEl>
                                          <p:spTgt spid="91290"/>
                                        </p:tgtEl>
                                        <p:attrNameLst>
                                          <p:attrName>ppt_x</p:attrName>
                                        </p:attrNameLst>
                                      </p:cBhvr>
                                      <p:tavLst>
                                        <p:tav tm="0">
                                          <p:val>
                                            <p:strVal val="ppt_x"/>
                                          </p:val>
                                        </p:tav>
                                        <p:tav tm="100000">
                                          <p:val>
                                            <p:strVal val="ppt_x"/>
                                          </p:val>
                                        </p:tav>
                                      </p:tavLst>
                                    </p:anim>
                                    <p:anim calcmode="lin" valueType="num">
                                      <p:cBhvr additive="base">
                                        <p:cTn id="28" dur="1000"/>
                                        <p:tgtEl>
                                          <p:spTgt spid="91290"/>
                                        </p:tgtEl>
                                        <p:attrNameLst>
                                          <p:attrName>ppt_y</p:attrName>
                                        </p:attrNameLst>
                                      </p:cBhvr>
                                      <p:tavLst>
                                        <p:tav tm="0">
                                          <p:val>
                                            <p:strVal val="ppt_y"/>
                                          </p:val>
                                        </p:tav>
                                        <p:tav tm="100000">
                                          <p:val>
                                            <p:strVal val="1+ppt_h/2"/>
                                          </p:val>
                                        </p:tav>
                                      </p:tavLst>
                                    </p:anim>
                                    <p:set>
                                      <p:cBhvr>
                                        <p:cTn id="29" dur="1" fill="hold">
                                          <p:stCondLst>
                                            <p:cond delay="999"/>
                                          </p:stCondLst>
                                        </p:cTn>
                                        <p:tgtEl>
                                          <p:spTgt spid="91290"/>
                                        </p:tgtEl>
                                        <p:attrNameLst>
                                          <p:attrName>style.visibility</p:attrName>
                                        </p:attrNameLst>
                                      </p:cBhvr>
                                      <p:to>
                                        <p:strVal val="hidden"/>
                                      </p:to>
                                    </p:set>
                                  </p:childTnLst>
                                </p:cTn>
                              </p:par>
                            </p:childTnLst>
                          </p:cTn>
                        </p:par>
                        <p:par>
                          <p:cTn id="30" fill="hold">
                            <p:stCondLst>
                              <p:cond delay="1000"/>
                            </p:stCondLst>
                            <p:childTnLst>
                              <p:par>
                                <p:cTn id="31" presetID="27" presetClass="entr" presetSubtype="0" fill="hold" grpId="0" nodeType="afterEffect">
                                  <p:stCondLst>
                                    <p:cond delay="0"/>
                                  </p:stCondLst>
                                  <p:iterate type="lt">
                                    <p:tmPct val="50000"/>
                                  </p:iterate>
                                  <p:childTnLst>
                                    <p:set>
                                      <p:cBhvr>
                                        <p:cTn id="32" dur="1" fill="hold">
                                          <p:stCondLst>
                                            <p:cond delay="0"/>
                                          </p:stCondLst>
                                        </p:cTn>
                                        <p:tgtEl>
                                          <p:spTgt spid="91281"/>
                                        </p:tgtEl>
                                        <p:attrNameLst>
                                          <p:attrName>style.visibility</p:attrName>
                                        </p:attrNameLst>
                                      </p:cBhvr>
                                      <p:to>
                                        <p:strVal val="visible"/>
                                      </p:to>
                                    </p:set>
                                    <p:anim calcmode="discrete" valueType="clr">
                                      <p:cBhvr override="childStyle">
                                        <p:cTn id="33" dur="80"/>
                                        <p:tgtEl>
                                          <p:spTgt spid="91281"/>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91281"/>
                                        </p:tgtEl>
                                        <p:attrNameLst>
                                          <p:attrName>fillcolor</p:attrName>
                                        </p:attrNameLst>
                                      </p:cBhvr>
                                      <p:tavLst>
                                        <p:tav tm="0">
                                          <p:val>
                                            <p:clrVal>
                                              <a:schemeClr val="accent2"/>
                                            </p:clrVal>
                                          </p:val>
                                        </p:tav>
                                        <p:tav tm="50000">
                                          <p:val>
                                            <p:clrVal>
                                              <a:schemeClr val="hlink"/>
                                            </p:clrVal>
                                          </p:val>
                                        </p:tav>
                                      </p:tavLst>
                                    </p:anim>
                                    <p:set>
                                      <p:cBhvr>
                                        <p:cTn id="35" dur="80"/>
                                        <p:tgtEl>
                                          <p:spTgt spid="91281"/>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 presetClass="exit" presetSubtype="2" fill="hold" grpId="1" nodeType="clickEffect">
                                  <p:stCondLst>
                                    <p:cond delay="0"/>
                                  </p:stCondLst>
                                  <p:iterate type="lt">
                                    <p:tmPct val="0"/>
                                  </p:iterate>
                                  <p:childTnLst>
                                    <p:anim calcmode="lin" valueType="num">
                                      <p:cBhvr additive="base">
                                        <p:cTn id="39" dur="1000"/>
                                        <p:tgtEl>
                                          <p:spTgt spid="91281"/>
                                        </p:tgtEl>
                                        <p:attrNameLst>
                                          <p:attrName>ppt_x</p:attrName>
                                        </p:attrNameLst>
                                      </p:cBhvr>
                                      <p:tavLst>
                                        <p:tav tm="0">
                                          <p:val>
                                            <p:strVal val="ppt_x"/>
                                          </p:val>
                                        </p:tav>
                                        <p:tav tm="100000">
                                          <p:val>
                                            <p:strVal val="1+ppt_w/2"/>
                                          </p:val>
                                        </p:tav>
                                      </p:tavLst>
                                    </p:anim>
                                    <p:anim calcmode="lin" valueType="num">
                                      <p:cBhvr additive="base">
                                        <p:cTn id="40" dur="1000"/>
                                        <p:tgtEl>
                                          <p:spTgt spid="91281"/>
                                        </p:tgtEl>
                                        <p:attrNameLst>
                                          <p:attrName>ppt_y</p:attrName>
                                        </p:attrNameLst>
                                      </p:cBhvr>
                                      <p:tavLst>
                                        <p:tav tm="0">
                                          <p:val>
                                            <p:strVal val="ppt_y"/>
                                          </p:val>
                                        </p:tav>
                                        <p:tav tm="100000">
                                          <p:val>
                                            <p:strVal val="ppt_y"/>
                                          </p:val>
                                        </p:tav>
                                      </p:tavLst>
                                    </p:anim>
                                    <p:set>
                                      <p:cBhvr>
                                        <p:cTn id="41" dur="1" fill="hold">
                                          <p:stCondLst>
                                            <p:cond delay="999"/>
                                          </p:stCondLst>
                                        </p:cTn>
                                        <p:tgtEl>
                                          <p:spTgt spid="91281"/>
                                        </p:tgtEl>
                                        <p:attrNameLst>
                                          <p:attrName>style.visibility</p:attrName>
                                        </p:attrNameLst>
                                      </p:cBhvr>
                                      <p:to>
                                        <p:strVal val="hidden"/>
                                      </p:to>
                                    </p:set>
                                  </p:childTnLst>
                                </p:cTn>
                              </p:par>
                            </p:childTnLst>
                          </p:cTn>
                        </p:par>
                        <p:par>
                          <p:cTn id="42" fill="hold">
                            <p:stCondLst>
                              <p:cond delay="1000"/>
                            </p:stCondLst>
                            <p:childTnLst>
                              <p:par>
                                <p:cTn id="43" presetID="22" presetClass="entr" presetSubtype="4" fill="hold" nodeType="afterEffect">
                                  <p:stCondLst>
                                    <p:cond delay="0"/>
                                  </p:stCondLst>
                                  <p:childTnLst>
                                    <p:set>
                                      <p:cBhvr>
                                        <p:cTn id="44" dur="1" fill="hold">
                                          <p:stCondLst>
                                            <p:cond delay="0"/>
                                          </p:stCondLst>
                                        </p:cTn>
                                        <p:tgtEl>
                                          <p:spTgt spid="91447"/>
                                        </p:tgtEl>
                                        <p:attrNameLst>
                                          <p:attrName>style.visibility</p:attrName>
                                        </p:attrNameLst>
                                      </p:cBhvr>
                                      <p:to>
                                        <p:strVal val="visible"/>
                                      </p:to>
                                    </p:set>
                                    <p:animEffect transition="in" filter="wipe(down)">
                                      <p:cBhvr>
                                        <p:cTn id="45" dur="1000"/>
                                        <p:tgtEl>
                                          <p:spTgt spid="91447"/>
                                        </p:tgtEl>
                                      </p:cBhvr>
                                    </p:animEffect>
                                  </p:childTnLst>
                                </p:cTn>
                              </p:par>
                            </p:childTnLst>
                          </p:cTn>
                        </p:par>
                        <p:par>
                          <p:cTn id="46" fill="hold">
                            <p:stCondLst>
                              <p:cond delay="2000"/>
                            </p:stCondLst>
                            <p:childTnLst>
                              <p:par>
                                <p:cTn id="47" presetID="22" presetClass="entr" presetSubtype="2" fill="hold" grpId="0" nodeType="afterEffect">
                                  <p:stCondLst>
                                    <p:cond delay="0"/>
                                  </p:stCondLst>
                                  <p:childTnLst>
                                    <p:set>
                                      <p:cBhvr>
                                        <p:cTn id="48" dur="1" fill="hold">
                                          <p:stCondLst>
                                            <p:cond delay="0"/>
                                          </p:stCondLst>
                                        </p:cTn>
                                        <p:tgtEl>
                                          <p:spTgt spid="91282"/>
                                        </p:tgtEl>
                                        <p:attrNameLst>
                                          <p:attrName>style.visibility</p:attrName>
                                        </p:attrNameLst>
                                      </p:cBhvr>
                                      <p:to>
                                        <p:strVal val="visible"/>
                                      </p:to>
                                    </p:set>
                                    <p:animEffect transition="in" filter="wipe(right)">
                                      <p:cBhvr>
                                        <p:cTn id="49" dur="1000"/>
                                        <p:tgtEl>
                                          <p:spTgt spid="91282"/>
                                        </p:tgtEl>
                                      </p:cBhvr>
                                    </p:animEffect>
                                  </p:childTnLst>
                                </p:cTn>
                              </p:par>
                            </p:childTnLst>
                          </p:cTn>
                        </p:par>
                        <p:par>
                          <p:cTn id="50" fill="hold">
                            <p:stCondLst>
                              <p:cond delay="3000"/>
                            </p:stCondLst>
                            <p:childTnLst>
                              <p:par>
                                <p:cTn id="51" presetID="22" presetClass="entr" presetSubtype="2" fill="hold" grpId="0" nodeType="afterEffect">
                                  <p:stCondLst>
                                    <p:cond delay="0"/>
                                  </p:stCondLst>
                                  <p:childTnLst>
                                    <p:set>
                                      <p:cBhvr>
                                        <p:cTn id="52" dur="1" fill="hold">
                                          <p:stCondLst>
                                            <p:cond delay="0"/>
                                          </p:stCondLst>
                                        </p:cTn>
                                        <p:tgtEl>
                                          <p:spTgt spid="91283"/>
                                        </p:tgtEl>
                                        <p:attrNameLst>
                                          <p:attrName>style.visibility</p:attrName>
                                        </p:attrNameLst>
                                      </p:cBhvr>
                                      <p:to>
                                        <p:strVal val="visible"/>
                                      </p:to>
                                    </p:set>
                                    <p:animEffect transition="in" filter="wipe(right)">
                                      <p:cBhvr>
                                        <p:cTn id="53" dur="1000"/>
                                        <p:tgtEl>
                                          <p:spTgt spid="9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95" grpId="0" autoUpdateAnimBg="0"/>
      <p:bldP spid="91196" grpId="0" autoUpdateAnimBg="0"/>
      <p:bldP spid="91281" grpId="0" animBg="1"/>
      <p:bldP spid="91281" grpId="1" animBg="1"/>
      <p:bldP spid="91282" grpId="0" animBg="1"/>
      <p:bldP spid="91283" grpId="0"/>
      <p:bldP spid="91290" grpId="0" animBg="1"/>
      <p:bldP spid="9129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4929188" y="260350"/>
            <a:ext cx="4129087" cy="382588"/>
          </a:xfrm>
        </p:spPr>
        <p:txBody>
          <a:bodyPr/>
          <a:lstStyle/>
          <a:p>
            <a:r>
              <a:rPr lang="zh-CN" altLang="en-US" smtClean="0">
                <a:ea typeface="文鼎CS大宋"/>
              </a:rPr>
              <a:t>带外联接的视图</a:t>
            </a:r>
            <a:endParaRPr lang="en-US" altLang="zh-CN" smtClean="0">
              <a:ea typeface="文鼎CS大宋"/>
            </a:endParaRPr>
          </a:p>
        </p:txBody>
      </p:sp>
      <p:sp>
        <p:nvSpPr>
          <p:cNvPr id="124938" name="Text Box 10"/>
          <p:cNvSpPr txBox="1">
            <a:spLocks noChangeArrowheads="1"/>
          </p:cNvSpPr>
          <p:nvPr/>
        </p:nvSpPr>
        <p:spPr bwMode="auto">
          <a:xfrm>
            <a:off x="714375" y="1071563"/>
            <a:ext cx="3744913" cy="468312"/>
          </a:xfrm>
          <a:prstGeom prst="rect">
            <a:avLst/>
          </a:prstGeom>
          <a:gradFill rotWithShape="1">
            <a:gsLst>
              <a:gs pos="0">
                <a:srgbClr val="99FF66"/>
              </a:gs>
              <a:gs pos="100000">
                <a:srgbClr val="FFFFFF"/>
              </a:gs>
            </a:gsLst>
            <a:path path="rect">
              <a:fillToRect r="100000" b="100000"/>
            </a:path>
          </a:gradFill>
          <a:ln w="12700" algn="ctr">
            <a:solidFill>
              <a:srgbClr val="008000"/>
            </a:solidFill>
            <a:miter lim="800000"/>
            <a:headEnd/>
            <a:tailEnd/>
          </a:ln>
          <a:effectLst>
            <a:outerShdw dist="35921" dir="2700000" algn="ctr" rotWithShape="0">
              <a:schemeClr val="bg2"/>
            </a:outerShdw>
          </a:effectLst>
        </p:spPr>
        <p:txBody>
          <a:bodyPr lIns="324000"/>
          <a:lstStyle/>
          <a:p>
            <a:pPr fontAlgn="auto">
              <a:spcBef>
                <a:spcPts val="0"/>
              </a:spcBef>
              <a:spcAft>
                <a:spcPts val="0"/>
              </a:spcAft>
              <a:defRPr/>
            </a:pPr>
            <a:r>
              <a:rPr lang="zh-CN" altLang="en-US" sz="2800">
                <a:latin typeface="Courier New" pitchFamily="49" charset="0"/>
                <a:ea typeface="黑体" pitchFamily="49" charset="-122"/>
              </a:rPr>
              <a:t>创建外联接视图</a:t>
            </a:r>
          </a:p>
        </p:txBody>
      </p:sp>
      <p:sp>
        <p:nvSpPr>
          <p:cNvPr id="124939" name="Rectangle 11"/>
          <p:cNvSpPr>
            <a:spLocks noChangeArrowheads="1"/>
          </p:cNvSpPr>
          <p:nvPr/>
        </p:nvSpPr>
        <p:spPr bwMode="auto">
          <a:xfrm>
            <a:off x="827088" y="2000250"/>
            <a:ext cx="7632700" cy="1508125"/>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anchor="ctr">
            <a:spAutoFit/>
          </a:bodyPr>
          <a:lstStyle/>
          <a:p>
            <a:pPr>
              <a:spcBef>
                <a:spcPct val="20000"/>
              </a:spcBef>
            </a:pPr>
            <a:r>
              <a:rPr lang="fr-FR" altLang="zh-CN" sz="2000">
                <a:latin typeface="Calibri" pitchFamily="34" charset="0"/>
              </a:rPr>
              <a:t>CREATE VIEW ven_ord_outj_view AS</a:t>
            </a:r>
          </a:p>
          <a:p>
            <a:pPr>
              <a:spcBef>
                <a:spcPct val="20000"/>
              </a:spcBef>
            </a:pPr>
            <a:r>
              <a:rPr lang="fr-FR" altLang="zh-CN" sz="2000">
                <a:latin typeface="Calibri" pitchFamily="34" charset="0"/>
              </a:rPr>
              <a:t>SELECT vm.vencode, venname, orderno, odate, ostatus</a:t>
            </a:r>
          </a:p>
          <a:p>
            <a:pPr>
              <a:spcBef>
                <a:spcPct val="20000"/>
              </a:spcBef>
            </a:pPr>
            <a:r>
              <a:rPr lang="fr-FR" altLang="zh-CN" sz="2000">
                <a:latin typeface="Calibri" pitchFamily="34" charset="0"/>
              </a:rPr>
              <a:t>FROM   vendor_master vm, order_master om</a:t>
            </a:r>
          </a:p>
          <a:p>
            <a:pPr>
              <a:spcBef>
                <a:spcPct val="20000"/>
              </a:spcBef>
            </a:pPr>
            <a:r>
              <a:rPr lang="fr-FR" altLang="zh-CN" sz="2000">
                <a:latin typeface="Calibri" pitchFamily="34" charset="0"/>
              </a:rPr>
              <a:t>WHERE  vm.vencode = om.vencode(+);</a:t>
            </a:r>
          </a:p>
        </p:txBody>
      </p:sp>
      <p:sp>
        <p:nvSpPr>
          <p:cNvPr id="124940" name="Rectangle 12"/>
          <p:cNvSpPr>
            <a:spLocks noChangeArrowheads="1"/>
          </p:cNvSpPr>
          <p:nvPr/>
        </p:nvSpPr>
        <p:spPr bwMode="auto">
          <a:xfrm>
            <a:off x="1758950" y="3143250"/>
            <a:ext cx="3313113" cy="287338"/>
          </a:xfrm>
          <a:prstGeom prst="rect">
            <a:avLst/>
          </a:prstGeom>
          <a:noFill/>
          <a:ln w="22225">
            <a:solidFill>
              <a:srgbClr val="FF0000"/>
            </a:solidFill>
            <a:miter lim="800000"/>
            <a:headEnd/>
            <a:tailEnd/>
          </a:ln>
        </p:spPr>
        <p:txBody>
          <a:bodyPr wrap="none" anchor="ctr"/>
          <a:lstStyle/>
          <a:p>
            <a:endParaRPr lang="zh-CN" altLang="en-US" sz="2000">
              <a:latin typeface="Calibri" pitchFamily="34" charset="0"/>
            </a:endParaRPr>
          </a:p>
        </p:txBody>
      </p:sp>
      <p:sp>
        <p:nvSpPr>
          <p:cNvPr id="124941" name="Rectangle 13"/>
          <p:cNvSpPr>
            <a:spLocks noChangeArrowheads="1"/>
          </p:cNvSpPr>
          <p:nvPr/>
        </p:nvSpPr>
        <p:spPr bwMode="auto">
          <a:xfrm>
            <a:off x="827088" y="4292600"/>
            <a:ext cx="7632700" cy="1138238"/>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anchor="ctr">
            <a:spAutoFit/>
          </a:bodyPr>
          <a:lstStyle/>
          <a:p>
            <a:pPr>
              <a:spcBef>
                <a:spcPct val="20000"/>
              </a:spcBef>
            </a:pPr>
            <a:r>
              <a:rPr lang="en-US" altLang="zh-CN" sz="2000">
                <a:latin typeface="Calibri" pitchFamily="34" charset="0"/>
              </a:rPr>
              <a:t>SELECT vm.vencode, venname, orderno, odate, ostatus</a:t>
            </a:r>
          </a:p>
          <a:p>
            <a:pPr>
              <a:spcBef>
                <a:spcPct val="20000"/>
              </a:spcBef>
            </a:pPr>
            <a:r>
              <a:rPr lang="en-US" altLang="zh-CN" sz="2000">
                <a:latin typeface="Calibri" pitchFamily="34" charset="0"/>
              </a:rPr>
              <a:t>FROM vendor_master vm LEFT OUTER JOIN order_master om</a:t>
            </a:r>
          </a:p>
          <a:p>
            <a:pPr>
              <a:spcBef>
                <a:spcPct val="20000"/>
              </a:spcBef>
            </a:pPr>
            <a:r>
              <a:rPr lang="en-US" altLang="zh-CN" sz="2000">
                <a:latin typeface="Calibri" pitchFamily="34" charset="0"/>
              </a:rPr>
              <a:t>ON vm.vencode = om.vencode;</a:t>
            </a:r>
            <a:endParaRPr lang="fr-FR" altLang="zh-CN" sz="2000">
              <a:latin typeface="Calibri" pitchFamily="34" charset="0"/>
            </a:endParaRPr>
          </a:p>
        </p:txBody>
      </p:sp>
      <p:sp>
        <p:nvSpPr>
          <p:cNvPr id="124942" name="AutoShape 14"/>
          <p:cNvSpPr>
            <a:spLocks noChangeArrowheads="1"/>
          </p:cNvSpPr>
          <p:nvPr/>
        </p:nvSpPr>
        <p:spPr bwMode="auto">
          <a:xfrm>
            <a:off x="4140200" y="3571875"/>
            <a:ext cx="647700" cy="720725"/>
          </a:xfrm>
          <a:prstGeom prst="downArrow">
            <a:avLst>
              <a:gd name="adj1" fmla="val 50000"/>
              <a:gd name="adj2" fmla="val 27819"/>
            </a:avLst>
          </a:prstGeom>
          <a:gradFill rotWithShape="1">
            <a:gsLst>
              <a:gs pos="0">
                <a:srgbClr val="FFCC00"/>
              </a:gs>
              <a:gs pos="100000">
                <a:schemeClr val="bg1"/>
              </a:gs>
            </a:gsLst>
            <a:lin ang="5400000" scaled="1"/>
          </a:gradFill>
          <a:ln w="9525" algn="ctr">
            <a:solidFill>
              <a:schemeClr val="tx1"/>
            </a:solidFill>
            <a:miter lim="800000"/>
            <a:headEnd/>
            <a:tailEnd/>
          </a:ln>
        </p:spPr>
        <p:txBody>
          <a:bodyPr wrap="none" anchor="ctr"/>
          <a:lstStyle/>
          <a:p>
            <a:endParaRPr lang="zh-CN" altLang="en-US" sz="20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4939"/>
                                        </p:tgtEl>
                                        <p:attrNameLst>
                                          <p:attrName>style.visibility</p:attrName>
                                        </p:attrNameLst>
                                      </p:cBhvr>
                                      <p:to>
                                        <p:strVal val="visible"/>
                                      </p:to>
                                    </p:set>
                                    <p:animEffect transition="in" filter="wipe(up)">
                                      <p:cBhvr>
                                        <p:cTn id="7" dur="1000"/>
                                        <p:tgtEl>
                                          <p:spTgt spid="12493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4940"/>
                                        </p:tgtEl>
                                        <p:attrNameLst>
                                          <p:attrName>style.visibility</p:attrName>
                                        </p:attrNameLst>
                                      </p:cBhvr>
                                      <p:to>
                                        <p:strVal val="visible"/>
                                      </p:to>
                                    </p:set>
                                    <p:animEffect transition="in" filter="wipe(left)">
                                      <p:cBhvr>
                                        <p:cTn id="11" dur="2000"/>
                                        <p:tgtEl>
                                          <p:spTgt spid="12494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24940"/>
                                        </p:tgtEl>
                                        <p:attrNameLst>
                                          <p:attrName>style.visibility</p:attrName>
                                        </p:attrNameLst>
                                      </p:cBhvr>
                                      <p:to>
                                        <p:strVal val="hidden"/>
                                      </p:to>
                                    </p:set>
                                  </p:childTnLst>
                                </p:cTn>
                              </p:par>
                            </p:childTnLst>
                          </p:cTn>
                        </p:par>
                        <p:par>
                          <p:cTn id="16" fill="hold">
                            <p:stCondLst>
                              <p:cond delay="0"/>
                            </p:stCondLst>
                            <p:childTnLst>
                              <p:par>
                                <p:cTn id="17" presetID="22" presetClass="entr" presetSubtype="1" fill="hold" grpId="0" nodeType="afterEffect">
                                  <p:stCondLst>
                                    <p:cond delay="0"/>
                                  </p:stCondLst>
                                  <p:childTnLst>
                                    <p:set>
                                      <p:cBhvr>
                                        <p:cTn id="18" dur="1" fill="hold">
                                          <p:stCondLst>
                                            <p:cond delay="0"/>
                                          </p:stCondLst>
                                        </p:cTn>
                                        <p:tgtEl>
                                          <p:spTgt spid="124942"/>
                                        </p:tgtEl>
                                        <p:attrNameLst>
                                          <p:attrName>style.visibility</p:attrName>
                                        </p:attrNameLst>
                                      </p:cBhvr>
                                      <p:to>
                                        <p:strVal val="visible"/>
                                      </p:to>
                                    </p:set>
                                    <p:animEffect transition="in" filter="wipe(up)">
                                      <p:cBhvr>
                                        <p:cTn id="19" dur="1000"/>
                                        <p:tgtEl>
                                          <p:spTgt spid="124942"/>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124941"/>
                                        </p:tgtEl>
                                        <p:attrNameLst>
                                          <p:attrName>style.visibility</p:attrName>
                                        </p:attrNameLst>
                                      </p:cBhvr>
                                      <p:to>
                                        <p:strVal val="visible"/>
                                      </p:to>
                                    </p:set>
                                    <p:animEffect transition="in" filter="wipe(up)">
                                      <p:cBhvr>
                                        <p:cTn id="23" dur="1000"/>
                                        <p:tgtEl>
                                          <p:spTgt spid="124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9" grpId="0" animBg="1"/>
      <p:bldP spid="124940" grpId="0" animBg="1"/>
      <p:bldP spid="124940" grpId="1" animBg="1"/>
      <p:bldP spid="124941" grpId="0" animBg="1"/>
      <p:bldP spid="1249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zh-CN" altLang="en-US" smtClean="0">
                <a:ea typeface="文鼎CS大宋"/>
              </a:rPr>
              <a:t>关系视图上的</a:t>
            </a:r>
            <a:r>
              <a:rPr lang="en-US" altLang="zh-CN" smtClean="0">
                <a:ea typeface="文鼎CS大宋"/>
              </a:rPr>
              <a:t>DML</a:t>
            </a:r>
            <a:r>
              <a:rPr lang="zh-CN" altLang="en-US" smtClean="0">
                <a:ea typeface="文鼎CS大宋"/>
              </a:rPr>
              <a:t>语句</a:t>
            </a:r>
          </a:p>
        </p:txBody>
      </p:sp>
      <p:sp>
        <p:nvSpPr>
          <p:cNvPr id="21506" name="Rectangle 3"/>
          <p:cNvSpPr>
            <a:spLocks noGrp="1" noChangeArrowheads="1"/>
          </p:cNvSpPr>
          <p:nvPr>
            <p:ph type="body" idx="1"/>
          </p:nvPr>
        </p:nvSpPr>
        <p:spPr>
          <a:xfrm>
            <a:off x="357188" y="1000125"/>
            <a:ext cx="8501062" cy="5214938"/>
          </a:xfrm>
        </p:spPr>
        <p:txBody>
          <a:bodyPr/>
          <a:lstStyle/>
          <a:p>
            <a:r>
              <a:rPr lang="zh-CN" altLang="en-US" smtClean="0"/>
              <a:t>在视图上也可以使用修改数据的</a:t>
            </a:r>
            <a:r>
              <a:rPr lang="en-US" altLang="zh-CN" smtClean="0"/>
              <a:t>DML</a:t>
            </a:r>
            <a:r>
              <a:rPr lang="zh-CN" altLang="en-US" smtClean="0"/>
              <a:t>语句，如</a:t>
            </a:r>
            <a:r>
              <a:rPr lang="en-US" altLang="zh-CN" smtClean="0"/>
              <a:t>INSERT</a:t>
            </a:r>
            <a:r>
              <a:rPr lang="zh-CN" altLang="en-US" smtClean="0"/>
              <a:t>、</a:t>
            </a:r>
            <a:r>
              <a:rPr lang="en-US" altLang="zh-CN" smtClean="0"/>
              <a:t>UPDATE</a:t>
            </a:r>
            <a:r>
              <a:rPr lang="zh-CN" altLang="en-US" smtClean="0"/>
              <a:t>和</a:t>
            </a:r>
            <a:r>
              <a:rPr lang="en-US" altLang="zh-CN" smtClean="0"/>
              <a:t>DELETE</a:t>
            </a:r>
          </a:p>
          <a:p>
            <a:r>
              <a:rPr lang="zh-CN" altLang="en-US" smtClean="0"/>
              <a:t>视图上的</a:t>
            </a:r>
            <a:r>
              <a:rPr lang="en-US" altLang="zh-CN" smtClean="0"/>
              <a:t>DML</a:t>
            </a:r>
            <a:r>
              <a:rPr lang="zh-CN" altLang="en-US" smtClean="0"/>
              <a:t>语句有如下限制：</a:t>
            </a:r>
          </a:p>
          <a:p>
            <a:pPr marL="812800" lvl="1" indent="-279400"/>
            <a:r>
              <a:rPr lang="zh-CN" altLang="en-US" smtClean="0">
                <a:latin typeface="宋体" charset="-122"/>
                <a:ea typeface="宋体" charset="-122"/>
              </a:rPr>
              <a:t>只能修改一个底层的基表</a:t>
            </a:r>
          </a:p>
          <a:p>
            <a:pPr marL="812800" lvl="1" indent="-279400"/>
            <a:r>
              <a:rPr lang="zh-CN" altLang="en-US" smtClean="0">
                <a:latin typeface="宋体" charset="-122"/>
                <a:ea typeface="宋体" charset="-122"/>
              </a:rPr>
              <a:t>如果修改违反了基表的约束条件，则无法更新视图</a:t>
            </a:r>
          </a:p>
          <a:p>
            <a:pPr marL="812800" lvl="1" indent="-279400"/>
            <a:r>
              <a:rPr lang="zh-CN" altLang="en-US" smtClean="0">
                <a:latin typeface="宋体" charset="-122"/>
                <a:ea typeface="宋体" charset="-122"/>
              </a:rPr>
              <a:t>如果视图包含连接操作符、</a:t>
            </a:r>
            <a:r>
              <a:rPr lang="en-US" altLang="zh-CN" smtClean="0">
                <a:latin typeface="宋体" charset="-122"/>
                <a:ea typeface="宋体" charset="-122"/>
              </a:rPr>
              <a:t>DISTINCT </a:t>
            </a:r>
            <a:r>
              <a:rPr lang="zh-CN" altLang="en-US" smtClean="0">
                <a:latin typeface="宋体" charset="-122"/>
                <a:ea typeface="宋体" charset="-122"/>
              </a:rPr>
              <a:t>关键字、集合操作符、聚合函数或 </a:t>
            </a:r>
            <a:r>
              <a:rPr lang="en-US" altLang="zh-CN" smtClean="0">
                <a:latin typeface="宋体" charset="-122"/>
                <a:ea typeface="宋体" charset="-122"/>
              </a:rPr>
              <a:t>GROUP BY </a:t>
            </a:r>
            <a:r>
              <a:rPr lang="zh-CN" altLang="en-US" smtClean="0">
                <a:latin typeface="宋体" charset="-122"/>
                <a:ea typeface="宋体" charset="-122"/>
              </a:rPr>
              <a:t>子句，则将无法更新视图</a:t>
            </a:r>
          </a:p>
          <a:p>
            <a:pPr marL="812800" lvl="1" indent="-279400"/>
            <a:r>
              <a:rPr lang="zh-CN" altLang="en-US" smtClean="0">
                <a:latin typeface="宋体" charset="-122"/>
                <a:ea typeface="宋体" charset="-122"/>
              </a:rPr>
              <a:t>如果视图包含伪列或表达式，则将无法更新视图</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516438" y="260350"/>
            <a:ext cx="4556125" cy="382588"/>
          </a:xfrm>
        </p:spPr>
        <p:txBody>
          <a:bodyPr/>
          <a:lstStyle/>
          <a:p>
            <a:r>
              <a:rPr lang="zh-CN" altLang="en-US" smtClean="0">
                <a:ea typeface="文鼎CS大宋"/>
              </a:rPr>
              <a:t>键保留表</a:t>
            </a:r>
            <a:endParaRPr lang="en-US" smtClean="0">
              <a:ea typeface="文鼎CS大宋"/>
            </a:endParaRPr>
          </a:p>
        </p:txBody>
      </p:sp>
      <p:graphicFrame>
        <p:nvGraphicFramePr>
          <p:cNvPr id="146674" name="Group 242"/>
          <p:cNvGraphicFramePr>
            <a:graphicFrameLocks noGrp="1"/>
          </p:cNvGraphicFramePr>
          <p:nvPr/>
        </p:nvGraphicFramePr>
        <p:xfrm>
          <a:off x="857250" y="1260475"/>
          <a:ext cx="4032250" cy="1811338"/>
        </p:xfrm>
        <a:graphic>
          <a:graphicData uri="http://schemas.openxmlformats.org/drawingml/2006/table">
            <a:tbl>
              <a:tblPr/>
              <a:tblGrid>
                <a:gridCol w="917575"/>
                <a:gridCol w="1171575"/>
                <a:gridCol w="1077912"/>
                <a:gridCol w="865188"/>
              </a:tblGrid>
              <a:tr h="5048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err="1" smtClean="0">
                          <a:ln>
                            <a:noFill/>
                          </a:ln>
                          <a:solidFill>
                            <a:schemeClr val="bg1"/>
                          </a:solidFill>
                          <a:effectLst/>
                          <a:latin typeface="Arial" pitchFamily="34" charset="0"/>
                          <a:ea typeface="黑体" pitchFamily="49" charset="-122"/>
                        </a:rPr>
                        <a:t>Studno</a:t>
                      </a:r>
                      <a:endParaRPr kumimoji="0" lang="en-US" sz="1600" b="1" i="0" u="none" strike="noStrike" cap="none" normalizeH="0" baseline="0" dirty="0" smtClean="0">
                        <a:ln>
                          <a:noFill/>
                        </a:ln>
                        <a:solidFill>
                          <a:schemeClr val="bg1"/>
                        </a:solidFill>
                        <a:effectLst/>
                        <a:latin typeface="Arial" pitchFamily="34" charset="0"/>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Studname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err="1" smtClean="0">
                          <a:ln>
                            <a:noFill/>
                          </a:ln>
                          <a:solidFill>
                            <a:schemeClr val="bg1"/>
                          </a:solidFill>
                          <a:effectLst/>
                          <a:latin typeface="Arial" pitchFamily="34" charset="0"/>
                          <a:ea typeface="黑体" pitchFamily="49" charset="-122"/>
                        </a:rPr>
                        <a:t>Submrks</a:t>
                      </a:r>
                      <a:endParaRPr kumimoji="0" lang="en-US" sz="1600" b="1" i="0" u="none" strike="noStrike" cap="none" normalizeH="0" baseline="0" dirty="0" smtClean="0">
                        <a:ln>
                          <a:noFill/>
                        </a:ln>
                        <a:solidFill>
                          <a:schemeClr val="bg1"/>
                        </a:solidFill>
                        <a:effectLst/>
                        <a:latin typeface="Arial" pitchFamily="34" charset="0"/>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Subno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r>
              <a:tr h="4429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Rob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James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Jesica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6678" name="Group 246"/>
          <p:cNvGraphicFramePr>
            <a:graphicFrameLocks noGrp="1"/>
          </p:cNvGraphicFramePr>
          <p:nvPr/>
        </p:nvGraphicFramePr>
        <p:xfrm>
          <a:off x="6042025" y="1290638"/>
          <a:ext cx="2016125" cy="1770062"/>
        </p:xfrm>
        <a:graphic>
          <a:graphicData uri="http://schemas.openxmlformats.org/drawingml/2006/table">
            <a:tbl>
              <a:tblPr/>
              <a:tblGrid>
                <a:gridCol w="863600"/>
                <a:gridCol w="1152525"/>
              </a:tblGrid>
              <a:tr h="5048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Subno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Subname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English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Maths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Science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74" name="Text Box 47"/>
          <p:cNvSpPr txBox="1">
            <a:spLocks noChangeArrowheads="1"/>
          </p:cNvSpPr>
          <p:nvPr/>
        </p:nvSpPr>
        <p:spPr bwMode="auto">
          <a:xfrm>
            <a:off x="2152650" y="893763"/>
            <a:ext cx="1584325" cy="366712"/>
          </a:xfrm>
          <a:prstGeom prst="rect">
            <a:avLst/>
          </a:prstGeom>
          <a:noFill/>
          <a:ln w="9525">
            <a:noFill/>
            <a:miter lim="800000"/>
            <a:headEnd/>
            <a:tailEnd/>
          </a:ln>
        </p:spPr>
        <p:txBody>
          <a:bodyPr>
            <a:spAutoFit/>
          </a:bodyPr>
          <a:lstStyle/>
          <a:p>
            <a:pPr>
              <a:spcBef>
                <a:spcPct val="50000"/>
              </a:spcBef>
            </a:pPr>
            <a:r>
              <a:rPr lang="en-US" altLang="zh-CN">
                <a:latin typeface="Calibri" pitchFamily="34" charset="0"/>
                <a:ea typeface="黑体" pitchFamily="49" charset="-122"/>
              </a:rPr>
              <a:t>Stud_details</a:t>
            </a:r>
          </a:p>
        </p:txBody>
      </p:sp>
      <p:sp>
        <p:nvSpPr>
          <p:cNvPr id="22575" name="Text Box 48"/>
          <p:cNvSpPr txBox="1">
            <a:spLocks noChangeArrowheads="1"/>
          </p:cNvSpPr>
          <p:nvPr/>
        </p:nvSpPr>
        <p:spPr bwMode="auto">
          <a:xfrm>
            <a:off x="6402388" y="900113"/>
            <a:ext cx="1584325" cy="366712"/>
          </a:xfrm>
          <a:prstGeom prst="rect">
            <a:avLst/>
          </a:prstGeom>
          <a:noFill/>
          <a:ln w="9525">
            <a:noFill/>
            <a:miter lim="800000"/>
            <a:headEnd/>
            <a:tailEnd/>
          </a:ln>
        </p:spPr>
        <p:txBody>
          <a:bodyPr>
            <a:spAutoFit/>
          </a:bodyPr>
          <a:lstStyle/>
          <a:p>
            <a:pPr>
              <a:spcBef>
                <a:spcPct val="50000"/>
              </a:spcBef>
            </a:pPr>
            <a:r>
              <a:rPr lang="en-US" altLang="zh-CN">
                <a:latin typeface="Calibri" pitchFamily="34" charset="0"/>
                <a:ea typeface="黑体" pitchFamily="49" charset="-122"/>
              </a:rPr>
              <a:t>Sub_details</a:t>
            </a:r>
          </a:p>
        </p:txBody>
      </p:sp>
      <p:graphicFrame>
        <p:nvGraphicFramePr>
          <p:cNvPr id="146677" name="Group 245"/>
          <p:cNvGraphicFramePr>
            <a:graphicFrameLocks noGrp="1"/>
          </p:cNvGraphicFramePr>
          <p:nvPr>
            <p:ph idx="1"/>
          </p:nvPr>
        </p:nvGraphicFramePr>
        <p:xfrm>
          <a:off x="1357313" y="3789363"/>
          <a:ext cx="5584825" cy="2068512"/>
        </p:xfrm>
        <a:graphic>
          <a:graphicData uri="http://schemas.openxmlformats.org/drawingml/2006/table">
            <a:tbl>
              <a:tblPr/>
              <a:tblGrid>
                <a:gridCol w="1030288"/>
                <a:gridCol w="1174750"/>
                <a:gridCol w="1293812"/>
                <a:gridCol w="882650"/>
                <a:gridCol w="1203325"/>
              </a:tblGrid>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Arial" pitchFamily="34" charset="0"/>
                          <a:ea typeface="黑体" pitchFamily="49" charset="-122"/>
                        </a:rPr>
                        <a:t>Studno</a:t>
                      </a:r>
                      <a:endParaRPr kumimoji="0" lang="en-US" sz="1600" b="1" i="0" u="none" strike="noStrike" cap="none" normalizeH="0" baseline="0" dirty="0" smtClean="0">
                        <a:ln>
                          <a:noFill/>
                        </a:ln>
                        <a:solidFill>
                          <a:schemeClr val="tx1"/>
                        </a:solidFill>
                        <a:effectLst/>
                        <a:latin typeface="Arial" pitchFamily="34" charset="0"/>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Studname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Submarks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err="1" smtClean="0">
                          <a:ln>
                            <a:noFill/>
                          </a:ln>
                          <a:solidFill>
                            <a:schemeClr val="bg1"/>
                          </a:solidFill>
                          <a:effectLst/>
                          <a:latin typeface="Arial" pitchFamily="34" charset="0"/>
                          <a:ea typeface="黑体" pitchFamily="49" charset="-122"/>
                        </a:rPr>
                        <a:t>Subno</a:t>
                      </a:r>
                      <a:endParaRPr kumimoji="0" lang="en-US" sz="1600" b="1" i="0" u="none" strike="noStrike" cap="none" normalizeH="0" baseline="0" dirty="0" smtClean="0">
                        <a:ln>
                          <a:noFill/>
                        </a:ln>
                        <a:solidFill>
                          <a:schemeClr val="bg1"/>
                        </a:solidFill>
                        <a:effectLst/>
                        <a:latin typeface="Arial" pitchFamily="34" charset="0"/>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Subname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r>
              <a:tr h="5207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Rob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ea typeface="黑体" pitchFamily="49" charset="-122"/>
                        </a:rPr>
                        <a:t>English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James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ea typeface="黑体" pitchFamily="49" charset="-122"/>
                        </a:rPr>
                        <a:t>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Maths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Jesica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Arial" pitchFamily="34" charset="0"/>
                          <a:ea typeface="黑体" pitchFamily="49" charset="-122"/>
                        </a:rPr>
                        <a:t>Maths</a:t>
                      </a:r>
                      <a:endParaRPr kumimoji="0" lang="en-US" sz="1600" b="0" i="0" u="none" strike="noStrike" cap="none" normalizeH="0" baseline="0" dirty="0" smtClean="0">
                        <a:ln>
                          <a:noFill/>
                        </a:ln>
                        <a:solidFill>
                          <a:schemeClr val="tx1"/>
                        </a:solidFill>
                        <a:effectLst/>
                        <a:latin typeface="Arial" pitchFamily="34" charset="0"/>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6513" name="AutoShape 81"/>
          <p:cNvSpPr>
            <a:spLocks noChangeArrowheads="1"/>
          </p:cNvSpPr>
          <p:nvPr/>
        </p:nvSpPr>
        <p:spPr bwMode="auto">
          <a:xfrm rot="5400000">
            <a:off x="-3969" y="3790157"/>
            <a:ext cx="1812925" cy="661988"/>
          </a:xfrm>
          <a:prstGeom prst="leftArrow">
            <a:avLst>
              <a:gd name="adj1" fmla="val 58769"/>
              <a:gd name="adj2" fmla="val 94482"/>
            </a:avLst>
          </a:prstGeom>
          <a:gradFill rotWithShape="1">
            <a:gsLst>
              <a:gs pos="0">
                <a:srgbClr val="FFCC00"/>
              </a:gs>
              <a:gs pos="100000">
                <a:schemeClr val="bg1"/>
              </a:gs>
            </a:gsLst>
            <a:lin ang="5400000" scaled="1"/>
          </a:gradFill>
          <a:ln w="9525">
            <a:solidFill>
              <a:schemeClr val="tx1"/>
            </a:solidFill>
            <a:miter lim="800000"/>
            <a:headEnd/>
            <a:tailEnd/>
          </a:ln>
        </p:spPr>
        <p:txBody>
          <a:bodyPr wrap="none" anchor="ctr"/>
          <a:lstStyle/>
          <a:p>
            <a:pPr algn="ctr"/>
            <a:r>
              <a:rPr lang="zh-CN" altLang="en-US">
                <a:latin typeface="Calibri" pitchFamily="34" charset="0"/>
                <a:ea typeface="黑体" pitchFamily="49" charset="-122"/>
              </a:rPr>
              <a:t>键保留表</a:t>
            </a:r>
            <a:endParaRPr lang="en-US">
              <a:latin typeface="Calibri" pitchFamily="34" charset="0"/>
              <a:ea typeface="黑体" pitchFamily="49" charset="-122"/>
            </a:endParaRPr>
          </a:p>
        </p:txBody>
      </p:sp>
      <p:sp>
        <p:nvSpPr>
          <p:cNvPr id="146514" name="Text Box 82"/>
          <p:cNvSpPr txBox="1">
            <a:spLocks noChangeArrowheads="1"/>
          </p:cNvSpPr>
          <p:nvPr/>
        </p:nvSpPr>
        <p:spPr bwMode="auto">
          <a:xfrm>
            <a:off x="1428750" y="3143250"/>
            <a:ext cx="3571875" cy="571500"/>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wrap="none" anchor="ctr"/>
          <a:lstStyle/>
          <a:p>
            <a:pPr algn="ctr">
              <a:lnSpc>
                <a:spcPct val="95000"/>
              </a:lnSpc>
            </a:pPr>
            <a:r>
              <a:rPr lang="zh-CN" altLang="en-US">
                <a:latin typeface="Calibri" pitchFamily="34" charset="0"/>
                <a:ea typeface="黑体" pitchFamily="49" charset="-122"/>
              </a:rPr>
              <a:t>因为 </a:t>
            </a:r>
            <a:r>
              <a:rPr lang="en-US" altLang="zh-CN">
                <a:latin typeface="Calibri" pitchFamily="34" charset="0"/>
                <a:ea typeface="黑体" pitchFamily="49" charset="-122"/>
              </a:rPr>
              <a:t>Studno </a:t>
            </a:r>
            <a:r>
              <a:rPr lang="zh-CN" altLang="en-US">
                <a:latin typeface="Calibri" pitchFamily="34" charset="0"/>
                <a:ea typeface="黑体" pitchFamily="49" charset="-122"/>
              </a:rPr>
              <a:t>既是</a:t>
            </a:r>
            <a:r>
              <a:rPr lang="en-US" altLang="zh-CN">
                <a:latin typeface="Calibri" pitchFamily="34" charset="0"/>
                <a:ea typeface="黑体" pitchFamily="49" charset="-122"/>
              </a:rPr>
              <a:t>Stud_details </a:t>
            </a:r>
            <a:r>
              <a:rPr lang="zh-CN" altLang="en-US">
                <a:latin typeface="Calibri" pitchFamily="34" charset="0"/>
                <a:ea typeface="黑体" pitchFamily="49" charset="-122"/>
              </a:rPr>
              <a:t>中</a:t>
            </a:r>
            <a:endParaRPr lang="en-US" altLang="zh-CN">
              <a:latin typeface="Calibri" pitchFamily="34" charset="0"/>
              <a:ea typeface="黑体" pitchFamily="49" charset="-122"/>
            </a:endParaRPr>
          </a:p>
          <a:p>
            <a:pPr algn="ctr">
              <a:lnSpc>
                <a:spcPct val="95000"/>
              </a:lnSpc>
            </a:pPr>
            <a:r>
              <a:rPr lang="zh-CN" altLang="en-US">
                <a:latin typeface="Calibri" pitchFamily="34" charset="0"/>
                <a:ea typeface="黑体" pitchFamily="49" charset="-122"/>
              </a:rPr>
              <a:t>的主键，也是联接结果中的主键 </a:t>
            </a:r>
          </a:p>
        </p:txBody>
      </p:sp>
      <p:pic>
        <p:nvPicPr>
          <p:cNvPr id="146515" name="Picture 83" descr="MCj02955380000[1]"/>
          <p:cNvPicPr>
            <a:picLocks noChangeAspect="1" noChangeArrowheads="1"/>
          </p:cNvPicPr>
          <p:nvPr/>
        </p:nvPicPr>
        <p:blipFill>
          <a:blip r:embed="rId2"/>
          <a:srcRect/>
          <a:stretch>
            <a:fillRect/>
          </a:stretch>
        </p:blipFill>
        <p:spPr bwMode="auto">
          <a:xfrm>
            <a:off x="7000875" y="4143375"/>
            <a:ext cx="1905000" cy="1457325"/>
          </a:xfrm>
          <a:prstGeom prst="rect">
            <a:avLst/>
          </a:prstGeom>
          <a:noFill/>
          <a:ln w="9525">
            <a:noFill/>
            <a:miter lim="800000"/>
            <a:headEnd/>
            <a:tailEnd/>
          </a:ln>
        </p:spPr>
      </p:pic>
      <p:sp>
        <p:nvSpPr>
          <p:cNvPr id="146516" name="Text Box 84"/>
          <p:cNvSpPr txBox="1">
            <a:spLocks noChangeArrowheads="1"/>
          </p:cNvSpPr>
          <p:nvPr/>
        </p:nvSpPr>
        <p:spPr bwMode="auto">
          <a:xfrm>
            <a:off x="5286375" y="3286125"/>
            <a:ext cx="3714750" cy="357188"/>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wrap="none" anchor="ctr"/>
          <a:lstStyle/>
          <a:p>
            <a:pPr algn="ctr"/>
            <a:r>
              <a:rPr lang="en-US" altLang="zh-CN">
                <a:latin typeface="Calibri" pitchFamily="34" charset="0"/>
                <a:ea typeface="黑体" pitchFamily="49" charset="-122"/>
              </a:rPr>
              <a:t>Stud_details </a:t>
            </a:r>
            <a:r>
              <a:rPr lang="zh-CN" altLang="en-US">
                <a:latin typeface="Calibri" pitchFamily="34" charset="0"/>
                <a:ea typeface="黑体" pitchFamily="49" charset="-122"/>
              </a:rPr>
              <a:t>为什么是键保留表？</a:t>
            </a:r>
            <a:endParaRPr lang="en-US">
              <a:latin typeface="Calibri" pitchFamily="34" charset="0"/>
              <a:ea typeface="黑体" pitchFamily="49" charset="-122"/>
            </a:endParaRPr>
          </a:p>
        </p:txBody>
      </p:sp>
      <p:sp>
        <p:nvSpPr>
          <p:cNvPr id="146517" name="AutoShape 85"/>
          <p:cNvSpPr>
            <a:spLocks noChangeArrowheads="1"/>
          </p:cNvSpPr>
          <p:nvPr/>
        </p:nvSpPr>
        <p:spPr bwMode="auto">
          <a:xfrm>
            <a:off x="4889500" y="1981200"/>
            <a:ext cx="1133475" cy="576263"/>
          </a:xfrm>
          <a:prstGeom prst="leftRightArrow">
            <a:avLst>
              <a:gd name="adj1" fmla="val 50000"/>
              <a:gd name="adj2" fmla="val 39339"/>
            </a:avLst>
          </a:prstGeom>
          <a:gradFill rotWithShape="1">
            <a:gsLst>
              <a:gs pos="0">
                <a:srgbClr val="FFCC00"/>
              </a:gs>
              <a:gs pos="100000">
                <a:schemeClr val="bg1"/>
              </a:gs>
            </a:gsLst>
            <a:lin ang="5400000" scaled="1"/>
          </a:gradFill>
          <a:ln w="9525" algn="ctr">
            <a:solidFill>
              <a:schemeClr val="tx1"/>
            </a:solidFill>
            <a:miter lim="800000"/>
            <a:headEnd/>
            <a:tailEnd/>
          </a:ln>
        </p:spPr>
        <p:txBody>
          <a:bodyPr wrap="none" anchor="ctr"/>
          <a:lstStyle/>
          <a:p>
            <a:pPr algn="ctr"/>
            <a:r>
              <a:rPr lang="zh-CN" altLang="en-US">
                <a:latin typeface="Calibri" pitchFamily="34" charset="0"/>
                <a:ea typeface="黑体" pitchFamily="49" charset="-122"/>
              </a:rPr>
              <a:t>联接视图</a:t>
            </a:r>
            <a:endParaRPr lang="en-US">
              <a:latin typeface="Calibri" pitchFamily="34" charset="0"/>
              <a:ea typeface="黑体" pitchFamily="49" charset="-122"/>
            </a:endParaRPr>
          </a:p>
        </p:txBody>
      </p:sp>
      <p:sp>
        <p:nvSpPr>
          <p:cNvPr id="14" name="Text Box 84"/>
          <p:cNvSpPr txBox="1">
            <a:spLocks noChangeArrowheads="1"/>
          </p:cNvSpPr>
          <p:nvPr/>
        </p:nvSpPr>
        <p:spPr bwMode="auto">
          <a:xfrm>
            <a:off x="1714500" y="6000750"/>
            <a:ext cx="5643563" cy="357188"/>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wrap="none" anchor="ctr"/>
          <a:lstStyle/>
          <a:p>
            <a:pPr algn="ctr"/>
            <a:r>
              <a:rPr lang="zh-CN" altLang="en-US" sz="2000">
                <a:latin typeface="Calibri" pitchFamily="34" charset="0"/>
                <a:ea typeface="黑体" pitchFamily="49" charset="-122"/>
              </a:rPr>
              <a:t>结论：键保留表的值在视图中可以进行</a:t>
            </a:r>
            <a:r>
              <a:rPr lang="en-US" altLang="zh-CN" sz="2000">
                <a:latin typeface="Calibri" pitchFamily="34" charset="0"/>
                <a:ea typeface="黑体" pitchFamily="49" charset="-122"/>
              </a:rPr>
              <a:t>DML</a:t>
            </a:r>
            <a:r>
              <a:rPr lang="zh-CN" altLang="en-US" sz="2000">
                <a:latin typeface="Calibri" pitchFamily="34" charset="0"/>
                <a:ea typeface="黑体" pitchFamily="49" charset="-122"/>
              </a:rPr>
              <a:t>操作</a:t>
            </a:r>
            <a:endParaRPr lang="en-US" sz="2000">
              <a:latin typeface="Calibri"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517"/>
                                        </p:tgtEl>
                                        <p:attrNameLst>
                                          <p:attrName>style.visibility</p:attrName>
                                        </p:attrNameLst>
                                      </p:cBhvr>
                                      <p:to>
                                        <p:strVal val="visible"/>
                                      </p:to>
                                    </p:set>
                                    <p:anim calcmode="lin" valueType="num">
                                      <p:cBhvr additive="base">
                                        <p:cTn id="7" dur="500" fill="hold"/>
                                        <p:tgtEl>
                                          <p:spTgt spid="146517"/>
                                        </p:tgtEl>
                                        <p:attrNameLst>
                                          <p:attrName>ppt_x</p:attrName>
                                        </p:attrNameLst>
                                      </p:cBhvr>
                                      <p:tavLst>
                                        <p:tav tm="0">
                                          <p:val>
                                            <p:strVal val="#ppt_x"/>
                                          </p:val>
                                        </p:tav>
                                        <p:tav tm="100000">
                                          <p:val>
                                            <p:strVal val="#ppt_x"/>
                                          </p:val>
                                        </p:tav>
                                      </p:tavLst>
                                    </p:anim>
                                    <p:anim calcmode="lin" valueType="num">
                                      <p:cBhvr additive="base">
                                        <p:cTn id="8" dur="500" fill="hold"/>
                                        <p:tgtEl>
                                          <p:spTgt spid="1465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677"/>
                                        </p:tgtEl>
                                        <p:attrNameLst>
                                          <p:attrName>style.visibility</p:attrName>
                                        </p:attrNameLst>
                                      </p:cBhvr>
                                      <p:to>
                                        <p:strVal val="visible"/>
                                      </p:to>
                                    </p:set>
                                    <p:anim calcmode="lin" valueType="num">
                                      <p:cBhvr additive="base">
                                        <p:cTn id="13" dur="500" fill="hold"/>
                                        <p:tgtEl>
                                          <p:spTgt spid="146677"/>
                                        </p:tgtEl>
                                        <p:attrNameLst>
                                          <p:attrName>ppt_x</p:attrName>
                                        </p:attrNameLst>
                                      </p:cBhvr>
                                      <p:tavLst>
                                        <p:tav tm="0">
                                          <p:val>
                                            <p:strVal val="#ppt_x"/>
                                          </p:val>
                                        </p:tav>
                                        <p:tav tm="100000">
                                          <p:val>
                                            <p:strVal val="#ppt_x"/>
                                          </p:val>
                                        </p:tav>
                                      </p:tavLst>
                                    </p:anim>
                                    <p:anim calcmode="lin" valueType="num">
                                      <p:cBhvr additive="base">
                                        <p:cTn id="14" dur="500" fill="hold"/>
                                        <p:tgtEl>
                                          <p:spTgt spid="1466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513"/>
                                        </p:tgtEl>
                                        <p:attrNameLst>
                                          <p:attrName>style.visibility</p:attrName>
                                        </p:attrNameLst>
                                      </p:cBhvr>
                                      <p:to>
                                        <p:strVal val="visible"/>
                                      </p:to>
                                    </p:set>
                                    <p:anim calcmode="lin" valueType="num">
                                      <p:cBhvr additive="base">
                                        <p:cTn id="19" dur="500" fill="hold"/>
                                        <p:tgtEl>
                                          <p:spTgt spid="146513"/>
                                        </p:tgtEl>
                                        <p:attrNameLst>
                                          <p:attrName>ppt_x</p:attrName>
                                        </p:attrNameLst>
                                      </p:cBhvr>
                                      <p:tavLst>
                                        <p:tav tm="0">
                                          <p:val>
                                            <p:strVal val="0-#ppt_w/2"/>
                                          </p:val>
                                        </p:tav>
                                        <p:tav tm="100000">
                                          <p:val>
                                            <p:strVal val="#ppt_x"/>
                                          </p:val>
                                        </p:tav>
                                      </p:tavLst>
                                    </p:anim>
                                    <p:anim calcmode="lin" valueType="num">
                                      <p:cBhvr additive="base">
                                        <p:cTn id="20" dur="500" fill="hold"/>
                                        <p:tgtEl>
                                          <p:spTgt spid="1465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515"/>
                                        </p:tgtEl>
                                        <p:attrNameLst>
                                          <p:attrName>style.visibility</p:attrName>
                                        </p:attrNameLst>
                                      </p:cBhvr>
                                      <p:to>
                                        <p:strVal val="visible"/>
                                      </p:to>
                                    </p:set>
                                    <p:anim calcmode="lin" valueType="num">
                                      <p:cBhvr additive="base">
                                        <p:cTn id="25" dur="500" fill="hold"/>
                                        <p:tgtEl>
                                          <p:spTgt spid="146515"/>
                                        </p:tgtEl>
                                        <p:attrNameLst>
                                          <p:attrName>ppt_x</p:attrName>
                                        </p:attrNameLst>
                                      </p:cBhvr>
                                      <p:tavLst>
                                        <p:tav tm="0">
                                          <p:val>
                                            <p:strVal val="#ppt_x"/>
                                          </p:val>
                                        </p:tav>
                                        <p:tav tm="100000">
                                          <p:val>
                                            <p:strVal val="#ppt_x"/>
                                          </p:val>
                                        </p:tav>
                                      </p:tavLst>
                                    </p:anim>
                                    <p:anim calcmode="lin" valueType="num">
                                      <p:cBhvr additive="base">
                                        <p:cTn id="26" dur="500" fill="hold"/>
                                        <p:tgtEl>
                                          <p:spTgt spid="1465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6516"/>
                                        </p:tgtEl>
                                        <p:attrNameLst>
                                          <p:attrName>style.visibility</p:attrName>
                                        </p:attrNameLst>
                                      </p:cBhvr>
                                      <p:to>
                                        <p:strVal val="visible"/>
                                      </p:to>
                                    </p:set>
                                    <p:anim calcmode="lin" valueType="num">
                                      <p:cBhvr additive="base">
                                        <p:cTn id="29" dur="500" fill="hold"/>
                                        <p:tgtEl>
                                          <p:spTgt spid="146516"/>
                                        </p:tgtEl>
                                        <p:attrNameLst>
                                          <p:attrName>ppt_x</p:attrName>
                                        </p:attrNameLst>
                                      </p:cBhvr>
                                      <p:tavLst>
                                        <p:tav tm="0">
                                          <p:val>
                                            <p:strVal val="#ppt_x"/>
                                          </p:val>
                                        </p:tav>
                                        <p:tav tm="100000">
                                          <p:val>
                                            <p:strVal val="#ppt_x"/>
                                          </p:val>
                                        </p:tav>
                                      </p:tavLst>
                                    </p:anim>
                                    <p:anim calcmode="lin" valueType="num">
                                      <p:cBhvr additive="base">
                                        <p:cTn id="30" dur="500" fill="hold"/>
                                        <p:tgtEl>
                                          <p:spTgt spid="14651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8" presetClass="emph" presetSubtype="0" fill="hold" grpId="1" nodeType="afterEffect">
                                  <p:stCondLst>
                                    <p:cond delay="0"/>
                                  </p:stCondLst>
                                  <p:childTnLst>
                                    <p:animRot by="21600000">
                                      <p:cBhvr>
                                        <p:cTn id="33" dur="2000" fill="hold"/>
                                        <p:tgtEl>
                                          <p:spTgt spid="146516"/>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iterate type="lt">
                                    <p:tmPct val="0"/>
                                  </p:iterate>
                                  <p:childTnLst>
                                    <p:set>
                                      <p:cBhvr>
                                        <p:cTn id="37" dur="1" fill="hold">
                                          <p:stCondLst>
                                            <p:cond delay="0"/>
                                          </p:stCondLst>
                                        </p:cTn>
                                        <p:tgtEl>
                                          <p:spTgt spid="146514"/>
                                        </p:tgtEl>
                                        <p:attrNameLst>
                                          <p:attrName>style.visibility</p:attrName>
                                        </p:attrNameLst>
                                      </p:cBhvr>
                                      <p:to>
                                        <p:strVal val="visible"/>
                                      </p:to>
                                    </p:set>
                                    <p:anim calcmode="lin" valueType="num">
                                      <p:cBhvr additive="base">
                                        <p:cTn id="38" dur="500" fill="hold"/>
                                        <p:tgtEl>
                                          <p:spTgt spid="146514"/>
                                        </p:tgtEl>
                                        <p:attrNameLst>
                                          <p:attrName>ppt_x</p:attrName>
                                        </p:attrNameLst>
                                      </p:cBhvr>
                                      <p:tavLst>
                                        <p:tav tm="0">
                                          <p:val>
                                            <p:strVal val="#ppt_x"/>
                                          </p:val>
                                        </p:tav>
                                        <p:tav tm="100000">
                                          <p:val>
                                            <p:strVal val="#ppt_x"/>
                                          </p:val>
                                        </p:tav>
                                      </p:tavLst>
                                    </p:anim>
                                    <p:anim calcmode="lin" valueType="num">
                                      <p:cBhvr additive="base">
                                        <p:cTn id="39" dur="500" fill="hold"/>
                                        <p:tgtEl>
                                          <p:spTgt spid="146514"/>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7" presetClass="emph" presetSubtype="0" fill="hold" grpId="1" nodeType="afterEffect">
                                  <p:stCondLst>
                                    <p:cond delay="0"/>
                                  </p:stCondLst>
                                  <p:iterate type="lt">
                                    <p:tmPct val="0"/>
                                  </p:iterate>
                                  <p:childTnLst>
                                    <p:animClr clrSpc="rgb" dir="cw">
                                      <p:cBhvr override="childStyle">
                                        <p:cTn id="42" dur="250" autoRev="1" fill="hold"/>
                                        <p:tgtEl>
                                          <p:spTgt spid="146514"/>
                                        </p:tgtEl>
                                        <p:attrNameLst>
                                          <p:attrName>style.color</p:attrName>
                                        </p:attrNameLst>
                                      </p:cBhvr>
                                      <p:to>
                                        <a:schemeClr val="bg1"/>
                                      </p:to>
                                    </p:animClr>
                                    <p:animClr clrSpc="rgb" dir="cw">
                                      <p:cBhvr>
                                        <p:cTn id="43" dur="250" autoRev="1" fill="hold"/>
                                        <p:tgtEl>
                                          <p:spTgt spid="146514"/>
                                        </p:tgtEl>
                                        <p:attrNameLst>
                                          <p:attrName>fillcolor</p:attrName>
                                        </p:attrNameLst>
                                      </p:cBhvr>
                                      <p:to>
                                        <a:schemeClr val="bg1"/>
                                      </p:to>
                                    </p:animClr>
                                    <p:set>
                                      <p:cBhvr>
                                        <p:cTn id="44" dur="250" autoRev="1" fill="hold"/>
                                        <p:tgtEl>
                                          <p:spTgt spid="146514"/>
                                        </p:tgtEl>
                                        <p:attrNameLst>
                                          <p:attrName>fill.type</p:attrName>
                                        </p:attrNameLst>
                                      </p:cBhvr>
                                      <p:to>
                                        <p:strVal val="solid"/>
                                      </p:to>
                                    </p:set>
                                    <p:set>
                                      <p:cBhvr>
                                        <p:cTn id="45" dur="250" autoRev="1" fill="hold"/>
                                        <p:tgtEl>
                                          <p:spTgt spid="146514"/>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5" fill="hold" grpId="0" nodeType="clickEffect">
                                  <p:stCondLst>
                                    <p:cond delay="0"/>
                                  </p:stCondLst>
                                  <p:iterate type="lt">
                                    <p:tmPct val="0"/>
                                  </p:iterate>
                                  <p:childTnLst>
                                    <p:set>
                                      <p:cBhvr>
                                        <p:cTn id="49" dur="1" fill="hold">
                                          <p:stCondLst>
                                            <p:cond delay="0"/>
                                          </p:stCondLst>
                                        </p:cTn>
                                        <p:tgtEl>
                                          <p:spTgt spid="14"/>
                                        </p:tgtEl>
                                        <p:attrNameLst>
                                          <p:attrName>style.visibility</p:attrName>
                                        </p:attrNameLst>
                                      </p:cBhvr>
                                      <p:to>
                                        <p:strVal val="visible"/>
                                      </p:to>
                                    </p:set>
                                    <p:animEffect transition="in" filter="blinds(vertical)">
                                      <p:cBhvr>
                                        <p:cTn id="50" dur="500"/>
                                        <p:tgtEl>
                                          <p:spTgt spid="14"/>
                                        </p:tgtEl>
                                      </p:cBhvr>
                                    </p:animEffect>
                                  </p:childTnLst>
                                </p:cTn>
                              </p:par>
                            </p:childTnLst>
                          </p:cTn>
                        </p:par>
                        <p:par>
                          <p:cTn id="51" fill="hold">
                            <p:stCondLst>
                              <p:cond delay="500"/>
                            </p:stCondLst>
                            <p:childTnLst>
                              <p:par>
                                <p:cTn id="52" presetID="34" presetClass="emph" presetSubtype="0" fill="hold" grpId="2" nodeType="afterEffect">
                                  <p:stCondLst>
                                    <p:cond delay="0"/>
                                  </p:stCondLst>
                                  <p:iterate type="lt">
                                    <p:tmPct val="10000"/>
                                  </p:iterate>
                                  <p:childTnLst>
                                    <p:animMotion origin="layout" path="M 0.0 0.0 L 0.0 -0.07213" pathEditMode="relative" ptsTypes="">
                                      <p:cBhvr>
                                        <p:cTn id="53" dur="250" accel="50000" decel="50000" autoRev="1" fill="hold">
                                          <p:stCondLst>
                                            <p:cond delay="0"/>
                                          </p:stCondLst>
                                        </p:cTn>
                                        <p:tgtEl>
                                          <p:spTgt spid="14"/>
                                        </p:tgtEl>
                                        <p:attrNameLst>
                                          <p:attrName>ppt_x</p:attrName>
                                          <p:attrName>ppt_y</p:attrName>
                                        </p:attrNameLst>
                                      </p:cBhvr>
                                    </p:animMotion>
                                    <p:animRot by="1500000">
                                      <p:cBhvr>
                                        <p:cTn id="54" dur="125" fill="hold">
                                          <p:stCondLst>
                                            <p:cond delay="0"/>
                                          </p:stCondLst>
                                        </p:cTn>
                                        <p:tgtEl>
                                          <p:spTgt spid="14"/>
                                        </p:tgtEl>
                                        <p:attrNameLst>
                                          <p:attrName>r</p:attrName>
                                        </p:attrNameLst>
                                      </p:cBhvr>
                                    </p:animRot>
                                    <p:animRot by="-1500000">
                                      <p:cBhvr>
                                        <p:cTn id="55" dur="125" fill="hold">
                                          <p:stCondLst>
                                            <p:cond delay="125"/>
                                          </p:stCondLst>
                                        </p:cTn>
                                        <p:tgtEl>
                                          <p:spTgt spid="14"/>
                                        </p:tgtEl>
                                        <p:attrNameLst>
                                          <p:attrName>r</p:attrName>
                                        </p:attrNameLst>
                                      </p:cBhvr>
                                    </p:animRot>
                                    <p:animRot by="-1500000">
                                      <p:cBhvr>
                                        <p:cTn id="56" dur="125" fill="hold">
                                          <p:stCondLst>
                                            <p:cond delay="250"/>
                                          </p:stCondLst>
                                        </p:cTn>
                                        <p:tgtEl>
                                          <p:spTgt spid="14"/>
                                        </p:tgtEl>
                                        <p:attrNameLst>
                                          <p:attrName>r</p:attrName>
                                        </p:attrNameLst>
                                      </p:cBhvr>
                                    </p:animRot>
                                    <p:animRot by="1500000">
                                      <p:cBhvr>
                                        <p:cTn id="57" dur="125" fill="hold">
                                          <p:stCondLst>
                                            <p:cond delay="375"/>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13" grpId="0" animBg="1"/>
      <p:bldP spid="146514" grpId="0" animBg="1"/>
      <p:bldP spid="146514" grpId="1" animBg="1"/>
      <p:bldP spid="146516" grpId="0" animBg="1"/>
      <p:bldP spid="146516" grpId="1" animBg="1"/>
      <p:bldP spid="146517" grpId="0" animBg="1"/>
      <p:bldP spid="14" grpId="0" animBg="1"/>
      <p:bldP spid="14"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body" idx="1"/>
          </p:nvPr>
        </p:nvSpPr>
        <p:spPr>
          <a:xfrm>
            <a:off x="684213" y="1350963"/>
            <a:ext cx="8229600" cy="4525962"/>
          </a:xfrm>
        </p:spPr>
        <p:txBody>
          <a:bodyPr/>
          <a:lstStyle/>
          <a:p>
            <a:r>
              <a:rPr lang="zh-CN" altLang="en-US" smtClean="0"/>
              <a:t>视图中可以使用单行函数、分组函数和表达式</a:t>
            </a:r>
          </a:p>
          <a:p>
            <a:endParaRPr lang="zh-CN" altLang="en-US" smtClean="0"/>
          </a:p>
          <a:p>
            <a:endParaRPr lang="zh-CN" altLang="en-US" smtClean="0"/>
          </a:p>
          <a:p>
            <a:r>
              <a:rPr lang="zh-CN" altLang="en-US" smtClean="0"/>
              <a:t>使用</a:t>
            </a:r>
            <a:r>
              <a:rPr lang="en-US" altLang="zh-CN" smtClean="0"/>
              <a:t>DROP VIEW</a:t>
            </a:r>
            <a:r>
              <a:rPr lang="zh-CN" altLang="en-US" smtClean="0"/>
              <a:t>语句删除视图</a:t>
            </a:r>
          </a:p>
        </p:txBody>
      </p:sp>
      <p:sp>
        <p:nvSpPr>
          <p:cNvPr id="23554" name="Rectangle 2"/>
          <p:cNvSpPr>
            <a:spLocks noGrp="1" noChangeArrowheads="1"/>
          </p:cNvSpPr>
          <p:nvPr>
            <p:ph type="title"/>
          </p:nvPr>
        </p:nvSpPr>
        <p:spPr/>
        <p:txBody>
          <a:bodyPr/>
          <a:lstStyle/>
          <a:p>
            <a:r>
              <a:rPr lang="zh-CN" altLang="en-US" smtClean="0">
                <a:ea typeface="文鼎CS大宋"/>
              </a:rPr>
              <a:t>关系视图中的函数</a:t>
            </a:r>
          </a:p>
        </p:txBody>
      </p:sp>
      <p:sp>
        <p:nvSpPr>
          <p:cNvPr id="128010" name="Rectangle 10"/>
          <p:cNvSpPr>
            <a:spLocks noChangeArrowheads="1"/>
          </p:cNvSpPr>
          <p:nvPr/>
        </p:nvSpPr>
        <p:spPr bwMode="auto">
          <a:xfrm>
            <a:off x="1116013" y="2127250"/>
            <a:ext cx="6408737" cy="1016000"/>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anchor="ctr">
            <a:spAutoFit/>
          </a:bodyPr>
          <a:lstStyle/>
          <a:p>
            <a:r>
              <a:rPr lang="en-US" altLang="zh-CN" sz="2000">
                <a:latin typeface="Calibri" pitchFamily="34" charset="0"/>
              </a:rPr>
              <a:t>CREATE VIEW item_view AS </a:t>
            </a:r>
          </a:p>
          <a:p>
            <a:r>
              <a:rPr lang="en-US" altLang="zh-CN" sz="2000">
                <a:latin typeface="Calibri" pitchFamily="34" charset="0"/>
              </a:rPr>
              <a:t>SELECT itemcode, LOWER(itemdesc) item_desc</a:t>
            </a:r>
          </a:p>
          <a:p>
            <a:r>
              <a:rPr lang="en-US" altLang="zh-CN" sz="2000">
                <a:latin typeface="Calibri" pitchFamily="34" charset="0"/>
              </a:rPr>
              <a:t>FROM itemfile; </a:t>
            </a:r>
            <a:endParaRPr lang="fr-FR" altLang="zh-CN" sz="2000">
              <a:latin typeface="Calibri" pitchFamily="34" charset="0"/>
            </a:endParaRPr>
          </a:p>
        </p:txBody>
      </p:sp>
      <p:sp>
        <p:nvSpPr>
          <p:cNvPr id="128014" name="Rectangle 14"/>
          <p:cNvSpPr>
            <a:spLocks noChangeArrowheads="1"/>
          </p:cNvSpPr>
          <p:nvPr/>
        </p:nvSpPr>
        <p:spPr bwMode="auto">
          <a:xfrm>
            <a:off x="1214438" y="4500563"/>
            <a:ext cx="6408737" cy="400050"/>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anchor="ctr">
            <a:spAutoFit/>
          </a:bodyPr>
          <a:lstStyle/>
          <a:p>
            <a:r>
              <a:rPr lang="en-US" altLang="zh-CN" sz="2000">
                <a:latin typeface="Calibri" pitchFamily="34" charset="0"/>
              </a:rPr>
              <a:t>SQL&gt; DROP VIEW toys_view; </a:t>
            </a:r>
            <a:endParaRPr lang="fr-FR" altLang="zh-CN" sz="20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10"/>
                                        </p:tgtEl>
                                        <p:attrNameLst>
                                          <p:attrName>style.visibility</p:attrName>
                                        </p:attrNameLst>
                                      </p:cBhvr>
                                      <p:to>
                                        <p:strVal val="visible"/>
                                      </p:to>
                                    </p:set>
                                    <p:animEffect transition="in" filter="wipe(up)">
                                      <p:cBhvr>
                                        <p:cTn id="7" dur="1000"/>
                                        <p:tgtEl>
                                          <p:spTgt spid="128010"/>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8014"/>
                                        </p:tgtEl>
                                        <p:attrNameLst>
                                          <p:attrName>style.visibility</p:attrName>
                                        </p:attrNameLst>
                                      </p:cBhvr>
                                      <p:to>
                                        <p:strVal val="visible"/>
                                      </p:to>
                                    </p:set>
                                    <p:animEffect transition="in" filter="wipe(up)">
                                      <p:cBhvr>
                                        <p:cTn id="11" dur="1000"/>
                                        <p:tgtEl>
                                          <p:spTgt spid="128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0" grpId="0" animBg="1"/>
      <p:bldP spid="1280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zh-CN" altLang="en-US" smtClean="0">
                <a:ea typeface="文鼎CS大宋"/>
              </a:rPr>
              <a:t>内嵌视图</a:t>
            </a:r>
          </a:p>
        </p:txBody>
      </p:sp>
      <p:sp>
        <p:nvSpPr>
          <p:cNvPr id="24578" name="内容占位符 2"/>
          <p:cNvSpPr>
            <a:spLocks noGrp="1"/>
          </p:cNvSpPr>
          <p:nvPr>
            <p:ph idx="1"/>
          </p:nvPr>
        </p:nvSpPr>
        <p:spPr>
          <a:xfrm>
            <a:off x="468313" y="919163"/>
            <a:ext cx="8532812" cy="5173662"/>
          </a:xfrm>
        </p:spPr>
        <p:txBody>
          <a:bodyPr/>
          <a:lstStyle/>
          <a:p>
            <a:r>
              <a:rPr lang="zh-CN" altLang="en-US" smtClean="0"/>
              <a:t>内嵌视图就是嵌入到父查询中的查询，能够在任何可以使用表名称的地方使用。</a:t>
            </a:r>
            <a:endParaRPr lang="en-US" altLang="zh-CN" smtClean="0"/>
          </a:p>
          <a:p>
            <a:r>
              <a:rPr lang="zh-CN" altLang="en-US" smtClean="0"/>
              <a:t>内嵌视图又称为嵌套查询</a:t>
            </a:r>
            <a:endParaRPr lang="en-US" altLang="zh-CN" smtClean="0"/>
          </a:p>
          <a:p>
            <a:r>
              <a:rPr lang="zh-CN" altLang="en-US" smtClean="0"/>
              <a:t>嵌视图可以出现在</a:t>
            </a:r>
            <a:r>
              <a:rPr lang="en-US" altLang="zh-CN" smtClean="0"/>
              <a:t>SELECT</a:t>
            </a:r>
            <a:r>
              <a:rPr lang="zh-CN" altLang="en-US" smtClean="0"/>
              <a:t>语句的</a:t>
            </a:r>
            <a:r>
              <a:rPr lang="en-US" altLang="zh-CN" smtClean="0"/>
              <a:t>FROM</a:t>
            </a:r>
            <a:r>
              <a:rPr lang="zh-CN" altLang="en-US" smtClean="0"/>
              <a:t>子句中，以及</a:t>
            </a:r>
            <a:r>
              <a:rPr lang="en-US" altLang="zh-CN" smtClean="0"/>
              <a:t>INSERT INTO</a:t>
            </a:r>
            <a:r>
              <a:rPr lang="zh-CN" altLang="en-US" smtClean="0"/>
              <a:t>、</a:t>
            </a:r>
            <a:r>
              <a:rPr lang="en-US" altLang="zh-CN" smtClean="0"/>
              <a:t>UPDATE</a:t>
            </a:r>
            <a:r>
              <a:rPr lang="zh-CN" altLang="en-US" smtClean="0"/>
              <a:t>甚至是</a:t>
            </a:r>
            <a:r>
              <a:rPr lang="en-US" altLang="zh-CN" smtClean="0"/>
              <a:t>DELETE FROM</a:t>
            </a:r>
            <a:r>
              <a:rPr lang="zh-CN" altLang="en-US" smtClean="0"/>
              <a:t>语句中。</a:t>
            </a:r>
            <a:endParaRPr lang="en-US" altLang="zh-CN" smtClean="0"/>
          </a:p>
          <a:p>
            <a:r>
              <a:rPr lang="zh-CN" altLang="en-US" smtClean="0"/>
              <a:t>内嵌视图是临时的，它只存在于父查询的运行期间</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zh-CN" altLang="en-US" smtClean="0">
                <a:ea typeface="文鼎CS大宋"/>
              </a:rPr>
              <a:t>使用内嵌视图</a:t>
            </a:r>
          </a:p>
        </p:txBody>
      </p:sp>
      <p:sp>
        <p:nvSpPr>
          <p:cNvPr id="4" name="Rectangle 10"/>
          <p:cNvSpPr>
            <a:spLocks noChangeArrowheads="1"/>
          </p:cNvSpPr>
          <p:nvPr/>
        </p:nvSpPr>
        <p:spPr bwMode="auto">
          <a:xfrm>
            <a:off x="857250" y="1285875"/>
            <a:ext cx="7385050" cy="2308225"/>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anchor="ctr">
            <a:spAutoFit/>
          </a:bodyPr>
          <a:lstStyle/>
          <a:p>
            <a:r>
              <a:rPr lang="en-US" altLang="zh-CN" sz="2400">
                <a:latin typeface="Calibri" pitchFamily="34" charset="0"/>
              </a:rPr>
              <a:t>select d.dname,count(*) amount,min(a.total) total,</a:t>
            </a:r>
          </a:p>
          <a:p>
            <a:r>
              <a:rPr lang="en-US" altLang="zh-CN" sz="2400">
                <a:latin typeface="Calibri" pitchFamily="34" charset="0"/>
              </a:rPr>
              <a:t>    to_char((count(*)/max(a.total))*100,'90.99')||'%' pct</a:t>
            </a:r>
          </a:p>
          <a:p>
            <a:r>
              <a:rPr lang="en-US" altLang="zh-CN" sz="2400">
                <a:latin typeface="Calibri" pitchFamily="34" charset="0"/>
              </a:rPr>
              <a:t>from dept d,emp e,</a:t>
            </a:r>
          </a:p>
          <a:p>
            <a:r>
              <a:rPr lang="en-US" altLang="zh-CN" sz="2400">
                <a:latin typeface="Calibri" pitchFamily="34" charset="0"/>
              </a:rPr>
              <a:t>    (select count(*) total from emp) a</a:t>
            </a:r>
          </a:p>
          <a:p>
            <a:r>
              <a:rPr lang="en-US" altLang="zh-CN" sz="2400">
                <a:latin typeface="Calibri" pitchFamily="34" charset="0"/>
              </a:rPr>
              <a:t>where d.deptno=e.deptno</a:t>
            </a:r>
          </a:p>
          <a:p>
            <a:r>
              <a:rPr lang="en-US" altLang="zh-CN" sz="2400">
                <a:latin typeface="Calibri" pitchFamily="34" charset="0"/>
              </a:rPr>
              <a:t>group by d.dname;</a:t>
            </a:r>
            <a:endParaRPr lang="fr-FR" altLang="zh-CN" sz="2400">
              <a:latin typeface="Calibri" pitchFamily="34" charset="0"/>
            </a:endParaRPr>
          </a:p>
        </p:txBody>
      </p:sp>
      <p:sp>
        <p:nvSpPr>
          <p:cNvPr id="5" name="Text Box 84"/>
          <p:cNvSpPr txBox="1">
            <a:spLocks noChangeArrowheads="1"/>
          </p:cNvSpPr>
          <p:nvPr/>
        </p:nvSpPr>
        <p:spPr bwMode="auto">
          <a:xfrm>
            <a:off x="928688" y="4000500"/>
            <a:ext cx="7286625" cy="714375"/>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wrap="none" anchor="ctr"/>
          <a:lstStyle/>
          <a:p>
            <a:r>
              <a:rPr lang="en-US" altLang="zh-CN">
                <a:latin typeface="Calibri" pitchFamily="34" charset="0"/>
              </a:rPr>
              <a:t>select count(*) total from emp</a:t>
            </a:r>
            <a:r>
              <a:rPr lang="zh-CN" altLang="en-US">
                <a:latin typeface="Calibri" pitchFamily="34" charset="0"/>
              </a:rPr>
              <a:t> 这个结果集即为内嵌视图</a:t>
            </a:r>
            <a:endParaRPr lang="en-US" altLang="zh-CN">
              <a:latin typeface="Calibri" pitchFamily="34" charset="0"/>
            </a:endParaRPr>
          </a:p>
          <a:p>
            <a:r>
              <a:rPr lang="zh-CN" altLang="en-US">
                <a:latin typeface="Calibri" pitchFamily="34" charset="0"/>
                <a:ea typeface="黑体" pitchFamily="49" charset="-122"/>
              </a:rPr>
              <a:t>内嵌视图的别名为</a:t>
            </a:r>
            <a:r>
              <a:rPr lang="en-US" altLang="zh-CN">
                <a:latin typeface="Calibri" pitchFamily="34" charset="0"/>
                <a:ea typeface="黑体" pitchFamily="49"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8" presetClass="emph" presetSubtype="0" fill="hold" grpId="1" nodeType="afterEffect">
                                  <p:stCondLst>
                                    <p:cond delay="0"/>
                                  </p:stCondLst>
                                  <p:childTnLst>
                                    <p:animRot by="21600000">
                                      <p:cBhvr>
                                        <p:cTn id="14"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r>
              <a:rPr lang="zh-CN" altLang="en-US" smtClean="0">
                <a:ea typeface="文鼎CS大宋"/>
              </a:rPr>
              <a:t>物化视图的概念</a:t>
            </a:r>
          </a:p>
        </p:txBody>
      </p:sp>
      <p:sp>
        <p:nvSpPr>
          <p:cNvPr id="26626" name="内容占位符 2"/>
          <p:cNvSpPr>
            <a:spLocks noGrp="1"/>
          </p:cNvSpPr>
          <p:nvPr>
            <p:ph idx="1"/>
          </p:nvPr>
        </p:nvSpPr>
        <p:spPr/>
        <p:txBody>
          <a:bodyPr/>
          <a:lstStyle/>
          <a:p>
            <a:r>
              <a:rPr lang="zh-CN" altLang="en-US" smtClean="0"/>
              <a:t>物化视图在数据库中存储的查询结果</a:t>
            </a:r>
            <a:endParaRPr lang="en-US" altLang="zh-CN" smtClean="0"/>
          </a:p>
          <a:p>
            <a:r>
              <a:rPr lang="zh-CN" altLang="en-US" smtClean="0"/>
              <a:t>由于要存储结果，所以物化视图要占用空间</a:t>
            </a:r>
            <a:endParaRPr lang="en-US" altLang="zh-CN" smtClean="0"/>
          </a:p>
          <a:p>
            <a:r>
              <a:rPr lang="zh-CN" altLang="en-US" smtClean="0"/>
              <a:t>可以定时更新视图中的数据</a:t>
            </a:r>
            <a:endParaRPr lang="en-US" altLang="zh-CN" smtClean="0"/>
          </a:p>
          <a:p>
            <a:r>
              <a:rPr lang="zh-CN" altLang="en-US" smtClean="0"/>
              <a:t>对于大量数据统计查询后得出的小量结果集这种情况比较适合。</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zh-CN" altLang="en-US" smtClean="0">
                <a:ea typeface="文鼎CS大宋"/>
              </a:rPr>
              <a:t>物化视图的特点</a:t>
            </a:r>
          </a:p>
        </p:txBody>
      </p:sp>
      <p:sp>
        <p:nvSpPr>
          <p:cNvPr id="27650" name="内容占位符 2"/>
          <p:cNvSpPr>
            <a:spLocks noGrp="1"/>
          </p:cNvSpPr>
          <p:nvPr>
            <p:ph idx="1"/>
          </p:nvPr>
        </p:nvSpPr>
        <p:spPr/>
        <p:txBody>
          <a:bodyPr/>
          <a:lstStyle/>
          <a:p>
            <a:r>
              <a:rPr lang="zh-CN" altLang="en-US" smtClean="0"/>
              <a:t>物化视图在某种意义上说就是一个物理表，可通过</a:t>
            </a:r>
            <a:r>
              <a:rPr lang="en-US" altLang="zh-CN" smtClean="0"/>
              <a:t>user_tables</a:t>
            </a:r>
            <a:r>
              <a:rPr lang="zh-CN" altLang="en-US" smtClean="0"/>
              <a:t>查询出来。</a:t>
            </a:r>
          </a:p>
          <a:p>
            <a:r>
              <a:rPr lang="en-US" altLang="zh-CN" smtClean="0"/>
              <a:t> </a:t>
            </a:r>
            <a:r>
              <a:rPr lang="zh-CN" altLang="en-US" smtClean="0"/>
              <a:t>物化视图也是一种段</a:t>
            </a:r>
            <a:r>
              <a:rPr lang="en-US" altLang="zh-CN" smtClean="0"/>
              <a:t>(segment)</a:t>
            </a:r>
            <a:r>
              <a:rPr lang="zh-CN" altLang="en-US" smtClean="0"/>
              <a:t>，所以其有自己的物理存储属性；</a:t>
            </a:r>
          </a:p>
          <a:p>
            <a:r>
              <a:rPr lang="en-US" altLang="zh-CN" smtClean="0"/>
              <a:t> </a:t>
            </a:r>
            <a:r>
              <a:rPr lang="zh-CN" altLang="en-US" smtClean="0"/>
              <a:t>物化视图会占用数据库磁盘空间，可从</a:t>
            </a:r>
            <a:r>
              <a:rPr lang="en-US" altLang="zh-CN" smtClean="0"/>
              <a:t>user_segment</a:t>
            </a:r>
            <a:r>
              <a:rPr lang="zh-CN" altLang="en-US" smtClean="0"/>
              <a:t>查询结果</a:t>
            </a:r>
          </a:p>
          <a:p>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r>
              <a:rPr lang="zh-CN" altLang="en-US" smtClean="0">
                <a:ea typeface="文鼎CS大宋"/>
              </a:rPr>
              <a:t>物化视图的优点</a:t>
            </a:r>
          </a:p>
        </p:txBody>
      </p:sp>
      <p:sp>
        <p:nvSpPr>
          <p:cNvPr id="28674" name="内容占位符 2"/>
          <p:cNvSpPr>
            <a:spLocks noGrp="1"/>
          </p:cNvSpPr>
          <p:nvPr>
            <p:ph idx="1"/>
          </p:nvPr>
        </p:nvSpPr>
        <p:spPr/>
        <p:txBody>
          <a:bodyPr/>
          <a:lstStyle/>
          <a:p>
            <a:r>
              <a:rPr lang="zh-CN" altLang="en-US" smtClean="0"/>
              <a:t>物化视图的最大的优势是可以提高性能</a:t>
            </a:r>
            <a:endParaRPr lang="en-US" altLang="zh-CN" smtClean="0"/>
          </a:p>
          <a:p>
            <a:r>
              <a:rPr lang="zh-CN" altLang="en-US" smtClean="0"/>
              <a:t>物化视图有很多方面和索引很相似</a:t>
            </a:r>
            <a:endParaRPr lang="en-US" altLang="zh-CN" smtClean="0"/>
          </a:p>
          <a:p>
            <a:r>
              <a:rPr lang="zh-CN" altLang="en-US" smtClean="0"/>
              <a:t>通过预先计算好答案存储起来，可以大大地减少机器的负载</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a:lstStyle/>
          <a:p>
            <a:r>
              <a:rPr lang="zh-CN" altLang="en-US" smtClean="0">
                <a:ea typeface="文鼎CS大宋"/>
              </a:rPr>
              <a:t>回顾</a:t>
            </a:r>
          </a:p>
        </p:txBody>
      </p:sp>
      <p:sp>
        <p:nvSpPr>
          <p:cNvPr id="11266" name="内容占位符 2"/>
          <p:cNvSpPr>
            <a:spLocks noGrp="1"/>
          </p:cNvSpPr>
          <p:nvPr>
            <p:ph idx="1"/>
          </p:nvPr>
        </p:nvSpPr>
        <p:spPr>
          <a:xfrm>
            <a:off x="468313" y="714375"/>
            <a:ext cx="8229600" cy="5173663"/>
          </a:xfrm>
        </p:spPr>
        <p:txBody>
          <a:bodyPr/>
          <a:lstStyle/>
          <a:p>
            <a:r>
              <a:rPr lang="zh-CN" altLang="en-US" smtClean="0"/>
              <a:t>什么是同义词</a:t>
            </a:r>
          </a:p>
          <a:p>
            <a:r>
              <a:rPr lang="zh-CN" altLang="en-US" smtClean="0"/>
              <a:t>序列的作用及伪列的使用</a:t>
            </a:r>
            <a:endParaRPr lang="en-US" altLang="zh-CN" smtClean="0"/>
          </a:p>
          <a:p>
            <a:r>
              <a:rPr lang="zh-CN" altLang="en-US" smtClean="0"/>
              <a:t>表分区的类型</a:t>
            </a:r>
            <a:endParaRPr lang="en-US" altLang="zh-CN" smtClean="0"/>
          </a:p>
          <a:p>
            <a:r>
              <a:rPr lang="zh-CN" altLang="en-US" smtClean="0"/>
              <a:t>表分区的维护</a:t>
            </a: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smtClean="0">
                <a:ea typeface="文鼎CS大宋"/>
              </a:rPr>
              <a:t>物化视图的类型</a:t>
            </a:r>
          </a:p>
        </p:txBody>
      </p:sp>
      <p:sp>
        <p:nvSpPr>
          <p:cNvPr id="29698" name="内容占位符 2"/>
          <p:cNvSpPr>
            <a:spLocks noGrp="1"/>
          </p:cNvSpPr>
          <p:nvPr>
            <p:ph idx="1"/>
          </p:nvPr>
        </p:nvSpPr>
        <p:spPr/>
        <p:txBody>
          <a:bodyPr/>
          <a:lstStyle/>
          <a:p>
            <a:r>
              <a:rPr lang="zh-CN" altLang="en-US" smtClean="0"/>
              <a:t>物化视图可以分为以下三种类型：</a:t>
            </a:r>
          </a:p>
          <a:p>
            <a:pPr lvl="1"/>
            <a:r>
              <a:rPr lang="en-US" altLang="zh-CN" smtClean="0">
                <a:latin typeface="宋体" charset="-122"/>
                <a:ea typeface="宋体" charset="-122"/>
              </a:rPr>
              <a:t>1) </a:t>
            </a:r>
            <a:r>
              <a:rPr lang="zh-CN" altLang="en-US" smtClean="0">
                <a:latin typeface="宋体" charset="-122"/>
                <a:ea typeface="宋体" charset="-122"/>
              </a:rPr>
              <a:t>包含聚集的物化视图；</a:t>
            </a:r>
          </a:p>
          <a:p>
            <a:pPr lvl="1"/>
            <a:r>
              <a:rPr lang="en-US" altLang="zh-CN" smtClean="0">
                <a:latin typeface="宋体" charset="-122"/>
                <a:ea typeface="宋体" charset="-122"/>
              </a:rPr>
              <a:t>2) </a:t>
            </a:r>
            <a:r>
              <a:rPr lang="zh-CN" altLang="en-US" smtClean="0">
                <a:latin typeface="宋体" charset="-122"/>
                <a:ea typeface="宋体" charset="-122"/>
              </a:rPr>
              <a:t>只包含连接的物化视图；</a:t>
            </a:r>
          </a:p>
          <a:p>
            <a:pPr lvl="1"/>
            <a:r>
              <a:rPr lang="en-US" altLang="zh-CN" smtClean="0">
                <a:latin typeface="宋体" charset="-122"/>
                <a:ea typeface="宋体" charset="-122"/>
              </a:rPr>
              <a:t>3) </a:t>
            </a:r>
            <a:r>
              <a:rPr lang="zh-CN" altLang="en-US" smtClean="0">
                <a:latin typeface="宋体" charset="-122"/>
                <a:ea typeface="宋体" charset="-122"/>
              </a:rPr>
              <a:t>嵌套物化视图；</a:t>
            </a:r>
          </a:p>
          <a:p>
            <a:r>
              <a:rPr lang="zh-CN" altLang="en-US" smtClean="0"/>
              <a:t>这三种物化视图都包涵创建方式、查询重写、刷新方式等几个方面的功能选项，其中快速刷新的限制条件有很大区别，而对于其他方面则区别不大</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zh-CN" altLang="en-US" smtClean="0">
                <a:ea typeface="文鼎CS大宋"/>
              </a:rPr>
              <a:t>物化视图的选项</a:t>
            </a:r>
            <a:r>
              <a:rPr lang="en-US" altLang="zh-CN" smtClean="0">
                <a:ea typeface="文鼎CS大宋"/>
              </a:rPr>
              <a:t>3-1</a:t>
            </a:r>
            <a:endParaRPr lang="zh-CN" altLang="en-US" smtClean="0">
              <a:ea typeface="文鼎CS大宋"/>
            </a:endParaRPr>
          </a:p>
        </p:txBody>
      </p:sp>
      <p:sp>
        <p:nvSpPr>
          <p:cNvPr id="30722" name="内容占位符 2"/>
          <p:cNvSpPr>
            <a:spLocks noGrp="1"/>
          </p:cNvSpPr>
          <p:nvPr>
            <p:ph idx="1"/>
          </p:nvPr>
        </p:nvSpPr>
        <p:spPr/>
        <p:txBody>
          <a:bodyPr/>
          <a:lstStyle/>
          <a:p>
            <a:r>
              <a:rPr lang="zh-CN" altLang="en-US" smtClean="0"/>
              <a:t>创建方式（</a:t>
            </a:r>
            <a:r>
              <a:rPr lang="en-US" altLang="zh-CN" smtClean="0"/>
              <a:t>Build Methods</a:t>
            </a:r>
            <a:r>
              <a:rPr lang="zh-CN" altLang="en-US" smtClean="0"/>
              <a:t>）</a:t>
            </a:r>
            <a:endParaRPr lang="en-US" altLang="zh-CN" smtClean="0"/>
          </a:p>
          <a:p>
            <a:pPr lvl="1"/>
            <a:r>
              <a:rPr lang="en-US" altLang="zh-CN" smtClean="0">
                <a:latin typeface="宋体" charset="-122"/>
                <a:ea typeface="宋体" charset="-122"/>
              </a:rPr>
              <a:t>BUILD IMMEDIATE</a:t>
            </a:r>
            <a:r>
              <a:rPr lang="zh-CN" altLang="en-US" smtClean="0">
                <a:latin typeface="宋体" charset="-122"/>
                <a:ea typeface="宋体" charset="-122"/>
              </a:rPr>
              <a:t>：是在创建物化视图的时候就生成数据。默认为</a:t>
            </a:r>
            <a:r>
              <a:rPr lang="en-US" altLang="zh-CN" smtClean="0">
                <a:latin typeface="宋体" charset="-122"/>
                <a:ea typeface="宋体" charset="-122"/>
              </a:rPr>
              <a:t>BUILD IMMEDIATE</a:t>
            </a:r>
          </a:p>
          <a:p>
            <a:pPr lvl="1"/>
            <a:r>
              <a:rPr lang="en-US" altLang="zh-CN" smtClean="0">
                <a:latin typeface="宋体" charset="-122"/>
                <a:ea typeface="宋体" charset="-122"/>
              </a:rPr>
              <a:t>BUILD DEFERRED</a:t>
            </a:r>
            <a:r>
              <a:rPr lang="zh-CN" altLang="en-US" smtClean="0">
                <a:latin typeface="宋体" charset="-122"/>
                <a:ea typeface="宋体" charset="-122"/>
              </a:rPr>
              <a:t>：是在创建时不生成数据，以后根据需要在生成数据</a:t>
            </a:r>
            <a:endParaRPr lang="en-US" altLang="zh-CN" smtClean="0">
              <a:latin typeface="宋体" charset="-122"/>
              <a:ea typeface="宋体"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zh-CN" altLang="en-US" smtClean="0">
                <a:ea typeface="文鼎CS大宋"/>
              </a:rPr>
              <a:t>物化视图的选项</a:t>
            </a:r>
            <a:r>
              <a:rPr lang="en-US" altLang="zh-CN" smtClean="0">
                <a:ea typeface="文鼎CS大宋"/>
              </a:rPr>
              <a:t>3-2</a:t>
            </a:r>
            <a:endParaRPr lang="zh-CN" altLang="en-US" smtClean="0">
              <a:ea typeface="文鼎CS大宋"/>
            </a:endParaRPr>
          </a:p>
        </p:txBody>
      </p:sp>
      <p:sp>
        <p:nvSpPr>
          <p:cNvPr id="31746" name="内容占位符 2"/>
          <p:cNvSpPr>
            <a:spLocks noGrp="1"/>
          </p:cNvSpPr>
          <p:nvPr>
            <p:ph idx="1"/>
          </p:nvPr>
        </p:nvSpPr>
        <p:spPr/>
        <p:txBody>
          <a:bodyPr/>
          <a:lstStyle/>
          <a:p>
            <a:r>
              <a:rPr lang="zh-CN" altLang="en-US" smtClean="0"/>
              <a:t>查询重写（</a:t>
            </a:r>
            <a:r>
              <a:rPr lang="en-US" altLang="zh-CN" smtClean="0"/>
              <a:t>Query Rewrite</a:t>
            </a:r>
            <a:r>
              <a:rPr lang="zh-CN" altLang="en-US" smtClean="0"/>
              <a:t>）</a:t>
            </a:r>
            <a:endParaRPr lang="en-US" altLang="zh-CN" smtClean="0"/>
          </a:p>
          <a:p>
            <a:pPr lvl="1"/>
            <a:r>
              <a:rPr lang="zh-CN" altLang="en-US" smtClean="0">
                <a:latin typeface="宋体" charset="-122"/>
                <a:ea typeface="宋体" charset="-122"/>
              </a:rPr>
              <a:t>查询重写</a:t>
            </a:r>
            <a:r>
              <a:rPr lang="en-US" altLang="zh-CN" smtClean="0">
                <a:latin typeface="宋体" charset="-122"/>
                <a:ea typeface="宋体" charset="-122"/>
              </a:rPr>
              <a:t>(ENABLE QUERY REWRITE)</a:t>
            </a:r>
            <a:r>
              <a:rPr lang="zh-CN" altLang="en-US" smtClean="0">
                <a:latin typeface="宋体" charset="-122"/>
                <a:ea typeface="宋体" charset="-122"/>
              </a:rPr>
              <a:t>：</a:t>
            </a:r>
            <a:r>
              <a:rPr lang="zh-CN" altLang="en-US" sz="2000" b="0" smtClean="0">
                <a:latin typeface="宋体" charset="-122"/>
                <a:ea typeface="宋体" charset="-122"/>
              </a:rPr>
              <a:t>指当对物化视图的基表进行查询时，</a:t>
            </a:r>
            <a:r>
              <a:rPr lang="en-US" altLang="zh-CN" sz="2000" b="0" smtClean="0">
                <a:latin typeface="宋体" charset="-122"/>
                <a:ea typeface="宋体" charset="-122"/>
              </a:rPr>
              <a:t>Oracle</a:t>
            </a:r>
            <a:r>
              <a:rPr lang="zh-CN" altLang="en-US" sz="2000" b="0" smtClean="0">
                <a:latin typeface="宋体" charset="-122"/>
                <a:ea typeface="宋体" charset="-122"/>
              </a:rPr>
              <a:t>会自动判断能否通过查询物化视图来得到结果，如果可以，则避免了聚集或连接操作，而直接从已经计算好的物化视图中读取数据。</a:t>
            </a:r>
            <a:endParaRPr lang="en-US" altLang="zh-CN" sz="2000" b="0" smtClean="0">
              <a:latin typeface="宋体" charset="-122"/>
              <a:ea typeface="宋体" charset="-122"/>
            </a:endParaRPr>
          </a:p>
          <a:p>
            <a:pPr lvl="1"/>
            <a:r>
              <a:rPr lang="zh-CN" altLang="en-US" smtClean="0">
                <a:latin typeface="宋体" charset="-122"/>
                <a:ea typeface="宋体" charset="-122"/>
              </a:rPr>
              <a:t>不查询重写</a:t>
            </a:r>
            <a:r>
              <a:rPr lang="en-US" altLang="zh-CN" smtClean="0">
                <a:latin typeface="宋体" charset="-122"/>
                <a:ea typeface="宋体" charset="-122"/>
              </a:rPr>
              <a:t>(DISABLE QUERY REWRITE)</a:t>
            </a:r>
            <a:r>
              <a:rPr lang="zh-CN" altLang="en-US" smtClean="0">
                <a:latin typeface="宋体" charset="-122"/>
                <a:ea typeface="宋体" charset="-122"/>
              </a:rPr>
              <a:t>：</a:t>
            </a:r>
            <a:r>
              <a:rPr lang="zh-CN" altLang="en-US" sz="2000" b="0" smtClean="0">
                <a:latin typeface="宋体" charset="-122"/>
                <a:ea typeface="宋体" charset="-122"/>
              </a:rPr>
              <a:t>指当对物化视图的基表进行查询时，</a:t>
            </a:r>
            <a:r>
              <a:rPr lang="en-US" altLang="zh-CN" sz="2000" b="0" smtClean="0">
                <a:latin typeface="宋体" charset="-122"/>
                <a:ea typeface="宋体" charset="-122"/>
              </a:rPr>
              <a:t>Oracle</a:t>
            </a:r>
            <a:r>
              <a:rPr lang="zh-CN" altLang="en-US" sz="2000" b="0" smtClean="0">
                <a:latin typeface="宋体" charset="-122"/>
                <a:ea typeface="宋体" charset="-122"/>
              </a:rPr>
              <a:t>会不会判断能否通过查询物化视图来得到结果，直接对基表进行查询数据而不从物化视图中读取数据。默认为</a:t>
            </a:r>
            <a:r>
              <a:rPr lang="en-US" altLang="zh-CN" sz="2000" b="0" smtClean="0">
                <a:latin typeface="宋体" charset="-122"/>
                <a:ea typeface="宋体" charset="-122"/>
              </a:rPr>
              <a:t>DISABLE QUERY REWRITE</a:t>
            </a:r>
            <a:r>
              <a:rPr lang="zh-CN" altLang="en-US" sz="2000" b="0" smtClean="0">
                <a:latin typeface="宋体" charset="-122"/>
                <a:ea typeface="宋体" charset="-122"/>
              </a:rPr>
              <a:t>。</a:t>
            </a:r>
            <a:endParaRPr lang="en-US" sz="2000" b="0" smtClean="0">
              <a:latin typeface="宋体" charset="-122"/>
              <a:ea typeface="黑体" pitchFamily="49" charset="-122"/>
            </a:endParaRPr>
          </a:p>
          <a:p>
            <a:pPr lvl="1"/>
            <a:endParaRPr lang="zh-CN" altLang="en-US" smtClean="0">
              <a:latin typeface="宋体" charset="-122"/>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zh-CN" altLang="en-US" smtClean="0">
                <a:ea typeface="文鼎CS大宋"/>
              </a:rPr>
              <a:t>物化视图的选项</a:t>
            </a:r>
            <a:r>
              <a:rPr lang="en-US" altLang="zh-CN" smtClean="0">
                <a:ea typeface="文鼎CS大宋"/>
              </a:rPr>
              <a:t>3-3</a:t>
            </a:r>
            <a:endParaRPr lang="zh-CN" altLang="en-US" smtClean="0">
              <a:ea typeface="文鼎CS大宋"/>
            </a:endParaRPr>
          </a:p>
        </p:txBody>
      </p:sp>
      <p:sp>
        <p:nvSpPr>
          <p:cNvPr id="3" name="内容占位符 2"/>
          <p:cNvSpPr>
            <a:spLocks noGrp="1"/>
          </p:cNvSpPr>
          <p:nvPr>
            <p:ph idx="1"/>
          </p:nvPr>
        </p:nvSpPr>
        <p:spPr/>
        <p:txBody>
          <a:bodyPr/>
          <a:lstStyle/>
          <a:p>
            <a:r>
              <a:rPr lang="zh-CN" altLang="en-US" smtClean="0"/>
              <a:t>刷新</a:t>
            </a:r>
            <a:r>
              <a:rPr lang="en-US" altLang="zh-CN" smtClean="0"/>
              <a:t>(Refresh)</a:t>
            </a:r>
            <a:r>
              <a:rPr lang="zh-CN" altLang="en-US" smtClean="0"/>
              <a:t>方式</a:t>
            </a:r>
            <a:endParaRPr lang="en-US" altLang="zh-CN" smtClean="0"/>
          </a:p>
          <a:p>
            <a:pPr lvl="1"/>
            <a:r>
              <a:rPr lang="zh-CN" altLang="en-US" smtClean="0">
                <a:latin typeface="宋体" charset="-122"/>
                <a:ea typeface="宋体" charset="-122"/>
              </a:rPr>
              <a:t>刷新的方法有四种：</a:t>
            </a:r>
            <a:r>
              <a:rPr lang="en-US" altLang="zh-CN" smtClean="0">
                <a:latin typeface="宋体" charset="-122"/>
                <a:ea typeface="宋体" charset="-122"/>
              </a:rPr>
              <a:t>FAST</a:t>
            </a:r>
            <a:r>
              <a:rPr lang="zh-CN" altLang="en-US" smtClean="0">
                <a:latin typeface="宋体" charset="-122"/>
                <a:ea typeface="宋体" charset="-122"/>
              </a:rPr>
              <a:t>、</a:t>
            </a:r>
            <a:r>
              <a:rPr lang="en-US" altLang="zh-CN" smtClean="0">
                <a:latin typeface="宋体" charset="-122"/>
                <a:ea typeface="宋体" charset="-122"/>
              </a:rPr>
              <a:t>COMPLETE</a:t>
            </a:r>
            <a:r>
              <a:rPr lang="zh-CN" altLang="en-US" smtClean="0">
                <a:latin typeface="宋体" charset="-122"/>
                <a:ea typeface="宋体" charset="-122"/>
              </a:rPr>
              <a:t>、</a:t>
            </a:r>
            <a:r>
              <a:rPr lang="en-US" altLang="zh-CN" smtClean="0">
                <a:latin typeface="宋体" charset="-122"/>
                <a:ea typeface="宋体" charset="-122"/>
              </a:rPr>
              <a:t>FORCE</a:t>
            </a:r>
            <a:r>
              <a:rPr lang="zh-CN" altLang="en-US" smtClean="0">
                <a:latin typeface="宋体" charset="-122"/>
                <a:ea typeface="宋体" charset="-122"/>
              </a:rPr>
              <a:t>和</a:t>
            </a:r>
            <a:r>
              <a:rPr lang="en-US" altLang="zh-CN" smtClean="0">
                <a:latin typeface="宋体" charset="-122"/>
                <a:ea typeface="宋体" charset="-122"/>
              </a:rPr>
              <a:t>NEVER</a:t>
            </a:r>
            <a:r>
              <a:rPr lang="zh-CN" altLang="en-US" smtClean="0">
                <a:latin typeface="宋体" charset="-122"/>
                <a:ea typeface="宋体" charset="-122"/>
              </a:rPr>
              <a:t>。默认值是</a:t>
            </a:r>
            <a:r>
              <a:rPr lang="en-US" altLang="zh-CN" smtClean="0">
                <a:latin typeface="宋体" charset="-122"/>
                <a:ea typeface="宋体" charset="-122"/>
              </a:rPr>
              <a:t>FORCE</a:t>
            </a:r>
            <a:r>
              <a:rPr lang="zh-CN" altLang="en-US" smtClean="0">
                <a:latin typeface="宋体" charset="-122"/>
                <a:ea typeface="宋体" charset="-122"/>
              </a:rPr>
              <a:t>。 </a:t>
            </a:r>
          </a:p>
          <a:p>
            <a:pPr lvl="1"/>
            <a:r>
              <a:rPr lang="zh-CN" altLang="en-US" smtClean="0">
                <a:latin typeface="宋体" charset="-122"/>
                <a:ea typeface="宋体" charset="-122"/>
              </a:rPr>
              <a:t>刷新的模式有两种：</a:t>
            </a:r>
            <a:r>
              <a:rPr lang="en-US" altLang="zh-CN" smtClean="0">
                <a:latin typeface="宋体" charset="-122"/>
                <a:ea typeface="宋体" charset="-122"/>
              </a:rPr>
              <a:t>ON DEMAND</a:t>
            </a:r>
            <a:r>
              <a:rPr lang="zh-CN" altLang="en-US" smtClean="0">
                <a:latin typeface="宋体" charset="-122"/>
                <a:ea typeface="宋体" charset="-122"/>
              </a:rPr>
              <a:t>和</a:t>
            </a:r>
            <a:r>
              <a:rPr lang="en-US" altLang="zh-CN" smtClean="0">
                <a:latin typeface="宋体" charset="-122"/>
                <a:ea typeface="宋体" charset="-122"/>
              </a:rPr>
              <a:t>ON COMMIT</a:t>
            </a:r>
            <a:r>
              <a:rPr lang="zh-CN" altLang="en-US" smtClean="0">
                <a:latin typeface="宋体" charset="-122"/>
                <a:ea typeface="宋体" charset="-122"/>
              </a:rPr>
              <a:t>。 默认值是</a:t>
            </a:r>
            <a:r>
              <a:rPr lang="en-US" altLang="zh-CN" smtClean="0">
                <a:latin typeface="宋体" charset="-122"/>
                <a:ea typeface="宋体" charset="-122"/>
              </a:rPr>
              <a:t>ON DEMAND</a:t>
            </a:r>
            <a:endParaRPr lang="zh-CN" altLang="en-US" smtClean="0">
              <a:latin typeface="宋体" charset="-122"/>
              <a:ea typeface="宋体" charset="-122"/>
            </a:endParaRPr>
          </a:p>
          <a:p>
            <a:pPr lvl="1"/>
            <a:r>
              <a:rPr lang="zh-CN" altLang="en-US" smtClean="0">
                <a:latin typeface="宋体" charset="-122"/>
                <a:ea typeface="宋体" charset="-122"/>
              </a:rPr>
              <a:t>刷新方式有两种：手工刷新与自动刷新。</a:t>
            </a:r>
          </a:p>
        </p:txBody>
      </p:sp>
      <p:sp>
        <p:nvSpPr>
          <p:cNvPr id="4" name="Text Box 84"/>
          <p:cNvSpPr txBox="1">
            <a:spLocks noChangeArrowheads="1"/>
          </p:cNvSpPr>
          <p:nvPr/>
        </p:nvSpPr>
        <p:spPr bwMode="auto">
          <a:xfrm>
            <a:off x="1143000" y="2928938"/>
            <a:ext cx="7429500" cy="1928812"/>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anchor="ctr"/>
          <a:lstStyle/>
          <a:p>
            <a:r>
              <a:rPr lang="en-US" altLang="zh-CN">
                <a:latin typeface="Calibri" pitchFamily="34" charset="0"/>
              </a:rPr>
              <a:t>FAST</a:t>
            </a:r>
            <a:r>
              <a:rPr lang="zh-CN" altLang="en-US">
                <a:latin typeface="Calibri" pitchFamily="34" charset="0"/>
              </a:rPr>
              <a:t>：刷新采用增量刷新，只刷新自上次刷新以后进行的修改。建立增量刷新物化视图还需要一个物化视图日志表。</a:t>
            </a:r>
          </a:p>
          <a:p>
            <a:r>
              <a:rPr lang="en-US" altLang="zh-CN">
                <a:latin typeface="Calibri" pitchFamily="34" charset="0"/>
              </a:rPr>
              <a:t>COMPLETE</a:t>
            </a:r>
            <a:r>
              <a:rPr lang="zh-CN" altLang="en-US">
                <a:latin typeface="Calibri" pitchFamily="34" charset="0"/>
              </a:rPr>
              <a:t>：刷新对整个物化视图进行完全的刷新。</a:t>
            </a:r>
          </a:p>
          <a:p>
            <a:r>
              <a:rPr lang="en-US" altLang="zh-CN">
                <a:latin typeface="Calibri" pitchFamily="34" charset="0"/>
              </a:rPr>
              <a:t>FORCE</a:t>
            </a:r>
            <a:r>
              <a:rPr lang="zh-CN" altLang="en-US">
                <a:latin typeface="Calibri" pitchFamily="34" charset="0"/>
              </a:rPr>
              <a:t>：</a:t>
            </a:r>
            <a:r>
              <a:rPr lang="en-US" altLang="zh-CN">
                <a:latin typeface="Calibri" pitchFamily="34" charset="0"/>
              </a:rPr>
              <a:t>Oracle</a:t>
            </a:r>
            <a:r>
              <a:rPr lang="zh-CN" altLang="en-US">
                <a:latin typeface="Calibri" pitchFamily="34" charset="0"/>
              </a:rPr>
              <a:t>在刷新时会去判断是否可以进行快速刷新，如果可以则采用</a:t>
            </a:r>
            <a:r>
              <a:rPr lang="en-US" altLang="zh-CN">
                <a:latin typeface="Calibri" pitchFamily="34" charset="0"/>
              </a:rPr>
              <a:t>FAST</a:t>
            </a:r>
            <a:r>
              <a:rPr lang="zh-CN" altLang="en-US">
                <a:latin typeface="Calibri" pitchFamily="34" charset="0"/>
              </a:rPr>
              <a:t>方式，否则采用</a:t>
            </a:r>
            <a:r>
              <a:rPr lang="en-US" altLang="zh-CN">
                <a:latin typeface="Calibri" pitchFamily="34" charset="0"/>
              </a:rPr>
              <a:t>COMPLETE</a:t>
            </a:r>
            <a:r>
              <a:rPr lang="zh-CN" altLang="en-US">
                <a:latin typeface="Calibri" pitchFamily="34" charset="0"/>
              </a:rPr>
              <a:t>的方式。这是默认的刷新方式。</a:t>
            </a:r>
          </a:p>
          <a:p>
            <a:r>
              <a:rPr lang="en-US" altLang="zh-CN">
                <a:latin typeface="Calibri" pitchFamily="34" charset="0"/>
              </a:rPr>
              <a:t>NEVER</a:t>
            </a:r>
            <a:r>
              <a:rPr lang="zh-CN" altLang="en-US">
                <a:latin typeface="Calibri" pitchFamily="34" charset="0"/>
              </a:rPr>
              <a:t>：物化视图不进行任何刷新。</a:t>
            </a:r>
            <a:endParaRPr lang="en-US">
              <a:latin typeface="Calibri" pitchFamily="34" charset="0"/>
              <a:ea typeface="黑体" pitchFamily="49" charset="-122"/>
            </a:endParaRPr>
          </a:p>
        </p:txBody>
      </p:sp>
      <p:sp>
        <p:nvSpPr>
          <p:cNvPr id="5" name="Text Box 84"/>
          <p:cNvSpPr txBox="1">
            <a:spLocks noChangeArrowheads="1"/>
          </p:cNvSpPr>
          <p:nvPr/>
        </p:nvSpPr>
        <p:spPr bwMode="auto">
          <a:xfrm>
            <a:off x="1000125" y="4071938"/>
            <a:ext cx="7643813" cy="1062037"/>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anchor="ctr"/>
          <a:lstStyle/>
          <a:p>
            <a:r>
              <a:rPr lang="en-US" altLang="zh-CN">
                <a:latin typeface="Calibri" pitchFamily="34" charset="0"/>
              </a:rPr>
              <a:t>ON DEMAND</a:t>
            </a:r>
            <a:r>
              <a:rPr lang="zh-CN" altLang="en-US">
                <a:latin typeface="Calibri" pitchFamily="34" charset="0"/>
              </a:rPr>
              <a:t>：指物化视图在用户需要的时候进行刷新，可以手工通过</a:t>
            </a:r>
            <a:r>
              <a:rPr lang="en-US" altLang="zh-CN">
                <a:latin typeface="Calibri" pitchFamily="34" charset="0"/>
              </a:rPr>
              <a:t>DBMS_MVIEW.REFRESH</a:t>
            </a:r>
            <a:r>
              <a:rPr lang="zh-CN" altLang="en-US">
                <a:latin typeface="Calibri" pitchFamily="34" charset="0"/>
              </a:rPr>
              <a:t>等方法来进行刷新，也可以通过</a:t>
            </a:r>
            <a:r>
              <a:rPr lang="en-US" altLang="zh-CN">
                <a:latin typeface="Calibri" pitchFamily="34" charset="0"/>
              </a:rPr>
              <a:t>JOB</a:t>
            </a:r>
            <a:r>
              <a:rPr lang="zh-CN" altLang="en-US">
                <a:latin typeface="Calibri" pitchFamily="34" charset="0"/>
              </a:rPr>
              <a:t>定时进行刷新。</a:t>
            </a:r>
          </a:p>
          <a:p>
            <a:r>
              <a:rPr lang="en-US" altLang="zh-CN">
                <a:latin typeface="Calibri" pitchFamily="34" charset="0"/>
              </a:rPr>
              <a:t>ON COMMIT</a:t>
            </a:r>
            <a:r>
              <a:rPr lang="zh-CN" altLang="en-US">
                <a:latin typeface="Calibri" pitchFamily="34" charset="0"/>
              </a:rPr>
              <a:t>：指出物化视图在对基表的</a:t>
            </a:r>
            <a:r>
              <a:rPr lang="en-US" altLang="zh-CN">
                <a:latin typeface="Calibri" pitchFamily="34" charset="0"/>
              </a:rPr>
              <a:t>DML</a:t>
            </a:r>
            <a:r>
              <a:rPr lang="zh-CN" altLang="en-US">
                <a:latin typeface="Calibri" pitchFamily="34" charset="0"/>
              </a:rPr>
              <a:t>操作提交的同时进行刷新。</a:t>
            </a:r>
          </a:p>
        </p:txBody>
      </p:sp>
      <p:sp>
        <p:nvSpPr>
          <p:cNvPr id="6" name="Text Box 84"/>
          <p:cNvSpPr txBox="1">
            <a:spLocks noChangeArrowheads="1"/>
          </p:cNvSpPr>
          <p:nvPr/>
        </p:nvSpPr>
        <p:spPr bwMode="auto">
          <a:xfrm>
            <a:off x="1000125" y="5000625"/>
            <a:ext cx="7643813" cy="1062038"/>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anchor="ctr"/>
          <a:lstStyle/>
          <a:p>
            <a:r>
              <a:rPr lang="zh-CN" altLang="en-US">
                <a:latin typeface="Calibri" pitchFamily="34" charset="0"/>
              </a:rPr>
              <a:t>手工刷新：可以调用下面的代码进行手工刷新。</a:t>
            </a:r>
            <a:endParaRPr lang="en-US" altLang="zh-CN">
              <a:latin typeface="Calibri" pitchFamily="34" charset="0"/>
            </a:endParaRPr>
          </a:p>
          <a:p>
            <a:r>
              <a:rPr lang="zh-CN" altLang="en-US">
                <a:latin typeface="Calibri" pitchFamily="34" charset="0"/>
              </a:rPr>
              <a:t>自动刷新：</a:t>
            </a:r>
            <a:r>
              <a:rPr lang="en-US" altLang="zh-CN">
                <a:latin typeface="Calibri" pitchFamily="34" charset="0"/>
              </a:rPr>
              <a:t>start with (start_time) next (next_time)</a:t>
            </a:r>
            <a:r>
              <a:rPr lang="zh-CN" altLang="en-US">
                <a:latin typeface="Calibri" pitchFamily="34" charset="0"/>
              </a:rPr>
              <a:t>会自动创建一个</a:t>
            </a:r>
            <a:r>
              <a:rPr lang="en-US" altLang="zh-CN">
                <a:latin typeface="Calibri" pitchFamily="34" charset="0"/>
              </a:rPr>
              <a:t>JOB</a:t>
            </a:r>
            <a:r>
              <a:rPr lang="zh-CN" altLang="en-US">
                <a:latin typeface="Calibri" pitchFamily="34" charset="0"/>
              </a:rPr>
              <a:t>，然后由</a:t>
            </a:r>
            <a:r>
              <a:rPr lang="en-US" altLang="zh-CN">
                <a:latin typeface="Calibri" pitchFamily="34" charset="0"/>
              </a:rPr>
              <a:t>JOB</a:t>
            </a:r>
            <a:r>
              <a:rPr lang="zh-CN" altLang="en-US">
                <a:latin typeface="Calibri" pitchFamily="34" charset="0"/>
              </a:rPr>
              <a:t>自动去刷新物化视图。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xit" presetSubtype="1" fill="hold" grpId="1" nodeType="withEffect">
                                  <p:stCondLst>
                                    <p:cond delay="0"/>
                                  </p:stCondLst>
                                  <p:childTnLst>
                                    <p:anim calcmode="lin" valueType="num">
                                      <p:cBhvr additive="base">
                                        <p:cTn id="22" dur="500"/>
                                        <p:tgtEl>
                                          <p:spTgt spid="4"/>
                                        </p:tgtEl>
                                        <p:attrNameLst>
                                          <p:attrName>ppt_x</p:attrName>
                                        </p:attrNameLst>
                                      </p:cBhvr>
                                      <p:tavLst>
                                        <p:tav tm="0">
                                          <p:val>
                                            <p:strVal val="ppt_x"/>
                                          </p:val>
                                        </p:tav>
                                        <p:tav tm="100000">
                                          <p:val>
                                            <p:strVal val="ppt_x"/>
                                          </p:val>
                                        </p:tav>
                                      </p:tavLst>
                                    </p:anim>
                                    <p:anim calcmode="lin" valueType="num">
                                      <p:cBhvr additive="base">
                                        <p:cTn id="23" dur="500"/>
                                        <p:tgtEl>
                                          <p:spTgt spid="4"/>
                                        </p:tgtEl>
                                        <p:attrNameLst>
                                          <p:attrName>ppt_y</p:attrName>
                                        </p:attrNameLst>
                                      </p:cBhvr>
                                      <p:tavLst>
                                        <p:tav tm="0">
                                          <p:val>
                                            <p:strVal val="ppt_y"/>
                                          </p:val>
                                        </p:tav>
                                        <p:tav tm="100000">
                                          <p:val>
                                            <p:strVal val="0-ppt_h/2"/>
                                          </p:val>
                                        </p:tav>
                                      </p:tavLst>
                                    </p:anim>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xit" presetSubtype="1" fill="hold" grpId="1" nodeType="withEffect">
                                  <p:stCondLst>
                                    <p:cond delay="0"/>
                                  </p:stCondLst>
                                  <p:childTnLst>
                                    <p:anim calcmode="lin" valueType="num">
                                      <p:cBhvr additive="base">
                                        <p:cTn id="38" dur="500"/>
                                        <p:tgtEl>
                                          <p:spTgt spid="5"/>
                                        </p:tgtEl>
                                        <p:attrNameLst>
                                          <p:attrName>ppt_x</p:attrName>
                                        </p:attrNameLst>
                                      </p:cBhvr>
                                      <p:tavLst>
                                        <p:tav tm="0">
                                          <p:val>
                                            <p:strVal val="ppt_x"/>
                                          </p:val>
                                        </p:tav>
                                        <p:tav tm="100000">
                                          <p:val>
                                            <p:strVal val="ppt_x"/>
                                          </p:val>
                                        </p:tav>
                                      </p:tavLst>
                                    </p:anim>
                                    <p:anim calcmode="lin" valueType="num">
                                      <p:cBhvr additive="base">
                                        <p:cTn id="39" dur="500"/>
                                        <p:tgtEl>
                                          <p:spTgt spid="5"/>
                                        </p:tgtEl>
                                        <p:attrNameLst>
                                          <p:attrName>ppt_y</p:attrName>
                                        </p:attrNameLst>
                                      </p:cBhvr>
                                      <p:tavLst>
                                        <p:tav tm="0">
                                          <p:val>
                                            <p:strVal val="ppt_y"/>
                                          </p:val>
                                        </p:tav>
                                        <p:tav tm="100000">
                                          <p:val>
                                            <p:strVal val="0-ppt_h/2"/>
                                          </p:val>
                                        </p:tav>
                                      </p:tavLst>
                                    </p:anim>
                                    <p:set>
                                      <p:cBhvr>
                                        <p:cTn id="40" dur="1" fill="hold">
                                          <p:stCondLst>
                                            <p:cond delay="499"/>
                                          </p:stCondLst>
                                        </p:cTn>
                                        <p:tgtEl>
                                          <p:spTgt spid="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smtClean="0">
                <a:ea typeface="文鼎CS大宋"/>
              </a:rPr>
              <a:t>物化视图的创建</a:t>
            </a:r>
            <a:r>
              <a:rPr lang="en-US" altLang="zh-CN" smtClean="0">
                <a:ea typeface="文鼎CS大宋"/>
              </a:rPr>
              <a:t>2-1</a:t>
            </a:r>
            <a:endParaRPr lang="zh-CN" altLang="en-US" smtClean="0">
              <a:ea typeface="文鼎CS大宋"/>
            </a:endParaRPr>
          </a:p>
        </p:txBody>
      </p:sp>
      <p:sp>
        <p:nvSpPr>
          <p:cNvPr id="3" name="内容占位符 2"/>
          <p:cNvSpPr>
            <a:spLocks noGrp="1"/>
          </p:cNvSpPr>
          <p:nvPr>
            <p:ph idx="1"/>
          </p:nvPr>
        </p:nvSpPr>
        <p:spPr/>
        <p:txBody>
          <a:bodyPr/>
          <a:lstStyle/>
          <a:p>
            <a:pPr>
              <a:defRPr/>
            </a:pPr>
            <a:r>
              <a:rPr lang="zh-CN" altLang="en-US" dirty="0" smtClean="0"/>
              <a:t>首先创建基于基表的视图日志</a:t>
            </a:r>
            <a:r>
              <a:rPr lang="en-US" altLang="zh-CN" dirty="0" smtClean="0"/>
              <a:t>(</a:t>
            </a:r>
            <a:r>
              <a:rPr lang="en-US" dirty="0" smtClean="0"/>
              <a:t>FAST</a:t>
            </a:r>
            <a:r>
              <a:rPr lang="zh-CN" altLang="en-US" dirty="0" smtClean="0"/>
              <a:t>方式刷新的物化视图才需要此步骤）。语法如下：</a:t>
            </a:r>
            <a:endParaRPr lang="en-US" altLang="zh-CN" dirty="0" smtClean="0"/>
          </a:p>
          <a:p>
            <a:pPr>
              <a:buFontTx/>
              <a:buNone/>
              <a:defRPr/>
            </a:pPr>
            <a:r>
              <a:rPr lang="zh-CN" altLang="en-US" sz="2400" b="0" dirty="0" smtClean="0">
                <a:latin typeface="+mn-ea"/>
                <a:ea typeface="+mn-ea"/>
              </a:rPr>
              <a:t> </a:t>
            </a:r>
            <a:r>
              <a:rPr lang="en-US" sz="2400" b="0" dirty="0" smtClean="0">
                <a:latin typeface="+mn-ea"/>
                <a:ea typeface="+mn-ea"/>
              </a:rPr>
              <a:t>CREATE MATERIALIZED VIEW LOG ON </a:t>
            </a:r>
          </a:p>
          <a:p>
            <a:pPr>
              <a:buFontTx/>
              <a:buNone/>
              <a:defRPr/>
            </a:pPr>
            <a:r>
              <a:rPr lang="zh-CN" altLang="en-US" sz="2400" b="0" dirty="0" smtClean="0">
                <a:latin typeface="+mn-ea"/>
                <a:ea typeface="+mn-ea"/>
              </a:rPr>
              <a:t>   </a:t>
            </a:r>
            <a:r>
              <a:rPr lang="en-US" sz="2400" b="0" dirty="0" smtClean="0">
                <a:latin typeface="+mn-ea"/>
                <a:ea typeface="+mn-ea"/>
              </a:rPr>
              <a:t>&lt;</a:t>
            </a:r>
            <a:r>
              <a:rPr lang="en-US" sz="2400" b="0" dirty="0" err="1" smtClean="0">
                <a:latin typeface="+mn-ea"/>
                <a:ea typeface="+mn-ea"/>
              </a:rPr>
              <a:t>table_name</a:t>
            </a:r>
            <a:r>
              <a:rPr lang="en-US" sz="2400" b="0" dirty="0" smtClean="0">
                <a:latin typeface="+mn-ea"/>
                <a:ea typeface="+mn-ea"/>
              </a:rPr>
              <a:t>&gt; </a:t>
            </a:r>
            <a:endParaRPr lang="zh-CN" altLang="en-US" sz="2400" b="0" dirty="0" smtClean="0">
              <a:latin typeface="+mn-ea"/>
              <a:ea typeface="+mn-ea"/>
            </a:endParaRPr>
          </a:p>
          <a:p>
            <a:pPr>
              <a:buFontTx/>
              <a:buNone/>
              <a:defRPr/>
            </a:pPr>
            <a:r>
              <a:rPr lang="en-US" sz="2400" b="0" dirty="0" smtClean="0">
                <a:latin typeface="+mn-ea"/>
                <a:ea typeface="+mn-ea"/>
              </a:rPr>
              <a:t>  </a:t>
            </a:r>
            <a:r>
              <a:rPr lang="zh-CN" altLang="en-US" sz="2400" b="0" dirty="0" smtClean="0">
                <a:latin typeface="+mn-ea"/>
                <a:ea typeface="+mn-ea"/>
              </a:rPr>
              <a:t>  </a:t>
            </a:r>
            <a:r>
              <a:rPr lang="en-US" sz="2400" b="0" dirty="0" smtClean="0">
                <a:latin typeface="+mn-ea"/>
                <a:ea typeface="+mn-ea"/>
              </a:rPr>
              <a:t>[TABLESPACE &lt;</a:t>
            </a:r>
            <a:r>
              <a:rPr lang="en-US" sz="2400" b="0" dirty="0" err="1" smtClean="0">
                <a:latin typeface="+mn-ea"/>
                <a:ea typeface="+mn-ea"/>
              </a:rPr>
              <a:t>tablespace_name</a:t>
            </a:r>
            <a:r>
              <a:rPr lang="en-US" sz="2400" b="0" dirty="0" smtClean="0">
                <a:latin typeface="+mn-ea"/>
                <a:ea typeface="+mn-ea"/>
              </a:rPr>
              <a:t>&gt;]</a:t>
            </a:r>
            <a:endParaRPr lang="zh-CN" altLang="en-US" sz="2400" b="0" dirty="0" smtClean="0">
              <a:latin typeface="+mn-ea"/>
              <a:ea typeface="+mn-ea"/>
            </a:endParaRPr>
          </a:p>
          <a:p>
            <a:pPr>
              <a:buFontTx/>
              <a:buNone/>
              <a:defRPr/>
            </a:pPr>
            <a:r>
              <a:rPr lang="zh-CN" altLang="en-US" sz="2400" b="0" dirty="0" smtClean="0">
                <a:latin typeface="+mn-ea"/>
                <a:ea typeface="+mn-ea"/>
              </a:rPr>
              <a:t>   </a:t>
            </a:r>
            <a:r>
              <a:rPr lang="en-US" sz="2400" b="0" dirty="0" smtClean="0">
                <a:latin typeface="+mn-ea"/>
                <a:ea typeface="+mn-ea"/>
              </a:rPr>
              <a:t>[WITH [PRIMARY</a:t>
            </a:r>
            <a:r>
              <a:rPr lang="zh-CN" altLang="en-US" sz="2400" b="0" dirty="0" smtClean="0">
                <a:latin typeface="+mn-ea"/>
                <a:ea typeface="+mn-ea"/>
              </a:rPr>
              <a:t>　</a:t>
            </a:r>
            <a:r>
              <a:rPr lang="en-US" sz="2400" b="0" dirty="0" smtClean="0">
                <a:latin typeface="+mn-ea"/>
                <a:ea typeface="+mn-ea"/>
              </a:rPr>
              <a:t>KEY</a:t>
            </a:r>
            <a:r>
              <a:rPr lang="zh-CN" altLang="en-US" sz="2400" b="0" dirty="0" smtClean="0">
                <a:latin typeface="+mn-ea"/>
                <a:ea typeface="+mn-ea"/>
              </a:rPr>
              <a:t>｜</a:t>
            </a:r>
            <a:r>
              <a:rPr lang="en-US" sz="2400" b="0" dirty="0" smtClean="0">
                <a:latin typeface="+mn-ea"/>
                <a:ea typeface="+mn-ea"/>
              </a:rPr>
              <a:t>ROWID</a:t>
            </a:r>
            <a:r>
              <a:rPr lang="zh-CN" altLang="en-US" sz="2400" b="0" dirty="0" smtClean="0">
                <a:latin typeface="+mn-ea"/>
                <a:ea typeface="+mn-ea"/>
              </a:rPr>
              <a:t>｜</a:t>
            </a:r>
            <a:r>
              <a:rPr lang="en-US" sz="2400" b="0" dirty="0" smtClean="0">
                <a:latin typeface="+mn-ea"/>
                <a:ea typeface="+mn-ea"/>
              </a:rPr>
              <a:t>SEQUENCE ];</a:t>
            </a:r>
            <a:endParaRPr lang="zh-CN" altLang="en-US" sz="2400" b="0" dirty="0" smtClean="0">
              <a:latin typeface="+mn-ea"/>
              <a:ea typeface="+mn-ea"/>
            </a:endParaRPr>
          </a:p>
          <a:p>
            <a:pPr>
              <a:defRPr/>
            </a:pPr>
            <a:r>
              <a:rPr lang="zh-CN" altLang="en-US" dirty="0" smtClean="0"/>
              <a:t>例如：</a:t>
            </a:r>
            <a:endParaRPr lang="en-US" altLang="zh-CN" dirty="0" smtClean="0"/>
          </a:p>
          <a:p>
            <a:pPr>
              <a:buFontTx/>
              <a:buNone/>
              <a:defRPr/>
            </a:pPr>
            <a:r>
              <a:rPr lang="zh-CN" altLang="en-US" dirty="0" smtClean="0"/>
              <a:t>   </a:t>
            </a:r>
            <a:r>
              <a:rPr lang="en-US" dirty="0" smtClean="0"/>
              <a:t> create materialized view log on emp1 with </a:t>
            </a:r>
            <a:r>
              <a:rPr lang="en-US" dirty="0" err="1" smtClean="0"/>
              <a:t>rowid</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zh-CN" altLang="en-US" smtClean="0">
                <a:ea typeface="文鼎CS大宋"/>
              </a:rPr>
              <a:t>物化视图的创建</a:t>
            </a:r>
            <a:r>
              <a:rPr lang="en-US" altLang="zh-CN" smtClean="0">
                <a:ea typeface="文鼎CS大宋"/>
              </a:rPr>
              <a:t>2-2</a:t>
            </a:r>
            <a:endParaRPr lang="zh-CN" altLang="en-US" smtClean="0">
              <a:ea typeface="文鼎CS大宋"/>
            </a:endParaRPr>
          </a:p>
        </p:txBody>
      </p:sp>
      <p:sp>
        <p:nvSpPr>
          <p:cNvPr id="3" name="内容占位符 2"/>
          <p:cNvSpPr>
            <a:spLocks noGrp="1"/>
          </p:cNvSpPr>
          <p:nvPr>
            <p:ph idx="1"/>
          </p:nvPr>
        </p:nvSpPr>
        <p:spPr>
          <a:xfrm>
            <a:off x="468313" y="785813"/>
            <a:ext cx="8229600" cy="5173662"/>
          </a:xfrm>
        </p:spPr>
        <p:txBody>
          <a:bodyPr/>
          <a:lstStyle/>
          <a:p>
            <a:r>
              <a:rPr lang="zh-CN" altLang="en-US" smtClean="0"/>
              <a:t>再次，创建物化视图。语法如下：</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例如：</a:t>
            </a:r>
            <a:endParaRPr lang="en-US" altLang="zh-CN" smtClean="0"/>
          </a:p>
          <a:p>
            <a:pPr>
              <a:buFontTx/>
              <a:buNone/>
            </a:pPr>
            <a:r>
              <a:rPr lang="zh-CN" altLang="en-US" smtClean="0"/>
              <a:t>   </a:t>
            </a:r>
            <a:r>
              <a:rPr lang="en-US" smtClean="0"/>
              <a:t> </a:t>
            </a:r>
            <a:endParaRPr lang="zh-CN" altLang="en-US" smtClean="0"/>
          </a:p>
        </p:txBody>
      </p:sp>
      <p:sp>
        <p:nvSpPr>
          <p:cNvPr id="4" name="Rectangle 145"/>
          <p:cNvSpPr>
            <a:spLocks noChangeArrowheads="1"/>
          </p:cNvSpPr>
          <p:nvPr/>
        </p:nvSpPr>
        <p:spPr bwMode="auto">
          <a:xfrm>
            <a:off x="1143000" y="1428750"/>
            <a:ext cx="7643813" cy="3625850"/>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lIns="126000" tIns="118800" rIns="126000" bIns="118800" anchor="ctr">
            <a:spAutoFit/>
          </a:bodyPr>
          <a:lstStyle/>
          <a:p>
            <a:r>
              <a:rPr lang="en-US" altLang="zh-CN" sz="2000">
                <a:latin typeface="Calibri" pitchFamily="34" charset="0"/>
              </a:rPr>
              <a:t>CREATE MATERIALIZED VIEW [mv_name]</a:t>
            </a:r>
            <a:endParaRPr lang="zh-CN" altLang="en-US" sz="2000">
              <a:latin typeface="Calibri" pitchFamily="34" charset="0"/>
            </a:endParaRPr>
          </a:p>
          <a:p>
            <a:r>
              <a:rPr lang="en-US" altLang="zh-CN" sz="2000">
                <a:latin typeface="Calibri" pitchFamily="34" charset="0"/>
              </a:rPr>
              <a:t>[</a:t>
            </a:r>
            <a:endParaRPr lang="zh-CN" altLang="en-US" sz="2000">
              <a:latin typeface="Calibri" pitchFamily="34" charset="0"/>
            </a:endParaRPr>
          </a:p>
          <a:p>
            <a:r>
              <a:rPr lang="en-US" altLang="zh-CN" sz="2000">
                <a:latin typeface="Calibri" pitchFamily="34" charset="0"/>
              </a:rPr>
              <a:t>TABLESPACE [ts_name] -- </a:t>
            </a:r>
            <a:r>
              <a:rPr lang="zh-CN" altLang="en-US" sz="2000">
                <a:latin typeface="Calibri" pitchFamily="34" charset="0"/>
              </a:rPr>
              <a:t>指定表空间</a:t>
            </a:r>
          </a:p>
          <a:p>
            <a:r>
              <a:rPr lang="en-US" altLang="zh-CN" sz="2000">
                <a:latin typeface="Calibri" pitchFamily="34" charset="0"/>
              </a:rPr>
              <a:t>BUILD [IMMEDIATE|DEFERRED] -- </a:t>
            </a:r>
            <a:r>
              <a:rPr lang="zh-CN" altLang="en-US" sz="2000">
                <a:latin typeface="Calibri" pitchFamily="34" charset="0"/>
              </a:rPr>
              <a:t>创建时是否产生数据</a:t>
            </a:r>
          </a:p>
          <a:p>
            <a:r>
              <a:rPr lang="en-US" altLang="zh-CN" sz="2000">
                <a:latin typeface="Calibri" pitchFamily="34" charset="0"/>
              </a:rPr>
              <a:t>REFRESH [FAST|COMPLETE|FORCE] -- </a:t>
            </a:r>
            <a:r>
              <a:rPr lang="zh-CN" altLang="en-US" sz="2000">
                <a:latin typeface="Calibri" pitchFamily="34" charset="0"/>
              </a:rPr>
              <a:t>快速、完全刷新</a:t>
            </a:r>
          </a:p>
          <a:p>
            <a:r>
              <a:rPr lang="en-US" altLang="zh-CN" sz="2000">
                <a:latin typeface="Calibri" pitchFamily="34" charset="0"/>
              </a:rPr>
              <a:t>[ON COMMIT|ON DEMAND START WITH (start_time) NEXT (next_time)] -- </a:t>
            </a:r>
            <a:r>
              <a:rPr lang="zh-CN" altLang="en-US" sz="2000">
                <a:latin typeface="Calibri" pitchFamily="34" charset="0"/>
              </a:rPr>
              <a:t>刷新方式</a:t>
            </a:r>
          </a:p>
          <a:p>
            <a:r>
              <a:rPr lang="en-US" altLang="zh-CN" sz="2000">
                <a:latin typeface="Calibri" pitchFamily="34" charset="0"/>
              </a:rPr>
              <a:t>  [WITH {PRIMARY KEY |ROWID}]   --</a:t>
            </a:r>
            <a:r>
              <a:rPr lang="zh-CN" altLang="en-US" sz="2000">
                <a:latin typeface="Calibri" pitchFamily="34" charset="0"/>
              </a:rPr>
              <a:t>快速刷新时候唯一标示一条记录</a:t>
            </a:r>
          </a:p>
          <a:p>
            <a:r>
              <a:rPr lang="en-US" altLang="zh-CN" sz="2000">
                <a:latin typeface="Calibri" pitchFamily="34" charset="0"/>
              </a:rPr>
              <a:t>{ENABLE|DISABLED} QUERY REWRITE – </a:t>
            </a:r>
            <a:r>
              <a:rPr lang="zh-CN" altLang="en-US" sz="2000">
                <a:latin typeface="Calibri" pitchFamily="34" charset="0"/>
              </a:rPr>
              <a:t>是否查询重写</a:t>
            </a:r>
          </a:p>
          <a:p>
            <a:r>
              <a:rPr lang="en-US" altLang="zh-CN" sz="2000">
                <a:latin typeface="Calibri" pitchFamily="34" charset="0"/>
              </a:rPr>
              <a:t>]</a:t>
            </a:r>
            <a:endParaRPr lang="zh-CN" altLang="en-US" sz="2000">
              <a:latin typeface="Calibri" pitchFamily="34" charset="0"/>
            </a:endParaRPr>
          </a:p>
          <a:p>
            <a:r>
              <a:rPr lang="en-US" altLang="zh-CN" sz="2000">
                <a:latin typeface="Calibri" pitchFamily="34" charset="0"/>
              </a:rPr>
              <a:t>AS {select_statement};</a:t>
            </a:r>
            <a:endParaRPr lang="zh-CN" altLang="en-US" sz="2000">
              <a:latin typeface="Calibri" pitchFamily="34" charset="0"/>
            </a:endParaRPr>
          </a:p>
        </p:txBody>
      </p:sp>
      <p:sp>
        <p:nvSpPr>
          <p:cNvPr id="6" name="AutoShape 4"/>
          <p:cNvSpPr>
            <a:spLocks noChangeArrowheads="1"/>
          </p:cNvSpPr>
          <p:nvPr/>
        </p:nvSpPr>
        <p:spPr bwMode="auto">
          <a:xfrm>
            <a:off x="1143000" y="1428750"/>
            <a:ext cx="7643813" cy="3643313"/>
          </a:xfrm>
          <a:prstGeom prst="roundRect">
            <a:avLst>
              <a:gd name="adj" fmla="val 8551"/>
            </a:avLst>
          </a:prstGeom>
          <a:gradFill rotWithShape="1">
            <a:gsLst>
              <a:gs pos="0">
                <a:srgbClr val="CCFFFF"/>
              </a:gs>
              <a:gs pos="100000">
                <a:srgbClr val="FFFFFF"/>
              </a:gs>
            </a:gsLst>
            <a:lin ang="5400000" scaled="1"/>
          </a:gradFill>
          <a:ln w="9525" algn="ctr">
            <a:solidFill>
              <a:srgbClr val="008080"/>
            </a:solidFill>
            <a:round/>
            <a:headEnd/>
            <a:tailEnd/>
          </a:ln>
        </p:spPr>
        <p:txBody>
          <a:bodyPr wrap="none" anchor="ctr"/>
          <a:lstStyle/>
          <a:p>
            <a:r>
              <a:rPr lang="en-US" altLang="zh-CN" sz="2400">
                <a:cs typeface="Arial" charset="0"/>
              </a:rPr>
              <a:t>-- </a:t>
            </a:r>
            <a:r>
              <a:rPr lang="zh-CN" altLang="en-US" sz="2400">
                <a:cs typeface="Arial" charset="0"/>
              </a:rPr>
              <a:t>创建物化视图</a:t>
            </a:r>
          </a:p>
          <a:p>
            <a:r>
              <a:rPr lang="en-US" altLang="zh-CN" sz="2400">
                <a:cs typeface="Arial" charset="0"/>
              </a:rPr>
              <a:t>create materialized view mv_emp (</a:t>
            </a:r>
            <a:r>
              <a:rPr lang="zh-CN" altLang="en-US" sz="2400">
                <a:cs typeface="Arial" charset="0"/>
              </a:rPr>
              <a:t>注意是</a:t>
            </a:r>
            <a:r>
              <a:rPr lang="en-US" altLang="zh-CN" sz="2400">
                <a:cs typeface="Arial" charset="0"/>
              </a:rPr>
              <a:t>refresh fast</a:t>
            </a:r>
            <a:r>
              <a:rPr lang="en-US" sz="2400">
                <a:cs typeface="Arial" charset="0"/>
              </a:rPr>
              <a:t>）</a:t>
            </a:r>
          </a:p>
          <a:p>
            <a:r>
              <a:rPr lang="en-US" sz="2400">
                <a:cs typeface="Arial" charset="0"/>
              </a:rPr>
              <a:t>  </a:t>
            </a:r>
            <a:r>
              <a:rPr lang="en-US" altLang="zh-CN" sz="2400">
                <a:cs typeface="Arial" charset="0"/>
              </a:rPr>
              <a:t>build immediate</a:t>
            </a:r>
          </a:p>
          <a:p>
            <a:r>
              <a:rPr lang="en-US" sz="2400">
                <a:cs typeface="Arial" charset="0"/>
              </a:rPr>
              <a:t>  </a:t>
            </a:r>
            <a:r>
              <a:rPr lang="en-US" altLang="zh-CN" sz="2400">
                <a:cs typeface="Arial" charset="0"/>
              </a:rPr>
              <a:t>refresh fast on commit</a:t>
            </a:r>
          </a:p>
          <a:p>
            <a:r>
              <a:rPr lang="en-US" sz="2400">
                <a:cs typeface="Arial" charset="0"/>
              </a:rPr>
              <a:t>  </a:t>
            </a:r>
            <a:r>
              <a:rPr lang="en-US" altLang="zh-CN" sz="2400">
                <a:cs typeface="Arial" charset="0"/>
              </a:rPr>
              <a:t>enable query rewrite</a:t>
            </a:r>
          </a:p>
          <a:p>
            <a:r>
              <a:rPr lang="en-US" sz="2400">
                <a:cs typeface="Arial" charset="0"/>
              </a:rPr>
              <a:t>  </a:t>
            </a:r>
            <a:r>
              <a:rPr lang="en-US" altLang="zh-CN" sz="2400">
                <a:cs typeface="Arial" charset="0"/>
              </a:rPr>
              <a:t>as</a:t>
            </a:r>
          </a:p>
          <a:p>
            <a:r>
              <a:rPr lang="en-US" sz="2400">
                <a:cs typeface="Arial" charset="0"/>
              </a:rPr>
              <a:t>  </a:t>
            </a:r>
            <a:r>
              <a:rPr lang="en-US" altLang="zh-CN" sz="2400">
                <a:cs typeface="Arial" charset="0"/>
              </a:rPr>
              <a:t>select empno,ename,sal,deptno,job from emp;</a:t>
            </a:r>
            <a:endParaRPr lang="zh-CN" altLang="en-US" sz="240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 calcmode="lin" valueType="num">
                                      <p:cBhvr additive="base">
                                        <p:cTn id="1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smtClean="0">
                <a:ea typeface="文鼎CS大宋"/>
              </a:rPr>
              <a:t>物化视图快速刷新的限制</a:t>
            </a:r>
          </a:p>
        </p:txBody>
      </p:sp>
      <p:sp>
        <p:nvSpPr>
          <p:cNvPr id="3" name="内容占位符 2"/>
          <p:cNvSpPr>
            <a:spLocks noGrp="1"/>
          </p:cNvSpPr>
          <p:nvPr>
            <p:ph idx="1"/>
          </p:nvPr>
        </p:nvSpPr>
        <p:spPr>
          <a:xfrm>
            <a:off x="485775" y="928688"/>
            <a:ext cx="8229600" cy="5173662"/>
          </a:xfrm>
        </p:spPr>
        <p:txBody>
          <a:bodyPr/>
          <a:lstStyle/>
          <a:p>
            <a:r>
              <a:rPr lang="zh-CN" altLang="en-US" smtClean="0"/>
              <a:t>所有类型的快速刷新物化视图都必须满足的条件</a:t>
            </a:r>
            <a:endParaRPr lang="en-US" altLang="zh-CN" smtClean="0"/>
          </a:p>
          <a:p>
            <a:r>
              <a:rPr lang="zh-CN" altLang="en-US" smtClean="0"/>
              <a:t>只包含连接的物化视图</a:t>
            </a:r>
            <a:endParaRPr lang="en-US" altLang="zh-CN" smtClean="0"/>
          </a:p>
          <a:p>
            <a:r>
              <a:rPr lang="zh-CN" altLang="en-US" smtClean="0"/>
              <a:t>包含聚集的物化视图</a:t>
            </a:r>
            <a:endParaRPr lang="en-US" altLang="zh-CN" smtClean="0"/>
          </a:p>
          <a:p>
            <a:r>
              <a:rPr lang="zh-CN" altLang="en-US" smtClean="0"/>
              <a:t>包含</a:t>
            </a:r>
            <a:r>
              <a:rPr lang="en-US" altLang="zh-CN" smtClean="0"/>
              <a:t>UNION ALL</a:t>
            </a:r>
            <a:r>
              <a:rPr lang="zh-CN" altLang="en-US" smtClean="0"/>
              <a:t>的物化视图</a:t>
            </a:r>
          </a:p>
        </p:txBody>
      </p:sp>
      <p:sp>
        <p:nvSpPr>
          <p:cNvPr id="4" name="Text Box 84"/>
          <p:cNvSpPr txBox="1">
            <a:spLocks noChangeArrowheads="1"/>
          </p:cNvSpPr>
          <p:nvPr/>
        </p:nvSpPr>
        <p:spPr bwMode="auto">
          <a:xfrm>
            <a:off x="1071563" y="1785938"/>
            <a:ext cx="7429500" cy="714375"/>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anchor="ctr"/>
          <a:lstStyle/>
          <a:p>
            <a:r>
              <a:rPr lang="zh-CN" altLang="en-US">
                <a:latin typeface="Calibri" pitchFamily="34" charset="0"/>
              </a:rPr>
              <a:t>物化视图不能包含对不重复表达式的引用，如</a:t>
            </a:r>
            <a:r>
              <a:rPr lang="en-US" altLang="zh-CN">
                <a:latin typeface="Calibri" pitchFamily="34" charset="0"/>
              </a:rPr>
              <a:t>SYSDATE</a:t>
            </a:r>
            <a:r>
              <a:rPr lang="zh-CN" altLang="en-US">
                <a:latin typeface="Calibri" pitchFamily="34" charset="0"/>
              </a:rPr>
              <a:t>和</a:t>
            </a:r>
            <a:r>
              <a:rPr lang="en-US" altLang="zh-CN">
                <a:latin typeface="Calibri" pitchFamily="34" charset="0"/>
              </a:rPr>
              <a:t>ROWNUM</a:t>
            </a:r>
            <a:r>
              <a:rPr lang="zh-CN" altLang="en-US">
                <a:latin typeface="Calibri" pitchFamily="34" charset="0"/>
              </a:rPr>
              <a:t>；</a:t>
            </a:r>
          </a:p>
          <a:p>
            <a:r>
              <a:rPr lang="zh-CN" altLang="en-US">
                <a:latin typeface="Calibri" pitchFamily="34" charset="0"/>
              </a:rPr>
              <a:t>物化视图不能包含对</a:t>
            </a:r>
            <a:r>
              <a:rPr lang="en-US" altLang="zh-CN">
                <a:latin typeface="Calibri" pitchFamily="34" charset="0"/>
              </a:rPr>
              <a:t>LONG</a:t>
            </a:r>
            <a:r>
              <a:rPr lang="zh-CN" altLang="en-US">
                <a:latin typeface="Calibri" pitchFamily="34" charset="0"/>
              </a:rPr>
              <a:t>和</a:t>
            </a:r>
            <a:r>
              <a:rPr lang="en-US" altLang="zh-CN">
                <a:latin typeface="Calibri" pitchFamily="34" charset="0"/>
              </a:rPr>
              <a:t>LONG RAW</a:t>
            </a:r>
            <a:r>
              <a:rPr lang="zh-CN" altLang="en-US">
                <a:latin typeface="Calibri" pitchFamily="34" charset="0"/>
              </a:rPr>
              <a:t>数据类型的引用。</a:t>
            </a:r>
          </a:p>
        </p:txBody>
      </p:sp>
      <p:sp>
        <p:nvSpPr>
          <p:cNvPr id="5" name="Text Box 84"/>
          <p:cNvSpPr txBox="1">
            <a:spLocks noChangeArrowheads="1"/>
          </p:cNvSpPr>
          <p:nvPr/>
        </p:nvSpPr>
        <p:spPr bwMode="auto">
          <a:xfrm>
            <a:off x="1000125" y="2357438"/>
            <a:ext cx="7429500" cy="2286000"/>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anchor="ctr"/>
          <a:lstStyle/>
          <a:p>
            <a:r>
              <a:rPr lang="en-US" altLang="zh-CN">
                <a:latin typeface="Calibri" pitchFamily="34" charset="0"/>
              </a:rPr>
              <a:t>1) </a:t>
            </a:r>
            <a:r>
              <a:rPr lang="zh-CN" altLang="en-US">
                <a:latin typeface="Calibri" pitchFamily="34" charset="0"/>
              </a:rPr>
              <a:t>必须满足所有快速刷新物化视图都满足的条件；</a:t>
            </a:r>
          </a:p>
          <a:p>
            <a:r>
              <a:rPr lang="en-US" altLang="zh-CN">
                <a:latin typeface="Calibri" pitchFamily="34" charset="0"/>
              </a:rPr>
              <a:t>2) </a:t>
            </a:r>
            <a:r>
              <a:rPr lang="zh-CN" altLang="en-US">
                <a:latin typeface="Calibri" pitchFamily="34" charset="0"/>
              </a:rPr>
              <a:t>不能包括</a:t>
            </a:r>
            <a:r>
              <a:rPr lang="en-US" altLang="zh-CN">
                <a:latin typeface="Calibri" pitchFamily="34" charset="0"/>
              </a:rPr>
              <a:t>GROUP BY</a:t>
            </a:r>
            <a:r>
              <a:rPr lang="zh-CN" altLang="en-US">
                <a:latin typeface="Calibri" pitchFamily="34" charset="0"/>
              </a:rPr>
              <a:t>语句或聚集操作；</a:t>
            </a:r>
          </a:p>
          <a:p>
            <a:r>
              <a:rPr lang="en-US" altLang="zh-CN">
                <a:latin typeface="Calibri" pitchFamily="34" charset="0"/>
              </a:rPr>
              <a:t>3) </a:t>
            </a:r>
            <a:r>
              <a:rPr lang="zh-CN" altLang="en-US">
                <a:latin typeface="Calibri" pitchFamily="34" charset="0"/>
              </a:rPr>
              <a:t>如果在</a:t>
            </a:r>
            <a:r>
              <a:rPr lang="en-US" altLang="zh-CN">
                <a:latin typeface="Calibri" pitchFamily="34" charset="0"/>
              </a:rPr>
              <a:t>WHERE</a:t>
            </a:r>
            <a:r>
              <a:rPr lang="zh-CN" altLang="en-US">
                <a:latin typeface="Calibri" pitchFamily="34" charset="0"/>
              </a:rPr>
              <a:t>语句中包含外连接，那么唯一约束必须存在于连接中内表的连接列上；</a:t>
            </a:r>
          </a:p>
          <a:p>
            <a:r>
              <a:rPr lang="en-US" altLang="zh-CN">
                <a:latin typeface="Calibri" pitchFamily="34" charset="0"/>
              </a:rPr>
              <a:t>4) </a:t>
            </a:r>
            <a:r>
              <a:rPr lang="zh-CN" altLang="en-US">
                <a:latin typeface="Calibri" pitchFamily="34" charset="0"/>
              </a:rPr>
              <a:t>如果不包含外连接，那么</a:t>
            </a:r>
            <a:r>
              <a:rPr lang="en-US" altLang="zh-CN">
                <a:latin typeface="Calibri" pitchFamily="34" charset="0"/>
              </a:rPr>
              <a:t>WHERE</a:t>
            </a:r>
            <a:r>
              <a:rPr lang="zh-CN" altLang="en-US">
                <a:latin typeface="Calibri" pitchFamily="34" charset="0"/>
              </a:rPr>
              <a:t>语句没有限制，如果包含外连接，那么</a:t>
            </a:r>
            <a:r>
              <a:rPr lang="en-US" altLang="zh-CN">
                <a:latin typeface="Calibri" pitchFamily="34" charset="0"/>
              </a:rPr>
              <a:t>WHERE</a:t>
            </a:r>
            <a:r>
              <a:rPr lang="zh-CN" altLang="en-US">
                <a:latin typeface="Calibri" pitchFamily="34" charset="0"/>
              </a:rPr>
              <a:t>语句中只能使用</a:t>
            </a:r>
            <a:r>
              <a:rPr lang="en-US" altLang="zh-CN">
                <a:latin typeface="Calibri" pitchFamily="34" charset="0"/>
              </a:rPr>
              <a:t>AND</a:t>
            </a:r>
            <a:r>
              <a:rPr lang="zh-CN" altLang="en-US">
                <a:latin typeface="Calibri" pitchFamily="34" charset="0"/>
              </a:rPr>
              <a:t>连接，并且只能使用“＝”操作。</a:t>
            </a:r>
          </a:p>
          <a:p>
            <a:r>
              <a:rPr lang="en-US" altLang="zh-CN">
                <a:latin typeface="Calibri" pitchFamily="34" charset="0"/>
              </a:rPr>
              <a:t>5) FROM</a:t>
            </a:r>
            <a:r>
              <a:rPr lang="zh-CN" altLang="en-US">
                <a:latin typeface="Calibri" pitchFamily="34" charset="0"/>
              </a:rPr>
              <a:t>语句列表中所有表的</a:t>
            </a:r>
            <a:r>
              <a:rPr lang="en-US" altLang="zh-CN">
                <a:latin typeface="Calibri" pitchFamily="34" charset="0"/>
              </a:rPr>
              <a:t>ROWID</a:t>
            </a:r>
            <a:r>
              <a:rPr lang="zh-CN" altLang="en-US">
                <a:latin typeface="Calibri" pitchFamily="34" charset="0"/>
              </a:rPr>
              <a:t>必须出现在</a:t>
            </a:r>
            <a:r>
              <a:rPr lang="en-US" altLang="zh-CN">
                <a:latin typeface="Calibri" pitchFamily="34" charset="0"/>
              </a:rPr>
              <a:t>SELECT</a:t>
            </a:r>
            <a:r>
              <a:rPr lang="zh-CN" altLang="en-US">
                <a:latin typeface="Calibri" pitchFamily="34" charset="0"/>
              </a:rPr>
              <a:t>语句的列表中。</a:t>
            </a:r>
          </a:p>
          <a:p>
            <a:r>
              <a:rPr lang="en-US" altLang="zh-CN">
                <a:latin typeface="Calibri" pitchFamily="34" charset="0"/>
              </a:rPr>
              <a:t>6) FROM</a:t>
            </a:r>
            <a:r>
              <a:rPr lang="zh-CN" altLang="en-US">
                <a:latin typeface="Calibri" pitchFamily="34" charset="0"/>
              </a:rPr>
              <a:t>语句列表中的所有表必须建立基于</a:t>
            </a:r>
            <a:r>
              <a:rPr lang="en-US" altLang="zh-CN">
                <a:latin typeface="Calibri" pitchFamily="34" charset="0"/>
              </a:rPr>
              <a:t>ROWID</a:t>
            </a:r>
            <a:r>
              <a:rPr lang="zh-CN" altLang="en-US">
                <a:latin typeface="Calibri" pitchFamily="34" charset="0"/>
              </a:rPr>
              <a:t>类型的物化视图日志。</a:t>
            </a:r>
          </a:p>
        </p:txBody>
      </p:sp>
      <p:sp>
        <p:nvSpPr>
          <p:cNvPr id="7" name="Text Box 84"/>
          <p:cNvSpPr txBox="1">
            <a:spLocks noChangeArrowheads="1"/>
          </p:cNvSpPr>
          <p:nvPr/>
        </p:nvSpPr>
        <p:spPr bwMode="auto">
          <a:xfrm>
            <a:off x="1000125" y="3143250"/>
            <a:ext cx="7429500" cy="2500313"/>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anchor="ctr"/>
          <a:lstStyle/>
          <a:p>
            <a:r>
              <a:rPr lang="en-US" altLang="zh-CN">
                <a:latin typeface="Calibri" pitchFamily="34" charset="0"/>
              </a:rPr>
              <a:t>1) </a:t>
            </a:r>
            <a:r>
              <a:rPr lang="zh-CN" altLang="en-US">
                <a:latin typeface="Calibri" pitchFamily="34" charset="0"/>
              </a:rPr>
              <a:t>必须满足所有快速刷新物化视图都满足的条件；</a:t>
            </a:r>
          </a:p>
          <a:p>
            <a:r>
              <a:rPr lang="en-US" altLang="zh-CN">
                <a:latin typeface="Calibri" pitchFamily="34" charset="0"/>
              </a:rPr>
              <a:t>2) </a:t>
            </a:r>
            <a:r>
              <a:rPr lang="zh-CN" altLang="en-US">
                <a:latin typeface="Calibri" pitchFamily="34" charset="0"/>
              </a:rPr>
              <a:t>允许的聚集函数包括：</a:t>
            </a:r>
            <a:r>
              <a:rPr lang="en-US" altLang="zh-CN">
                <a:latin typeface="Calibri" pitchFamily="34" charset="0"/>
              </a:rPr>
              <a:t>SUM</a:t>
            </a:r>
            <a:r>
              <a:rPr lang="zh-CN" altLang="en-US">
                <a:latin typeface="Calibri" pitchFamily="34" charset="0"/>
              </a:rPr>
              <a:t>、</a:t>
            </a:r>
            <a:r>
              <a:rPr lang="en-US" altLang="zh-CN">
                <a:latin typeface="Calibri" pitchFamily="34" charset="0"/>
              </a:rPr>
              <a:t>COUNT</a:t>
            </a:r>
            <a:r>
              <a:rPr lang="zh-CN" altLang="en-US">
                <a:latin typeface="Calibri" pitchFamily="34" charset="0"/>
              </a:rPr>
              <a:t>、</a:t>
            </a:r>
            <a:r>
              <a:rPr lang="en-US" altLang="zh-CN">
                <a:latin typeface="Calibri" pitchFamily="34" charset="0"/>
              </a:rPr>
              <a:t>AVG</a:t>
            </a:r>
            <a:r>
              <a:rPr lang="zh-CN" altLang="en-US">
                <a:latin typeface="Calibri" pitchFamily="34" charset="0"/>
              </a:rPr>
              <a:t>、</a:t>
            </a:r>
            <a:r>
              <a:rPr lang="en-US" altLang="zh-CN">
                <a:latin typeface="Calibri" pitchFamily="34" charset="0"/>
              </a:rPr>
              <a:t>STDDEV</a:t>
            </a:r>
            <a:r>
              <a:rPr lang="zh-CN" altLang="en-US">
                <a:latin typeface="Calibri" pitchFamily="34" charset="0"/>
              </a:rPr>
              <a:t>、</a:t>
            </a:r>
            <a:r>
              <a:rPr lang="en-US" altLang="zh-CN">
                <a:latin typeface="Calibri" pitchFamily="34" charset="0"/>
              </a:rPr>
              <a:t>VARIANCE</a:t>
            </a:r>
            <a:r>
              <a:rPr lang="zh-CN" altLang="en-US">
                <a:latin typeface="Calibri" pitchFamily="34" charset="0"/>
              </a:rPr>
              <a:t>、</a:t>
            </a:r>
            <a:r>
              <a:rPr lang="en-US" altLang="zh-CN">
                <a:latin typeface="Calibri" pitchFamily="34" charset="0"/>
              </a:rPr>
              <a:t>MIN</a:t>
            </a:r>
            <a:r>
              <a:rPr lang="zh-CN" altLang="en-US">
                <a:latin typeface="Calibri" pitchFamily="34" charset="0"/>
              </a:rPr>
              <a:t>和</a:t>
            </a:r>
            <a:r>
              <a:rPr lang="en-US" altLang="zh-CN">
                <a:latin typeface="Calibri" pitchFamily="34" charset="0"/>
              </a:rPr>
              <a:t>MAX</a:t>
            </a:r>
            <a:r>
              <a:rPr lang="zh-CN" altLang="en-US">
                <a:latin typeface="Calibri" pitchFamily="34" charset="0"/>
              </a:rPr>
              <a:t>；</a:t>
            </a:r>
          </a:p>
          <a:p>
            <a:r>
              <a:rPr lang="en-US" altLang="zh-CN">
                <a:latin typeface="Calibri" pitchFamily="34" charset="0"/>
              </a:rPr>
              <a:t>3) </a:t>
            </a:r>
            <a:r>
              <a:rPr lang="zh-CN" altLang="en-US">
                <a:latin typeface="Calibri" pitchFamily="34" charset="0"/>
              </a:rPr>
              <a:t>必须指定</a:t>
            </a:r>
            <a:r>
              <a:rPr lang="en-US" altLang="zh-CN">
                <a:latin typeface="Calibri" pitchFamily="34" charset="0"/>
              </a:rPr>
              <a:t>COUNT(*)</a:t>
            </a:r>
            <a:r>
              <a:rPr lang="zh-CN" altLang="en-US">
                <a:latin typeface="Calibri" pitchFamily="34" charset="0"/>
              </a:rPr>
              <a:t>；</a:t>
            </a:r>
          </a:p>
          <a:p>
            <a:r>
              <a:rPr lang="en-US" altLang="zh-CN">
                <a:latin typeface="Calibri" pitchFamily="34" charset="0"/>
              </a:rPr>
              <a:t>4) </a:t>
            </a:r>
            <a:r>
              <a:rPr lang="zh-CN" altLang="en-US">
                <a:latin typeface="Calibri" pitchFamily="34" charset="0"/>
              </a:rPr>
              <a:t>如果指明了除</a:t>
            </a:r>
            <a:r>
              <a:rPr lang="en-US" altLang="zh-CN">
                <a:latin typeface="Calibri" pitchFamily="34" charset="0"/>
              </a:rPr>
              <a:t>COUNT</a:t>
            </a:r>
            <a:r>
              <a:rPr lang="zh-CN" altLang="en-US">
                <a:latin typeface="Calibri" pitchFamily="34" charset="0"/>
              </a:rPr>
              <a:t>之外的聚集函数，则</a:t>
            </a:r>
            <a:r>
              <a:rPr lang="en-US" altLang="zh-CN">
                <a:latin typeface="Calibri" pitchFamily="34" charset="0"/>
              </a:rPr>
              <a:t>COUNT(expr)</a:t>
            </a:r>
            <a:r>
              <a:rPr lang="zh-CN" altLang="en-US">
                <a:latin typeface="Calibri" pitchFamily="34" charset="0"/>
              </a:rPr>
              <a:t>也必须存在；比如：包含</a:t>
            </a:r>
            <a:r>
              <a:rPr lang="en-US" altLang="zh-CN">
                <a:latin typeface="Calibri" pitchFamily="34" charset="0"/>
              </a:rPr>
              <a:t>SUM(a)</a:t>
            </a:r>
            <a:r>
              <a:rPr lang="zh-CN" altLang="en-US">
                <a:latin typeface="Calibri" pitchFamily="34" charset="0"/>
              </a:rPr>
              <a:t>，则必须同时包含</a:t>
            </a:r>
            <a:r>
              <a:rPr lang="en-US" altLang="zh-CN">
                <a:latin typeface="Calibri" pitchFamily="34" charset="0"/>
              </a:rPr>
              <a:t>COUNT(a)</a:t>
            </a:r>
            <a:r>
              <a:rPr lang="zh-CN" altLang="en-US">
                <a:latin typeface="Calibri" pitchFamily="34" charset="0"/>
              </a:rPr>
              <a:t>。</a:t>
            </a:r>
          </a:p>
          <a:p>
            <a:r>
              <a:rPr lang="en-US" altLang="zh-CN">
                <a:latin typeface="Calibri" pitchFamily="34" charset="0"/>
              </a:rPr>
              <a:t>5) </a:t>
            </a:r>
            <a:r>
              <a:rPr lang="zh-CN" altLang="en-US">
                <a:latin typeface="Calibri" pitchFamily="34" charset="0"/>
              </a:rPr>
              <a:t>如果指明了</a:t>
            </a:r>
            <a:r>
              <a:rPr lang="en-US" altLang="zh-CN">
                <a:latin typeface="Calibri" pitchFamily="34" charset="0"/>
              </a:rPr>
              <a:t>VARIANCE(expr)</a:t>
            </a:r>
            <a:r>
              <a:rPr lang="zh-CN" altLang="en-US">
                <a:latin typeface="Calibri" pitchFamily="34" charset="0"/>
              </a:rPr>
              <a:t>或</a:t>
            </a:r>
            <a:r>
              <a:rPr lang="en-US" altLang="zh-CN">
                <a:latin typeface="Calibri" pitchFamily="34" charset="0"/>
              </a:rPr>
              <a:t>STDDEV(expr)</a:t>
            </a:r>
            <a:r>
              <a:rPr lang="zh-CN" altLang="en-US">
                <a:latin typeface="Calibri" pitchFamily="34" charset="0"/>
              </a:rPr>
              <a:t>，除了</a:t>
            </a:r>
            <a:r>
              <a:rPr lang="en-US" altLang="zh-CN">
                <a:latin typeface="Calibri" pitchFamily="34" charset="0"/>
              </a:rPr>
              <a:t>COUNT(expr)</a:t>
            </a:r>
            <a:r>
              <a:rPr lang="zh-CN" altLang="en-US">
                <a:latin typeface="Calibri" pitchFamily="34" charset="0"/>
              </a:rPr>
              <a:t>外，</a:t>
            </a:r>
            <a:r>
              <a:rPr lang="en-US" altLang="zh-CN">
                <a:latin typeface="Calibri" pitchFamily="34" charset="0"/>
              </a:rPr>
              <a:t>SUM(expr)</a:t>
            </a:r>
            <a:r>
              <a:rPr lang="zh-CN" altLang="en-US">
                <a:latin typeface="Calibri" pitchFamily="34" charset="0"/>
              </a:rPr>
              <a:t>也必须指明；</a:t>
            </a:r>
          </a:p>
          <a:p>
            <a:r>
              <a:rPr lang="en-US" altLang="zh-CN">
                <a:latin typeface="Calibri" pitchFamily="34" charset="0"/>
              </a:rPr>
              <a:t>6) SELECT</a:t>
            </a:r>
            <a:r>
              <a:rPr lang="zh-CN" altLang="en-US">
                <a:latin typeface="Calibri" pitchFamily="34" charset="0"/>
              </a:rPr>
              <a:t>列表中必须包括所有的</a:t>
            </a:r>
            <a:r>
              <a:rPr lang="en-US" altLang="zh-CN">
                <a:latin typeface="Calibri" pitchFamily="34" charset="0"/>
              </a:rPr>
              <a:t>GROUP BY</a:t>
            </a:r>
            <a:r>
              <a:rPr lang="zh-CN" altLang="en-US">
                <a:latin typeface="Calibri" pitchFamily="34" charset="0"/>
              </a:rPr>
              <a:t>列；</a:t>
            </a:r>
          </a:p>
        </p:txBody>
      </p:sp>
      <p:sp>
        <p:nvSpPr>
          <p:cNvPr id="8" name="Text Box 84"/>
          <p:cNvSpPr txBox="1">
            <a:spLocks noChangeArrowheads="1"/>
          </p:cNvSpPr>
          <p:nvPr/>
        </p:nvSpPr>
        <p:spPr bwMode="auto">
          <a:xfrm>
            <a:off x="1143000" y="3786188"/>
            <a:ext cx="6643688" cy="2500312"/>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anchor="ctr"/>
          <a:lstStyle/>
          <a:p>
            <a:r>
              <a:rPr lang="en-US" altLang="zh-CN">
                <a:latin typeface="Calibri" pitchFamily="34" charset="0"/>
              </a:rPr>
              <a:t>1) UNION ALL</a:t>
            </a:r>
            <a:r>
              <a:rPr lang="zh-CN" altLang="en-US">
                <a:latin typeface="Calibri" pitchFamily="34" charset="0"/>
              </a:rPr>
              <a:t>操作必须在查询的顶层。可以有一种情况例外：</a:t>
            </a:r>
            <a:r>
              <a:rPr lang="en-US" altLang="zh-CN">
                <a:latin typeface="Calibri" pitchFamily="34" charset="0"/>
              </a:rPr>
              <a:t>UNION ALL</a:t>
            </a:r>
            <a:r>
              <a:rPr lang="zh-CN" altLang="en-US">
                <a:latin typeface="Calibri" pitchFamily="34" charset="0"/>
              </a:rPr>
              <a:t>在第二层，而第一层的查询语句为</a:t>
            </a:r>
            <a:r>
              <a:rPr lang="en-US" altLang="zh-CN">
                <a:latin typeface="Calibri" pitchFamily="34" charset="0"/>
              </a:rPr>
              <a:t>SELECT * FROM</a:t>
            </a:r>
            <a:r>
              <a:rPr lang="zh-CN" altLang="en-US">
                <a:latin typeface="Calibri" pitchFamily="34" charset="0"/>
              </a:rPr>
              <a:t>；</a:t>
            </a:r>
          </a:p>
          <a:p>
            <a:r>
              <a:rPr lang="en-US" altLang="zh-CN">
                <a:latin typeface="Calibri" pitchFamily="34" charset="0"/>
              </a:rPr>
              <a:t>2) </a:t>
            </a:r>
            <a:r>
              <a:rPr lang="zh-CN" altLang="en-US">
                <a:latin typeface="Calibri" pitchFamily="34" charset="0"/>
              </a:rPr>
              <a:t>被</a:t>
            </a:r>
            <a:r>
              <a:rPr lang="en-US" altLang="zh-CN">
                <a:latin typeface="Calibri" pitchFamily="34" charset="0"/>
              </a:rPr>
              <a:t>UNION ALL</a:t>
            </a:r>
            <a:r>
              <a:rPr lang="zh-CN" altLang="en-US">
                <a:latin typeface="Calibri" pitchFamily="34" charset="0"/>
              </a:rPr>
              <a:t>操作连接在一起的每个查询块都应该满足快速刷新的限制条件；</a:t>
            </a:r>
          </a:p>
          <a:p>
            <a:r>
              <a:rPr lang="en-US" altLang="zh-CN">
                <a:latin typeface="Calibri" pitchFamily="34" charset="0"/>
              </a:rPr>
              <a:t>3) SELECT</a:t>
            </a:r>
            <a:r>
              <a:rPr lang="zh-CN" altLang="en-US">
                <a:latin typeface="Calibri" pitchFamily="34" charset="0"/>
              </a:rPr>
              <a:t>列表中必须包含一列维护列，叫做</a:t>
            </a:r>
            <a:r>
              <a:rPr lang="en-US" altLang="zh-CN">
                <a:latin typeface="Calibri" pitchFamily="34" charset="0"/>
              </a:rPr>
              <a:t>UNION ALL</a:t>
            </a:r>
            <a:r>
              <a:rPr lang="zh-CN" altLang="en-US">
                <a:latin typeface="Calibri" pitchFamily="34" charset="0"/>
              </a:rPr>
              <a:t>标识符，每个</a:t>
            </a:r>
            <a:r>
              <a:rPr lang="en-US" altLang="zh-CN">
                <a:latin typeface="Calibri" pitchFamily="34" charset="0"/>
              </a:rPr>
              <a:t>UNION ALL</a:t>
            </a:r>
            <a:r>
              <a:rPr lang="zh-CN" altLang="en-US">
                <a:latin typeface="Calibri" pitchFamily="34" charset="0"/>
              </a:rPr>
              <a:t>分支的标识符列应包含不同的常量值；</a:t>
            </a:r>
          </a:p>
          <a:p>
            <a:r>
              <a:rPr lang="en-US" altLang="zh-CN">
                <a:latin typeface="Calibri" pitchFamily="34" charset="0"/>
              </a:rPr>
              <a:t>4) </a:t>
            </a:r>
            <a:r>
              <a:rPr lang="zh-CN" altLang="en-US">
                <a:latin typeface="Calibri" pitchFamily="34" charset="0"/>
              </a:rPr>
              <a:t>不支持外连接、远端数据库表和包括只允许插入的聚集物化视图定义查询；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xit" presetSubtype="1" fill="hold" grpId="1" nodeType="withEffect">
                                  <p:stCondLst>
                                    <p:cond delay="0"/>
                                  </p:stCondLst>
                                  <p:childTnLst>
                                    <p:anim calcmode="lin" valueType="num">
                                      <p:cBhvr additive="base">
                                        <p:cTn id="16" dur="500"/>
                                        <p:tgtEl>
                                          <p:spTgt spid="4"/>
                                        </p:tgtEl>
                                        <p:attrNameLst>
                                          <p:attrName>ppt_x</p:attrName>
                                        </p:attrNameLst>
                                      </p:cBhvr>
                                      <p:tavLst>
                                        <p:tav tm="0">
                                          <p:val>
                                            <p:strVal val="ppt_x"/>
                                          </p:val>
                                        </p:tav>
                                        <p:tav tm="100000">
                                          <p:val>
                                            <p:strVal val="ppt_x"/>
                                          </p:val>
                                        </p:tav>
                                      </p:tavLst>
                                    </p:anim>
                                    <p:anim calcmode="lin" valueType="num">
                                      <p:cBhvr additive="base">
                                        <p:cTn id="17" dur="500"/>
                                        <p:tgtEl>
                                          <p:spTgt spid="4"/>
                                        </p:tgtEl>
                                        <p:attrNameLst>
                                          <p:attrName>ppt_y</p:attrName>
                                        </p:attrNameLst>
                                      </p:cBhvr>
                                      <p:tavLst>
                                        <p:tav tm="0">
                                          <p:val>
                                            <p:strVal val="ppt_y"/>
                                          </p:val>
                                        </p:tav>
                                        <p:tav tm="100000">
                                          <p:val>
                                            <p:strVal val="0-ppt_h/2"/>
                                          </p:val>
                                        </p:tav>
                                      </p:tavLst>
                                    </p:anim>
                                    <p:set>
                                      <p:cBhvr>
                                        <p:cTn id="18" dur="1" fill="hold">
                                          <p:stCondLst>
                                            <p:cond delay="4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1" presetID="2" presetClass="exit" presetSubtype="1" fill="hold" grpId="1" nodeType="withEffect">
                                  <p:stCondLst>
                                    <p:cond delay="0"/>
                                  </p:stCondLst>
                                  <p:childTnLst>
                                    <p:anim calcmode="lin" valueType="num">
                                      <p:cBhvr additive="base">
                                        <p:cTn id="32" dur="500"/>
                                        <p:tgtEl>
                                          <p:spTgt spid="5"/>
                                        </p:tgtEl>
                                        <p:attrNameLst>
                                          <p:attrName>ppt_x</p:attrName>
                                        </p:attrNameLst>
                                      </p:cBhvr>
                                      <p:tavLst>
                                        <p:tav tm="0">
                                          <p:val>
                                            <p:strVal val="ppt_x"/>
                                          </p:val>
                                        </p:tav>
                                        <p:tav tm="100000">
                                          <p:val>
                                            <p:strVal val="ppt_x"/>
                                          </p:val>
                                        </p:tav>
                                      </p:tavLst>
                                    </p:anim>
                                    <p:anim calcmode="lin" valueType="num">
                                      <p:cBhvr additive="base">
                                        <p:cTn id="33" dur="500"/>
                                        <p:tgtEl>
                                          <p:spTgt spid="5"/>
                                        </p:tgtEl>
                                        <p:attrNameLst>
                                          <p:attrName>ppt_y</p:attrName>
                                        </p:attrNameLst>
                                      </p:cBhvr>
                                      <p:tavLst>
                                        <p:tav tm="0">
                                          <p:val>
                                            <p:strVal val="ppt_y"/>
                                          </p:val>
                                        </p:tav>
                                        <p:tav tm="100000">
                                          <p:val>
                                            <p:strVal val="0-ppt_h/2"/>
                                          </p:val>
                                        </p:tav>
                                      </p:tavLst>
                                    </p:anim>
                                    <p:set>
                                      <p:cBhvr>
                                        <p:cTn id="34" dur="1" fill="hold">
                                          <p:stCondLst>
                                            <p:cond delay="499"/>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additive="base">
                                        <p:cTn id="4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7" presetID="2" presetClass="exit" presetSubtype="1" fill="hold" grpId="1" nodeType="withEffect">
                                  <p:stCondLst>
                                    <p:cond delay="0"/>
                                  </p:stCondLst>
                                  <p:childTnLst>
                                    <p:anim calcmode="lin" valueType="num">
                                      <p:cBhvr additive="base">
                                        <p:cTn id="48" dur="500"/>
                                        <p:tgtEl>
                                          <p:spTgt spid="7"/>
                                        </p:tgtEl>
                                        <p:attrNameLst>
                                          <p:attrName>ppt_x</p:attrName>
                                        </p:attrNameLst>
                                      </p:cBhvr>
                                      <p:tavLst>
                                        <p:tav tm="0">
                                          <p:val>
                                            <p:strVal val="ppt_x"/>
                                          </p:val>
                                        </p:tav>
                                        <p:tav tm="100000">
                                          <p:val>
                                            <p:strVal val="ppt_x"/>
                                          </p:val>
                                        </p:tav>
                                      </p:tavLst>
                                    </p:anim>
                                    <p:anim calcmode="lin" valueType="num">
                                      <p:cBhvr additive="base">
                                        <p:cTn id="49" dur="500"/>
                                        <p:tgtEl>
                                          <p:spTgt spid="7"/>
                                        </p:tgtEl>
                                        <p:attrNameLst>
                                          <p:attrName>ppt_y</p:attrName>
                                        </p:attrNameLst>
                                      </p:cBhvr>
                                      <p:tavLst>
                                        <p:tav tm="0">
                                          <p:val>
                                            <p:strVal val="ppt_y"/>
                                          </p:val>
                                        </p:tav>
                                        <p:tav tm="100000">
                                          <p:val>
                                            <p:strVal val="0-ppt_h/2"/>
                                          </p:val>
                                        </p:tav>
                                      </p:tavLst>
                                    </p:anim>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1" fill="hold" grpId="1" nodeType="clickEffect">
                                  <p:stCondLst>
                                    <p:cond delay="0"/>
                                  </p:stCondLst>
                                  <p:childTnLst>
                                    <p:anim calcmode="lin" valueType="num">
                                      <p:cBhvr additive="base">
                                        <p:cTn id="60" dur="500"/>
                                        <p:tgtEl>
                                          <p:spTgt spid="8"/>
                                        </p:tgtEl>
                                        <p:attrNameLst>
                                          <p:attrName>ppt_x</p:attrName>
                                        </p:attrNameLst>
                                      </p:cBhvr>
                                      <p:tavLst>
                                        <p:tav tm="0">
                                          <p:val>
                                            <p:strVal val="ppt_x"/>
                                          </p:val>
                                        </p:tav>
                                        <p:tav tm="100000">
                                          <p:val>
                                            <p:strVal val="ppt_x"/>
                                          </p:val>
                                        </p:tav>
                                      </p:tavLst>
                                    </p:anim>
                                    <p:anim calcmode="lin" valueType="num">
                                      <p:cBhvr additive="base">
                                        <p:cTn id="61" dur="500"/>
                                        <p:tgtEl>
                                          <p:spTgt spid="8"/>
                                        </p:tgtEl>
                                        <p:attrNameLst>
                                          <p:attrName>ppt_y</p:attrName>
                                        </p:attrNameLst>
                                      </p:cBhvr>
                                      <p:tavLst>
                                        <p:tav tm="0">
                                          <p:val>
                                            <p:strVal val="ppt_y"/>
                                          </p:val>
                                        </p:tav>
                                        <p:tav tm="100000">
                                          <p:val>
                                            <p:strVal val="0-ppt_h/2"/>
                                          </p:val>
                                        </p:tav>
                                      </p:tavLst>
                                    </p:anim>
                                    <p:set>
                                      <p:cBhvr>
                                        <p:cTn id="6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zh-CN" altLang="en-US" smtClean="0">
                <a:ea typeface="文鼎CS大宋"/>
              </a:rPr>
              <a:t>物化视图维护</a:t>
            </a:r>
          </a:p>
        </p:txBody>
      </p:sp>
      <p:sp>
        <p:nvSpPr>
          <p:cNvPr id="36866" name="内容占位符 2"/>
          <p:cNvSpPr>
            <a:spLocks noGrp="1"/>
          </p:cNvSpPr>
          <p:nvPr>
            <p:ph idx="1"/>
          </p:nvPr>
        </p:nvSpPr>
        <p:spPr>
          <a:xfrm>
            <a:off x="468313" y="919163"/>
            <a:ext cx="8229600" cy="5938837"/>
          </a:xfrm>
        </p:spPr>
        <p:txBody>
          <a:bodyPr/>
          <a:lstStyle/>
          <a:p>
            <a:r>
              <a:rPr lang="zh-CN" altLang="en-US" smtClean="0"/>
              <a:t>修改物化视图日志</a:t>
            </a:r>
            <a:endParaRPr lang="en-US" altLang="zh-CN" smtClean="0"/>
          </a:p>
          <a:p>
            <a:endParaRPr lang="en-US" altLang="zh-CN" smtClean="0"/>
          </a:p>
          <a:p>
            <a:r>
              <a:rPr lang="zh-CN" altLang="en-US" smtClean="0"/>
              <a:t>删除物化视图日志</a:t>
            </a:r>
            <a:endParaRPr lang="en-US" altLang="zh-CN" smtClean="0"/>
          </a:p>
          <a:p>
            <a:endParaRPr lang="en-US" altLang="zh-CN" smtClean="0"/>
          </a:p>
          <a:p>
            <a:r>
              <a:rPr lang="zh-CN" altLang="en-US" smtClean="0"/>
              <a:t>修改物化视图</a:t>
            </a:r>
            <a:endParaRPr lang="en-US" altLang="zh-CN" smtClean="0"/>
          </a:p>
          <a:p>
            <a:endParaRPr lang="en-US" altLang="zh-CN" smtClean="0"/>
          </a:p>
          <a:p>
            <a:r>
              <a:rPr lang="zh-CN" altLang="en-US" smtClean="0"/>
              <a:t>删除物化视图</a:t>
            </a:r>
          </a:p>
        </p:txBody>
      </p:sp>
      <p:sp>
        <p:nvSpPr>
          <p:cNvPr id="4" name="AutoShape 4"/>
          <p:cNvSpPr>
            <a:spLocks noChangeArrowheads="1"/>
          </p:cNvSpPr>
          <p:nvPr/>
        </p:nvSpPr>
        <p:spPr bwMode="auto">
          <a:xfrm>
            <a:off x="1000125" y="1643063"/>
            <a:ext cx="7286625" cy="785812"/>
          </a:xfrm>
          <a:prstGeom prst="roundRect">
            <a:avLst>
              <a:gd name="adj" fmla="val 8551"/>
            </a:avLst>
          </a:prstGeom>
          <a:gradFill rotWithShape="1">
            <a:gsLst>
              <a:gs pos="0">
                <a:srgbClr val="CCFFFF"/>
              </a:gs>
              <a:gs pos="100000">
                <a:srgbClr val="FFFFFF"/>
              </a:gs>
            </a:gsLst>
            <a:lin ang="5400000" scaled="1"/>
          </a:gradFill>
          <a:ln w="9525" algn="ctr">
            <a:solidFill>
              <a:srgbClr val="008080"/>
            </a:solidFill>
            <a:round/>
            <a:headEnd/>
            <a:tailEnd/>
          </a:ln>
        </p:spPr>
        <p:txBody>
          <a:bodyPr wrap="none" anchor="ctr"/>
          <a:lstStyle/>
          <a:p>
            <a:r>
              <a:rPr lang="en-US" altLang="zh-CN" sz="2400">
                <a:latin typeface="Calibri" pitchFamily="34" charset="0"/>
              </a:rPr>
              <a:t>alter materialized view log on &lt;table_name&gt;</a:t>
            </a:r>
          </a:p>
          <a:p>
            <a:r>
              <a:rPr lang="en-US" altLang="zh-CN" sz="2400">
                <a:latin typeface="Calibri" pitchFamily="34" charset="0"/>
              </a:rPr>
              <a:t> [add [primary key] [, rowid] [(&lt;col&gt; [, …])] ] […];</a:t>
            </a:r>
            <a:endParaRPr lang="zh-CN" altLang="en-US" sz="2400">
              <a:cs typeface="Arial" charset="0"/>
            </a:endParaRPr>
          </a:p>
        </p:txBody>
      </p:sp>
      <p:sp>
        <p:nvSpPr>
          <p:cNvPr id="5" name="AutoShape 4"/>
          <p:cNvSpPr>
            <a:spLocks noChangeArrowheads="1"/>
          </p:cNvSpPr>
          <p:nvPr/>
        </p:nvSpPr>
        <p:spPr bwMode="auto">
          <a:xfrm>
            <a:off x="1000125" y="3143250"/>
            <a:ext cx="7286625" cy="571500"/>
          </a:xfrm>
          <a:prstGeom prst="roundRect">
            <a:avLst>
              <a:gd name="adj" fmla="val 8551"/>
            </a:avLst>
          </a:prstGeom>
          <a:gradFill rotWithShape="1">
            <a:gsLst>
              <a:gs pos="0">
                <a:srgbClr val="CCFFFF"/>
              </a:gs>
              <a:gs pos="100000">
                <a:srgbClr val="FFFFFF"/>
              </a:gs>
            </a:gsLst>
            <a:lin ang="5400000" scaled="1"/>
          </a:gradFill>
          <a:ln w="9525" algn="ctr">
            <a:solidFill>
              <a:srgbClr val="008080"/>
            </a:solidFill>
            <a:round/>
            <a:headEnd/>
            <a:tailEnd/>
          </a:ln>
        </p:spPr>
        <p:txBody>
          <a:bodyPr wrap="none" anchor="ctr"/>
          <a:lstStyle/>
          <a:p>
            <a:r>
              <a:rPr lang="en-US" altLang="zh-CN" sz="2400">
                <a:latin typeface="Calibri" pitchFamily="34" charset="0"/>
              </a:rPr>
              <a:t>drop materialized view log on &lt;table_name&gt;;</a:t>
            </a:r>
            <a:endParaRPr lang="zh-CN" altLang="en-US" sz="2400">
              <a:cs typeface="Arial" charset="0"/>
            </a:endParaRPr>
          </a:p>
        </p:txBody>
      </p:sp>
      <p:sp>
        <p:nvSpPr>
          <p:cNvPr id="6" name="AutoShape 4"/>
          <p:cNvSpPr>
            <a:spLocks noChangeArrowheads="1"/>
          </p:cNvSpPr>
          <p:nvPr/>
        </p:nvSpPr>
        <p:spPr bwMode="auto">
          <a:xfrm>
            <a:off x="1000125" y="4572000"/>
            <a:ext cx="7286625" cy="571500"/>
          </a:xfrm>
          <a:prstGeom prst="roundRect">
            <a:avLst>
              <a:gd name="adj" fmla="val 8551"/>
            </a:avLst>
          </a:prstGeom>
          <a:gradFill rotWithShape="1">
            <a:gsLst>
              <a:gs pos="0">
                <a:srgbClr val="CCFFFF"/>
              </a:gs>
              <a:gs pos="100000">
                <a:srgbClr val="FFFFFF"/>
              </a:gs>
            </a:gsLst>
            <a:lin ang="5400000" scaled="1"/>
          </a:gradFill>
          <a:ln w="9525" algn="ctr">
            <a:solidFill>
              <a:srgbClr val="008080"/>
            </a:solidFill>
            <a:round/>
            <a:headEnd/>
            <a:tailEnd/>
          </a:ln>
        </p:spPr>
        <p:txBody>
          <a:bodyPr wrap="none" anchor="ctr"/>
          <a:lstStyle/>
          <a:p>
            <a:r>
              <a:rPr lang="en-US" altLang="zh-CN" sz="2400">
                <a:latin typeface="Calibri" pitchFamily="34" charset="0"/>
              </a:rPr>
              <a:t>alter materialized view &lt;mview&gt; … [compile];</a:t>
            </a:r>
            <a:endParaRPr lang="zh-CN" altLang="en-US" sz="2400">
              <a:latin typeface="Calibri" pitchFamily="34" charset="0"/>
            </a:endParaRPr>
          </a:p>
        </p:txBody>
      </p:sp>
      <p:sp>
        <p:nvSpPr>
          <p:cNvPr id="7" name="AutoShape 4"/>
          <p:cNvSpPr>
            <a:spLocks noChangeArrowheads="1"/>
          </p:cNvSpPr>
          <p:nvPr/>
        </p:nvSpPr>
        <p:spPr bwMode="auto">
          <a:xfrm>
            <a:off x="1000125" y="6000750"/>
            <a:ext cx="6357938" cy="571500"/>
          </a:xfrm>
          <a:prstGeom prst="roundRect">
            <a:avLst>
              <a:gd name="adj" fmla="val 8551"/>
            </a:avLst>
          </a:prstGeom>
          <a:gradFill rotWithShape="1">
            <a:gsLst>
              <a:gs pos="0">
                <a:srgbClr val="CCFFFF"/>
              </a:gs>
              <a:gs pos="100000">
                <a:srgbClr val="FFFFFF"/>
              </a:gs>
            </a:gsLst>
            <a:lin ang="5400000" scaled="1"/>
          </a:gradFill>
          <a:ln w="9525" algn="ctr">
            <a:solidFill>
              <a:srgbClr val="008080"/>
            </a:solidFill>
            <a:round/>
            <a:headEnd/>
            <a:tailEnd/>
          </a:ln>
        </p:spPr>
        <p:txBody>
          <a:bodyPr wrap="none" anchor="ctr"/>
          <a:lstStyle/>
          <a:p>
            <a:r>
              <a:rPr lang="en-US" altLang="zh-CN" sz="2400">
                <a:latin typeface="Calibri" pitchFamily="34" charset="0"/>
              </a:rPr>
              <a:t>drop materialized view &lt;mview&gt;;</a:t>
            </a:r>
            <a:endParaRPr lang="zh-CN" altLang="en-US" sz="24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r>
              <a:rPr lang="zh-CN" altLang="en-US" smtClean="0">
                <a:ea typeface="文鼎CS大宋"/>
              </a:rPr>
              <a:t>物化视图日志结构</a:t>
            </a:r>
          </a:p>
        </p:txBody>
      </p:sp>
      <p:sp>
        <p:nvSpPr>
          <p:cNvPr id="37890" name="内容占位符 2"/>
          <p:cNvSpPr>
            <a:spLocks noGrp="1"/>
          </p:cNvSpPr>
          <p:nvPr>
            <p:ph idx="1"/>
          </p:nvPr>
        </p:nvSpPr>
        <p:spPr/>
        <p:txBody>
          <a:bodyPr/>
          <a:lstStyle/>
          <a:p>
            <a:r>
              <a:rPr lang="zh-CN" altLang="en-US" smtClean="0"/>
              <a:t>物化视图日志中各个字段的含义和用途</a:t>
            </a:r>
            <a:endParaRPr lang="en-US" altLang="zh-CN" smtClean="0"/>
          </a:p>
          <a:p>
            <a:pPr lvl="1"/>
            <a:r>
              <a:rPr lang="zh-CN" altLang="en-US" smtClean="0">
                <a:latin typeface="宋体" charset="-122"/>
                <a:ea typeface="宋体" charset="-122"/>
              </a:rPr>
              <a:t>物化视图日志表从数据字典</a:t>
            </a:r>
            <a:r>
              <a:rPr lang="en-US" altLang="zh-CN" smtClean="0">
                <a:latin typeface="宋体" charset="-122"/>
                <a:ea typeface="宋体" charset="-122"/>
              </a:rPr>
              <a:t>dba_mview_logs</a:t>
            </a:r>
            <a:r>
              <a:rPr lang="zh-CN" altLang="en-US" smtClean="0">
                <a:latin typeface="宋体" charset="-122"/>
                <a:ea typeface="宋体" charset="-122"/>
              </a:rPr>
              <a:t>中查</a:t>
            </a:r>
            <a:endParaRPr lang="en-US" altLang="zh-CN" smtClean="0">
              <a:latin typeface="宋体" charset="-122"/>
              <a:ea typeface="宋体" charset="-122"/>
            </a:endParaRPr>
          </a:p>
          <a:p>
            <a:pPr lvl="1"/>
            <a:r>
              <a:rPr lang="zh-CN" altLang="en-US" smtClean="0">
                <a:latin typeface="宋体" charset="-122"/>
                <a:ea typeface="宋体" charset="-122"/>
              </a:rPr>
              <a:t>物化视图日志的名称为</a:t>
            </a:r>
            <a:r>
              <a:rPr lang="en-US" altLang="zh-CN" smtClean="0">
                <a:latin typeface="宋体" charset="-122"/>
                <a:ea typeface="宋体" charset="-122"/>
              </a:rPr>
              <a:t>MLOG$_</a:t>
            </a:r>
            <a:r>
              <a:rPr lang="zh-CN" altLang="en-US" smtClean="0">
                <a:latin typeface="宋体" charset="-122"/>
                <a:ea typeface="宋体" charset="-122"/>
              </a:rPr>
              <a:t>后面跟基表的名称</a:t>
            </a:r>
            <a:endParaRPr lang="en-US" altLang="zh-CN" smtClean="0">
              <a:latin typeface="宋体" charset="-122"/>
              <a:ea typeface="宋体" charset="-122"/>
            </a:endParaRPr>
          </a:p>
          <a:p>
            <a:pPr lvl="1"/>
            <a:endParaRPr lang="en-US" altLang="zh-CN" smtClean="0">
              <a:latin typeface="宋体" charset="-122"/>
              <a:ea typeface="宋体" charset="-122"/>
            </a:endParaRPr>
          </a:p>
          <a:p>
            <a:pPr lvl="1"/>
            <a:endParaRPr lang="zh-CN" altLang="en-US" smtClean="0">
              <a:latin typeface="宋体" charset="-122"/>
              <a:ea typeface="宋体"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en-US" altLang="zh-CN" b="1" smtClean="0">
                <a:ea typeface="文鼎CS大宋"/>
              </a:rPr>
              <a:t>Oracle</a:t>
            </a:r>
            <a:r>
              <a:rPr lang="zh-CN" altLang="en-US" b="1" smtClean="0">
                <a:ea typeface="文鼎CS大宋"/>
              </a:rPr>
              <a:t>的系统视图</a:t>
            </a:r>
            <a:endParaRPr lang="zh-CN" altLang="en-US" smtClean="0">
              <a:ea typeface="文鼎CS大宋"/>
            </a:endParaRPr>
          </a:p>
        </p:txBody>
      </p:sp>
      <p:sp>
        <p:nvSpPr>
          <p:cNvPr id="3" name="内容占位符 2"/>
          <p:cNvSpPr>
            <a:spLocks noGrp="1"/>
          </p:cNvSpPr>
          <p:nvPr>
            <p:ph idx="1"/>
          </p:nvPr>
        </p:nvSpPr>
        <p:spPr>
          <a:xfrm>
            <a:off x="468313" y="969963"/>
            <a:ext cx="8229600" cy="5173662"/>
          </a:xfrm>
        </p:spPr>
        <p:txBody>
          <a:bodyPr/>
          <a:lstStyle/>
          <a:p>
            <a:pPr>
              <a:defRPr/>
            </a:pPr>
            <a:r>
              <a:rPr lang="en-US" dirty="0" smtClean="0"/>
              <a:t>USER_*:</a:t>
            </a:r>
            <a:r>
              <a:rPr lang="zh-CN" altLang="en-US" sz="2000" b="0" dirty="0" smtClean="0">
                <a:latin typeface="+mn-ea"/>
                <a:ea typeface="+mn-ea"/>
              </a:rPr>
              <a:t>有关用户所拥有的对象信息，即用户自己创建的对象信息。</a:t>
            </a:r>
          </a:p>
          <a:p>
            <a:pPr>
              <a:defRPr/>
            </a:pPr>
            <a:r>
              <a:rPr lang="en-US" dirty="0" smtClean="0"/>
              <a:t>ALL_*</a:t>
            </a:r>
            <a:r>
              <a:rPr lang="zh-CN" altLang="en-US" dirty="0" smtClean="0"/>
              <a:t>：</a:t>
            </a:r>
            <a:r>
              <a:rPr lang="zh-CN" altLang="en-US" sz="2000" b="0" dirty="0" smtClean="0">
                <a:latin typeface="+mn-ea"/>
                <a:ea typeface="+mn-ea"/>
              </a:rPr>
              <a:t>有关用户可以访问的对象的信息，即用户自己创建的对象的信息加上其他用户创建的对象但该用户有权访问的信息。</a:t>
            </a:r>
          </a:p>
          <a:p>
            <a:pPr>
              <a:defRPr/>
            </a:pPr>
            <a:r>
              <a:rPr lang="en-US" dirty="0" smtClean="0"/>
              <a:t>DBA_*</a:t>
            </a:r>
            <a:r>
              <a:rPr lang="zh-CN" altLang="en-US" dirty="0" smtClean="0"/>
              <a:t>：</a:t>
            </a:r>
            <a:r>
              <a:rPr lang="zh-CN" altLang="en-US" sz="2000" b="0" dirty="0" smtClean="0">
                <a:latin typeface="+mn-ea"/>
                <a:ea typeface="+mn-ea"/>
              </a:rPr>
              <a:t>有关整个数据库中对象的信息。这里的</a:t>
            </a:r>
            <a:r>
              <a:rPr lang="en-US" sz="2000" b="0" dirty="0" smtClean="0">
                <a:latin typeface="+mn-ea"/>
                <a:ea typeface="+mn-ea"/>
              </a:rPr>
              <a:t>*</a:t>
            </a:r>
            <a:r>
              <a:rPr lang="zh-CN" altLang="en-US" sz="2000" b="0" dirty="0" smtClean="0">
                <a:latin typeface="+mn-ea"/>
                <a:ea typeface="+mn-ea"/>
              </a:rPr>
              <a:t>可以为</a:t>
            </a:r>
            <a:r>
              <a:rPr lang="en-US" sz="2000" b="0" dirty="0" smtClean="0">
                <a:latin typeface="+mn-ea"/>
                <a:ea typeface="+mn-ea"/>
              </a:rPr>
              <a:t>TABLES</a:t>
            </a:r>
            <a:r>
              <a:rPr lang="zh-CN" altLang="en-US" sz="2000" b="0" dirty="0" smtClean="0">
                <a:latin typeface="+mn-ea"/>
                <a:ea typeface="+mn-ea"/>
              </a:rPr>
              <a:t>，</a:t>
            </a:r>
            <a:r>
              <a:rPr lang="en-US" sz="2000" b="0" dirty="0" smtClean="0">
                <a:latin typeface="+mn-ea"/>
                <a:ea typeface="+mn-ea"/>
              </a:rPr>
              <a:t> INDEXES</a:t>
            </a:r>
            <a:r>
              <a:rPr lang="zh-CN" altLang="en-US" sz="2000" b="0" dirty="0" smtClean="0">
                <a:latin typeface="+mn-ea"/>
                <a:ea typeface="+mn-ea"/>
              </a:rPr>
              <a:t>，</a:t>
            </a:r>
            <a:r>
              <a:rPr lang="en-US" sz="2000" b="0" dirty="0" smtClean="0">
                <a:latin typeface="+mn-ea"/>
                <a:ea typeface="+mn-ea"/>
              </a:rPr>
              <a:t> OBJECTS</a:t>
            </a:r>
            <a:r>
              <a:rPr lang="zh-CN" altLang="en-US" sz="2000" b="0" dirty="0" smtClean="0">
                <a:latin typeface="+mn-ea"/>
                <a:ea typeface="+mn-ea"/>
              </a:rPr>
              <a:t>，</a:t>
            </a:r>
            <a:r>
              <a:rPr lang="en-US" sz="2000" b="0" dirty="0" smtClean="0">
                <a:latin typeface="+mn-ea"/>
                <a:ea typeface="+mn-ea"/>
              </a:rPr>
              <a:t> USERS</a:t>
            </a:r>
            <a:r>
              <a:rPr lang="zh-CN" altLang="en-US" sz="2000" b="0" dirty="0" smtClean="0">
                <a:latin typeface="+mn-ea"/>
                <a:ea typeface="+mn-ea"/>
              </a:rPr>
              <a:t>等。</a:t>
            </a:r>
          </a:p>
          <a:p>
            <a:pPr>
              <a:defRPr/>
            </a:pPr>
            <a:r>
              <a:rPr lang="en-US" dirty="0" smtClean="0"/>
              <a:t>V$*:</a:t>
            </a:r>
            <a:r>
              <a:rPr lang="zh-CN" altLang="en-US" sz="2000" b="0" dirty="0" smtClean="0">
                <a:latin typeface="+mn-ea"/>
                <a:ea typeface="+mn-ea"/>
              </a:rPr>
              <a:t>一般是动态视图，随着客户端或参数值设定的不同而不同。</a:t>
            </a:r>
          </a:p>
          <a:p>
            <a:pPr>
              <a:defRPr/>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r>
              <a:rPr lang="zh-CN" altLang="en-US" smtClean="0">
                <a:ea typeface="文鼎CS大宋"/>
              </a:rPr>
              <a:t>本章目标</a:t>
            </a:r>
          </a:p>
        </p:txBody>
      </p:sp>
      <p:sp>
        <p:nvSpPr>
          <p:cNvPr id="12290" name="内容占位符 2"/>
          <p:cNvSpPr>
            <a:spLocks noGrp="1"/>
          </p:cNvSpPr>
          <p:nvPr>
            <p:ph idx="1"/>
          </p:nvPr>
        </p:nvSpPr>
        <p:spPr>
          <a:xfrm>
            <a:off x="468313" y="919163"/>
            <a:ext cx="7532687" cy="3938587"/>
          </a:xfrm>
        </p:spPr>
        <p:txBody>
          <a:bodyPr/>
          <a:lstStyle/>
          <a:p>
            <a:r>
              <a:rPr lang="zh-CN" altLang="en-US" smtClean="0"/>
              <a:t>理解视图的概念</a:t>
            </a:r>
            <a:endParaRPr lang="en-US" altLang="zh-CN" smtClean="0"/>
          </a:p>
          <a:p>
            <a:r>
              <a:rPr lang="zh-CN" altLang="en-US" smtClean="0"/>
              <a:t>掌握视图的创建</a:t>
            </a:r>
            <a:endParaRPr lang="en-US" altLang="zh-CN" smtClean="0"/>
          </a:p>
          <a:p>
            <a:r>
              <a:rPr lang="zh-CN" altLang="en-US" smtClean="0"/>
              <a:t>理解键保留表对于视图的意义</a:t>
            </a:r>
            <a:endParaRPr lang="en-US" altLang="zh-CN" smtClean="0"/>
          </a:p>
          <a:p>
            <a:r>
              <a:rPr lang="zh-CN" altLang="en-US" smtClean="0"/>
              <a:t>掌握物化视图的创建与维护</a:t>
            </a:r>
          </a:p>
          <a:p>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684213" y="188913"/>
            <a:ext cx="8229600" cy="792162"/>
          </a:xfrm>
        </p:spPr>
        <p:txBody>
          <a:bodyPr/>
          <a:lstStyle/>
          <a:p>
            <a:r>
              <a:rPr lang="zh-CN" altLang="en-US" smtClean="0">
                <a:ea typeface="文鼎CS大宋"/>
              </a:rPr>
              <a:t>总结</a:t>
            </a:r>
          </a:p>
        </p:txBody>
      </p:sp>
      <p:sp>
        <p:nvSpPr>
          <p:cNvPr id="39938" name="Rectangle 3"/>
          <p:cNvSpPr>
            <a:spLocks noGrp="1" noChangeArrowheads="1"/>
          </p:cNvSpPr>
          <p:nvPr>
            <p:ph type="body" idx="1"/>
          </p:nvPr>
        </p:nvSpPr>
        <p:spPr>
          <a:xfrm>
            <a:off x="428625" y="928688"/>
            <a:ext cx="8229600" cy="4808537"/>
          </a:xfrm>
        </p:spPr>
        <p:txBody>
          <a:bodyPr/>
          <a:lstStyle/>
          <a:p>
            <a:r>
              <a:rPr lang="zh-CN" altLang="en-US" sz="2400" smtClean="0"/>
              <a:t>视图的类型</a:t>
            </a:r>
            <a:endParaRPr lang="en-US" altLang="zh-CN" sz="2400" smtClean="0"/>
          </a:p>
          <a:p>
            <a:r>
              <a:rPr lang="zh-CN" altLang="en-US" sz="2400" smtClean="0"/>
              <a:t>如何创建关系视图</a:t>
            </a:r>
            <a:endParaRPr lang="en-US" altLang="zh-CN" sz="2400" smtClean="0"/>
          </a:p>
          <a:p>
            <a:r>
              <a:rPr lang="zh-CN" altLang="en-US" sz="2400" smtClean="0"/>
              <a:t>键保留表</a:t>
            </a:r>
            <a:endParaRPr lang="en-US" altLang="zh-CN" sz="2400" smtClean="0"/>
          </a:p>
          <a:p>
            <a:r>
              <a:rPr lang="zh-CN" altLang="en-US" sz="2400" smtClean="0"/>
              <a:t>物化视图是什么</a:t>
            </a:r>
            <a:endParaRPr lang="en-US" altLang="zh-CN" sz="2400" smtClean="0"/>
          </a:p>
          <a:p>
            <a:r>
              <a:rPr lang="zh-CN" altLang="en-US" sz="2400" smtClean="0"/>
              <a:t>物化视图的选项的含义</a:t>
            </a:r>
            <a:endParaRPr lang="en-US" altLang="zh-CN" sz="2400" smtClean="0"/>
          </a:p>
          <a:p>
            <a:r>
              <a:rPr lang="zh-CN" altLang="en-US" sz="2400" smtClean="0"/>
              <a:t>物化视图的创建</a:t>
            </a:r>
            <a:endParaRPr lang="en-US" altLang="zh-CN" sz="2400" smtClean="0"/>
          </a:p>
          <a:p>
            <a:r>
              <a:rPr lang="zh-CN" altLang="en-US" sz="2400" smtClean="0"/>
              <a:t>物化视图的维护</a:t>
            </a:r>
            <a:endParaRPr lang="en-US" sz="2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zh-CN" altLang="en-US" smtClean="0">
                <a:ea typeface="文鼎CS大宋"/>
              </a:rPr>
              <a:t>作业</a:t>
            </a:r>
          </a:p>
        </p:txBody>
      </p:sp>
      <p:sp>
        <p:nvSpPr>
          <p:cNvPr id="41986" name="Rectangle 3"/>
          <p:cNvSpPr>
            <a:spLocks noGrp="1" noChangeArrowheads="1"/>
          </p:cNvSpPr>
          <p:nvPr>
            <p:ph type="body" idx="1"/>
          </p:nvPr>
        </p:nvSpPr>
        <p:spPr/>
        <p:txBody>
          <a:bodyPr/>
          <a:lstStyle/>
          <a:p>
            <a:r>
              <a:rPr lang="en-US" altLang="zh-CN" smtClean="0"/>
              <a:t>1</a:t>
            </a:r>
            <a:r>
              <a:rPr lang="zh-CN" altLang="en-US" smtClean="0"/>
              <a:t>、简述视图的特点</a:t>
            </a:r>
          </a:p>
          <a:p>
            <a:r>
              <a:rPr lang="en-US" altLang="zh-CN" smtClean="0"/>
              <a:t>2</a:t>
            </a:r>
            <a:r>
              <a:rPr lang="zh-CN" altLang="en-US" smtClean="0"/>
              <a:t>、简述在什么情况下应该选择使用物化视图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zh-CN" altLang="en-US" smtClean="0">
                <a:ea typeface="文鼎CS大宋"/>
              </a:rPr>
              <a:t>视图</a:t>
            </a:r>
          </a:p>
        </p:txBody>
      </p:sp>
      <p:sp>
        <p:nvSpPr>
          <p:cNvPr id="80899" name="Rectangle 3"/>
          <p:cNvSpPr>
            <a:spLocks noGrp="1" noChangeArrowheads="1"/>
          </p:cNvSpPr>
          <p:nvPr>
            <p:ph type="body" idx="1"/>
          </p:nvPr>
        </p:nvSpPr>
        <p:spPr>
          <a:xfrm>
            <a:off x="357188" y="928688"/>
            <a:ext cx="8515350" cy="5572125"/>
          </a:xfrm>
        </p:spPr>
        <p:txBody>
          <a:bodyPr/>
          <a:lstStyle/>
          <a:p>
            <a:r>
              <a:rPr lang="zh-CN" altLang="en-US" sz="2700" smtClean="0"/>
              <a:t>视图以经过定制的方式显示来自一个或多个表的数据</a:t>
            </a:r>
          </a:p>
          <a:p>
            <a:r>
              <a:rPr lang="zh-CN" altLang="en-US" sz="2700" smtClean="0"/>
              <a:t>视图可以视为“虚拟表”或“存储的查询”</a:t>
            </a:r>
          </a:p>
          <a:p>
            <a:r>
              <a:rPr lang="zh-CN" altLang="en-US" sz="2700" smtClean="0"/>
              <a:t>创建视图所依据的表称为“基表”</a:t>
            </a:r>
          </a:p>
          <a:p>
            <a:r>
              <a:rPr lang="zh-CN" altLang="en-US" sz="2700" smtClean="0"/>
              <a:t>视图的优点有：</a:t>
            </a:r>
          </a:p>
          <a:p>
            <a:pPr lvl="1">
              <a:lnSpc>
                <a:spcPct val="130000"/>
              </a:lnSpc>
            </a:pPr>
            <a:r>
              <a:rPr lang="zh-CN" altLang="en-US" smtClean="0">
                <a:latin typeface="宋体" charset="-122"/>
                <a:ea typeface="宋体" charset="-122"/>
              </a:rPr>
              <a:t>提供了另外一种级别的表安全性</a:t>
            </a:r>
          </a:p>
          <a:p>
            <a:pPr lvl="1">
              <a:lnSpc>
                <a:spcPct val="130000"/>
              </a:lnSpc>
            </a:pPr>
            <a:r>
              <a:rPr lang="zh-CN" altLang="en-US" smtClean="0">
                <a:latin typeface="宋体" charset="-122"/>
                <a:ea typeface="宋体" charset="-122"/>
              </a:rPr>
              <a:t>隐藏的数据的复杂性</a:t>
            </a:r>
          </a:p>
          <a:p>
            <a:pPr lvl="1">
              <a:lnSpc>
                <a:spcPct val="130000"/>
              </a:lnSpc>
            </a:pPr>
            <a:r>
              <a:rPr lang="zh-CN" altLang="en-US" smtClean="0">
                <a:latin typeface="宋体" charset="-122"/>
                <a:ea typeface="宋体" charset="-122"/>
              </a:rPr>
              <a:t>简化的用户的</a:t>
            </a:r>
            <a:r>
              <a:rPr lang="en-US" altLang="zh-CN" smtClean="0">
                <a:latin typeface="宋体" charset="-122"/>
                <a:ea typeface="宋体" charset="-122"/>
              </a:rPr>
              <a:t>SQL</a:t>
            </a:r>
            <a:r>
              <a:rPr lang="zh-CN" altLang="en-US" smtClean="0">
                <a:latin typeface="宋体" charset="-122"/>
                <a:ea typeface="宋体" charset="-122"/>
              </a:rPr>
              <a:t>命令</a:t>
            </a:r>
          </a:p>
          <a:p>
            <a:pPr lvl="1">
              <a:lnSpc>
                <a:spcPct val="130000"/>
              </a:lnSpc>
            </a:pPr>
            <a:r>
              <a:rPr lang="zh-CN" altLang="en-US" smtClean="0">
                <a:latin typeface="宋体" charset="-122"/>
                <a:ea typeface="宋体" charset="-122"/>
              </a:rPr>
              <a:t>隔离基表结构的改变</a:t>
            </a:r>
          </a:p>
          <a:p>
            <a:pPr lvl="1">
              <a:lnSpc>
                <a:spcPct val="130000"/>
              </a:lnSpc>
            </a:pPr>
            <a:r>
              <a:rPr lang="zh-CN" altLang="en-US" smtClean="0">
                <a:latin typeface="宋体" charset="-122"/>
                <a:ea typeface="宋体" charset="-122"/>
              </a:rPr>
              <a:t>通过重命名列，从另一个角度提供数据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 calcmode="lin" valueType="num">
                                      <p:cBhvr additive="base">
                                        <p:cTn id="7" dur="10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80899">
                                            <p:txEl>
                                              <p:pRg st="2" end="2"/>
                                            </p:txEl>
                                          </p:spTgt>
                                        </p:tgtEl>
                                        <p:attrNameLst>
                                          <p:attrName>style.visibility</p:attrName>
                                        </p:attrNameLst>
                                      </p:cBhvr>
                                      <p:to>
                                        <p:strVal val="visible"/>
                                      </p:to>
                                    </p:set>
                                    <p:anim calcmode="lin" valueType="num">
                                      <p:cBhvr additive="base">
                                        <p:cTn id="12" dur="1000" fill="hold"/>
                                        <p:tgtEl>
                                          <p:spTgt spid="80899">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80899">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80899">
                                            <p:txEl>
                                              <p:pRg st="3" end="3"/>
                                            </p:txEl>
                                          </p:spTgt>
                                        </p:tgtEl>
                                        <p:attrNameLst>
                                          <p:attrName>style.visibility</p:attrName>
                                        </p:attrNameLst>
                                      </p:cBhvr>
                                      <p:to>
                                        <p:strVal val="visible"/>
                                      </p:to>
                                    </p:set>
                                    <p:anim calcmode="lin" valueType="num">
                                      <p:cBhvr additive="base">
                                        <p:cTn id="17" dur="1000" fill="hold"/>
                                        <p:tgtEl>
                                          <p:spTgt spid="80899">
                                            <p:txEl>
                                              <p:pRg st="3" end="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80899">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80899">
                                            <p:txEl>
                                              <p:pRg st="4" end="4"/>
                                            </p:txEl>
                                          </p:spTgt>
                                        </p:tgtEl>
                                        <p:attrNameLst>
                                          <p:attrName>style.visibility</p:attrName>
                                        </p:attrNameLst>
                                      </p:cBhvr>
                                      <p:to>
                                        <p:strVal val="visible"/>
                                      </p:to>
                                    </p:set>
                                    <p:anim calcmode="lin" valueType="num">
                                      <p:cBhvr additive="base">
                                        <p:cTn id="22" dur="1000" fill="hold"/>
                                        <p:tgtEl>
                                          <p:spTgt spid="80899">
                                            <p:txEl>
                                              <p:pRg st="4" end="4"/>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80899">
                                            <p:txEl>
                                              <p:p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anim calcmode="lin" valueType="num">
                                      <p:cBhvr additive="base">
                                        <p:cTn id="27" dur="1000" fill="hold"/>
                                        <p:tgtEl>
                                          <p:spTgt spid="80899">
                                            <p:txEl>
                                              <p:pRg st="5" end="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80899">
                                            <p:txEl>
                                              <p:pRg st="5" end="5"/>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8" fill="hold" nodeType="afterEffect">
                                  <p:stCondLst>
                                    <p:cond delay="0"/>
                                  </p:stCondLst>
                                  <p:childTnLst>
                                    <p:set>
                                      <p:cBhvr>
                                        <p:cTn id="31" dur="1" fill="hold">
                                          <p:stCondLst>
                                            <p:cond delay="0"/>
                                          </p:stCondLst>
                                        </p:cTn>
                                        <p:tgtEl>
                                          <p:spTgt spid="80899">
                                            <p:txEl>
                                              <p:pRg st="6" end="6"/>
                                            </p:txEl>
                                          </p:spTgt>
                                        </p:tgtEl>
                                        <p:attrNameLst>
                                          <p:attrName>style.visibility</p:attrName>
                                        </p:attrNameLst>
                                      </p:cBhvr>
                                      <p:to>
                                        <p:strVal val="visible"/>
                                      </p:to>
                                    </p:set>
                                    <p:anim calcmode="lin" valueType="num">
                                      <p:cBhvr additive="base">
                                        <p:cTn id="32" dur="1000" fill="hold"/>
                                        <p:tgtEl>
                                          <p:spTgt spid="80899">
                                            <p:txEl>
                                              <p:pRg st="6" end="6"/>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80899">
                                            <p:txEl>
                                              <p:pRg st="6" end="6"/>
                                            </p:txEl>
                                          </p:spTgt>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fill="hold" nodeType="afterEffect">
                                  <p:stCondLst>
                                    <p:cond delay="0"/>
                                  </p:stCondLst>
                                  <p:childTnLst>
                                    <p:set>
                                      <p:cBhvr>
                                        <p:cTn id="36" dur="1" fill="hold">
                                          <p:stCondLst>
                                            <p:cond delay="0"/>
                                          </p:stCondLst>
                                        </p:cTn>
                                        <p:tgtEl>
                                          <p:spTgt spid="80899">
                                            <p:txEl>
                                              <p:pRg st="7" end="7"/>
                                            </p:txEl>
                                          </p:spTgt>
                                        </p:tgtEl>
                                        <p:attrNameLst>
                                          <p:attrName>style.visibility</p:attrName>
                                        </p:attrNameLst>
                                      </p:cBhvr>
                                      <p:to>
                                        <p:strVal val="visible"/>
                                      </p:to>
                                    </p:set>
                                    <p:anim calcmode="lin" valueType="num">
                                      <p:cBhvr additive="base">
                                        <p:cTn id="37" dur="1000" fill="hold"/>
                                        <p:tgtEl>
                                          <p:spTgt spid="80899">
                                            <p:txEl>
                                              <p:pRg st="7" end="7"/>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80899">
                                            <p:txEl>
                                              <p:pRg st="7" end="7"/>
                                            </p:txEl>
                                          </p:spTgt>
                                        </p:tgtEl>
                                        <p:attrNameLst>
                                          <p:attrName>ppt_y</p:attrName>
                                        </p:attrNameLst>
                                      </p:cBhvr>
                                      <p:tavLst>
                                        <p:tav tm="0">
                                          <p:val>
                                            <p:strVal val="#ppt_y"/>
                                          </p:val>
                                        </p:tav>
                                        <p:tav tm="100000">
                                          <p:val>
                                            <p:strVal val="#ppt_y"/>
                                          </p:val>
                                        </p:tav>
                                      </p:tavLst>
                                    </p:anim>
                                  </p:childTnLst>
                                </p:cTn>
                              </p:par>
                            </p:childTnLst>
                          </p:cTn>
                        </p:par>
                        <p:par>
                          <p:cTn id="39" fill="hold">
                            <p:stCondLst>
                              <p:cond delay="7000"/>
                            </p:stCondLst>
                            <p:childTnLst>
                              <p:par>
                                <p:cTn id="40" presetID="2" presetClass="entr" presetSubtype="8" fill="hold" nodeType="afterEffect">
                                  <p:stCondLst>
                                    <p:cond delay="0"/>
                                  </p:stCondLst>
                                  <p:childTnLst>
                                    <p:set>
                                      <p:cBhvr>
                                        <p:cTn id="41" dur="1" fill="hold">
                                          <p:stCondLst>
                                            <p:cond delay="0"/>
                                          </p:stCondLst>
                                        </p:cTn>
                                        <p:tgtEl>
                                          <p:spTgt spid="80899">
                                            <p:txEl>
                                              <p:pRg st="8" end="8"/>
                                            </p:txEl>
                                          </p:spTgt>
                                        </p:tgtEl>
                                        <p:attrNameLst>
                                          <p:attrName>style.visibility</p:attrName>
                                        </p:attrNameLst>
                                      </p:cBhvr>
                                      <p:to>
                                        <p:strVal val="visible"/>
                                      </p:to>
                                    </p:set>
                                    <p:anim calcmode="lin" valueType="num">
                                      <p:cBhvr additive="base">
                                        <p:cTn id="42" dur="1000" fill="hold"/>
                                        <p:tgtEl>
                                          <p:spTgt spid="80899">
                                            <p:txEl>
                                              <p:pRg st="8" end="8"/>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808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lstStyle/>
          <a:p>
            <a:r>
              <a:rPr lang="zh-CN" altLang="en-US" smtClean="0">
                <a:ea typeface="文鼎CS大宋"/>
              </a:rPr>
              <a:t>视图的类型</a:t>
            </a:r>
          </a:p>
        </p:txBody>
      </p:sp>
      <p:sp>
        <p:nvSpPr>
          <p:cNvPr id="14338" name="内容占位符 2"/>
          <p:cNvSpPr>
            <a:spLocks noGrp="1"/>
          </p:cNvSpPr>
          <p:nvPr>
            <p:ph idx="1"/>
          </p:nvPr>
        </p:nvSpPr>
        <p:spPr>
          <a:xfrm>
            <a:off x="357188" y="785813"/>
            <a:ext cx="8229600" cy="5173662"/>
          </a:xfrm>
        </p:spPr>
        <p:txBody>
          <a:bodyPr/>
          <a:lstStyle/>
          <a:p>
            <a:r>
              <a:rPr lang="en-US" altLang="zh-CN" smtClean="0"/>
              <a:t>Oracle</a:t>
            </a:r>
            <a:r>
              <a:rPr lang="zh-CN" altLang="en-US" smtClean="0"/>
              <a:t>中有四种类型的视图：</a:t>
            </a:r>
          </a:p>
          <a:p>
            <a:pPr lvl="1">
              <a:lnSpc>
                <a:spcPct val="130000"/>
              </a:lnSpc>
            </a:pPr>
            <a:r>
              <a:rPr lang="zh-CN" altLang="en-US" smtClean="0">
                <a:latin typeface="宋体" charset="-122"/>
                <a:ea typeface="宋体" charset="-122"/>
              </a:rPr>
              <a:t>关系视图：</a:t>
            </a:r>
            <a:r>
              <a:rPr lang="zh-CN" altLang="en-US" b="0" smtClean="0">
                <a:latin typeface="宋体" charset="-122"/>
                <a:ea typeface="宋体" charset="-122"/>
              </a:rPr>
              <a:t>关系视图</a:t>
            </a:r>
            <a:r>
              <a:rPr lang="en-US" altLang="zh-CN" b="0" smtClean="0">
                <a:latin typeface="宋体" charset="-122"/>
                <a:ea typeface="宋体" charset="-122"/>
              </a:rPr>
              <a:t>(relational view)</a:t>
            </a:r>
            <a:r>
              <a:rPr lang="zh-CN" altLang="en-US" b="0" smtClean="0">
                <a:latin typeface="宋体" charset="-122"/>
                <a:ea typeface="宋体" charset="-122"/>
              </a:rPr>
              <a:t>基本上就是经过存储的查询，可以将它的输出看作是一个表。它就是基于关系数据的存储对象。</a:t>
            </a:r>
          </a:p>
          <a:p>
            <a:pPr lvl="1">
              <a:lnSpc>
                <a:spcPct val="130000"/>
              </a:lnSpc>
            </a:pPr>
            <a:r>
              <a:rPr lang="zh-CN" altLang="en-US" smtClean="0">
                <a:latin typeface="宋体" charset="-122"/>
                <a:ea typeface="宋体" charset="-122"/>
              </a:rPr>
              <a:t>内嵌视图：</a:t>
            </a:r>
            <a:r>
              <a:rPr lang="zh-CN" altLang="en-US" b="0" smtClean="0">
                <a:latin typeface="宋体" charset="-122"/>
                <a:ea typeface="宋体" charset="-122"/>
              </a:rPr>
              <a:t>又称为嵌套查询，是嵌入到父查询中的查询，能够在任何可以使用表名称的地方使用。</a:t>
            </a:r>
          </a:p>
          <a:p>
            <a:pPr lvl="1">
              <a:lnSpc>
                <a:spcPct val="130000"/>
              </a:lnSpc>
            </a:pPr>
            <a:r>
              <a:rPr lang="zh-CN" altLang="en-US" smtClean="0">
                <a:latin typeface="宋体" charset="-122"/>
                <a:ea typeface="宋体" charset="-122"/>
              </a:rPr>
              <a:t>对象视图：</a:t>
            </a:r>
            <a:r>
              <a:rPr lang="zh-CN" altLang="en-US" b="0" smtClean="0">
                <a:latin typeface="宋体" charset="-122"/>
                <a:ea typeface="宋体" charset="-122"/>
              </a:rPr>
              <a:t>为了迎合数据库中对象类型而将关系表投射到特定数据类型的虚拟对象表中，视图的每行都是带有属性、方法和唯一标识</a:t>
            </a:r>
            <a:r>
              <a:rPr lang="en-US" altLang="zh-CN" b="0" smtClean="0">
                <a:latin typeface="宋体" charset="-122"/>
                <a:ea typeface="宋体" charset="-122"/>
              </a:rPr>
              <a:t>(OID)</a:t>
            </a:r>
            <a:r>
              <a:rPr lang="zh-CN" altLang="en-US" b="0" smtClean="0">
                <a:latin typeface="宋体" charset="-122"/>
                <a:ea typeface="宋体" charset="-122"/>
              </a:rPr>
              <a:t>的对象实例。</a:t>
            </a:r>
          </a:p>
          <a:p>
            <a:pPr lvl="1">
              <a:lnSpc>
                <a:spcPct val="130000"/>
              </a:lnSpc>
            </a:pPr>
            <a:r>
              <a:rPr lang="zh-CN" altLang="en-US" smtClean="0">
                <a:latin typeface="宋体" charset="-122"/>
                <a:ea typeface="宋体" charset="-122"/>
              </a:rPr>
              <a:t>物化视图：</a:t>
            </a:r>
            <a:r>
              <a:rPr lang="zh-CN" altLang="en-US" b="0" smtClean="0">
                <a:latin typeface="宋体" charset="-122"/>
                <a:ea typeface="宋体" charset="-122"/>
              </a:rPr>
              <a:t>就是在数据库中查询结果存储在视图中，并支持查询重写、刷新、提交等特性的视图</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r>
              <a:rPr lang="zh-CN" altLang="en-US" smtClean="0">
                <a:ea typeface="文鼎CS大宋"/>
              </a:rPr>
              <a:t>关系视图</a:t>
            </a:r>
          </a:p>
        </p:txBody>
      </p:sp>
      <p:sp>
        <p:nvSpPr>
          <p:cNvPr id="15362" name="内容占位符 2"/>
          <p:cNvSpPr>
            <a:spLocks noGrp="1"/>
          </p:cNvSpPr>
          <p:nvPr>
            <p:ph idx="1"/>
          </p:nvPr>
        </p:nvSpPr>
        <p:spPr>
          <a:xfrm>
            <a:off x="357188" y="919163"/>
            <a:ext cx="8340725" cy="5173662"/>
          </a:xfrm>
        </p:spPr>
        <p:txBody>
          <a:bodyPr/>
          <a:lstStyle/>
          <a:p>
            <a:r>
              <a:rPr lang="zh-CN" altLang="en-US" smtClean="0"/>
              <a:t>真正的“存储的查询”或“虚拟表”</a:t>
            </a:r>
            <a:endParaRPr lang="en-US" altLang="zh-CN" smtClean="0"/>
          </a:p>
          <a:p>
            <a:r>
              <a:rPr lang="zh-CN" altLang="en-US" smtClean="0"/>
              <a:t>关系视图我们经常简称为视图</a:t>
            </a:r>
            <a:endParaRPr lang="en-US" altLang="zh-CN" smtClean="0"/>
          </a:p>
          <a:p>
            <a:r>
              <a:rPr lang="zh-CN" altLang="en-US" smtClean="0"/>
              <a:t>具有与表相同的最大许可列数量的限制</a:t>
            </a:r>
            <a:r>
              <a:rPr lang="en-US" altLang="zh-CN" smtClean="0"/>
              <a:t>(1000)</a:t>
            </a:r>
          </a:p>
          <a:p>
            <a:r>
              <a:rPr lang="zh-CN" altLang="en-US" smtClean="0"/>
              <a:t>可以跟表一样进行</a:t>
            </a:r>
            <a:r>
              <a:rPr lang="en-US" altLang="zh-CN" smtClean="0"/>
              <a:t>INSERT</a:t>
            </a:r>
            <a:r>
              <a:rPr lang="zh-CN" altLang="en-US" smtClean="0"/>
              <a:t>、</a:t>
            </a:r>
            <a:r>
              <a:rPr lang="en-US" altLang="zh-CN" smtClean="0"/>
              <a:t>UPDATE</a:t>
            </a:r>
            <a:r>
              <a:rPr lang="zh-CN" altLang="en-US" smtClean="0"/>
              <a:t>、</a:t>
            </a:r>
            <a:r>
              <a:rPr lang="en-US" altLang="zh-CN" smtClean="0"/>
              <a:t>DELETE</a:t>
            </a:r>
            <a:r>
              <a:rPr lang="zh-CN" altLang="en-US" smtClean="0"/>
              <a:t>、</a:t>
            </a:r>
            <a:r>
              <a:rPr lang="en-US" altLang="zh-CN" smtClean="0"/>
              <a:t>SELECT</a:t>
            </a:r>
            <a:r>
              <a:rPr lang="zh-CN" altLang="en-US" smtClean="0"/>
              <a:t>的操作</a:t>
            </a:r>
            <a:r>
              <a:rPr lang="en-US" altLang="zh-CN" smtClean="0"/>
              <a:t>,</a:t>
            </a:r>
            <a:r>
              <a:rPr lang="zh-CN" altLang="en-US" smtClean="0"/>
              <a:t>但主要用于查询。</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zh-CN" altLang="en-US" smtClean="0">
                <a:ea typeface="文鼎CS大宋"/>
              </a:rPr>
              <a:t>创建关系视图语法</a:t>
            </a:r>
            <a:endParaRPr lang="en-US" altLang="zh-CN" smtClean="0">
              <a:ea typeface="文鼎CS大宋"/>
            </a:endParaRPr>
          </a:p>
        </p:txBody>
      </p:sp>
      <p:sp>
        <p:nvSpPr>
          <p:cNvPr id="16386" name="Rectangle 10"/>
          <p:cNvSpPr>
            <a:spLocks noGrp="1" noChangeArrowheads="1"/>
          </p:cNvSpPr>
          <p:nvPr>
            <p:ph type="body" idx="1"/>
          </p:nvPr>
        </p:nvSpPr>
        <p:spPr>
          <a:xfrm>
            <a:off x="500063" y="857250"/>
            <a:ext cx="8229600" cy="3313113"/>
          </a:xfrm>
        </p:spPr>
        <p:txBody>
          <a:bodyPr/>
          <a:lstStyle/>
          <a:p>
            <a:pPr marL="0" indent="0"/>
            <a:r>
              <a:rPr lang="zh-CN" altLang="en-US" smtClean="0"/>
              <a:t>创建关系视图的语法：</a:t>
            </a:r>
          </a:p>
          <a:p>
            <a:pPr marL="0" indent="0">
              <a:buFont typeface="Wingdings" pitchFamily="2" charset="2"/>
              <a:buNone/>
            </a:pPr>
            <a:r>
              <a:rPr lang="zh-CN" altLang="en-US" smtClean="0">
                <a:latin typeface="Courier New" pitchFamily="49" charset="0"/>
              </a:rPr>
              <a:t>  </a:t>
            </a:r>
          </a:p>
        </p:txBody>
      </p:sp>
      <p:sp>
        <p:nvSpPr>
          <p:cNvPr id="16387" name="Text Box 11"/>
          <p:cNvSpPr txBox="1">
            <a:spLocks noChangeArrowheads="1"/>
          </p:cNvSpPr>
          <p:nvPr/>
        </p:nvSpPr>
        <p:spPr bwMode="auto">
          <a:xfrm>
            <a:off x="1357313" y="1571625"/>
            <a:ext cx="6408737" cy="2341563"/>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lIns="234000" tIns="154800" anchor="ctr">
            <a:spAutoFit/>
          </a:bodyPr>
          <a:lstStyle/>
          <a:p>
            <a:pPr>
              <a:spcBef>
                <a:spcPct val="20000"/>
              </a:spcBef>
            </a:pPr>
            <a:r>
              <a:rPr lang="en-US" altLang="zh-CN" sz="2000">
                <a:latin typeface="Calibri" pitchFamily="34" charset="0"/>
              </a:rPr>
              <a:t> CREATE [OR REPLACE] [FORCE] VIEW</a:t>
            </a:r>
          </a:p>
          <a:p>
            <a:pPr>
              <a:spcBef>
                <a:spcPct val="20000"/>
              </a:spcBef>
            </a:pPr>
            <a:r>
              <a:rPr lang="en-US" altLang="zh-CN" sz="2000">
                <a:latin typeface="Calibri" pitchFamily="34" charset="0"/>
              </a:rPr>
              <a:t>    view_name [(alias[, alias]...)] </a:t>
            </a:r>
          </a:p>
          <a:p>
            <a:pPr>
              <a:spcBef>
                <a:spcPct val="20000"/>
              </a:spcBef>
            </a:pPr>
            <a:r>
              <a:rPr lang="en-US" altLang="zh-CN" sz="2000">
                <a:latin typeface="Calibri" pitchFamily="34" charset="0"/>
              </a:rPr>
              <a:t>  AS select_statement</a:t>
            </a:r>
          </a:p>
          <a:p>
            <a:pPr>
              <a:spcBef>
                <a:spcPct val="20000"/>
              </a:spcBef>
            </a:pPr>
            <a:r>
              <a:rPr lang="en-US" altLang="zh-CN" sz="2000">
                <a:latin typeface="Calibri" pitchFamily="34" charset="0"/>
              </a:rPr>
              <a:t>  [WITH CHECK OPTION</a:t>
            </a:r>
            <a:r>
              <a:rPr lang="zh-CN" altLang="en-US" sz="2000">
                <a:latin typeface="Calibri" pitchFamily="34" charset="0"/>
              </a:rPr>
              <a:t> </a:t>
            </a:r>
            <a:r>
              <a:rPr lang="en-US" altLang="zh-CN" sz="2000">
                <a:latin typeface="Calibri" pitchFamily="34" charset="0"/>
              </a:rPr>
              <a:t>[CONSTRAINT constraint]]</a:t>
            </a:r>
          </a:p>
          <a:p>
            <a:pPr>
              <a:spcBef>
                <a:spcPct val="20000"/>
              </a:spcBef>
            </a:pPr>
            <a:r>
              <a:rPr lang="en-US" altLang="zh-CN" sz="2000">
                <a:latin typeface="Calibri" pitchFamily="34" charset="0"/>
              </a:rPr>
              <a:t>  [WITH READ ONLY];</a:t>
            </a:r>
          </a:p>
          <a:p>
            <a:pPr>
              <a:spcBef>
                <a:spcPct val="20000"/>
              </a:spcBef>
            </a:pPr>
            <a:endParaRPr lang="en-US" altLang="zh-CN" sz="2000">
              <a:latin typeface="Calibri" pitchFamily="34" charset="0"/>
            </a:endParaRPr>
          </a:p>
        </p:txBody>
      </p:sp>
      <p:sp>
        <p:nvSpPr>
          <p:cNvPr id="6" name="Text Box 82"/>
          <p:cNvSpPr txBox="1">
            <a:spLocks noChangeArrowheads="1"/>
          </p:cNvSpPr>
          <p:nvPr/>
        </p:nvSpPr>
        <p:spPr bwMode="auto">
          <a:xfrm>
            <a:off x="1071563" y="4071938"/>
            <a:ext cx="7786687" cy="1357312"/>
          </a:xfrm>
          <a:prstGeom prst="rect">
            <a:avLst/>
          </a:prstGeom>
          <a:gradFill rotWithShape="1">
            <a:gsLst>
              <a:gs pos="0">
                <a:srgbClr val="FFCC00"/>
              </a:gs>
              <a:gs pos="100000">
                <a:schemeClr val="bg1"/>
              </a:gs>
            </a:gsLst>
            <a:lin ang="5400000" scaled="1"/>
          </a:gradFill>
          <a:ln w="9525" algn="ctr">
            <a:solidFill>
              <a:schemeClr val="tx1"/>
            </a:solidFill>
            <a:miter lim="800000"/>
            <a:headEnd/>
            <a:tailEnd/>
          </a:ln>
        </p:spPr>
        <p:txBody>
          <a:bodyPr wrap="none" anchor="ctr"/>
          <a:lstStyle/>
          <a:p>
            <a:pPr>
              <a:lnSpc>
                <a:spcPct val="95000"/>
              </a:lnSpc>
            </a:pPr>
            <a:r>
              <a:rPr lang="en-US" altLang="zh-CN" sz="2000">
                <a:latin typeface="Calibri" pitchFamily="34" charset="0"/>
              </a:rPr>
              <a:t>FORCE</a:t>
            </a:r>
            <a:r>
              <a:rPr lang="zh-CN" altLang="en-US" sz="2000">
                <a:latin typeface="Calibri" pitchFamily="34" charset="0"/>
              </a:rPr>
              <a:t>无论基表是否存在都将强制创建视图</a:t>
            </a:r>
            <a:endParaRPr lang="en-US" altLang="zh-CN" sz="2000">
              <a:latin typeface="Calibri" pitchFamily="34" charset="0"/>
            </a:endParaRPr>
          </a:p>
          <a:p>
            <a:pPr>
              <a:lnSpc>
                <a:spcPct val="95000"/>
              </a:lnSpc>
            </a:pPr>
            <a:r>
              <a:rPr lang="en-US" altLang="zh-CN" sz="2000">
                <a:latin typeface="Calibri" pitchFamily="34" charset="0"/>
              </a:rPr>
              <a:t>OR REPLACE</a:t>
            </a:r>
            <a:r>
              <a:rPr lang="zh-CN" altLang="en-US" sz="2000">
                <a:latin typeface="Calibri" pitchFamily="34" charset="0"/>
              </a:rPr>
              <a:t>如果视图已经存在，则将重新创建并替换该视图</a:t>
            </a:r>
            <a:endParaRPr lang="zh-CN" altLang="en-US" sz="2000">
              <a:latin typeface="Calibri" pitchFamily="34" charset="0"/>
              <a:ea typeface="黑体" pitchFamily="49" charset="-122"/>
            </a:endParaRPr>
          </a:p>
          <a:p>
            <a:pPr>
              <a:lnSpc>
                <a:spcPct val="95000"/>
              </a:lnSpc>
            </a:pPr>
            <a:r>
              <a:rPr lang="en-US" altLang="zh-CN" sz="2000">
                <a:latin typeface="Calibri" pitchFamily="34" charset="0"/>
              </a:rPr>
              <a:t>WITH CHECK OPTION</a:t>
            </a:r>
            <a:r>
              <a:rPr lang="zh-CN" altLang="en-US" sz="2000">
                <a:latin typeface="Calibri" pitchFamily="34" charset="0"/>
              </a:rPr>
              <a:t>用于指定只能插入或更新视图的条件受限内的行</a:t>
            </a:r>
            <a:endParaRPr lang="en-US" altLang="zh-CN" sz="2000">
              <a:latin typeface="Calibri" pitchFamily="34" charset="0"/>
            </a:endParaRPr>
          </a:p>
          <a:p>
            <a:pPr>
              <a:lnSpc>
                <a:spcPct val="95000"/>
              </a:lnSpc>
            </a:pPr>
            <a:r>
              <a:rPr lang="en-US" altLang="zh-CN" sz="2000">
                <a:latin typeface="Calibri" pitchFamily="34" charset="0"/>
              </a:rPr>
              <a:t>WITH READ ONLY</a:t>
            </a:r>
            <a:r>
              <a:rPr lang="zh-CN" altLang="en-US" sz="2000">
                <a:latin typeface="Calibri" pitchFamily="34" charset="0"/>
              </a:rPr>
              <a:t>用于确保不能在此视图上执行任何修改操作</a:t>
            </a:r>
            <a:endParaRPr lang="en-US" altLang="zh-CN" sz="20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bg/>
                                          </p:spTgt>
                                        </p:tgtEl>
                                        <p:attrNameLst>
                                          <p:attrName>style.visibility</p:attrName>
                                        </p:attrNameLst>
                                      </p:cBhvr>
                                      <p:to>
                                        <p:strVal val="visible"/>
                                      </p:to>
                                    </p:set>
                                    <p:anim calcmode="discrete" valueType="clr">
                                      <p:cBhvr override="childStyle">
                                        <p:cTn id="7" dur="80"/>
                                        <p:tgtEl>
                                          <p:spTgt spid="6">
                                            <p:bg/>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bg/>
                                          </p:spTgt>
                                        </p:tgtEl>
                                        <p:attrNameLst>
                                          <p:attrName>fillcolor</p:attrName>
                                        </p:attrNameLst>
                                      </p:cBhvr>
                                      <p:tavLst>
                                        <p:tav tm="0">
                                          <p:val>
                                            <p:clrVal>
                                              <a:schemeClr val="accent2"/>
                                            </p:clrVal>
                                          </p:val>
                                        </p:tav>
                                        <p:tav tm="50000">
                                          <p:val>
                                            <p:clrVal>
                                              <a:schemeClr val="hlink"/>
                                            </p:clrVal>
                                          </p:val>
                                        </p:tav>
                                      </p:tavLst>
                                    </p:anim>
                                    <p:set>
                                      <p:cBhvr>
                                        <p:cTn id="9" dur="80"/>
                                        <p:tgtEl>
                                          <p:spTgt spid="6">
                                            <p:bg/>
                                          </p:spTgt>
                                        </p:tgtEl>
                                        <p:attrNameLst>
                                          <p:attrName>fill.type</p:attrName>
                                        </p:attrNameLst>
                                      </p:cBhvr>
                                      <p:to>
                                        <p:strVal val="solid"/>
                                      </p:to>
                                    </p:set>
                                  </p:childTnLst>
                                </p:cTn>
                              </p:par>
                              <p:par>
                                <p:cTn id="10" presetID="2" presetClass="entr" presetSubtype="4" fill="hold"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zh-CN" altLang="en-US" smtClean="0">
                <a:ea typeface="文鼎CS大宋"/>
              </a:rPr>
              <a:t>创建关系视图示例</a:t>
            </a:r>
            <a:endParaRPr lang="en-US" altLang="zh-CN" smtClean="0">
              <a:ea typeface="文鼎CS大宋"/>
            </a:endParaRPr>
          </a:p>
        </p:txBody>
      </p:sp>
      <p:graphicFrame>
        <p:nvGraphicFramePr>
          <p:cNvPr id="96555" name="Group 299"/>
          <p:cNvGraphicFramePr>
            <a:graphicFrameLocks noGrp="1"/>
          </p:cNvGraphicFramePr>
          <p:nvPr>
            <p:ph sz="half" idx="1"/>
          </p:nvPr>
        </p:nvGraphicFramePr>
        <p:xfrm>
          <a:off x="879475" y="1143000"/>
          <a:ext cx="6192838" cy="1655763"/>
        </p:xfrm>
        <a:graphic>
          <a:graphicData uri="http://schemas.openxmlformats.org/drawingml/2006/table">
            <a:tbl>
              <a:tblPr/>
              <a:tblGrid>
                <a:gridCol w="1079500"/>
                <a:gridCol w="1368425"/>
                <a:gridCol w="1368425"/>
                <a:gridCol w="935037"/>
                <a:gridCol w="1441450"/>
              </a:tblGrid>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rgbClr val="FFFFFF"/>
                          </a:solidFill>
                          <a:effectLst/>
                          <a:latin typeface="Arial" pitchFamily="34" charset="0"/>
                          <a:ea typeface="黑体" pitchFamily="49" charset="-122"/>
                        </a:rPr>
                        <a:t>studno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rgbClr val="FFFFFF"/>
                          </a:solidFill>
                          <a:effectLst/>
                          <a:latin typeface="Arial" pitchFamily="34" charset="0"/>
                          <a:ea typeface="黑体" pitchFamily="49" charset="-122"/>
                        </a:rPr>
                        <a:t>studname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rgbClr val="FFFFFF"/>
                          </a:solidFill>
                          <a:effectLst/>
                          <a:latin typeface="Arial" pitchFamily="34" charset="0"/>
                          <a:ea typeface="黑体" pitchFamily="49" charset="-122"/>
                        </a:rPr>
                        <a:t>studmarks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rgbClr val="FFFFFF"/>
                          </a:solidFill>
                          <a:effectLst/>
                          <a:latin typeface="Arial" pitchFamily="34" charset="0"/>
                          <a:ea typeface="黑体" pitchFamily="49" charset="-122"/>
                        </a:rPr>
                        <a:t>subno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rgbClr val="FFFFFF"/>
                          </a:solidFill>
                          <a:effectLst/>
                          <a:latin typeface="Arial" pitchFamily="34" charset="0"/>
                          <a:ea typeface="黑体" pitchFamily="49" charset="-122"/>
                        </a:rPr>
                        <a:t>studcaste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Rob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Open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Jesica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ea typeface="黑体" pitchFamily="49" charset="-122"/>
                        </a:rPr>
                        <a:t>Open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359" name="Text Box 103"/>
          <p:cNvSpPr txBox="1">
            <a:spLocks noChangeArrowheads="1"/>
          </p:cNvSpPr>
          <p:nvPr/>
        </p:nvSpPr>
        <p:spPr bwMode="auto">
          <a:xfrm>
            <a:off x="7643813" y="1700213"/>
            <a:ext cx="1404937" cy="369887"/>
          </a:xfrm>
          <a:prstGeom prst="rect">
            <a:avLst/>
          </a:prstGeom>
          <a:noFill/>
          <a:ln w="9525">
            <a:noFill/>
            <a:miter lim="800000"/>
            <a:headEnd/>
            <a:tailEnd/>
          </a:ln>
        </p:spPr>
        <p:txBody>
          <a:bodyPr>
            <a:spAutoFit/>
          </a:bodyPr>
          <a:lstStyle/>
          <a:p>
            <a:pPr>
              <a:spcBef>
                <a:spcPct val="50000"/>
              </a:spcBef>
            </a:pPr>
            <a:r>
              <a:rPr lang="en-US" altLang="zh-CN">
                <a:latin typeface="Calibri" pitchFamily="34" charset="0"/>
              </a:rPr>
              <a:t>Stud_details</a:t>
            </a:r>
          </a:p>
        </p:txBody>
      </p:sp>
      <p:sp>
        <p:nvSpPr>
          <p:cNvPr id="96360" name="Line 104"/>
          <p:cNvSpPr>
            <a:spLocks noChangeShapeType="1"/>
          </p:cNvSpPr>
          <p:nvPr/>
        </p:nvSpPr>
        <p:spPr bwMode="auto">
          <a:xfrm flipH="1">
            <a:off x="4637088" y="4718050"/>
            <a:ext cx="935037" cy="0"/>
          </a:xfrm>
          <a:prstGeom prst="line">
            <a:avLst/>
          </a:prstGeom>
          <a:noFill/>
          <a:ln w="9525">
            <a:solidFill>
              <a:schemeClr val="tx1"/>
            </a:solidFill>
            <a:round/>
            <a:headEnd/>
            <a:tailEnd type="triangle" w="med" len="med"/>
          </a:ln>
        </p:spPr>
        <p:txBody>
          <a:bodyPr/>
          <a:lstStyle/>
          <a:p>
            <a:endParaRPr lang="zh-CN" altLang="en-US"/>
          </a:p>
        </p:txBody>
      </p:sp>
      <p:sp>
        <p:nvSpPr>
          <p:cNvPr id="96361" name="Text Box 105"/>
          <p:cNvSpPr txBox="1">
            <a:spLocks noChangeArrowheads="1"/>
          </p:cNvSpPr>
          <p:nvPr/>
        </p:nvSpPr>
        <p:spPr bwMode="auto">
          <a:xfrm>
            <a:off x="5580063" y="4508500"/>
            <a:ext cx="1206500" cy="366713"/>
          </a:xfrm>
          <a:prstGeom prst="rect">
            <a:avLst/>
          </a:prstGeom>
          <a:noFill/>
          <a:ln w="9525">
            <a:noFill/>
            <a:miter lim="800000"/>
            <a:headEnd/>
            <a:tailEnd/>
          </a:ln>
        </p:spPr>
        <p:txBody>
          <a:bodyPr>
            <a:spAutoFit/>
          </a:bodyPr>
          <a:lstStyle/>
          <a:p>
            <a:pPr>
              <a:spcBef>
                <a:spcPct val="50000"/>
              </a:spcBef>
            </a:pPr>
            <a:r>
              <a:rPr lang="en-US" altLang="zh-CN">
                <a:latin typeface="Calibri" pitchFamily="34" charset="0"/>
              </a:rPr>
              <a:t>Stud_view</a:t>
            </a:r>
          </a:p>
        </p:txBody>
      </p:sp>
      <p:graphicFrame>
        <p:nvGraphicFramePr>
          <p:cNvPr id="96556" name="Group 300"/>
          <p:cNvGraphicFramePr>
            <a:graphicFrameLocks noGrp="1"/>
          </p:cNvGraphicFramePr>
          <p:nvPr>
            <p:ph sz="half" idx="2"/>
          </p:nvPr>
        </p:nvGraphicFramePr>
        <p:xfrm>
          <a:off x="969963" y="4581525"/>
          <a:ext cx="3816350" cy="1439863"/>
        </p:xfrm>
        <a:graphic>
          <a:graphicData uri="http://schemas.openxmlformats.org/drawingml/2006/table">
            <a:tbl>
              <a:tblPr/>
              <a:tblGrid>
                <a:gridCol w="1271587"/>
                <a:gridCol w="1392238"/>
                <a:gridCol w="1152525"/>
              </a:tblGrid>
              <a:tr h="3016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studno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studname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bg1"/>
                          </a:solidFill>
                          <a:effectLst/>
                          <a:latin typeface="Arial" pitchFamily="34" charset="0"/>
                          <a:ea typeface="黑体" pitchFamily="49" charset="-122"/>
                        </a:rPr>
                        <a:t>subno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67CE"/>
                    </a:solidFill>
                  </a:tcPr>
                </a:tc>
              </a:tr>
              <a:tr h="3841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Rob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ea typeface="黑体" pitchFamily="49" charset="-122"/>
                        </a:rPr>
                        <a:t>Jesica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ea typeface="黑体"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412" name="AutoShape 156"/>
          <p:cNvSpPr>
            <a:spLocks noChangeArrowheads="1"/>
          </p:cNvSpPr>
          <p:nvPr/>
        </p:nvSpPr>
        <p:spPr bwMode="auto">
          <a:xfrm rot="-5400000">
            <a:off x="2245519" y="3526632"/>
            <a:ext cx="1557337" cy="647700"/>
          </a:xfrm>
          <a:prstGeom prst="leftArrow">
            <a:avLst>
              <a:gd name="adj1" fmla="val 50000"/>
              <a:gd name="adj2" fmla="val 60110"/>
            </a:avLst>
          </a:prstGeom>
          <a:gradFill rotWithShape="1">
            <a:gsLst>
              <a:gs pos="0">
                <a:srgbClr val="FFCC00"/>
              </a:gs>
              <a:gs pos="100000">
                <a:schemeClr val="bg1"/>
              </a:gs>
            </a:gsLst>
            <a:lin ang="5400000" scaled="1"/>
          </a:gradFill>
          <a:ln w="9525" algn="ctr">
            <a:solidFill>
              <a:schemeClr val="tx1"/>
            </a:solidFill>
            <a:miter lim="800000"/>
            <a:headEnd/>
            <a:tailEnd/>
          </a:ln>
        </p:spPr>
        <p:txBody>
          <a:bodyPr wrap="none" anchor="ctr"/>
          <a:lstStyle/>
          <a:p>
            <a:pPr algn="ctr"/>
            <a:r>
              <a:rPr lang="zh-CN" altLang="en-US">
                <a:latin typeface="Calibri" pitchFamily="34" charset="0"/>
                <a:ea typeface="黑体" pitchFamily="49" charset="-122"/>
              </a:rPr>
              <a:t>创建视图</a:t>
            </a:r>
          </a:p>
        </p:txBody>
      </p:sp>
      <p:sp>
        <p:nvSpPr>
          <p:cNvPr id="96441" name="Line 185"/>
          <p:cNvSpPr>
            <a:spLocks noChangeShapeType="1"/>
          </p:cNvSpPr>
          <p:nvPr/>
        </p:nvSpPr>
        <p:spPr bwMode="auto">
          <a:xfrm flipH="1">
            <a:off x="7140575" y="1881188"/>
            <a:ext cx="503238" cy="0"/>
          </a:xfrm>
          <a:prstGeom prst="line">
            <a:avLst/>
          </a:prstGeom>
          <a:noFill/>
          <a:ln w="9525">
            <a:solidFill>
              <a:schemeClr val="tx1"/>
            </a:solidFill>
            <a:round/>
            <a:headEnd/>
            <a:tailEnd type="triangle" w="med" len="med"/>
          </a:ln>
        </p:spPr>
        <p:txBody>
          <a:bodyPr/>
          <a:lstStyle/>
          <a:p>
            <a:endParaRPr lang="zh-CN" altLang="en-US"/>
          </a:p>
        </p:txBody>
      </p:sp>
      <p:sp>
        <p:nvSpPr>
          <p:cNvPr id="96445" name="Rectangle 189"/>
          <p:cNvSpPr>
            <a:spLocks noChangeArrowheads="1"/>
          </p:cNvSpPr>
          <p:nvPr/>
        </p:nvSpPr>
        <p:spPr bwMode="auto">
          <a:xfrm>
            <a:off x="1214438" y="3214688"/>
            <a:ext cx="5600700" cy="1016000"/>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anchor="ctr">
            <a:spAutoFit/>
          </a:bodyPr>
          <a:lstStyle/>
          <a:p>
            <a:r>
              <a:rPr lang="en-US" altLang="zh-CN" sz="2000">
                <a:latin typeface="Calibri" pitchFamily="34" charset="0"/>
              </a:rPr>
              <a:t>CREATE VIEW stud_view</a:t>
            </a:r>
          </a:p>
          <a:p>
            <a:r>
              <a:rPr lang="en-US" altLang="zh-CN" sz="2000">
                <a:latin typeface="Calibri" pitchFamily="34" charset="0"/>
              </a:rPr>
              <a:t>AS SELECT studno, studname, subno</a:t>
            </a:r>
          </a:p>
          <a:p>
            <a:r>
              <a:rPr lang="en-US" altLang="zh-CN" sz="2000">
                <a:latin typeface="Calibri" pitchFamily="34" charset="0"/>
              </a:rPr>
              <a:t>FROM Stud_details;</a:t>
            </a:r>
            <a:endParaRPr lang="fr-FR" altLang="zh-CN" sz="20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96555"/>
                                        </p:tgtEl>
                                        <p:attrNameLst>
                                          <p:attrName>style.visibility</p:attrName>
                                        </p:attrNameLst>
                                      </p:cBhvr>
                                      <p:to>
                                        <p:strVal val="visible"/>
                                      </p:to>
                                    </p:set>
                                    <p:animEffect transition="in" filter="slide(fromTop)">
                                      <p:cBhvr>
                                        <p:cTn id="7" dur="1000"/>
                                        <p:tgtEl>
                                          <p:spTgt spid="96555"/>
                                        </p:tgtEl>
                                      </p:cBhvr>
                                    </p:animEffect>
                                  </p:childTnLst>
                                </p:cTn>
                              </p:par>
                            </p:childTnLst>
                          </p:cTn>
                        </p:par>
                        <p:par>
                          <p:cTn id="8" fill="hold">
                            <p:stCondLst>
                              <p:cond delay="1000"/>
                            </p:stCondLst>
                            <p:childTnLst>
                              <p:par>
                                <p:cTn id="9" presetID="12" presetClass="entr" presetSubtype="1" fill="hold" grpId="0" nodeType="afterEffect">
                                  <p:stCondLst>
                                    <p:cond delay="0"/>
                                  </p:stCondLst>
                                  <p:childTnLst>
                                    <p:set>
                                      <p:cBhvr>
                                        <p:cTn id="10" dur="1" fill="hold">
                                          <p:stCondLst>
                                            <p:cond delay="0"/>
                                          </p:stCondLst>
                                        </p:cTn>
                                        <p:tgtEl>
                                          <p:spTgt spid="96441"/>
                                        </p:tgtEl>
                                        <p:attrNameLst>
                                          <p:attrName>style.visibility</p:attrName>
                                        </p:attrNameLst>
                                      </p:cBhvr>
                                      <p:to>
                                        <p:strVal val="visible"/>
                                      </p:to>
                                    </p:set>
                                    <p:animEffect transition="in" filter="slide(fromTop)">
                                      <p:cBhvr>
                                        <p:cTn id="11" dur="1000"/>
                                        <p:tgtEl>
                                          <p:spTgt spid="96441"/>
                                        </p:tgtEl>
                                      </p:cBhvr>
                                    </p:animEffect>
                                  </p:childTnLst>
                                </p:cTn>
                              </p:par>
                            </p:childTnLst>
                          </p:cTn>
                        </p:par>
                        <p:par>
                          <p:cTn id="12" fill="hold">
                            <p:stCondLst>
                              <p:cond delay="2000"/>
                            </p:stCondLst>
                            <p:childTnLst>
                              <p:par>
                                <p:cTn id="13" presetID="12" presetClass="entr" presetSubtype="1" fill="hold" grpId="0" nodeType="afterEffect">
                                  <p:stCondLst>
                                    <p:cond delay="0"/>
                                  </p:stCondLst>
                                  <p:childTnLst>
                                    <p:set>
                                      <p:cBhvr>
                                        <p:cTn id="14" dur="1" fill="hold">
                                          <p:stCondLst>
                                            <p:cond delay="0"/>
                                          </p:stCondLst>
                                        </p:cTn>
                                        <p:tgtEl>
                                          <p:spTgt spid="96359"/>
                                        </p:tgtEl>
                                        <p:attrNameLst>
                                          <p:attrName>style.visibility</p:attrName>
                                        </p:attrNameLst>
                                      </p:cBhvr>
                                      <p:to>
                                        <p:strVal val="visible"/>
                                      </p:to>
                                    </p:set>
                                    <p:animEffect transition="in" filter="slide(fromTop)">
                                      <p:cBhvr>
                                        <p:cTn id="15" dur="1000"/>
                                        <p:tgtEl>
                                          <p:spTgt spid="96359"/>
                                        </p:tgtEl>
                                      </p:cBhvr>
                                    </p:animEffect>
                                  </p:childTnLst>
                                </p:cTn>
                              </p:par>
                            </p:childTnLst>
                          </p:cTn>
                        </p:par>
                        <p:par>
                          <p:cTn id="16" fill="hold">
                            <p:stCondLst>
                              <p:cond delay="3000"/>
                            </p:stCondLst>
                            <p:childTnLst>
                              <p:par>
                                <p:cTn id="17" presetID="12" presetClass="entr" presetSubtype="1" fill="hold" grpId="0" nodeType="afterEffect">
                                  <p:stCondLst>
                                    <p:cond delay="0"/>
                                  </p:stCondLst>
                                  <p:childTnLst>
                                    <p:set>
                                      <p:cBhvr>
                                        <p:cTn id="18" dur="1" fill="hold">
                                          <p:stCondLst>
                                            <p:cond delay="0"/>
                                          </p:stCondLst>
                                        </p:cTn>
                                        <p:tgtEl>
                                          <p:spTgt spid="96412"/>
                                        </p:tgtEl>
                                        <p:attrNameLst>
                                          <p:attrName>style.visibility</p:attrName>
                                        </p:attrNameLst>
                                      </p:cBhvr>
                                      <p:to>
                                        <p:strVal val="visible"/>
                                      </p:to>
                                    </p:set>
                                    <p:animEffect transition="in" filter="slide(fromTop)">
                                      <p:cBhvr>
                                        <p:cTn id="19" dur="1000"/>
                                        <p:tgtEl>
                                          <p:spTgt spid="9641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1000"/>
                                        <p:tgtEl>
                                          <p:spTgt spid="96412"/>
                                        </p:tgtEl>
                                        <p:attrNameLst>
                                          <p:attrName>ppt_x</p:attrName>
                                        </p:attrNameLst>
                                      </p:cBhvr>
                                      <p:tavLst>
                                        <p:tav tm="0">
                                          <p:val>
                                            <p:strVal val="ppt_x"/>
                                          </p:val>
                                        </p:tav>
                                        <p:tav tm="100000">
                                          <p:val>
                                            <p:strVal val="ppt_x"/>
                                          </p:val>
                                        </p:tav>
                                      </p:tavLst>
                                    </p:anim>
                                    <p:anim calcmode="lin" valueType="num">
                                      <p:cBhvr additive="base">
                                        <p:cTn id="24" dur="1000"/>
                                        <p:tgtEl>
                                          <p:spTgt spid="96412"/>
                                        </p:tgtEl>
                                        <p:attrNameLst>
                                          <p:attrName>ppt_y</p:attrName>
                                        </p:attrNameLst>
                                      </p:cBhvr>
                                      <p:tavLst>
                                        <p:tav tm="0">
                                          <p:val>
                                            <p:strVal val="ppt_y"/>
                                          </p:val>
                                        </p:tav>
                                        <p:tav tm="100000">
                                          <p:val>
                                            <p:strVal val="1+ppt_h/2"/>
                                          </p:val>
                                        </p:tav>
                                      </p:tavLst>
                                    </p:anim>
                                    <p:set>
                                      <p:cBhvr>
                                        <p:cTn id="25" dur="1" fill="hold">
                                          <p:stCondLst>
                                            <p:cond delay="999"/>
                                          </p:stCondLst>
                                        </p:cTn>
                                        <p:tgtEl>
                                          <p:spTgt spid="96412"/>
                                        </p:tgtEl>
                                        <p:attrNameLst>
                                          <p:attrName>style.visibility</p:attrName>
                                        </p:attrNameLst>
                                      </p:cBhvr>
                                      <p:to>
                                        <p:strVal val="hidden"/>
                                      </p:to>
                                    </p:set>
                                  </p:childTnLst>
                                </p:cTn>
                              </p:par>
                            </p:childTnLst>
                          </p:cTn>
                        </p:par>
                        <p:par>
                          <p:cTn id="26" fill="hold">
                            <p:stCondLst>
                              <p:cond delay="1000"/>
                            </p:stCondLst>
                            <p:childTnLst>
                              <p:par>
                                <p:cTn id="27" presetID="27" presetClass="entr" presetSubtype="0" fill="hold" grpId="0" nodeType="afterEffect">
                                  <p:stCondLst>
                                    <p:cond delay="0"/>
                                  </p:stCondLst>
                                  <p:iterate type="lt">
                                    <p:tmPct val="50000"/>
                                  </p:iterate>
                                  <p:childTnLst>
                                    <p:set>
                                      <p:cBhvr>
                                        <p:cTn id="28" dur="1" fill="hold">
                                          <p:stCondLst>
                                            <p:cond delay="0"/>
                                          </p:stCondLst>
                                        </p:cTn>
                                        <p:tgtEl>
                                          <p:spTgt spid="96445"/>
                                        </p:tgtEl>
                                        <p:attrNameLst>
                                          <p:attrName>style.visibility</p:attrName>
                                        </p:attrNameLst>
                                      </p:cBhvr>
                                      <p:to>
                                        <p:strVal val="visible"/>
                                      </p:to>
                                    </p:set>
                                    <p:anim calcmode="discrete" valueType="clr">
                                      <p:cBhvr override="childStyle">
                                        <p:cTn id="29" dur="80"/>
                                        <p:tgtEl>
                                          <p:spTgt spid="96445"/>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96445"/>
                                        </p:tgtEl>
                                        <p:attrNameLst>
                                          <p:attrName>fillcolor</p:attrName>
                                        </p:attrNameLst>
                                      </p:cBhvr>
                                      <p:tavLst>
                                        <p:tav tm="0">
                                          <p:val>
                                            <p:clrVal>
                                              <a:schemeClr val="accent2"/>
                                            </p:clrVal>
                                          </p:val>
                                        </p:tav>
                                        <p:tav tm="50000">
                                          <p:val>
                                            <p:clrVal>
                                              <a:schemeClr val="hlink"/>
                                            </p:clrVal>
                                          </p:val>
                                        </p:tav>
                                      </p:tavLst>
                                    </p:anim>
                                    <p:set>
                                      <p:cBhvr>
                                        <p:cTn id="31" dur="80"/>
                                        <p:tgtEl>
                                          <p:spTgt spid="96445"/>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 presetClass="exit" presetSubtype="2" fill="hold" grpId="1" nodeType="clickEffect">
                                  <p:stCondLst>
                                    <p:cond delay="0"/>
                                  </p:stCondLst>
                                  <p:iterate type="lt">
                                    <p:tmPct val="0"/>
                                  </p:iterate>
                                  <p:childTnLst>
                                    <p:anim calcmode="lin" valueType="num">
                                      <p:cBhvr additive="base">
                                        <p:cTn id="35" dur="1000"/>
                                        <p:tgtEl>
                                          <p:spTgt spid="96445"/>
                                        </p:tgtEl>
                                        <p:attrNameLst>
                                          <p:attrName>ppt_x</p:attrName>
                                        </p:attrNameLst>
                                      </p:cBhvr>
                                      <p:tavLst>
                                        <p:tav tm="0">
                                          <p:val>
                                            <p:strVal val="ppt_x"/>
                                          </p:val>
                                        </p:tav>
                                        <p:tav tm="100000">
                                          <p:val>
                                            <p:strVal val="1+ppt_w/2"/>
                                          </p:val>
                                        </p:tav>
                                      </p:tavLst>
                                    </p:anim>
                                    <p:anim calcmode="lin" valueType="num">
                                      <p:cBhvr additive="base">
                                        <p:cTn id="36" dur="1000"/>
                                        <p:tgtEl>
                                          <p:spTgt spid="96445"/>
                                        </p:tgtEl>
                                        <p:attrNameLst>
                                          <p:attrName>ppt_y</p:attrName>
                                        </p:attrNameLst>
                                      </p:cBhvr>
                                      <p:tavLst>
                                        <p:tav tm="0">
                                          <p:val>
                                            <p:strVal val="ppt_y"/>
                                          </p:val>
                                        </p:tav>
                                        <p:tav tm="100000">
                                          <p:val>
                                            <p:strVal val="ppt_y"/>
                                          </p:val>
                                        </p:tav>
                                      </p:tavLst>
                                    </p:anim>
                                    <p:set>
                                      <p:cBhvr>
                                        <p:cTn id="37" dur="1" fill="hold">
                                          <p:stCondLst>
                                            <p:cond delay="999"/>
                                          </p:stCondLst>
                                        </p:cTn>
                                        <p:tgtEl>
                                          <p:spTgt spid="9644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6556"/>
                                        </p:tgtEl>
                                        <p:attrNameLst>
                                          <p:attrName>style.visibility</p:attrName>
                                        </p:attrNameLst>
                                      </p:cBhvr>
                                      <p:to>
                                        <p:strVal val="visible"/>
                                      </p:to>
                                    </p:set>
                                    <p:animEffect transition="in" filter="wipe(up)">
                                      <p:cBhvr>
                                        <p:cTn id="42" dur="1000"/>
                                        <p:tgtEl>
                                          <p:spTgt spid="96556"/>
                                        </p:tgtEl>
                                      </p:cBhvr>
                                    </p:animEffect>
                                  </p:childTnLst>
                                </p:cTn>
                              </p:par>
                            </p:childTnLst>
                          </p:cTn>
                        </p:par>
                        <p:par>
                          <p:cTn id="43" fill="hold">
                            <p:stCondLst>
                              <p:cond delay="1000"/>
                            </p:stCondLst>
                            <p:childTnLst>
                              <p:par>
                                <p:cTn id="44" presetID="2" presetClass="entr" presetSubtype="2" fill="hold" grpId="0" nodeType="afterEffect">
                                  <p:stCondLst>
                                    <p:cond delay="0"/>
                                  </p:stCondLst>
                                  <p:childTnLst>
                                    <p:set>
                                      <p:cBhvr>
                                        <p:cTn id="45" dur="1" fill="hold">
                                          <p:stCondLst>
                                            <p:cond delay="0"/>
                                          </p:stCondLst>
                                        </p:cTn>
                                        <p:tgtEl>
                                          <p:spTgt spid="96360"/>
                                        </p:tgtEl>
                                        <p:attrNameLst>
                                          <p:attrName>style.visibility</p:attrName>
                                        </p:attrNameLst>
                                      </p:cBhvr>
                                      <p:to>
                                        <p:strVal val="visible"/>
                                      </p:to>
                                    </p:set>
                                    <p:anim calcmode="lin" valueType="num">
                                      <p:cBhvr additive="base">
                                        <p:cTn id="46" dur="1000" fill="hold"/>
                                        <p:tgtEl>
                                          <p:spTgt spid="96360"/>
                                        </p:tgtEl>
                                        <p:attrNameLst>
                                          <p:attrName>ppt_x</p:attrName>
                                        </p:attrNameLst>
                                      </p:cBhvr>
                                      <p:tavLst>
                                        <p:tav tm="0">
                                          <p:val>
                                            <p:strVal val="1+#ppt_w/2"/>
                                          </p:val>
                                        </p:tav>
                                        <p:tav tm="100000">
                                          <p:val>
                                            <p:strVal val="#ppt_x"/>
                                          </p:val>
                                        </p:tav>
                                      </p:tavLst>
                                    </p:anim>
                                    <p:anim calcmode="lin" valueType="num">
                                      <p:cBhvr additive="base">
                                        <p:cTn id="47" dur="1000" fill="hold"/>
                                        <p:tgtEl>
                                          <p:spTgt spid="96360"/>
                                        </p:tgtEl>
                                        <p:attrNameLst>
                                          <p:attrName>ppt_y</p:attrName>
                                        </p:attrNameLst>
                                      </p:cBhvr>
                                      <p:tavLst>
                                        <p:tav tm="0">
                                          <p:val>
                                            <p:strVal val="#ppt_y"/>
                                          </p:val>
                                        </p:tav>
                                        <p:tav tm="100000">
                                          <p:val>
                                            <p:strVal val="#ppt_y"/>
                                          </p:val>
                                        </p:tav>
                                      </p:tavLst>
                                    </p:anim>
                                  </p:childTnLst>
                                </p:cTn>
                              </p:par>
                            </p:childTnLst>
                          </p:cTn>
                        </p:par>
                        <p:par>
                          <p:cTn id="48" fill="hold">
                            <p:stCondLst>
                              <p:cond delay="2000"/>
                            </p:stCondLst>
                            <p:childTnLst>
                              <p:par>
                                <p:cTn id="49" presetID="2" presetClass="entr" presetSubtype="2" fill="hold" grpId="0" nodeType="afterEffect">
                                  <p:stCondLst>
                                    <p:cond delay="0"/>
                                  </p:stCondLst>
                                  <p:childTnLst>
                                    <p:set>
                                      <p:cBhvr>
                                        <p:cTn id="50" dur="1" fill="hold">
                                          <p:stCondLst>
                                            <p:cond delay="0"/>
                                          </p:stCondLst>
                                        </p:cTn>
                                        <p:tgtEl>
                                          <p:spTgt spid="96361"/>
                                        </p:tgtEl>
                                        <p:attrNameLst>
                                          <p:attrName>style.visibility</p:attrName>
                                        </p:attrNameLst>
                                      </p:cBhvr>
                                      <p:to>
                                        <p:strVal val="visible"/>
                                      </p:to>
                                    </p:set>
                                    <p:anim calcmode="lin" valueType="num">
                                      <p:cBhvr additive="base">
                                        <p:cTn id="51" dur="1000" fill="hold"/>
                                        <p:tgtEl>
                                          <p:spTgt spid="96361"/>
                                        </p:tgtEl>
                                        <p:attrNameLst>
                                          <p:attrName>ppt_x</p:attrName>
                                        </p:attrNameLst>
                                      </p:cBhvr>
                                      <p:tavLst>
                                        <p:tav tm="0">
                                          <p:val>
                                            <p:strVal val="1+#ppt_w/2"/>
                                          </p:val>
                                        </p:tav>
                                        <p:tav tm="100000">
                                          <p:val>
                                            <p:strVal val="#ppt_x"/>
                                          </p:val>
                                        </p:tav>
                                      </p:tavLst>
                                    </p:anim>
                                    <p:anim calcmode="lin" valueType="num">
                                      <p:cBhvr additive="base">
                                        <p:cTn id="52" dur="1000" fill="hold"/>
                                        <p:tgtEl>
                                          <p:spTgt spid="963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9" grpId="0"/>
      <p:bldP spid="96360" grpId="0" animBg="1"/>
      <p:bldP spid="96361" grpId="0"/>
      <p:bldP spid="96412" grpId="0" animBg="1"/>
      <p:bldP spid="96412" grpId="1" animBg="1"/>
      <p:bldP spid="96441" grpId="0" animBg="1"/>
      <p:bldP spid="96445" grpId="0" animBg="1"/>
      <p:bldP spid="9644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smtClean="0">
                <a:ea typeface="文鼎CS大宋"/>
              </a:rPr>
              <a:t>带有参数的视图</a:t>
            </a:r>
            <a:endParaRPr lang="en-US" altLang="zh-CN" smtClean="0">
              <a:ea typeface="文鼎CS大宋"/>
            </a:endParaRPr>
          </a:p>
        </p:txBody>
      </p:sp>
      <p:sp>
        <p:nvSpPr>
          <p:cNvPr id="148483" name="Rectangle 3"/>
          <p:cNvSpPr>
            <a:spLocks noGrp="1" noChangeArrowheads="1"/>
          </p:cNvSpPr>
          <p:nvPr>
            <p:ph type="body" idx="1"/>
          </p:nvPr>
        </p:nvSpPr>
        <p:spPr>
          <a:xfrm>
            <a:off x="827088" y="1409700"/>
            <a:ext cx="5400675" cy="431800"/>
          </a:xfrm>
          <a:gradFill rotWithShape="1">
            <a:gsLst>
              <a:gs pos="0">
                <a:srgbClr val="99FF66"/>
              </a:gs>
              <a:gs pos="100000">
                <a:srgbClr val="FFFFFF"/>
              </a:gs>
            </a:gsLst>
            <a:path path="rect">
              <a:fillToRect r="100000" b="100000"/>
            </a:path>
          </a:gradFill>
          <a:ln w="12700" cap="flat" algn="ctr">
            <a:solidFill>
              <a:srgbClr val="008000"/>
            </a:solidFill>
          </a:ln>
          <a:effectLst>
            <a:outerShdw dist="35921" dir="2700000" algn="ctr" rotWithShape="0">
              <a:schemeClr val="bg2"/>
            </a:outerShdw>
          </a:effectLst>
        </p:spPr>
        <p:txBody>
          <a:bodyPr lIns="324000"/>
          <a:lstStyle/>
          <a:p>
            <a:pPr marL="0" indent="0">
              <a:spcBef>
                <a:spcPct val="0"/>
              </a:spcBef>
              <a:buFontTx/>
              <a:buNone/>
              <a:defRPr/>
            </a:pPr>
            <a:r>
              <a:rPr lang="zh-CN" altLang="en-US" sz="2000"/>
              <a:t>使用 </a:t>
            </a:r>
            <a:r>
              <a:rPr lang="en-US" altLang="zh-CN" sz="2000"/>
              <a:t>WITH CHECK OPTION </a:t>
            </a:r>
            <a:r>
              <a:rPr lang="zh-CN" altLang="en-US" sz="2000"/>
              <a:t>选项创建视图</a:t>
            </a:r>
          </a:p>
        </p:txBody>
      </p:sp>
      <p:sp>
        <p:nvSpPr>
          <p:cNvPr id="148484" name="Rectangle 4"/>
          <p:cNvSpPr>
            <a:spLocks noChangeArrowheads="1"/>
          </p:cNvSpPr>
          <p:nvPr/>
        </p:nvSpPr>
        <p:spPr bwMode="auto">
          <a:xfrm>
            <a:off x="827088" y="1985963"/>
            <a:ext cx="6769100" cy="1016000"/>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anchor="ctr">
            <a:spAutoFit/>
          </a:bodyPr>
          <a:lstStyle/>
          <a:p>
            <a:r>
              <a:rPr lang="en-US" altLang="zh-CN" sz="2000">
                <a:latin typeface="Calibri" pitchFamily="34" charset="0"/>
              </a:rPr>
              <a:t>CREATE OR REPLACE VIEW pause_view AS</a:t>
            </a:r>
          </a:p>
          <a:p>
            <a:r>
              <a:rPr lang="en-US" altLang="zh-CN" sz="2000">
                <a:latin typeface="Calibri" pitchFamily="34" charset="0"/>
              </a:rPr>
              <a:t>SELECT * FROM order_master WHERE ostatus = 'p'</a:t>
            </a:r>
          </a:p>
          <a:p>
            <a:r>
              <a:rPr lang="en-US" altLang="zh-CN" sz="2000">
                <a:latin typeface="Calibri" pitchFamily="34" charset="0"/>
              </a:rPr>
              <a:t>WITH CHECK OPTION CONSTRAINT chk_pv;</a:t>
            </a:r>
            <a:endParaRPr lang="fr-FR" altLang="zh-CN" sz="2000">
              <a:latin typeface="Calibri" pitchFamily="34" charset="0"/>
            </a:endParaRPr>
          </a:p>
        </p:txBody>
      </p:sp>
      <p:sp>
        <p:nvSpPr>
          <p:cNvPr id="148485" name="Rectangle 5"/>
          <p:cNvSpPr>
            <a:spLocks noChangeArrowheads="1"/>
          </p:cNvSpPr>
          <p:nvPr/>
        </p:nvSpPr>
        <p:spPr bwMode="auto">
          <a:xfrm>
            <a:off x="827088" y="3297238"/>
            <a:ext cx="5400675" cy="419100"/>
          </a:xfrm>
          <a:prstGeom prst="rect">
            <a:avLst/>
          </a:prstGeom>
          <a:gradFill rotWithShape="1">
            <a:gsLst>
              <a:gs pos="0">
                <a:srgbClr val="99FF66"/>
              </a:gs>
              <a:gs pos="100000">
                <a:srgbClr val="FFFFFF"/>
              </a:gs>
            </a:gsLst>
            <a:path path="rect">
              <a:fillToRect r="100000" b="100000"/>
            </a:path>
          </a:gradFill>
          <a:ln w="12700" algn="ctr">
            <a:solidFill>
              <a:srgbClr val="008000"/>
            </a:solidFill>
            <a:miter lim="800000"/>
            <a:headEnd/>
            <a:tailEnd/>
          </a:ln>
          <a:effectLst>
            <a:outerShdw dist="35921" dir="2700000" algn="ctr" rotWithShape="0">
              <a:schemeClr val="bg2"/>
            </a:outerShdw>
          </a:effectLst>
        </p:spPr>
        <p:txBody>
          <a:bodyPr lIns="324000"/>
          <a:lstStyle/>
          <a:p>
            <a:pPr fontAlgn="auto">
              <a:spcBef>
                <a:spcPts val="0"/>
              </a:spcBef>
              <a:spcAft>
                <a:spcPts val="0"/>
              </a:spcAft>
              <a:defRPr/>
            </a:pPr>
            <a:r>
              <a:rPr lang="zh-CN" altLang="en-US" sz="2000">
                <a:latin typeface="+mn-lt"/>
                <a:ea typeface="黑体" pitchFamily="49" charset="-122"/>
              </a:rPr>
              <a:t>使用 </a:t>
            </a:r>
            <a:r>
              <a:rPr lang="en-US" altLang="zh-CN" sz="2000">
                <a:latin typeface="+mn-lt"/>
                <a:ea typeface="黑体" pitchFamily="49" charset="-122"/>
              </a:rPr>
              <a:t>ORDER BY </a:t>
            </a:r>
            <a:r>
              <a:rPr lang="zh-CN" altLang="en-US" sz="2000">
                <a:latin typeface="+mn-lt"/>
                <a:ea typeface="黑体" pitchFamily="49" charset="-122"/>
              </a:rPr>
              <a:t>子句创建视图</a:t>
            </a:r>
          </a:p>
        </p:txBody>
      </p:sp>
      <p:sp>
        <p:nvSpPr>
          <p:cNvPr id="148486" name="Rectangle 6"/>
          <p:cNvSpPr>
            <a:spLocks noChangeArrowheads="1"/>
          </p:cNvSpPr>
          <p:nvPr/>
        </p:nvSpPr>
        <p:spPr bwMode="auto">
          <a:xfrm>
            <a:off x="842963" y="3857625"/>
            <a:ext cx="6769100" cy="708025"/>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anchor="ctr">
            <a:spAutoFit/>
          </a:bodyPr>
          <a:lstStyle/>
          <a:p>
            <a:r>
              <a:rPr lang="en-US" altLang="zh-CN" sz="2000">
                <a:latin typeface="Calibri" pitchFamily="34" charset="0"/>
              </a:rPr>
              <a:t>CREATE OR REPLACE VIEW ord_ven AS</a:t>
            </a:r>
          </a:p>
          <a:p>
            <a:r>
              <a:rPr lang="en-US" altLang="zh-CN" sz="2000">
                <a:latin typeface="Calibri" pitchFamily="34" charset="0"/>
              </a:rPr>
              <a:t>SELECT * FROM vendor_master ORDER BY venname;</a:t>
            </a:r>
            <a:endParaRPr lang="fr-FR" altLang="zh-CN" sz="2000">
              <a:latin typeface="Calibri" pitchFamily="34" charset="0"/>
            </a:endParaRPr>
          </a:p>
        </p:txBody>
      </p:sp>
      <p:sp>
        <p:nvSpPr>
          <p:cNvPr id="148487" name="Rectangle 7"/>
          <p:cNvSpPr>
            <a:spLocks noChangeArrowheads="1"/>
          </p:cNvSpPr>
          <p:nvPr/>
        </p:nvSpPr>
        <p:spPr bwMode="auto">
          <a:xfrm>
            <a:off x="849313" y="4926013"/>
            <a:ext cx="5354637" cy="444500"/>
          </a:xfrm>
          <a:prstGeom prst="rect">
            <a:avLst/>
          </a:prstGeom>
          <a:gradFill rotWithShape="1">
            <a:gsLst>
              <a:gs pos="0">
                <a:srgbClr val="99FF66"/>
              </a:gs>
              <a:gs pos="100000">
                <a:srgbClr val="FFFFFF"/>
              </a:gs>
            </a:gsLst>
            <a:path path="rect">
              <a:fillToRect r="100000" b="100000"/>
            </a:path>
          </a:gradFill>
          <a:ln w="12700" algn="ctr">
            <a:solidFill>
              <a:srgbClr val="008000"/>
            </a:solidFill>
            <a:miter lim="800000"/>
            <a:headEnd/>
            <a:tailEnd/>
          </a:ln>
          <a:effectLst>
            <a:outerShdw dist="35921" dir="2700000" algn="ctr" rotWithShape="0">
              <a:schemeClr val="bg2"/>
            </a:outerShdw>
          </a:effectLst>
        </p:spPr>
        <p:txBody>
          <a:bodyPr lIns="324000"/>
          <a:lstStyle/>
          <a:p>
            <a:pPr fontAlgn="auto">
              <a:spcBef>
                <a:spcPts val="0"/>
              </a:spcBef>
              <a:spcAft>
                <a:spcPts val="0"/>
              </a:spcAft>
              <a:defRPr/>
            </a:pPr>
            <a:r>
              <a:rPr lang="zh-CN" altLang="en-US" sz="2000">
                <a:latin typeface="+mn-lt"/>
                <a:ea typeface="黑体" pitchFamily="49" charset="-122"/>
              </a:rPr>
              <a:t>创建带有错误的视图</a:t>
            </a:r>
          </a:p>
        </p:txBody>
      </p:sp>
      <p:sp>
        <p:nvSpPr>
          <p:cNvPr id="148488" name="Rectangle 8"/>
          <p:cNvSpPr>
            <a:spLocks noChangeArrowheads="1"/>
          </p:cNvSpPr>
          <p:nvPr/>
        </p:nvSpPr>
        <p:spPr bwMode="auto">
          <a:xfrm>
            <a:off x="842963" y="5514975"/>
            <a:ext cx="6769100" cy="708025"/>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p:spPr>
        <p:txBody>
          <a:bodyPr anchor="ctr">
            <a:spAutoFit/>
          </a:bodyPr>
          <a:lstStyle/>
          <a:p>
            <a:r>
              <a:rPr lang="en-US" altLang="zh-CN" sz="2000">
                <a:latin typeface="Calibri" pitchFamily="34" charset="0"/>
              </a:rPr>
              <a:t>CREATE FORCE VIEW ven AS</a:t>
            </a:r>
          </a:p>
          <a:p>
            <a:r>
              <a:rPr lang="en-US" altLang="zh-CN" sz="2000">
                <a:latin typeface="Calibri" pitchFamily="34" charset="0"/>
              </a:rPr>
              <a:t>SELECT * FROM venmaster;</a:t>
            </a:r>
            <a:endParaRPr lang="fr-FR" altLang="zh-CN" sz="20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8483">
                                            <p:bg/>
                                          </p:spTgt>
                                        </p:tgtEl>
                                        <p:attrNameLst>
                                          <p:attrName>style.visibility</p:attrName>
                                        </p:attrNameLst>
                                      </p:cBhvr>
                                      <p:to>
                                        <p:strVal val="visible"/>
                                      </p:to>
                                    </p:set>
                                    <p:animEffect transition="in" filter="slide(fromLeft)">
                                      <p:cBhvr>
                                        <p:cTn id="7" dur="1000"/>
                                        <p:tgtEl>
                                          <p:spTgt spid="148483">
                                            <p:bg/>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8483">
                                            <p:txEl>
                                              <p:pRg st="0" end="0"/>
                                            </p:txEl>
                                          </p:spTgt>
                                        </p:tgtEl>
                                        <p:attrNameLst>
                                          <p:attrName>style.visibility</p:attrName>
                                        </p:attrNameLst>
                                      </p:cBhvr>
                                      <p:to>
                                        <p:strVal val="visible"/>
                                      </p:to>
                                    </p:set>
                                    <p:animEffect transition="in" filter="slide(fromLeft)">
                                      <p:cBhvr>
                                        <p:cTn id="12" dur="1000"/>
                                        <p:tgtEl>
                                          <p:spTgt spid="148483">
                                            <p:txEl>
                                              <p:pRg st="0" end="0"/>
                                            </p:txEl>
                                          </p:spTgt>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48484"/>
                                        </p:tgtEl>
                                        <p:attrNameLst>
                                          <p:attrName>style.visibility</p:attrName>
                                        </p:attrNameLst>
                                      </p:cBhvr>
                                      <p:to>
                                        <p:strVal val="visible"/>
                                      </p:to>
                                    </p:set>
                                    <p:animEffect transition="in" filter="wipe(up)">
                                      <p:cBhvr>
                                        <p:cTn id="16" dur="1000"/>
                                        <p:tgtEl>
                                          <p:spTgt spid="14848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48485">
                                            <p:bg/>
                                          </p:spTgt>
                                        </p:tgtEl>
                                        <p:attrNameLst>
                                          <p:attrName>style.visibility</p:attrName>
                                        </p:attrNameLst>
                                      </p:cBhvr>
                                      <p:to>
                                        <p:strVal val="visible"/>
                                      </p:to>
                                    </p:set>
                                    <p:animEffect transition="in" filter="slide(fromLeft)">
                                      <p:cBhvr>
                                        <p:cTn id="21" dur="1000"/>
                                        <p:tgtEl>
                                          <p:spTgt spid="148485">
                                            <p:bg/>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48485">
                                            <p:txEl>
                                              <p:pRg st="0" end="0"/>
                                            </p:txEl>
                                          </p:spTgt>
                                        </p:tgtEl>
                                        <p:attrNameLst>
                                          <p:attrName>style.visibility</p:attrName>
                                        </p:attrNameLst>
                                      </p:cBhvr>
                                      <p:to>
                                        <p:strVal val="visible"/>
                                      </p:to>
                                    </p:set>
                                    <p:animEffect transition="in" filter="slide(fromLeft)">
                                      <p:cBhvr>
                                        <p:cTn id="26" dur="1000"/>
                                        <p:tgtEl>
                                          <p:spTgt spid="148485">
                                            <p:txEl>
                                              <p:pRg st="0" end="0"/>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148486"/>
                                        </p:tgtEl>
                                        <p:attrNameLst>
                                          <p:attrName>style.visibility</p:attrName>
                                        </p:attrNameLst>
                                      </p:cBhvr>
                                      <p:to>
                                        <p:strVal val="visible"/>
                                      </p:to>
                                    </p:set>
                                    <p:animEffect transition="in" filter="wipe(up)">
                                      <p:cBhvr>
                                        <p:cTn id="30" dur="1000"/>
                                        <p:tgtEl>
                                          <p:spTgt spid="148486"/>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148487">
                                            <p:bg/>
                                          </p:spTgt>
                                        </p:tgtEl>
                                        <p:attrNameLst>
                                          <p:attrName>style.visibility</p:attrName>
                                        </p:attrNameLst>
                                      </p:cBhvr>
                                      <p:to>
                                        <p:strVal val="visible"/>
                                      </p:to>
                                    </p:set>
                                    <p:animEffect transition="in" filter="slide(fromLeft)">
                                      <p:cBhvr>
                                        <p:cTn id="35" dur="1000"/>
                                        <p:tgtEl>
                                          <p:spTgt spid="148487">
                                            <p:bg/>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148487">
                                            <p:txEl>
                                              <p:pRg st="0" end="0"/>
                                            </p:txEl>
                                          </p:spTgt>
                                        </p:tgtEl>
                                        <p:attrNameLst>
                                          <p:attrName>style.visibility</p:attrName>
                                        </p:attrNameLst>
                                      </p:cBhvr>
                                      <p:to>
                                        <p:strVal val="visible"/>
                                      </p:to>
                                    </p:set>
                                    <p:animEffect transition="in" filter="slide(fromLeft)">
                                      <p:cBhvr>
                                        <p:cTn id="40" dur="1000"/>
                                        <p:tgtEl>
                                          <p:spTgt spid="148487">
                                            <p:txEl>
                                              <p:pRg st="0" end="0"/>
                                            </p:txEl>
                                          </p:spTgt>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48488"/>
                                        </p:tgtEl>
                                        <p:attrNameLst>
                                          <p:attrName>style.visibility</p:attrName>
                                        </p:attrNameLst>
                                      </p:cBhvr>
                                      <p:to>
                                        <p:strVal val="visible"/>
                                      </p:to>
                                    </p:set>
                                    <p:animEffect transition="in" filter="wipe(up)">
                                      <p:cBhvr>
                                        <p:cTn id="44" dur="1000"/>
                                        <p:tgtEl>
                                          <p:spTgt spid="148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nimBg="1"/>
      <p:bldP spid="148484" grpId="0" animBg="1"/>
      <p:bldP spid="148485" grpId="0" build="p" animBg="1"/>
      <p:bldP spid="148486" grpId="0" animBg="1"/>
      <p:bldP spid="148487" grpId="0" build="p" animBg="1"/>
      <p:bldP spid="148488" grpId="0" animBg="1"/>
    </p:bldLst>
  </p:timing>
</p:sld>
</file>

<file path=ppt/theme/theme1.xml><?xml version="1.0" encoding="utf-8"?>
<a:theme xmlns:a="http://schemas.openxmlformats.org/drawingml/2006/main" name="第3学期JAVA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第3学期JAVA模板</Template>
  <TotalTime>3474</TotalTime>
  <Words>3193</Words>
  <Application>Microsoft Office PowerPoint</Application>
  <PresentationFormat>全屏显示(4:3)</PresentationFormat>
  <Paragraphs>367</Paragraphs>
  <Slides>31</Slides>
  <Notes>1</Notes>
  <HiddenSlides>0</HiddenSlides>
  <MMClips>0</MMClips>
  <ScaleCrop>false</ScaleCrop>
  <HeadingPairs>
    <vt:vector size="8" baseType="variant">
      <vt:variant>
        <vt:lpstr>已用的字体</vt:lpstr>
      </vt:variant>
      <vt:variant>
        <vt:i4>7</vt:i4>
      </vt:variant>
      <vt:variant>
        <vt:lpstr>演示文稿设计模板</vt:lpstr>
      </vt:variant>
      <vt:variant>
        <vt:i4>6</vt:i4>
      </vt:variant>
      <vt:variant>
        <vt:lpstr>嵌入 OLE 服务器</vt:lpstr>
      </vt:variant>
      <vt:variant>
        <vt:i4>0</vt:i4>
      </vt:variant>
      <vt:variant>
        <vt:lpstr>幻灯片标题</vt:lpstr>
      </vt:variant>
      <vt:variant>
        <vt:i4>31</vt:i4>
      </vt:variant>
    </vt:vector>
  </HeadingPairs>
  <TitlesOfParts>
    <vt:vector size="44" baseType="lpstr">
      <vt:lpstr>Calibri</vt:lpstr>
      <vt:lpstr>宋体</vt:lpstr>
      <vt:lpstr>Arial</vt:lpstr>
      <vt:lpstr>文鼎CS大宋</vt:lpstr>
      <vt:lpstr>黑体</vt:lpstr>
      <vt:lpstr>Courier New</vt:lpstr>
      <vt:lpstr>Wingdings</vt:lpstr>
      <vt:lpstr>第3学期JAVA模板</vt:lpstr>
      <vt:lpstr>第3学期JAVA模板</vt:lpstr>
      <vt:lpstr>第3学期JAVA模板</vt:lpstr>
      <vt:lpstr>第3学期JAVA模板</vt:lpstr>
      <vt:lpstr>第3学期JAVA模板</vt:lpstr>
      <vt:lpstr>第3学期JAVA模板</vt:lpstr>
      <vt:lpstr>第五章</vt:lpstr>
      <vt:lpstr>回顾</vt:lpstr>
      <vt:lpstr>本章目标</vt:lpstr>
      <vt:lpstr>视图</vt:lpstr>
      <vt:lpstr>视图的类型</vt:lpstr>
      <vt:lpstr>关系视图</vt:lpstr>
      <vt:lpstr>创建关系视图语法</vt:lpstr>
      <vt:lpstr>创建关系视图示例</vt:lpstr>
      <vt:lpstr>带有参数的视图</vt:lpstr>
      <vt:lpstr>带等联接的视图</vt:lpstr>
      <vt:lpstr>带外联接的视图</vt:lpstr>
      <vt:lpstr>关系视图上的DML语句</vt:lpstr>
      <vt:lpstr>键保留表</vt:lpstr>
      <vt:lpstr>关系视图中的函数</vt:lpstr>
      <vt:lpstr>内嵌视图</vt:lpstr>
      <vt:lpstr>使用内嵌视图</vt:lpstr>
      <vt:lpstr>物化视图的概念</vt:lpstr>
      <vt:lpstr>物化视图的特点</vt:lpstr>
      <vt:lpstr>物化视图的优点</vt:lpstr>
      <vt:lpstr>物化视图的类型</vt:lpstr>
      <vt:lpstr>物化视图的选项3-1</vt:lpstr>
      <vt:lpstr>物化视图的选项3-2</vt:lpstr>
      <vt:lpstr>物化视图的选项3-3</vt:lpstr>
      <vt:lpstr>物化视图的创建2-1</vt:lpstr>
      <vt:lpstr>物化视图的创建2-2</vt:lpstr>
      <vt:lpstr>物化视图快速刷新的限制</vt:lpstr>
      <vt:lpstr>物化视图维护</vt:lpstr>
      <vt:lpstr>物化视图日志结构</vt:lpstr>
      <vt:lpstr>Oracle的系统视图</vt:lpstr>
      <vt:lpstr>总结</vt:lpstr>
      <vt:lpstr>作业</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微软中国</dc:creator>
  <cp:lastModifiedBy>test</cp:lastModifiedBy>
  <cp:revision>211</cp:revision>
  <dcterms:created xsi:type="dcterms:W3CDTF">2012-12-04T11:43:23Z</dcterms:created>
  <dcterms:modified xsi:type="dcterms:W3CDTF">2016-07-19T16:36:05Z</dcterms:modified>
</cp:coreProperties>
</file>