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9" r:id="rId3"/>
    <p:sldId id="258" r:id="rId4"/>
    <p:sldId id="382" r:id="rId5"/>
    <p:sldId id="393" r:id="rId6"/>
    <p:sldId id="383" r:id="rId7"/>
    <p:sldId id="384" r:id="rId8"/>
    <p:sldId id="385" r:id="rId9"/>
    <p:sldId id="386" r:id="rId10"/>
    <p:sldId id="387" r:id="rId11"/>
    <p:sldId id="388" r:id="rId12"/>
    <p:sldId id="392" r:id="rId13"/>
    <p:sldId id="389" r:id="rId14"/>
    <p:sldId id="394" r:id="rId15"/>
    <p:sldId id="381" r:id="rId16"/>
    <p:sldId id="355" r:id="rId17"/>
    <p:sldId id="380" r:id="rId18"/>
    <p:sldId id="295" r:id="rId19"/>
    <p:sldId id="296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6" autoAdjust="0"/>
    <p:restoredTop sz="86415" autoAdjust="0"/>
  </p:normalViewPr>
  <p:slideViewPr>
    <p:cSldViewPr>
      <p:cViewPr>
        <p:scale>
          <a:sx n="85" d="100"/>
          <a:sy n="85" d="100"/>
        </p:scale>
        <p:origin x="-2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19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88E5665-6F2C-42FA-AB46-851748D15437}" type="datetimeFigureOut">
              <a:rPr lang="zh-CN" altLang="en-US"/>
              <a:pPr>
                <a:defRPr/>
              </a:pPr>
              <a:t>2016/7/20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8CDB523-0094-4345-A1A9-27DAD24432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5103FF-3066-434E-9B3F-301B25532412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7"/>
          <p:cNvSpPr>
            <a:spLocks/>
          </p:cNvSpPr>
          <p:nvPr/>
        </p:nvSpPr>
        <p:spPr bwMode="gray">
          <a:xfrm>
            <a:off x="0" y="0"/>
            <a:ext cx="7740650" cy="6858000"/>
          </a:xfrm>
          <a:custGeom>
            <a:avLst/>
            <a:gdLst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629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  <a:gd name="connsiteX0" fmla="*/ 0 w 10082"/>
              <a:gd name="connsiteY0" fmla="*/ 0 h 10000"/>
              <a:gd name="connsiteX1" fmla="*/ 10082 w 10082"/>
              <a:gd name="connsiteY1" fmla="*/ 0 h 10000"/>
              <a:gd name="connsiteX2" fmla="*/ 6706 w 10082"/>
              <a:gd name="connsiteY2" fmla="*/ 10000 h 10000"/>
              <a:gd name="connsiteX3" fmla="*/ 0 w 10082"/>
              <a:gd name="connsiteY3" fmla="*/ 10000 h 10000"/>
              <a:gd name="connsiteX4" fmla="*/ 0 w 10082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2" h="10000">
                <a:moveTo>
                  <a:pt x="0" y="0"/>
                </a:moveTo>
                <a:lnTo>
                  <a:pt x="10082" y="0"/>
                </a:lnTo>
                <a:lnTo>
                  <a:pt x="6706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gray">
          <a:xfrm>
            <a:off x="0" y="962025"/>
            <a:ext cx="9144000" cy="2386013"/>
          </a:xfrm>
          <a:prstGeom prst="rect">
            <a:avLst/>
          </a:prstGeom>
          <a:solidFill>
            <a:srgbClr val="FFCC00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gray">
          <a:xfrm>
            <a:off x="0" y="6477000"/>
            <a:ext cx="9144000" cy="381000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gray">
          <a:xfrm>
            <a:off x="0" y="3341688"/>
            <a:ext cx="9144000" cy="447675"/>
          </a:xfrm>
          <a:prstGeom prst="rect">
            <a:avLst/>
          </a:prstGeom>
          <a:solidFill>
            <a:srgbClr val="FF9933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9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3" descr="C:\Users\Administrator\Desktop\55566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25538"/>
            <a:ext cx="7326313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9" descr="透明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0" y="4509120"/>
            <a:ext cx="6227763" cy="576263"/>
          </a:xfrm>
        </p:spPr>
        <p:txBody>
          <a:bodyPr/>
          <a:lstStyle>
            <a:lvl1pPr algn="ctr">
              <a:defRPr sz="3600" smtClean="0">
                <a:ln>
                  <a:noFill/>
                </a:ln>
                <a:solidFill>
                  <a:schemeClr val="tx1"/>
                </a:solidFill>
                <a:effectLst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4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0" y="5301208"/>
            <a:ext cx="6227763" cy="576262"/>
          </a:xfrm>
        </p:spPr>
        <p:txBody>
          <a:bodyPr/>
          <a:lstStyle>
            <a:lvl1pPr marL="0" indent="0" algn="ctr">
              <a:buFontTx/>
              <a:buNone/>
              <a:defRPr sz="3200" b="0" smtClean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宋体" pitchFamily="2" charset="-122"/>
                <a:ea typeface="宋体" pitchFamily="2" charset="-122"/>
              </a:defRPr>
            </a:lvl2pPr>
            <a:lvl3pPr>
              <a:defRPr>
                <a:latin typeface="宋体" pitchFamily="2" charset="-122"/>
                <a:ea typeface="宋体" pitchFamily="2" charset="-122"/>
              </a:defRPr>
            </a:lvl3pPr>
            <a:lvl4pPr>
              <a:defRPr>
                <a:latin typeface="宋体" pitchFamily="2" charset="-122"/>
                <a:ea typeface="宋体" pitchFamily="2" charset="-122"/>
              </a:defRPr>
            </a:lvl4pPr>
            <a:lvl5pPr>
              <a:defRPr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CFFEC-67B1-4ED4-9FAD-DE2CF0F67D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1792288" y="857231"/>
            <a:ext cx="5486400" cy="387034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657C9-FF58-43C4-AADE-9F3B41DE3F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6" name="图片 9" descr="透明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11"/>
          <p:cNvGraphicFramePr>
            <a:graphicFrameLocks/>
          </p:cNvGraphicFramePr>
          <p:nvPr/>
        </p:nvGraphicFramePr>
        <p:xfrm>
          <a:off x="7740650" y="6237288"/>
          <a:ext cx="1208088" cy="466725"/>
        </p:xfrm>
        <a:graphic>
          <a:graphicData uri="http://schemas.openxmlformats.org/presentationml/2006/ole">
            <p:oleObj spid="_x0000_s32769" r:id="rId4" imgW="7543800" imgH="2738887" progId="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3F4ED-5806-454C-9CDA-D3862BCE69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Freeform 10"/>
          <p:cNvSpPr>
            <a:spLocks/>
          </p:cNvSpPr>
          <p:nvPr/>
        </p:nvSpPr>
        <p:spPr bwMode="gray">
          <a:xfrm>
            <a:off x="0" y="0"/>
            <a:ext cx="9134475" cy="622300"/>
          </a:xfrm>
          <a:custGeom>
            <a:avLst/>
            <a:gdLst>
              <a:gd name="T0" fmla="*/ 0 w 5754"/>
              <a:gd name="T1" fmla="*/ 515669 h 392"/>
              <a:gd name="T2" fmla="*/ 0 w 5754"/>
              <a:gd name="T3" fmla="*/ 0 h 392"/>
              <a:gd name="T4" fmla="*/ 9131300 w 5754"/>
              <a:gd name="T5" fmla="*/ 0 h 392"/>
              <a:gd name="T6" fmla="*/ 9131300 w 5754"/>
              <a:gd name="T7" fmla="*/ 620713 h 392"/>
              <a:gd name="T8" fmla="*/ 6286499 w 5754"/>
              <a:gd name="T9" fmla="*/ 620713 h 392"/>
              <a:gd name="T10" fmla="*/ 5829300 w 5754"/>
              <a:gd name="T11" fmla="*/ 276933 h 392"/>
              <a:gd name="T12" fmla="*/ 127000 w 5754"/>
              <a:gd name="T13" fmla="*/ 276933 h 392"/>
              <a:gd name="T14" fmla="*/ 127000 w 5754"/>
              <a:gd name="T15" fmla="*/ 515669 h 392"/>
              <a:gd name="T16" fmla="*/ 0 w 5754"/>
              <a:gd name="T17" fmla="*/ 515669 h 3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754"/>
              <a:gd name="T28" fmla="*/ 0 h 392"/>
              <a:gd name="T29" fmla="*/ 5752 w 5754"/>
              <a:gd name="T30" fmla="*/ 520 h 3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754" h="392">
                <a:moveTo>
                  <a:pt x="5752" y="0"/>
                </a:moveTo>
                <a:lnTo>
                  <a:pt x="0" y="0"/>
                </a:lnTo>
                <a:lnTo>
                  <a:pt x="0" y="391"/>
                </a:lnTo>
                <a:lnTo>
                  <a:pt x="1912" y="392"/>
                </a:lnTo>
                <a:lnTo>
                  <a:pt x="2080" y="174"/>
                </a:lnTo>
                <a:lnTo>
                  <a:pt x="5754" y="168"/>
                </a:lnTo>
              </a:path>
            </a:pathLst>
          </a:custGeom>
          <a:solidFill>
            <a:srgbClr val="FFE6CD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919163"/>
            <a:ext cx="8229600" cy="517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3" name="Freeform 9"/>
          <p:cNvSpPr>
            <a:spLocks/>
          </p:cNvSpPr>
          <p:nvPr/>
        </p:nvSpPr>
        <p:spPr bwMode="ltGray">
          <a:xfrm flipH="1">
            <a:off x="0" y="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 flipV="1">
            <a:off x="2438400" y="6718300"/>
            <a:ext cx="6705600" cy="139700"/>
          </a:xfrm>
          <a:custGeom>
            <a:avLst/>
            <a:gdLst>
              <a:gd name="T0" fmla="*/ 0 w 4224"/>
              <a:gd name="T1" fmla="*/ 0 h 88"/>
              <a:gd name="T2" fmla="*/ 88 w 4224"/>
              <a:gd name="T3" fmla="*/ 88 h 88"/>
              <a:gd name="T4" fmla="*/ 4224 w 4224"/>
              <a:gd name="T5" fmla="*/ 88 h 88"/>
              <a:gd name="T6" fmla="*/ 4224 w 4224"/>
              <a:gd name="T7" fmla="*/ 0 h 88"/>
              <a:gd name="T8" fmla="*/ 0 w 4224"/>
              <a:gd name="T9" fmla="*/ 0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4"/>
              <a:gd name="T16" fmla="*/ 0 h 88"/>
              <a:gd name="T17" fmla="*/ 4224 w 4224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4" h="88">
                <a:moveTo>
                  <a:pt x="0" y="0"/>
                </a:moveTo>
                <a:lnTo>
                  <a:pt x="88" y="88"/>
                </a:lnTo>
                <a:lnTo>
                  <a:pt x="4224" y="88"/>
                </a:lnTo>
                <a:lnTo>
                  <a:pt x="42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33"/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30" name="Rectangle 28"/>
          <p:cNvSpPr>
            <a:spLocks noGrp="1" noChangeArrowheads="1"/>
          </p:cNvSpPr>
          <p:nvPr>
            <p:ph type="title"/>
          </p:nvPr>
        </p:nvSpPr>
        <p:spPr bwMode="auto">
          <a:xfrm>
            <a:off x="3708400" y="260350"/>
            <a:ext cx="53498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950" y="6492875"/>
            <a:ext cx="13176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19680B6-C6B8-442D-8A93-AEA4E5B7B6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" name="图片 9" descr="透明LOGO.png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19986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1"/>
          <p:cNvGraphicFramePr>
            <a:graphicFrameLocks/>
          </p:cNvGraphicFramePr>
          <p:nvPr/>
        </p:nvGraphicFramePr>
        <p:xfrm>
          <a:off x="7740650" y="6237288"/>
          <a:ext cx="1208088" cy="466725"/>
        </p:xfrm>
        <a:graphic>
          <a:graphicData uri="http://schemas.openxmlformats.org/presentationml/2006/ole">
            <p:oleObj spid="_x0000_s1035" r:id="rId8" imgW="7543800" imgH="2738887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6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r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文鼎CS大宋" pitchFamily="49" charset="-122"/>
          <a:cs typeface="文鼎CS大宋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  <a:cs typeface="文鼎CS大宋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  <a:cs typeface="文鼎CS大宋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  <a:cs typeface="文鼎CS大宋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文鼎CS大宋" pitchFamily="49" charset="-122"/>
          <a:cs typeface="文鼎CS大宋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Blip>
          <a:blip r:embed="rId9"/>
        </a:buBlip>
        <a:defRPr sz="28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400" b="1" kern="1200">
          <a:solidFill>
            <a:schemeClr val="tx1"/>
          </a:solidFill>
          <a:latin typeface="+mn-lt"/>
          <a:ea typeface="黑体" pitchFamily="49" charset="-122"/>
          <a:cs typeface="+mn-cs"/>
        </a:defRPr>
      </a:lvl2pPr>
      <a:lvl3pPr marL="11430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itchFamily="49" charset="-122"/>
          <a:cs typeface="+mn-cs"/>
        </a:defRPr>
      </a:lvl3pPr>
      <a:lvl4pPr marL="1600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74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Clr>
          <a:srgbClr val="558ED5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ctrTitle"/>
          </p:nvPr>
        </p:nvSpPr>
        <p:spPr>
          <a:xfrm>
            <a:off x="142875" y="4508500"/>
            <a:ext cx="4357688" cy="576263"/>
          </a:xfrm>
        </p:spPr>
        <p:txBody>
          <a:bodyPr/>
          <a:lstStyle/>
          <a:p>
            <a:r>
              <a:rPr lang="zh-CN" altLang="en-US" sz="4000"/>
              <a:t>第六章</a:t>
            </a:r>
          </a:p>
        </p:txBody>
      </p:sp>
      <p:sp>
        <p:nvSpPr>
          <p:cNvPr id="7170" name="副标题 2"/>
          <p:cNvSpPr>
            <a:spLocks noGrp="1"/>
          </p:cNvSpPr>
          <p:nvPr>
            <p:ph type="subTitle" idx="1"/>
          </p:nvPr>
        </p:nvSpPr>
        <p:spPr>
          <a:xfrm>
            <a:off x="142875" y="5300663"/>
            <a:ext cx="5365750" cy="576262"/>
          </a:xfrm>
        </p:spPr>
        <p:txBody>
          <a:bodyPr/>
          <a:lstStyle/>
          <a:p>
            <a:r>
              <a:rPr lang="zh-CN" altLang="en-US"/>
              <a:t>索引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CAB62D-7E21-4AE7-8269-C80E6AFB6408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>
              <a:ea typeface="宋体" charset="-122"/>
            </a:endParaRP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1042988" y="4005263"/>
            <a:ext cx="7273925" cy="6508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>
                <a:latin typeface="Calibri" pitchFamily="34" charset="0"/>
              </a:rPr>
              <a:t>SQL&gt; CREATE INDEX comp_index</a:t>
            </a:r>
          </a:p>
          <a:p>
            <a:r>
              <a:rPr lang="en-US" altLang="zh-CN">
                <a:latin typeface="Calibri" pitchFamily="34" charset="0"/>
              </a:rPr>
              <a:t>     ON itemfile(p_category, itemrate);</a:t>
            </a:r>
            <a:endParaRPr lang="fr-FR" altLang="zh-CN">
              <a:latin typeface="Calibri" pitchFamily="34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1835150" y="4292600"/>
            <a:ext cx="3219450" cy="360363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388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2305050"/>
          </a:xfrm>
        </p:spPr>
        <p:txBody>
          <a:bodyPr/>
          <a:lstStyle/>
          <a:p>
            <a:r>
              <a:rPr lang="zh-CN" altLang="en-US" smtClean="0"/>
              <a:t>组合索引是在表的多个列上创建的索引</a:t>
            </a:r>
          </a:p>
          <a:p>
            <a:r>
              <a:rPr lang="zh-CN" altLang="en-US" smtClean="0"/>
              <a:t>索引中列的顺序是任意的</a:t>
            </a:r>
          </a:p>
          <a:p>
            <a:r>
              <a:rPr lang="zh-CN" altLang="en-US" smtClean="0"/>
              <a:t>如果 </a:t>
            </a:r>
            <a:r>
              <a:rPr lang="en-US" altLang="zh-CN" smtClean="0"/>
              <a:t>SQL </a:t>
            </a:r>
            <a:r>
              <a:rPr lang="zh-CN" altLang="en-US" smtClean="0"/>
              <a:t>语句的 </a:t>
            </a:r>
            <a:r>
              <a:rPr lang="en-US" altLang="zh-CN" smtClean="0"/>
              <a:t>WHERE </a:t>
            </a:r>
            <a:r>
              <a:rPr lang="zh-CN" altLang="en-US" smtClean="0"/>
              <a:t>子句中引用了组合索引的所有列或大多数列，则可以提高检索速度</a:t>
            </a:r>
          </a:p>
        </p:txBody>
      </p:sp>
      <p:sp>
        <p:nvSpPr>
          <p:cNvPr id="16389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组合索引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nimBg="1"/>
      <p:bldP spid="1361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F33D05-0823-41A1-BB42-A7AE1FA9412D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17410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42938" y="1214438"/>
            <a:ext cx="8229600" cy="2293937"/>
          </a:xfrm>
        </p:spPr>
        <p:txBody>
          <a:bodyPr/>
          <a:lstStyle/>
          <a:p>
            <a:r>
              <a:rPr lang="zh-CN" altLang="en-US" smtClean="0"/>
              <a:t>反向键索引反转索引列键值的每个字节</a:t>
            </a:r>
          </a:p>
          <a:p>
            <a:r>
              <a:rPr lang="zh-CN" altLang="en-US" smtClean="0"/>
              <a:t>通常建立在值是连续增长的列上，使数据均匀地分布在整个索引上</a:t>
            </a:r>
          </a:p>
          <a:p>
            <a:r>
              <a:rPr lang="zh-CN" altLang="en-US" smtClean="0"/>
              <a:t>创建索引时使用</a:t>
            </a:r>
            <a:r>
              <a:rPr lang="en-US" altLang="zh-CN" smtClean="0"/>
              <a:t>REVERSE</a:t>
            </a:r>
            <a:r>
              <a:rPr lang="zh-CN" altLang="en-US" smtClean="0"/>
              <a:t>关键字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反向键索引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1155700" y="4221163"/>
            <a:ext cx="6702425" cy="7794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82800" bIns="82800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SQL&gt; CREATE INDEX rev_index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     ON itemfile (itemcode) REVERSE;</a:t>
            </a:r>
            <a:endParaRPr lang="fr-FR" altLang="zh-CN">
              <a:latin typeface="Calibri" pitchFamily="34" charset="0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3644900" y="4641850"/>
            <a:ext cx="1328738" cy="28733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1143000" y="5194300"/>
            <a:ext cx="6702425" cy="4445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82800" bIns="82800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SQL&gt; ALTER INDEX rev_index REBUID NOREVERSE;</a:t>
            </a:r>
            <a:endParaRPr lang="fr-FR" altLang="zh-CN">
              <a:latin typeface="Calibri" pitchFamily="34" charset="0"/>
            </a:endParaRPr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3914775" y="5281613"/>
            <a:ext cx="2800350" cy="290512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nimBg="1"/>
      <p:bldP spid="139271" grpId="0" animBg="1"/>
      <p:bldP spid="139274" grpId="0" animBg="1"/>
      <p:bldP spid="1392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AD2AA7-482B-448F-9DB2-A90B88E0EA44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>
              <a:ea typeface="宋体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基于函数的索引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00113" y="4265613"/>
            <a:ext cx="7345362" cy="7064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SQL&gt; CREATE INDEX lowercase_idx 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     ON toys (LOWER(toyname));</a:t>
            </a:r>
            <a:endParaRPr lang="fr-FR" altLang="zh-CN">
              <a:latin typeface="Calibri" pitchFamily="34" charset="0"/>
            </a:endParaRP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2195513" y="4645025"/>
            <a:ext cx="2592387" cy="325438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437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2663825"/>
          </a:xfrm>
        </p:spPr>
        <p:txBody>
          <a:bodyPr/>
          <a:lstStyle/>
          <a:p>
            <a:r>
              <a:rPr lang="zh-CN" altLang="en-US" smtClean="0"/>
              <a:t>基于一个或多个列上的函数或表达式创建的索引</a:t>
            </a:r>
          </a:p>
          <a:p>
            <a:r>
              <a:rPr lang="zh-CN" altLang="en-US" smtClean="0"/>
              <a:t>表达式中不能出现聚合函数</a:t>
            </a:r>
          </a:p>
          <a:p>
            <a:r>
              <a:rPr lang="zh-CN" altLang="en-US" smtClean="0"/>
              <a:t>不能在</a:t>
            </a:r>
            <a:r>
              <a:rPr lang="en-US" altLang="zh-CN" smtClean="0"/>
              <a:t>LOB</a:t>
            </a:r>
            <a:r>
              <a:rPr lang="zh-CN" altLang="en-US" smtClean="0"/>
              <a:t>类型的列上创建</a:t>
            </a:r>
          </a:p>
          <a:p>
            <a:r>
              <a:rPr lang="zh-CN" altLang="en-US" smtClean="0"/>
              <a:t>创建时必须具有 </a:t>
            </a:r>
            <a:r>
              <a:rPr lang="en-US" altLang="zh-CN" smtClean="0"/>
              <a:t>QUERY REWRITE </a:t>
            </a:r>
            <a:r>
              <a:rPr lang="zh-CN" altLang="en-US" smtClean="0"/>
              <a:t>权限</a:t>
            </a:r>
          </a:p>
        </p:txBody>
      </p:sp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900113" y="5272088"/>
            <a:ext cx="7343775" cy="7064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SQL&gt; SELECT toyid FROM toys</a:t>
            </a:r>
          </a:p>
          <a:p>
            <a:pPr>
              <a:spcBef>
                <a:spcPct val="20000"/>
              </a:spcBef>
            </a:pPr>
            <a:r>
              <a:rPr lang="en-US" altLang="zh-CN">
                <a:latin typeface="Calibri" pitchFamily="34" charset="0"/>
              </a:rPr>
              <a:t>     WHERE LOWER(toyname)='doll';</a:t>
            </a:r>
            <a:endParaRPr lang="fr-FR" altLang="zh-CN">
              <a:latin typeface="Calibri" pitchFamily="34" charset="0"/>
            </a:endParaRPr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2195513" y="5656263"/>
            <a:ext cx="2646362" cy="287337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nimBg="1"/>
      <p:bldP spid="142345" grpId="0" animBg="1"/>
      <p:bldP spid="142347" grpId="0" animBg="1"/>
      <p:bldP spid="1423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87FB2A6-91E1-482E-8EFD-DFDC8063008C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>
              <a:ea typeface="宋体" charset="-122"/>
            </a:endParaRP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1155700" y="4722813"/>
            <a:ext cx="6916738" cy="7699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>
                <a:latin typeface="Calibri" pitchFamily="34" charset="0"/>
              </a:rPr>
              <a:t>SQL&gt; CREATE BITMAP INDEX bit_index</a:t>
            </a:r>
          </a:p>
          <a:p>
            <a:pPr>
              <a:spcBef>
                <a:spcPct val="20000"/>
              </a:spcBef>
            </a:pPr>
            <a:r>
              <a:rPr lang="en-US" altLang="zh-CN" sz="2000">
                <a:latin typeface="Calibri" pitchFamily="34" charset="0"/>
              </a:rPr>
              <a:t>     ON order_master (orderno);</a:t>
            </a:r>
            <a:endParaRPr lang="fr-FR" altLang="zh-CN" sz="2000">
              <a:latin typeface="Calibri" pitchFamily="34" charset="0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2571750" y="4778375"/>
            <a:ext cx="922338" cy="29368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402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42938" y="1071563"/>
            <a:ext cx="8229600" cy="2806700"/>
          </a:xfrm>
        </p:spPr>
        <p:txBody>
          <a:bodyPr/>
          <a:lstStyle/>
          <a:p>
            <a:r>
              <a:rPr lang="zh-CN" altLang="en-US" smtClean="0"/>
              <a:t>位图索引用一个索引键条目存储指向多行的指针。</a:t>
            </a:r>
            <a:endParaRPr lang="en-US" altLang="zh-CN" smtClean="0"/>
          </a:p>
          <a:p>
            <a:r>
              <a:rPr lang="zh-CN" altLang="en-US" smtClean="0"/>
              <a:t>位图索引不直接存储</a:t>
            </a:r>
            <a:r>
              <a:rPr lang="en-US" altLang="zh-CN" smtClean="0"/>
              <a:t>ROWID</a:t>
            </a:r>
            <a:r>
              <a:rPr lang="zh-CN" altLang="en-US" smtClean="0"/>
              <a:t>，而是存储字节位到</a:t>
            </a:r>
            <a:r>
              <a:rPr lang="en-US" altLang="zh-CN" smtClean="0"/>
              <a:t>ROWID</a:t>
            </a:r>
            <a:r>
              <a:rPr lang="zh-CN" altLang="en-US" smtClean="0"/>
              <a:t>的映射</a:t>
            </a:r>
          </a:p>
          <a:p>
            <a:r>
              <a:rPr lang="zh-CN" altLang="en-US" smtClean="0"/>
              <a:t>位图索引检索数据时采用位运算</a:t>
            </a:r>
            <a:endParaRPr lang="en-US" altLang="zh-CN" smtClean="0"/>
          </a:p>
          <a:p>
            <a:r>
              <a:rPr lang="zh-CN" altLang="en-US" smtClean="0"/>
              <a:t>位图索引语法：</a:t>
            </a:r>
          </a:p>
        </p:txBody>
      </p:sp>
      <p:sp>
        <p:nvSpPr>
          <p:cNvPr id="19461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位图索引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  <p:bldP spid="1402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位图索引优点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对于大批即时查询，可以减少响应时间。</a:t>
            </a:r>
          </a:p>
          <a:p>
            <a:r>
              <a:rPr lang="zh-CN" altLang="en-US" smtClean="0"/>
              <a:t>相比其它索引技术，占用空间明显减少。</a:t>
            </a:r>
          </a:p>
          <a:p>
            <a:r>
              <a:rPr lang="zh-CN" altLang="en-US" smtClean="0"/>
              <a:t>即使在配置很低的终端硬件上，也能获得显著的性能。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位图索引与普通索引比较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357188" y="928688"/>
            <a:ext cx="8229600" cy="1009650"/>
          </a:xfrm>
        </p:spPr>
        <p:txBody>
          <a:bodyPr/>
          <a:lstStyle/>
          <a:p>
            <a:r>
              <a:rPr lang="zh-CN" altLang="en-US" smtClean="0"/>
              <a:t>位图</a:t>
            </a:r>
            <a:r>
              <a:rPr lang="en-US" altLang="zh-CN" smtClean="0"/>
              <a:t>(Bitmap)</a:t>
            </a:r>
            <a:r>
              <a:rPr lang="zh-CN" altLang="en-US" smtClean="0"/>
              <a:t>索引与普通索引</a:t>
            </a:r>
            <a:r>
              <a:rPr lang="en-US" altLang="zh-CN" smtClean="0"/>
              <a:t>(B*Tree)</a:t>
            </a:r>
            <a:r>
              <a:rPr lang="zh-CN" altLang="en-US" smtClean="0"/>
              <a:t>具有以下几个不同点：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2314575"/>
            <a:ext cx="8207375" cy="375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重建索引</a:t>
            </a:r>
            <a:endParaRPr lang="en-US" altLang="zh-CN" smtClean="0">
              <a:ea typeface="文鼎CS大宋"/>
            </a:endParaRPr>
          </a:p>
        </p:txBody>
      </p:sp>
      <p:sp>
        <p:nvSpPr>
          <p:cNvPr id="2253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00063" y="857250"/>
            <a:ext cx="8229600" cy="3313113"/>
          </a:xfrm>
        </p:spPr>
        <p:txBody>
          <a:bodyPr/>
          <a:lstStyle/>
          <a:p>
            <a:pPr marL="0" indent="0"/>
            <a:r>
              <a:rPr lang="zh-CN" altLang="en-US" smtClean="0"/>
              <a:t>索引的维护数据库会自动维护。</a:t>
            </a:r>
            <a:endParaRPr lang="en-US" altLang="zh-CN" smtClean="0"/>
          </a:p>
          <a:p>
            <a:pPr marL="0" indent="0"/>
            <a:r>
              <a:rPr lang="zh-CN" altLang="en-US" smtClean="0"/>
              <a:t>索引长时间使用后需要重建，以减少碎片与链接</a:t>
            </a:r>
            <a:endParaRPr lang="en-US" altLang="zh-CN" smtClean="0"/>
          </a:p>
          <a:p>
            <a:pPr marL="0" indent="0"/>
            <a:r>
              <a:rPr lang="zh-CN" altLang="en-US" smtClean="0"/>
              <a:t>重建索引的语法：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mtClean="0">
                <a:latin typeface="Courier New" pitchFamily="49" charset="0"/>
              </a:rPr>
              <a:t>  </a:t>
            </a:r>
          </a:p>
        </p:txBody>
      </p:sp>
      <p:sp>
        <p:nvSpPr>
          <p:cNvPr id="22531" name="Text Box 11"/>
          <p:cNvSpPr txBox="1">
            <a:spLocks noChangeArrowheads="1"/>
          </p:cNvSpPr>
          <p:nvPr/>
        </p:nvSpPr>
        <p:spPr bwMode="auto">
          <a:xfrm>
            <a:off x="1092200" y="3062288"/>
            <a:ext cx="6408738" cy="5095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234000" tIns="154800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>
                <a:latin typeface="Calibri" pitchFamily="34" charset="0"/>
              </a:rPr>
              <a:t> ALTER INDEX index_name REBUILD;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查看索引</a:t>
            </a: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468313" y="785813"/>
            <a:ext cx="8229600" cy="5173662"/>
          </a:xfrm>
        </p:spPr>
        <p:txBody>
          <a:bodyPr/>
          <a:lstStyle/>
          <a:p>
            <a:r>
              <a:rPr lang="zh-CN" altLang="en-US" smtClean="0"/>
              <a:t>用</a:t>
            </a:r>
            <a:r>
              <a:rPr lang="en-US" altLang="zh-CN" smtClean="0"/>
              <a:t>user_indexes</a:t>
            </a:r>
            <a:r>
              <a:rPr lang="zh-CN" altLang="en-US" smtClean="0"/>
              <a:t>和</a:t>
            </a:r>
            <a:r>
              <a:rPr lang="en-US" altLang="zh-CN" smtClean="0"/>
              <a:t>user_ind_columns</a:t>
            </a:r>
            <a:r>
              <a:rPr lang="zh-CN" altLang="en-US" smtClean="0"/>
              <a:t>系统表查看已经存在的索引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Tx/>
              <a:buNone/>
            </a:pPr>
            <a:r>
              <a:rPr lang="zh-CN" altLang="en-US" smtClean="0"/>
              <a:t> </a:t>
            </a:r>
            <a:r>
              <a:rPr lang="en-US" smtClean="0"/>
              <a:t> </a:t>
            </a:r>
            <a:endParaRPr lang="zh-CN" altLang="en-US" smtClean="0"/>
          </a:p>
        </p:txBody>
      </p:sp>
      <p:sp>
        <p:nvSpPr>
          <p:cNvPr id="4" name="Rectangle 145"/>
          <p:cNvSpPr>
            <a:spLocks noChangeArrowheads="1"/>
          </p:cNvSpPr>
          <p:nvPr/>
        </p:nvSpPr>
        <p:spPr bwMode="auto">
          <a:xfrm>
            <a:off x="1000125" y="2357438"/>
            <a:ext cx="7643813" cy="8556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26000" tIns="118800" rIns="126000" bIns="118800" anchor="ctr"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select index_name,index_type,table_name from user_indexes </a:t>
            </a:r>
            <a:endParaRPr lang="zh-CN" altLang="en-US" sz="2000">
              <a:latin typeface="Calibri" pitchFamily="34" charset="0"/>
            </a:endParaRPr>
          </a:p>
          <a:p>
            <a:r>
              <a:rPr lang="en-US" altLang="zh-CN" sz="2000">
                <a:latin typeface="Calibri" pitchFamily="34" charset="0"/>
              </a:rPr>
              <a:t>where table_name='EMP';</a:t>
            </a:r>
            <a:endParaRPr lang="zh-CN" altLang="en-US" sz="2000">
              <a:latin typeface="Calibri" pitchFamily="34" charset="0"/>
            </a:endParaRPr>
          </a:p>
        </p:txBody>
      </p:sp>
      <p:sp>
        <p:nvSpPr>
          <p:cNvPr id="7" name="Rectangle 145"/>
          <p:cNvSpPr>
            <a:spLocks noChangeArrowheads="1"/>
          </p:cNvSpPr>
          <p:nvPr/>
        </p:nvSpPr>
        <p:spPr bwMode="auto">
          <a:xfrm>
            <a:off x="1000125" y="3571875"/>
            <a:ext cx="7643813" cy="85566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26000" tIns="118800" rIns="126000" bIns="118800" anchor="ctr">
            <a:spAutoFit/>
          </a:bodyPr>
          <a:lstStyle/>
          <a:p>
            <a:r>
              <a:rPr lang="en-US" altLang="zh-CN" sz="2000">
                <a:latin typeface="Calibri" pitchFamily="34" charset="0"/>
              </a:rPr>
              <a:t>select index_name,table_name,column_name from user_ind_columns where table_name='EMP';</a:t>
            </a:r>
            <a:endParaRPr lang="zh-CN" altLang="en-US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8229600" cy="792162"/>
          </a:xfrm>
        </p:spPr>
        <p:txBody>
          <a:bodyPr/>
          <a:lstStyle/>
          <a:p>
            <a:r>
              <a:rPr lang="zh-CN" altLang="en-US" smtClean="0">
                <a:ea typeface="文鼎CS大宋"/>
              </a:rPr>
              <a:t>总结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928688"/>
            <a:ext cx="8229600" cy="4808537"/>
          </a:xfrm>
        </p:spPr>
        <p:txBody>
          <a:bodyPr/>
          <a:lstStyle/>
          <a:p>
            <a:r>
              <a:rPr lang="zh-CN" altLang="en-US" sz="2400" smtClean="0"/>
              <a:t>索引的作用是什么？</a:t>
            </a:r>
            <a:endParaRPr lang="en-US" altLang="zh-CN" sz="2400" smtClean="0"/>
          </a:p>
          <a:p>
            <a:r>
              <a:rPr lang="zh-CN" altLang="en-US" sz="2400" smtClean="0"/>
              <a:t>索引的原理</a:t>
            </a:r>
            <a:endParaRPr lang="en-US" altLang="zh-CN" sz="2400" smtClean="0"/>
          </a:p>
          <a:p>
            <a:r>
              <a:rPr lang="zh-CN" altLang="en-US" sz="2400" smtClean="0"/>
              <a:t>索引的类型</a:t>
            </a:r>
            <a:endParaRPr lang="en-US" altLang="zh-CN" sz="2400" smtClean="0"/>
          </a:p>
          <a:p>
            <a:r>
              <a:rPr lang="zh-CN" altLang="en-US" sz="2400" smtClean="0"/>
              <a:t>位图索引的优点</a:t>
            </a:r>
            <a:endParaRPr lang="en-US" altLang="zh-CN" sz="2400" smtClean="0"/>
          </a:p>
          <a:p>
            <a:r>
              <a:rPr lang="zh-CN" altLang="en-US" sz="2400" smtClean="0"/>
              <a:t>索引是怎么维护的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作业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、简述索引的优缺点。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、简述位图索引与标准索引相比的优点有哪些？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、简述什么情况下应该使用反向键索引？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回顾</a:t>
            </a:r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468313" y="714375"/>
            <a:ext cx="8229600" cy="5173663"/>
          </a:xfrm>
        </p:spPr>
        <p:txBody>
          <a:bodyPr/>
          <a:lstStyle/>
          <a:p>
            <a:r>
              <a:rPr lang="zh-CN" altLang="en-US" smtClean="0"/>
              <a:t>视图的类型有哪些？</a:t>
            </a:r>
            <a:endParaRPr lang="en-US" altLang="zh-CN" smtClean="0"/>
          </a:p>
          <a:p>
            <a:r>
              <a:rPr lang="zh-CN" altLang="en-US" smtClean="0"/>
              <a:t>如何创建关系视图？</a:t>
            </a:r>
            <a:endParaRPr lang="en-US" altLang="zh-CN" smtClean="0"/>
          </a:p>
          <a:p>
            <a:r>
              <a:rPr lang="zh-CN" altLang="en-US" smtClean="0"/>
              <a:t>键保留表与视图？</a:t>
            </a:r>
            <a:endParaRPr lang="en-US" altLang="zh-CN" smtClean="0"/>
          </a:p>
          <a:p>
            <a:r>
              <a:rPr lang="zh-CN" altLang="en-US" smtClean="0"/>
              <a:t>物化视图是什么？</a:t>
            </a:r>
            <a:endParaRPr lang="en-US" altLang="zh-CN" smtClean="0"/>
          </a:p>
          <a:p>
            <a:r>
              <a:rPr lang="zh-CN" altLang="en-US" smtClean="0"/>
              <a:t>物化视图的选项的含义？</a:t>
            </a:r>
            <a:endParaRPr lang="en-US" altLang="zh-CN" smtClean="0"/>
          </a:p>
          <a:p>
            <a:r>
              <a:rPr lang="zh-CN" altLang="en-US" smtClean="0"/>
              <a:t>物化视图如何创建？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本章目标</a:t>
            </a:r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468313" y="919163"/>
            <a:ext cx="7532687" cy="3938587"/>
          </a:xfrm>
        </p:spPr>
        <p:txBody>
          <a:bodyPr/>
          <a:lstStyle/>
          <a:p>
            <a:r>
              <a:rPr lang="zh-CN" altLang="en-US" smtClean="0"/>
              <a:t>理解索引的概念</a:t>
            </a:r>
            <a:endParaRPr lang="en-US" altLang="zh-CN" smtClean="0"/>
          </a:p>
          <a:p>
            <a:r>
              <a:rPr lang="zh-CN" altLang="en-US" smtClean="0"/>
              <a:t>掌握索引的创建</a:t>
            </a:r>
            <a:endParaRPr lang="en-US" altLang="zh-CN" smtClean="0"/>
          </a:p>
          <a:p>
            <a:r>
              <a:rPr lang="zh-CN" altLang="en-US" smtClean="0"/>
              <a:t>掌握索引的类型及应用场景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检索数据</a:t>
            </a: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部分检索</a:t>
            </a:r>
            <a:endParaRPr lang="en-US" altLang="zh-CN" smtClean="0"/>
          </a:p>
          <a:p>
            <a:pPr lvl="1"/>
            <a:r>
              <a:rPr lang="zh-CN" altLang="en-US" smtClean="0">
                <a:latin typeface="宋体" charset="-122"/>
                <a:ea typeface="宋体" charset="-122"/>
              </a:rPr>
              <a:t>扫描部分数据就可以检索到需要的数据</a:t>
            </a:r>
            <a:endParaRPr lang="en-US" altLang="zh-CN" smtClean="0">
              <a:latin typeface="宋体" charset="-122"/>
              <a:ea typeface="宋体" charset="-122"/>
            </a:endParaRPr>
          </a:p>
          <a:p>
            <a:pPr lvl="1"/>
            <a:r>
              <a:rPr lang="zh-CN" altLang="en-US" smtClean="0">
                <a:latin typeface="宋体" charset="-122"/>
                <a:ea typeface="宋体" charset="-122"/>
              </a:rPr>
              <a:t>读取数据量少，性能高</a:t>
            </a:r>
            <a:endParaRPr lang="en-US" altLang="zh-CN" smtClean="0">
              <a:latin typeface="宋体" charset="-122"/>
              <a:ea typeface="宋体" charset="-122"/>
            </a:endParaRPr>
          </a:p>
          <a:p>
            <a:r>
              <a:rPr lang="zh-CN" altLang="en-US" smtClean="0"/>
              <a:t>全表扫描</a:t>
            </a:r>
            <a:endParaRPr lang="en-US" altLang="zh-CN" smtClean="0"/>
          </a:p>
          <a:p>
            <a:pPr lvl="1"/>
            <a:r>
              <a:rPr lang="zh-CN" altLang="en-US" smtClean="0">
                <a:latin typeface="宋体" charset="-122"/>
                <a:ea typeface="宋体" charset="-122"/>
              </a:rPr>
              <a:t>整张表的数据检索完成后才确定需要检索的数据</a:t>
            </a:r>
            <a:endParaRPr lang="en-US" altLang="zh-CN" smtClean="0">
              <a:latin typeface="宋体" charset="-122"/>
              <a:ea typeface="宋体" charset="-122"/>
            </a:endParaRPr>
          </a:p>
          <a:p>
            <a:pPr lvl="1"/>
            <a:r>
              <a:rPr lang="zh-CN" altLang="en-US" smtClean="0">
                <a:latin typeface="宋体" charset="-122"/>
                <a:ea typeface="宋体" charset="-122"/>
              </a:rPr>
              <a:t>读取数据量多，性能低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索引的概念</a:t>
            </a:r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索引中有序地存储索引字段值。</a:t>
            </a:r>
            <a:endParaRPr lang="en-US" altLang="zh-CN" smtClean="0"/>
          </a:p>
          <a:p>
            <a:r>
              <a:rPr lang="zh-CN" altLang="en-US" smtClean="0"/>
              <a:t>索引按特定的算法进行检索数据。</a:t>
            </a:r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1219200" y="1773238"/>
            <a:ext cx="6705600" cy="3740150"/>
          </a:xfrm>
          <a:prstGeom prst="roundRect">
            <a:avLst>
              <a:gd name="adj" fmla="val 6241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  <a:effectLst>
            <a:outerShdw dist="89803" dir="2700000" algn="ctr" rotWithShape="0">
              <a:srgbClr val="808080">
                <a:alpha val="50000"/>
              </a:srgbClr>
            </a:outerShdw>
          </a:effectLst>
        </p:spPr>
        <p:txBody>
          <a:bodyPr wrap="none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>
              <a:solidFill>
                <a:schemeClr val="bg1"/>
              </a:solidFill>
              <a:latin typeface="+mn-lt"/>
              <a:ea typeface="黑体" pitchFamily="2" charset="-122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latin typeface="+mn-lt"/>
                <a:ea typeface="黑体" pitchFamily="2" charset="-122"/>
              </a:rPr>
              <a:t>Indexes Use Key Values to Locate Data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latin typeface="+mn-lt"/>
                <a:ea typeface="黑体" pitchFamily="2" charset="-122"/>
              </a:rPr>
              <a:t>（根据索引键查找定位数据行）</a:t>
            </a:r>
            <a:r>
              <a:rPr lang="zh-CN" altLang="en-US" sz="2000" b="1">
                <a:latin typeface="+mn-lt"/>
                <a:ea typeface="黑体" pitchFamily="2" charset="-122"/>
              </a:rPr>
              <a:t> 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85800" y="4724400"/>
            <a:ext cx="7924800" cy="1085850"/>
            <a:chOff x="384" y="3264"/>
            <a:chExt cx="4992" cy="624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84" y="3264"/>
              <a:ext cx="4992" cy="62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80008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>
                  <a:latin typeface="+mn-lt"/>
                  <a:ea typeface="黑体" pitchFamily="2" charset="-122"/>
                </a:rPr>
                <a:t>Data Pages</a:t>
              </a:r>
              <a:r>
                <a:rPr lang="zh-CN" altLang="en-US" b="1">
                  <a:latin typeface="+mn-lt"/>
                  <a:ea typeface="黑体" pitchFamily="2" charset="-122"/>
                </a:rPr>
                <a:t>（数据页）</a:t>
              </a:r>
            </a:p>
          </p:txBody>
        </p:sp>
        <p:grpSp>
          <p:nvGrpSpPr>
            <p:cNvPr id="11288" name="Group 5"/>
            <p:cNvGrpSpPr>
              <a:grpSpLocks/>
            </p:cNvGrpSpPr>
            <p:nvPr/>
          </p:nvGrpSpPr>
          <p:grpSpPr bwMode="auto">
            <a:xfrm>
              <a:off x="433" y="3471"/>
              <a:ext cx="340" cy="350"/>
              <a:chOff x="878" y="2818"/>
              <a:chExt cx="833" cy="854"/>
            </a:xfrm>
          </p:grpSpPr>
          <p:sp>
            <p:nvSpPr>
              <p:cNvPr id="229" name="AutoShape 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0" name="AutoShape 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1" name="AutoShape 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2" name="AutoShape 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3" name="AutoShape 1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4" name="AutoShape 1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5" name="AutoShape 1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6" name="AutoShape 1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7" name="AutoShape 1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8" name="AutoShape 1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9" name="AutoShape 1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0" name="AutoShape 1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1" name="AutoShape 1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2" name="AutoShape 1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3" name="AutoShape 2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4" name="AutoShape 2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5" name="AutoShape 2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6" name="AutoShape 2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7" name="AutoShape 2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1289" name="Group 25"/>
            <p:cNvGrpSpPr>
              <a:grpSpLocks/>
            </p:cNvGrpSpPr>
            <p:nvPr/>
          </p:nvGrpSpPr>
          <p:grpSpPr bwMode="auto">
            <a:xfrm>
              <a:off x="823" y="3471"/>
              <a:ext cx="340" cy="350"/>
              <a:chOff x="878" y="2818"/>
              <a:chExt cx="833" cy="854"/>
            </a:xfrm>
          </p:grpSpPr>
          <p:sp>
            <p:nvSpPr>
              <p:cNvPr id="210" name="AutoShape 2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11" name="AutoShape 2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12" name="AutoShape 2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13" name="AutoShape 2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14" name="AutoShape 3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15" name="AutoShape 3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16" name="AutoShape 3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17" name="AutoShape 3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18" name="AutoShape 3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19" name="AutoShape 3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0" name="AutoShape 3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1" name="AutoShape 3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2" name="AutoShape 3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3" name="AutoShape 3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4" name="AutoShape 4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5" name="AutoShape 4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6" name="AutoShape 4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7" name="AutoShape 4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8" name="AutoShape 4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1290" name="Group 45"/>
            <p:cNvGrpSpPr>
              <a:grpSpLocks/>
            </p:cNvGrpSpPr>
            <p:nvPr/>
          </p:nvGrpSpPr>
          <p:grpSpPr bwMode="auto">
            <a:xfrm>
              <a:off x="1214" y="3471"/>
              <a:ext cx="340" cy="350"/>
              <a:chOff x="878" y="2818"/>
              <a:chExt cx="833" cy="854"/>
            </a:xfrm>
          </p:grpSpPr>
          <p:sp>
            <p:nvSpPr>
              <p:cNvPr id="191" name="AutoShape 4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2" name="AutoShape 4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3" name="AutoShape 4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4" name="AutoShape 4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5" name="AutoShape 5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6" name="AutoShape 5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7" name="AutoShape 5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8" name="AutoShape 5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9" name="AutoShape 5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00" name="AutoShape 5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01" name="AutoShape 5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02" name="AutoShape 5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03" name="AutoShape 5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04" name="AutoShape 5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05" name="AutoShape 6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06" name="AutoShape 6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07" name="AutoShape 6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08" name="AutoShape 6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09" name="AutoShape 6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1291" name="Group 65"/>
            <p:cNvGrpSpPr>
              <a:grpSpLocks/>
            </p:cNvGrpSpPr>
            <p:nvPr/>
          </p:nvGrpSpPr>
          <p:grpSpPr bwMode="auto">
            <a:xfrm>
              <a:off x="1604" y="3471"/>
              <a:ext cx="340" cy="350"/>
              <a:chOff x="878" y="2818"/>
              <a:chExt cx="833" cy="854"/>
            </a:xfrm>
          </p:grpSpPr>
          <p:sp>
            <p:nvSpPr>
              <p:cNvPr id="172" name="AutoShape 6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73" name="AutoShape 6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74" name="AutoShape 6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75" name="AutoShape 6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76" name="AutoShape 7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77" name="AutoShape 7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78" name="AutoShape 7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79" name="AutoShape 7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80" name="AutoShape 7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81" name="AutoShape 7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82" name="AutoShape 7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83" name="AutoShape 7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84" name="AutoShape 7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85" name="AutoShape 7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86" name="AutoShape 8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87" name="AutoShape 8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88" name="AutoShape 8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89" name="AutoShape 8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90" name="AutoShape 8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1292" name="Group 85"/>
            <p:cNvGrpSpPr>
              <a:grpSpLocks/>
            </p:cNvGrpSpPr>
            <p:nvPr/>
          </p:nvGrpSpPr>
          <p:grpSpPr bwMode="auto">
            <a:xfrm>
              <a:off x="1995" y="3471"/>
              <a:ext cx="340" cy="350"/>
              <a:chOff x="878" y="2818"/>
              <a:chExt cx="833" cy="854"/>
            </a:xfrm>
          </p:grpSpPr>
          <p:sp>
            <p:nvSpPr>
              <p:cNvPr id="153" name="AutoShape 8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54" name="AutoShape 8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55" name="AutoShape 8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56" name="AutoShape 8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57" name="AutoShape 9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58" name="AutoShape 9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59" name="AutoShape 9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60" name="AutoShape 9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61" name="AutoShape 9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62" name="AutoShape 9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63" name="AutoShape 9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64" name="AutoShape 9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65" name="AutoShape 9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66" name="AutoShape 9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67" name="AutoShape 10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68" name="AutoShape 10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69" name="AutoShape 10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70" name="AutoShape 10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71" name="AutoShape 10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1293" name="Group 105"/>
            <p:cNvGrpSpPr>
              <a:grpSpLocks/>
            </p:cNvGrpSpPr>
            <p:nvPr/>
          </p:nvGrpSpPr>
          <p:grpSpPr bwMode="auto">
            <a:xfrm>
              <a:off x="2385" y="3471"/>
              <a:ext cx="340" cy="350"/>
              <a:chOff x="878" y="2818"/>
              <a:chExt cx="833" cy="854"/>
            </a:xfrm>
          </p:grpSpPr>
          <p:sp>
            <p:nvSpPr>
              <p:cNvPr id="134" name="AutoShape 10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5" name="AutoShape 10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6" name="AutoShape 10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7" name="AutoShape 10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8" name="AutoShape 11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9" name="AutoShape 11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0" name="AutoShape 11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1" name="AutoShape 11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2" name="AutoShape 11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3" name="AutoShape 11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4" name="AutoShape 11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5" name="AutoShape 11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6" name="AutoShape 11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7" name="AutoShape 11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8" name="AutoShape 12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49" name="AutoShape 12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50" name="AutoShape 12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51" name="AutoShape 12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52" name="AutoShape 12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1294" name="Group 125"/>
            <p:cNvGrpSpPr>
              <a:grpSpLocks/>
            </p:cNvGrpSpPr>
            <p:nvPr/>
          </p:nvGrpSpPr>
          <p:grpSpPr bwMode="auto">
            <a:xfrm>
              <a:off x="3025" y="3471"/>
              <a:ext cx="340" cy="350"/>
              <a:chOff x="878" y="2818"/>
              <a:chExt cx="833" cy="854"/>
            </a:xfrm>
          </p:grpSpPr>
          <p:sp>
            <p:nvSpPr>
              <p:cNvPr id="115" name="AutoShape 12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6" name="AutoShape 12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7" name="AutoShape 12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8" name="AutoShape 12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9" name="AutoShape 13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0" name="AutoShape 13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1" name="AutoShape 13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2" name="AutoShape 13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3" name="AutoShape 13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4" name="AutoShape 13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5" name="AutoShape 13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6" name="AutoShape 13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7" name="AutoShape 13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8" name="AutoShape 13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29" name="AutoShape 14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0" name="AutoShape 14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1" name="AutoShape 14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2" name="AutoShape 14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33" name="AutoShape 14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1295" name="Group 145"/>
            <p:cNvGrpSpPr>
              <a:grpSpLocks/>
            </p:cNvGrpSpPr>
            <p:nvPr/>
          </p:nvGrpSpPr>
          <p:grpSpPr bwMode="auto">
            <a:xfrm>
              <a:off x="3415" y="3471"/>
              <a:ext cx="340" cy="350"/>
              <a:chOff x="878" y="2818"/>
              <a:chExt cx="833" cy="854"/>
            </a:xfrm>
          </p:grpSpPr>
          <p:sp>
            <p:nvSpPr>
              <p:cNvPr id="96" name="AutoShape 14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7" name="AutoShape 14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8" name="AutoShape 14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9" name="AutoShape 14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0" name="AutoShape 15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1" name="AutoShape 15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2" name="AutoShape 15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3" name="AutoShape 15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4" name="AutoShape 15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5" name="AutoShape 15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6" name="AutoShape 15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7" name="AutoShape 15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8" name="AutoShape 15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09" name="AutoShape 15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0" name="AutoShape 16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1" name="AutoShape 16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2" name="AutoShape 16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3" name="AutoShape 16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114" name="AutoShape 16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1296" name="Group 165"/>
            <p:cNvGrpSpPr>
              <a:grpSpLocks/>
            </p:cNvGrpSpPr>
            <p:nvPr/>
          </p:nvGrpSpPr>
          <p:grpSpPr bwMode="auto">
            <a:xfrm>
              <a:off x="3806" y="3471"/>
              <a:ext cx="340" cy="350"/>
              <a:chOff x="878" y="2818"/>
              <a:chExt cx="833" cy="854"/>
            </a:xfrm>
          </p:grpSpPr>
          <p:sp>
            <p:nvSpPr>
              <p:cNvPr id="77" name="AutoShape 16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8" name="AutoShape 16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9" name="AutoShape 16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0" name="AutoShape 16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1" name="AutoShape 17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2" name="AutoShape 17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3" name="AutoShape 17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4" name="AutoShape 17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5" name="AutoShape 17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6" name="AutoShape 17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7" name="AutoShape 17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8" name="AutoShape 17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89" name="AutoShape 17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0" name="AutoShape 17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1" name="AutoShape 18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2" name="AutoShape 18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3" name="AutoShape 18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4" name="AutoShape 18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95" name="AutoShape 18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1297" name="Group 185"/>
            <p:cNvGrpSpPr>
              <a:grpSpLocks/>
            </p:cNvGrpSpPr>
            <p:nvPr/>
          </p:nvGrpSpPr>
          <p:grpSpPr bwMode="auto">
            <a:xfrm>
              <a:off x="4196" y="3471"/>
              <a:ext cx="340" cy="350"/>
              <a:chOff x="878" y="2818"/>
              <a:chExt cx="833" cy="854"/>
            </a:xfrm>
          </p:grpSpPr>
          <p:sp>
            <p:nvSpPr>
              <p:cNvPr id="58" name="AutoShape 18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9" name="AutoShape 18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0" name="AutoShape 18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1" name="AutoShape 18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2" name="AutoShape 19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3" name="AutoShape 19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4" name="AutoShape 19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5" name="AutoShape 19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6" name="AutoShape 19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7" name="AutoShape 19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8" name="AutoShape 19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69" name="AutoShape 19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0" name="AutoShape 19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1" name="AutoShape 19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2" name="AutoShape 20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3" name="AutoShape 20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4" name="AutoShape 20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5" name="AutoShape 20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76" name="AutoShape 20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1298" name="Group 205"/>
            <p:cNvGrpSpPr>
              <a:grpSpLocks/>
            </p:cNvGrpSpPr>
            <p:nvPr/>
          </p:nvGrpSpPr>
          <p:grpSpPr bwMode="auto">
            <a:xfrm>
              <a:off x="4587" y="3471"/>
              <a:ext cx="340" cy="350"/>
              <a:chOff x="878" y="2818"/>
              <a:chExt cx="833" cy="854"/>
            </a:xfrm>
          </p:grpSpPr>
          <p:sp>
            <p:nvSpPr>
              <p:cNvPr id="39" name="AutoShape 20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0" name="AutoShape 20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1" name="AutoShape 20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2" name="AutoShape 20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3" name="AutoShape 21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4" name="AutoShape 21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5" name="AutoShape 21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6" name="AutoShape 21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7" name="AutoShape 21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8" name="AutoShape 21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49" name="AutoShape 21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0" name="AutoShape 21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1" name="AutoShape 21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2" name="AutoShape 21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3" name="AutoShape 22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4" name="AutoShape 22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5" name="AutoShape 22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6" name="AutoShape 22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57" name="AutoShape 22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1299" name="Group 225"/>
            <p:cNvGrpSpPr>
              <a:grpSpLocks/>
            </p:cNvGrpSpPr>
            <p:nvPr/>
          </p:nvGrpSpPr>
          <p:grpSpPr bwMode="auto">
            <a:xfrm>
              <a:off x="4977" y="3471"/>
              <a:ext cx="340" cy="350"/>
              <a:chOff x="878" y="2818"/>
              <a:chExt cx="833" cy="854"/>
            </a:xfrm>
          </p:grpSpPr>
          <p:sp>
            <p:nvSpPr>
              <p:cNvPr id="20" name="AutoShape 226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1" name="AutoShape 227"/>
              <p:cNvSpPr>
                <a:spLocks noChangeArrowheads="1"/>
              </p:cNvSpPr>
              <p:nvPr/>
            </p:nvSpPr>
            <p:spPr bwMode="auto">
              <a:xfrm>
                <a:off x="1263" y="281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2" name="AutoShape 228"/>
              <p:cNvSpPr>
                <a:spLocks noChangeArrowheads="1"/>
              </p:cNvSpPr>
              <p:nvPr/>
            </p:nvSpPr>
            <p:spPr bwMode="auto">
              <a:xfrm>
                <a:off x="1422" y="281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 b="1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3" name="AutoShape 229"/>
              <p:cNvSpPr>
                <a:spLocks noChangeArrowheads="1"/>
              </p:cNvSpPr>
              <p:nvPr/>
            </p:nvSpPr>
            <p:spPr bwMode="auto">
              <a:xfrm>
                <a:off x="878" y="2963"/>
                <a:ext cx="385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4" name="AutoShape 230"/>
              <p:cNvSpPr>
                <a:spLocks noChangeArrowheads="1"/>
              </p:cNvSpPr>
              <p:nvPr/>
            </p:nvSpPr>
            <p:spPr bwMode="auto">
              <a:xfrm>
                <a:off x="1263" y="2963"/>
                <a:ext cx="159" cy="14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5" name="AutoShape 231"/>
              <p:cNvSpPr>
                <a:spLocks noChangeArrowheads="1"/>
              </p:cNvSpPr>
              <p:nvPr/>
            </p:nvSpPr>
            <p:spPr bwMode="auto">
              <a:xfrm>
                <a:off x="1422" y="2963"/>
                <a:ext cx="289" cy="142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6" name="AutoShape 232"/>
              <p:cNvSpPr>
                <a:spLocks noChangeArrowheads="1"/>
              </p:cNvSpPr>
              <p:nvPr/>
            </p:nvSpPr>
            <p:spPr bwMode="auto">
              <a:xfrm>
                <a:off x="878" y="310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7" name="AutoShape 233"/>
              <p:cNvSpPr>
                <a:spLocks noChangeArrowheads="1"/>
              </p:cNvSpPr>
              <p:nvPr/>
            </p:nvSpPr>
            <p:spPr bwMode="auto">
              <a:xfrm>
                <a:off x="1263" y="310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8" name="AutoShape 234"/>
              <p:cNvSpPr>
                <a:spLocks noChangeArrowheads="1"/>
              </p:cNvSpPr>
              <p:nvPr/>
            </p:nvSpPr>
            <p:spPr bwMode="auto">
              <a:xfrm>
                <a:off x="1422" y="310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29" name="AutoShape 235"/>
              <p:cNvSpPr>
                <a:spLocks noChangeArrowheads="1"/>
              </p:cNvSpPr>
              <p:nvPr/>
            </p:nvSpPr>
            <p:spPr bwMode="auto">
              <a:xfrm>
                <a:off x="878" y="3250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0" name="AutoShape 236"/>
              <p:cNvSpPr>
                <a:spLocks noChangeArrowheads="1"/>
              </p:cNvSpPr>
              <p:nvPr/>
            </p:nvSpPr>
            <p:spPr bwMode="auto">
              <a:xfrm>
                <a:off x="1263" y="3250"/>
                <a:ext cx="162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1" name="AutoShape 237"/>
              <p:cNvSpPr>
                <a:spLocks noChangeArrowheads="1"/>
              </p:cNvSpPr>
              <p:nvPr/>
            </p:nvSpPr>
            <p:spPr bwMode="auto">
              <a:xfrm>
                <a:off x="1422" y="3250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2" name="AutoShape 238"/>
              <p:cNvSpPr>
                <a:spLocks noChangeArrowheads="1"/>
              </p:cNvSpPr>
              <p:nvPr/>
            </p:nvSpPr>
            <p:spPr bwMode="auto">
              <a:xfrm>
                <a:off x="878" y="3395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3" name="AutoShape 239"/>
              <p:cNvSpPr>
                <a:spLocks noChangeArrowheads="1"/>
              </p:cNvSpPr>
              <p:nvPr/>
            </p:nvSpPr>
            <p:spPr bwMode="auto">
              <a:xfrm>
                <a:off x="1263" y="3395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4" name="AutoShape 240"/>
              <p:cNvSpPr>
                <a:spLocks noChangeArrowheads="1"/>
              </p:cNvSpPr>
              <p:nvPr/>
            </p:nvSpPr>
            <p:spPr bwMode="auto">
              <a:xfrm>
                <a:off x="1422" y="3395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5" name="AutoShape 241"/>
              <p:cNvSpPr>
                <a:spLocks noChangeArrowheads="1"/>
              </p:cNvSpPr>
              <p:nvPr/>
            </p:nvSpPr>
            <p:spPr bwMode="auto">
              <a:xfrm>
                <a:off x="878" y="3528"/>
                <a:ext cx="385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6" name="AutoShape 242"/>
              <p:cNvSpPr>
                <a:spLocks noChangeArrowheads="1"/>
              </p:cNvSpPr>
              <p:nvPr/>
            </p:nvSpPr>
            <p:spPr bwMode="auto">
              <a:xfrm>
                <a:off x="1263" y="3528"/>
                <a:ext cx="159" cy="14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7" name="AutoShape 243"/>
              <p:cNvSpPr>
                <a:spLocks noChangeArrowheads="1"/>
              </p:cNvSpPr>
              <p:nvPr/>
            </p:nvSpPr>
            <p:spPr bwMode="auto">
              <a:xfrm>
                <a:off x="1422" y="3528"/>
                <a:ext cx="289" cy="145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sz="1500">
                  <a:solidFill>
                    <a:srgbClr val="008080"/>
                  </a:solidFill>
                  <a:latin typeface="+mn-lt"/>
                  <a:ea typeface="黑体" pitchFamily="2" charset="-122"/>
                </a:endParaRPr>
              </a:p>
            </p:txBody>
          </p:sp>
          <p:sp>
            <p:nvSpPr>
              <p:cNvPr id="38" name="AutoShape 244"/>
              <p:cNvSpPr>
                <a:spLocks noChangeArrowheads="1"/>
              </p:cNvSpPr>
              <p:nvPr/>
            </p:nvSpPr>
            <p:spPr bwMode="auto">
              <a:xfrm>
                <a:off x="878" y="2818"/>
                <a:ext cx="833" cy="855"/>
              </a:xfrm>
              <a:prstGeom prst="roundRect">
                <a:avLst>
                  <a:gd name="adj" fmla="val 16667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9" name="AutoShape 245"/>
            <p:cNvSpPr>
              <a:spLocks noChangeArrowheads="1"/>
            </p:cNvSpPr>
            <p:nvPr/>
          </p:nvSpPr>
          <p:spPr bwMode="auto">
            <a:xfrm>
              <a:off x="2725" y="3446"/>
              <a:ext cx="329" cy="281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+mn-lt"/>
                  <a:ea typeface="黑体" pitchFamily="2" charset="-122"/>
                </a:rPr>
                <a:t>…</a:t>
              </a:r>
            </a:p>
          </p:txBody>
        </p:sp>
      </p:grpSp>
      <p:sp>
        <p:nvSpPr>
          <p:cNvPr id="248" name="AutoShape 246"/>
          <p:cNvSpPr>
            <a:spLocks noChangeArrowheads="1"/>
          </p:cNvSpPr>
          <p:nvPr/>
        </p:nvSpPr>
        <p:spPr bwMode="auto">
          <a:xfrm>
            <a:off x="3429000" y="2781300"/>
            <a:ext cx="2590800" cy="158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35921" dir="2700000" algn="ctr" rotWithShape="0">
              <a:srgbClr val="009999"/>
            </a:outerShdw>
          </a:effectLst>
        </p:spPr>
        <p:txBody>
          <a:bodyPr wrap="none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latin typeface="+mn-lt"/>
                <a:ea typeface="黑体" pitchFamily="2" charset="-122"/>
              </a:rPr>
              <a:t>Index Pages</a:t>
            </a:r>
            <a:r>
              <a:rPr lang="zh-CN" altLang="en-US" b="1">
                <a:latin typeface="+mn-lt"/>
                <a:ea typeface="黑体" pitchFamily="2" charset="-122"/>
              </a:rPr>
              <a:t>（索引页）</a:t>
            </a:r>
          </a:p>
        </p:txBody>
      </p:sp>
      <p:grpSp>
        <p:nvGrpSpPr>
          <p:cNvPr id="249" name="Group 247"/>
          <p:cNvGrpSpPr>
            <a:grpSpLocks/>
          </p:cNvGrpSpPr>
          <p:nvPr/>
        </p:nvGrpSpPr>
        <p:grpSpPr bwMode="auto">
          <a:xfrm>
            <a:off x="3879850" y="3965575"/>
            <a:ext cx="838200" cy="584200"/>
            <a:chOff x="1100" y="1248"/>
            <a:chExt cx="964" cy="576"/>
          </a:xfrm>
        </p:grpSpPr>
        <p:sp>
          <p:nvSpPr>
            <p:cNvPr id="250" name="AutoShape 248"/>
            <p:cNvSpPr>
              <a:spLocks noChangeArrowheads="1"/>
            </p:cNvSpPr>
            <p:nvPr/>
          </p:nvSpPr>
          <p:spPr bwMode="auto">
            <a:xfrm>
              <a:off x="1100" y="1248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>
                  <a:solidFill>
                    <a:srgbClr val="008080"/>
                  </a:solidFill>
                  <a:latin typeface="Arial Narrow" pitchFamily="34" charset="0"/>
                  <a:ea typeface="+mn-ea"/>
                </a:rPr>
                <a:t> </a:t>
              </a:r>
              <a:endParaRPr lang="en-US" altLang="zh-CN" sz="1500" b="1">
                <a:latin typeface="Arial Narrow" pitchFamily="34" charset="0"/>
                <a:ea typeface="+mn-ea"/>
              </a:endParaRPr>
            </a:p>
          </p:txBody>
        </p:sp>
        <p:sp>
          <p:nvSpPr>
            <p:cNvPr id="251" name="AutoShape 249"/>
            <p:cNvSpPr>
              <a:spLocks noChangeArrowheads="1"/>
            </p:cNvSpPr>
            <p:nvPr/>
          </p:nvSpPr>
          <p:spPr bwMode="auto">
            <a:xfrm>
              <a:off x="1100" y="1441"/>
              <a:ext cx="964" cy="19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>
                  <a:solidFill>
                    <a:srgbClr val="008080"/>
                  </a:solidFill>
                  <a:latin typeface="Arial Narrow" pitchFamily="34" charset="0"/>
                  <a:ea typeface="+mn-ea"/>
                </a:rPr>
                <a:t> </a:t>
              </a:r>
              <a:endParaRPr lang="en-US" altLang="zh-CN" sz="1500">
                <a:latin typeface="Arial Narrow" pitchFamily="34" charset="0"/>
                <a:ea typeface="+mn-ea"/>
              </a:endParaRPr>
            </a:p>
          </p:txBody>
        </p:sp>
        <p:sp>
          <p:nvSpPr>
            <p:cNvPr id="252" name="AutoShape 250"/>
            <p:cNvSpPr>
              <a:spLocks noChangeArrowheads="1"/>
            </p:cNvSpPr>
            <p:nvPr/>
          </p:nvSpPr>
          <p:spPr bwMode="auto">
            <a:xfrm>
              <a:off x="1100" y="1631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>
                  <a:latin typeface="Arial Narrow" pitchFamily="34" charset="0"/>
                  <a:ea typeface="+mn-ea"/>
                </a:rPr>
                <a:t> </a:t>
              </a:r>
            </a:p>
          </p:txBody>
        </p:sp>
        <p:sp>
          <p:nvSpPr>
            <p:cNvPr id="11286" name="AutoShape 251"/>
            <p:cNvSpPr>
              <a:spLocks noChangeArrowheads="1"/>
            </p:cNvSpPr>
            <p:nvPr/>
          </p:nvSpPr>
          <p:spPr bwMode="auto">
            <a:xfrm>
              <a:off x="1100" y="1248"/>
              <a:ext cx="964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54" name="Group 252"/>
          <p:cNvGrpSpPr>
            <a:grpSpLocks/>
          </p:cNvGrpSpPr>
          <p:nvPr/>
        </p:nvGrpSpPr>
        <p:grpSpPr bwMode="auto">
          <a:xfrm>
            <a:off x="4821238" y="3965575"/>
            <a:ext cx="836612" cy="584200"/>
            <a:chOff x="1100" y="1248"/>
            <a:chExt cx="964" cy="576"/>
          </a:xfrm>
        </p:grpSpPr>
        <p:sp>
          <p:nvSpPr>
            <p:cNvPr id="255" name="AutoShape 253"/>
            <p:cNvSpPr>
              <a:spLocks noChangeArrowheads="1"/>
            </p:cNvSpPr>
            <p:nvPr/>
          </p:nvSpPr>
          <p:spPr bwMode="auto">
            <a:xfrm>
              <a:off x="1100" y="1248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>
                  <a:solidFill>
                    <a:srgbClr val="008080"/>
                  </a:solidFill>
                  <a:latin typeface="Arial Narrow" pitchFamily="34" charset="0"/>
                  <a:ea typeface="+mn-ea"/>
                </a:rPr>
                <a:t> </a:t>
              </a:r>
              <a:endParaRPr lang="en-US" altLang="zh-CN" sz="1500" b="1">
                <a:latin typeface="Arial Narrow" pitchFamily="34" charset="0"/>
                <a:ea typeface="+mn-ea"/>
              </a:endParaRPr>
            </a:p>
          </p:txBody>
        </p:sp>
        <p:sp>
          <p:nvSpPr>
            <p:cNvPr id="256" name="AutoShape 254"/>
            <p:cNvSpPr>
              <a:spLocks noChangeArrowheads="1"/>
            </p:cNvSpPr>
            <p:nvPr/>
          </p:nvSpPr>
          <p:spPr bwMode="auto">
            <a:xfrm>
              <a:off x="1100" y="1441"/>
              <a:ext cx="964" cy="19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>
                  <a:solidFill>
                    <a:srgbClr val="008080"/>
                  </a:solidFill>
                  <a:latin typeface="Arial Narrow" pitchFamily="34" charset="0"/>
                  <a:ea typeface="+mn-ea"/>
                </a:rPr>
                <a:t> </a:t>
              </a:r>
              <a:endParaRPr lang="en-US" altLang="zh-CN" sz="1500">
                <a:latin typeface="Arial Narrow" pitchFamily="34" charset="0"/>
                <a:ea typeface="+mn-ea"/>
              </a:endParaRPr>
            </a:p>
          </p:txBody>
        </p:sp>
        <p:sp>
          <p:nvSpPr>
            <p:cNvPr id="257" name="AutoShape 255"/>
            <p:cNvSpPr>
              <a:spLocks noChangeArrowheads="1"/>
            </p:cNvSpPr>
            <p:nvPr/>
          </p:nvSpPr>
          <p:spPr bwMode="auto">
            <a:xfrm>
              <a:off x="1100" y="1631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>
                  <a:latin typeface="Arial Narrow" pitchFamily="34" charset="0"/>
                  <a:ea typeface="+mn-ea"/>
                </a:rPr>
                <a:t> </a:t>
              </a:r>
            </a:p>
          </p:txBody>
        </p:sp>
        <p:sp>
          <p:nvSpPr>
            <p:cNvPr id="11282" name="AutoShape 256"/>
            <p:cNvSpPr>
              <a:spLocks noChangeArrowheads="1"/>
            </p:cNvSpPr>
            <p:nvPr/>
          </p:nvSpPr>
          <p:spPr bwMode="auto">
            <a:xfrm>
              <a:off x="1100" y="1248"/>
              <a:ext cx="964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259" name="Freeform 257"/>
          <p:cNvSpPr>
            <a:spLocks/>
          </p:cNvSpPr>
          <p:nvPr/>
        </p:nvSpPr>
        <p:spPr bwMode="auto">
          <a:xfrm>
            <a:off x="3962400" y="3429000"/>
            <a:ext cx="381000" cy="5334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48" y="0"/>
              </a:cxn>
              <a:cxn ang="0">
                <a:pos x="48" y="192"/>
              </a:cxn>
              <a:cxn ang="0">
                <a:pos x="0" y="192"/>
              </a:cxn>
              <a:cxn ang="0">
                <a:pos x="67" y="286"/>
              </a:cxn>
              <a:cxn ang="0">
                <a:pos x="144" y="192"/>
              </a:cxn>
              <a:cxn ang="0">
                <a:pos x="96" y="192"/>
              </a:cxn>
              <a:cxn ang="0">
                <a:pos x="96" y="48"/>
              </a:cxn>
              <a:cxn ang="0">
                <a:pos x="192" y="48"/>
              </a:cxn>
              <a:cxn ang="0">
                <a:pos x="192" y="0"/>
              </a:cxn>
            </a:cxnLst>
            <a:rect l="0" t="0" r="r" b="b"/>
            <a:pathLst>
              <a:path w="192" h="286">
                <a:moveTo>
                  <a:pt x="192" y="0"/>
                </a:moveTo>
                <a:lnTo>
                  <a:pt x="48" y="0"/>
                </a:lnTo>
                <a:lnTo>
                  <a:pt x="48" y="192"/>
                </a:lnTo>
                <a:lnTo>
                  <a:pt x="0" y="192"/>
                </a:lnTo>
                <a:lnTo>
                  <a:pt x="67" y="286"/>
                </a:lnTo>
                <a:lnTo>
                  <a:pt x="144" y="192"/>
                </a:lnTo>
                <a:lnTo>
                  <a:pt x="96" y="192"/>
                </a:lnTo>
                <a:lnTo>
                  <a:pt x="96" y="48"/>
                </a:lnTo>
                <a:lnTo>
                  <a:pt x="192" y="48"/>
                </a:lnTo>
                <a:lnTo>
                  <a:pt x="192" y="0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260" name="Group 258"/>
          <p:cNvGrpSpPr>
            <a:grpSpLocks/>
          </p:cNvGrpSpPr>
          <p:nvPr/>
        </p:nvGrpSpPr>
        <p:grpSpPr bwMode="auto">
          <a:xfrm>
            <a:off x="4356100" y="3213100"/>
            <a:ext cx="838200" cy="579438"/>
            <a:chOff x="1100" y="1248"/>
            <a:chExt cx="964" cy="576"/>
          </a:xfrm>
        </p:grpSpPr>
        <p:sp>
          <p:nvSpPr>
            <p:cNvPr id="261" name="AutoShape 259"/>
            <p:cNvSpPr>
              <a:spLocks noChangeArrowheads="1"/>
            </p:cNvSpPr>
            <p:nvPr/>
          </p:nvSpPr>
          <p:spPr bwMode="auto">
            <a:xfrm>
              <a:off x="1100" y="1248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>
                  <a:solidFill>
                    <a:srgbClr val="008080"/>
                  </a:solidFill>
                  <a:latin typeface="Arial Narrow" pitchFamily="34" charset="0"/>
                  <a:ea typeface="+mn-ea"/>
                </a:rPr>
                <a:t> </a:t>
              </a:r>
              <a:endParaRPr lang="en-US" altLang="zh-CN" sz="1500" b="1">
                <a:latin typeface="Arial Narrow" pitchFamily="34" charset="0"/>
                <a:ea typeface="+mn-ea"/>
              </a:endParaRPr>
            </a:p>
          </p:txBody>
        </p:sp>
        <p:sp>
          <p:nvSpPr>
            <p:cNvPr id="262" name="AutoShape 260"/>
            <p:cNvSpPr>
              <a:spLocks noChangeArrowheads="1"/>
            </p:cNvSpPr>
            <p:nvPr/>
          </p:nvSpPr>
          <p:spPr bwMode="auto">
            <a:xfrm>
              <a:off x="1100" y="1441"/>
              <a:ext cx="964" cy="19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>
                  <a:solidFill>
                    <a:srgbClr val="008080"/>
                  </a:solidFill>
                  <a:latin typeface="Arial Narrow" pitchFamily="34" charset="0"/>
                  <a:ea typeface="+mn-ea"/>
                </a:rPr>
                <a:t> </a:t>
              </a:r>
              <a:endParaRPr lang="en-US" altLang="zh-CN" sz="1500">
                <a:latin typeface="Arial Narrow" pitchFamily="34" charset="0"/>
                <a:ea typeface="+mn-ea"/>
              </a:endParaRPr>
            </a:p>
          </p:txBody>
        </p:sp>
        <p:sp>
          <p:nvSpPr>
            <p:cNvPr id="263" name="AutoShape 261"/>
            <p:cNvSpPr>
              <a:spLocks noChangeArrowheads="1"/>
            </p:cNvSpPr>
            <p:nvPr/>
          </p:nvSpPr>
          <p:spPr bwMode="auto">
            <a:xfrm>
              <a:off x="1100" y="1631"/>
              <a:ext cx="964" cy="193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>
              <a:outerShdw dist="71842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>
                  <a:latin typeface="Arial Narrow" pitchFamily="34" charset="0"/>
                  <a:ea typeface="+mn-ea"/>
                </a:rPr>
                <a:t> </a:t>
              </a:r>
            </a:p>
          </p:txBody>
        </p:sp>
        <p:sp>
          <p:nvSpPr>
            <p:cNvPr id="11278" name="AutoShape 262"/>
            <p:cNvSpPr>
              <a:spLocks noChangeArrowheads="1"/>
            </p:cNvSpPr>
            <p:nvPr/>
          </p:nvSpPr>
          <p:spPr bwMode="auto">
            <a:xfrm>
              <a:off x="1100" y="1248"/>
              <a:ext cx="964" cy="576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265" name="AutoShape 263"/>
          <p:cNvSpPr>
            <a:spLocks noChangeArrowheads="1"/>
          </p:cNvSpPr>
          <p:nvPr/>
        </p:nvSpPr>
        <p:spPr bwMode="auto">
          <a:xfrm>
            <a:off x="3962400" y="4554538"/>
            <a:ext cx="304800" cy="609600"/>
          </a:xfrm>
          <a:prstGeom prst="downArrow">
            <a:avLst>
              <a:gd name="adj1" fmla="val 45833"/>
              <a:gd name="adj2" fmla="val 30444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8" grpId="0" animBg="1"/>
      <p:bldP spid="2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F5E408-5DD6-440C-A974-0DFC103ED299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0" y="260350"/>
            <a:ext cx="5349875" cy="431800"/>
          </a:xfrm>
        </p:spPr>
        <p:txBody>
          <a:bodyPr/>
          <a:lstStyle/>
          <a:p>
            <a:r>
              <a:rPr lang="zh-CN" altLang="en-US" smtClean="0">
                <a:ea typeface="文鼎CS大宋"/>
              </a:rPr>
              <a:t>索引的特点</a:t>
            </a:r>
            <a:endParaRPr lang="en-US" altLang="zh-CN" smtClean="0">
              <a:ea typeface="文鼎CS大宋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85875"/>
            <a:ext cx="8229600" cy="4873625"/>
          </a:xfrm>
        </p:spPr>
        <p:txBody>
          <a:bodyPr/>
          <a:lstStyle/>
          <a:p>
            <a:r>
              <a:rPr lang="zh-CN" altLang="en-US" smtClean="0"/>
              <a:t>索引是与表相关的一个可选结构</a:t>
            </a:r>
          </a:p>
          <a:p>
            <a:r>
              <a:rPr lang="zh-CN" altLang="en-US" smtClean="0"/>
              <a:t>用以提高 </a:t>
            </a:r>
            <a:r>
              <a:rPr lang="en-US" altLang="zh-CN" smtClean="0"/>
              <a:t>SQL </a:t>
            </a:r>
            <a:r>
              <a:rPr lang="zh-CN" altLang="en-US" smtClean="0"/>
              <a:t>语句执行的性能</a:t>
            </a:r>
          </a:p>
          <a:p>
            <a:r>
              <a:rPr lang="zh-CN" altLang="en-US" smtClean="0"/>
              <a:t>减少磁盘</a:t>
            </a:r>
            <a:r>
              <a:rPr lang="en-US" altLang="zh-CN" smtClean="0"/>
              <a:t>I/O</a:t>
            </a:r>
          </a:p>
          <a:p>
            <a:r>
              <a:rPr lang="zh-CN" altLang="en-US" smtClean="0"/>
              <a:t>使用 </a:t>
            </a:r>
            <a:r>
              <a:rPr lang="en-US" altLang="zh-CN" smtClean="0"/>
              <a:t>CREATE INDEX </a:t>
            </a:r>
            <a:r>
              <a:rPr lang="zh-CN" altLang="en-US" smtClean="0"/>
              <a:t>语句创建索引</a:t>
            </a:r>
          </a:p>
          <a:p>
            <a:r>
              <a:rPr lang="zh-CN" altLang="en-US" smtClean="0"/>
              <a:t>在逻辑上和物理上都独立于表的数据</a:t>
            </a:r>
          </a:p>
          <a:p>
            <a:r>
              <a:rPr lang="en-US" altLang="zh-CN" smtClean="0"/>
              <a:t>Oracle </a:t>
            </a:r>
            <a:r>
              <a:rPr lang="zh-CN" altLang="en-US" smtClean="0"/>
              <a:t>自动维护索引</a:t>
            </a:r>
          </a:p>
          <a:p>
            <a:pPr lvl="1">
              <a:buFont typeface="Wingdings" pitchFamily="2" charset="2"/>
              <a:buNone/>
            </a:pPr>
            <a:endParaRPr lang="en-US" altLang="zh-CN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BE58B6-D564-411E-ABA1-B1A925CF3CDE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索引的类型</a:t>
            </a:r>
            <a:endParaRPr lang="en-US" altLang="zh-CN" smtClean="0">
              <a:ea typeface="文鼎CS大宋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29600" cy="936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索引有各种类型，除了标准索引外，还有一些特殊类型的索引：</a:t>
            </a:r>
          </a:p>
        </p:txBody>
      </p:sp>
      <p:sp>
        <p:nvSpPr>
          <p:cNvPr id="151556" name="AutoShape 4"/>
          <p:cNvSpPr>
            <a:spLocks noChangeArrowheads="1"/>
          </p:cNvSpPr>
          <p:nvPr/>
        </p:nvSpPr>
        <p:spPr bwMode="auto">
          <a:xfrm>
            <a:off x="3638550" y="2705100"/>
            <a:ext cx="2159000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31750" cmpd="dbl" algn="ctr">
            <a:solidFill>
              <a:srgbClr val="008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latin typeface="Courier New" pitchFamily="49" charset="0"/>
                <a:ea typeface="黑体" pitchFamily="2" charset="-122"/>
              </a:rPr>
              <a:t>索引的类型</a:t>
            </a:r>
          </a:p>
        </p:txBody>
      </p:sp>
      <p:sp>
        <p:nvSpPr>
          <p:cNvPr id="151557" name="AutoShape 5"/>
          <p:cNvSpPr>
            <a:spLocks noChangeArrowheads="1"/>
          </p:cNvSpPr>
          <p:nvPr/>
        </p:nvSpPr>
        <p:spPr bwMode="auto">
          <a:xfrm>
            <a:off x="5137150" y="4792663"/>
            <a:ext cx="2159000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latin typeface="Courier New" pitchFamily="49" charset="0"/>
                <a:ea typeface="黑体" pitchFamily="2" charset="-122"/>
              </a:rPr>
              <a:t>基于函数的索引</a:t>
            </a:r>
          </a:p>
        </p:txBody>
      </p:sp>
      <p:sp>
        <p:nvSpPr>
          <p:cNvPr id="151558" name="AutoShape 6"/>
          <p:cNvSpPr>
            <a:spLocks noChangeArrowheads="1"/>
          </p:cNvSpPr>
          <p:nvPr/>
        </p:nvSpPr>
        <p:spPr bwMode="auto">
          <a:xfrm>
            <a:off x="6589713" y="4002088"/>
            <a:ext cx="2159000" cy="50323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latin typeface="Courier New" pitchFamily="49" charset="0"/>
                <a:ea typeface="黑体" pitchFamily="2" charset="-122"/>
              </a:rPr>
              <a:t>反向键索引</a:t>
            </a:r>
          </a:p>
        </p:txBody>
      </p:sp>
      <p:sp>
        <p:nvSpPr>
          <p:cNvPr id="151559" name="AutoShape 7"/>
          <p:cNvSpPr>
            <a:spLocks noChangeArrowheads="1"/>
          </p:cNvSpPr>
          <p:nvPr/>
        </p:nvSpPr>
        <p:spPr bwMode="auto">
          <a:xfrm>
            <a:off x="2184400" y="4797425"/>
            <a:ext cx="2159000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latin typeface="Courier New" pitchFamily="49" charset="0"/>
                <a:ea typeface="黑体" pitchFamily="2" charset="-122"/>
              </a:rPr>
              <a:t>位图索引</a:t>
            </a:r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>
            <a:off x="1733550" y="3568700"/>
            <a:ext cx="5962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1" name="AutoShape 9"/>
          <p:cNvSpPr>
            <a:spLocks noChangeArrowheads="1"/>
          </p:cNvSpPr>
          <p:nvPr/>
        </p:nvSpPr>
        <p:spPr bwMode="auto">
          <a:xfrm>
            <a:off x="685800" y="4000500"/>
            <a:ext cx="2159000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latin typeface="Courier New" pitchFamily="49" charset="0"/>
                <a:ea typeface="黑体" pitchFamily="2" charset="-122"/>
              </a:rPr>
              <a:t>唯一索引</a:t>
            </a:r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1725613" y="35687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3" name="Line 11"/>
          <p:cNvSpPr>
            <a:spLocks noChangeShapeType="1"/>
          </p:cNvSpPr>
          <p:nvPr/>
        </p:nvSpPr>
        <p:spPr bwMode="auto">
          <a:xfrm>
            <a:off x="7699375" y="35687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4" name="Line 12"/>
          <p:cNvSpPr>
            <a:spLocks noChangeShapeType="1"/>
          </p:cNvSpPr>
          <p:nvPr/>
        </p:nvSpPr>
        <p:spPr bwMode="auto">
          <a:xfrm>
            <a:off x="4732338" y="32083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65" name="Line 13"/>
          <p:cNvSpPr>
            <a:spLocks noChangeShapeType="1"/>
          </p:cNvSpPr>
          <p:nvPr/>
        </p:nvSpPr>
        <p:spPr bwMode="auto">
          <a:xfrm>
            <a:off x="3278188" y="35687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>
            <a:off x="6230938" y="3568700"/>
            <a:ext cx="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67" name="AutoShape 15"/>
          <p:cNvSpPr>
            <a:spLocks noChangeArrowheads="1"/>
          </p:cNvSpPr>
          <p:nvPr/>
        </p:nvSpPr>
        <p:spPr bwMode="auto">
          <a:xfrm>
            <a:off x="3638550" y="4000500"/>
            <a:ext cx="2159000" cy="503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>
                <a:latin typeface="Courier New" pitchFamily="49" charset="0"/>
                <a:ea typeface="黑体" pitchFamily="2" charset="-122"/>
              </a:rPr>
              <a:t>组合索引</a:t>
            </a:r>
          </a:p>
        </p:txBody>
      </p:sp>
      <p:sp>
        <p:nvSpPr>
          <p:cNvPr id="151568" name="Line 16"/>
          <p:cNvSpPr>
            <a:spLocks noChangeShapeType="1"/>
          </p:cNvSpPr>
          <p:nvPr/>
        </p:nvSpPr>
        <p:spPr bwMode="auto">
          <a:xfrm>
            <a:off x="4729163" y="35687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5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  <p:bldP spid="151557" grpId="0" animBg="1"/>
      <p:bldP spid="151558" grpId="0" animBg="1"/>
      <p:bldP spid="151559" grpId="0" animBg="1"/>
      <p:bldP spid="151560" grpId="0" animBg="1"/>
      <p:bldP spid="151561" grpId="0" animBg="1"/>
      <p:bldP spid="151562" grpId="0" animBg="1"/>
      <p:bldP spid="151563" grpId="0" animBg="1"/>
      <p:bldP spid="151564" grpId="0" animBg="1"/>
      <p:bldP spid="151565" grpId="0" animBg="1"/>
      <p:bldP spid="151566" grpId="0" animBg="1"/>
      <p:bldP spid="151567" grpId="0" animBg="1"/>
      <p:bldP spid="1515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0CAAFB3-3B6C-4FD0-83DF-813779F522CC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>
              <a:ea typeface="宋体" charset="-122"/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索引的语法</a:t>
            </a:r>
            <a:endParaRPr lang="en-US" altLang="zh-CN" smtClean="0">
              <a:ea typeface="文鼎CS大宋"/>
            </a:endParaRP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827088" y="2038350"/>
            <a:ext cx="7561262" cy="7651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82800" bIns="82800" anchor="ctr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>
                <a:latin typeface="Calibri" pitchFamily="34" charset="0"/>
              </a:rPr>
              <a:t>SQL&gt; CREATE INDEX item_index ON itemfile (itemcode)</a:t>
            </a:r>
          </a:p>
          <a:p>
            <a:pPr>
              <a:spcBef>
                <a:spcPct val="15000"/>
              </a:spcBef>
            </a:pPr>
            <a:r>
              <a:rPr lang="en-US" altLang="zh-CN">
                <a:latin typeface="Calibri" pitchFamily="34" charset="0"/>
              </a:rPr>
              <a:t>     TABLESPACE index_tbs;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1165225" y="2449513"/>
            <a:ext cx="2906713" cy="295275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827088" y="1352550"/>
            <a:ext cx="3744912" cy="468313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24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latin typeface="Courier New" pitchFamily="49" charset="0"/>
                <a:ea typeface="黑体" pitchFamily="2" charset="-122"/>
              </a:rPr>
              <a:t>创建标准索引</a:t>
            </a:r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827088" y="3176588"/>
            <a:ext cx="3744912" cy="468312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24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latin typeface="Courier New" pitchFamily="49" charset="0"/>
                <a:ea typeface="黑体" pitchFamily="2" charset="-122"/>
              </a:rPr>
              <a:t>重建索引</a:t>
            </a:r>
          </a:p>
        </p:txBody>
      </p:sp>
      <p:sp>
        <p:nvSpPr>
          <p:cNvPr id="131088" name="Rectangle 16"/>
          <p:cNvSpPr>
            <a:spLocks noChangeArrowheads="1"/>
          </p:cNvSpPr>
          <p:nvPr/>
        </p:nvSpPr>
        <p:spPr bwMode="auto">
          <a:xfrm>
            <a:off x="827088" y="3916363"/>
            <a:ext cx="7561262" cy="4492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82800" bIns="82800" anchor="ctr">
            <a:spAutoFit/>
          </a:bodyPr>
          <a:lstStyle/>
          <a:p>
            <a:r>
              <a:rPr lang="en-US" altLang="zh-CN">
                <a:latin typeface="Calibri" pitchFamily="34" charset="0"/>
              </a:rPr>
              <a:t>SQL&gt; ALTER INDEX item_index REBUILD; </a:t>
            </a:r>
            <a:endParaRPr lang="fr-FR" altLang="zh-CN">
              <a:latin typeface="Calibri" pitchFamily="34" charset="0"/>
            </a:endParaRPr>
          </a:p>
        </p:txBody>
      </p:sp>
      <p:sp>
        <p:nvSpPr>
          <p:cNvPr id="131089" name="Rectangle 17"/>
          <p:cNvSpPr>
            <a:spLocks noChangeArrowheads="1"/>
          </p:cNvSpPr>
          <p:nvPr/>
        </p:nvSpPr>
        <p:spPr bwMode="auto">
          <a:xfrm>
            <a:off x="3716338" y="3983038"/>
            <a:ext cx="1212850" cy="298450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827088" y="4830763"/>
            <a:ext cx="3779837" cy="468312"/>
          </a:xfrm>
          <a:prstGeom prst="rect">
            <a:avLst/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path path="rect">
              <a:fillToRect r="100000" b="100000"/>
            </a:path>
          </a:gradFill>
          <a:ln w="12700" algn="ctr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324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latin typeface="Courier New" pitchFamily="49" charset="0"/>
                <a:ea typeface="黑体" pitchFamily="2" charset="-122"/>
              </a:rPr>
              <a:t>删除索引</a:t>
            </a:r>
          </a:p>
        </p:txBody>
      </p:sp>
      <p:sp>
        <p:nvSpPr>
          <p:cNvPr id="131091" name="Rectangle 19"/>
          <p:cNvSpPr>
            <a:spLocks noChangeArrowheads="1"/>
          </p:cNvSpPr>
          <p:nvPr/>
        </p:nvSpPr>
        <p:spPr bwMode="auto">
          <a:xfrm>
            <a:off x="827088" y="5716588"/>
            <a:ext cx="7632700" cy="4492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82800" bIns="82800" anchor="ctr">
            <a:spAutoFit/>
          </a:bodyPr>
          <a:lstStyle/>
          <a:p>
            <a:r>
              <a:rPr lang="en-US" altLang="zh-CN">
                <a:latin typeface="Calibri" pitchFamily="34" charset="0"/>
              </a:rPr>
              <a:t>SQL&gt; DROP INDEX item_index; </a:t>
            </a:r>
            <a:endParaRPr lang="fr-FR" altLang="zh-CN">
              <a:latin typeface="Calibri" pitchFamily="34" charset="0"/>
            </a:endParaRPr>
          </a:p>
        </p:txBody>
      </p:sp>
      <p:sp>
        <p:nvSpPr>
          <p:cNvPr id="131092" name="Rectangle 20"/>
          <p:cNvSpPr>
            <a:spLocks noChangeArrowheads="1"/>
          </p:cNvSpPr>
          <p:nvPr/>
        </p:nvSpPr>
        <p:spPr bwMode="auto">
          <a:xfrm>
            <a:off x="1433513" y="5799138"/>
            <a:ext cx="1495425" cy="28575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10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10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/>
      <p:bldP spid="131077" grpId="0" animBg="1"/>
      <p:bldP spid="131081" grpId="0" animBg="1"/>
      <p:bldP spid="131087" grpId="0" animBg="1"/>
      <p:bldP spid="131088" grpId="0" animBg="1"/>
      <p:bldP spid="131089" grpId="0" animBg="1"/>
      <p:bldP spid="131090" grpId="0" animBg="1"/>
      <p:bldP spid="131091" grpId="0" animBg="1"/>
      <p:bldP spid="1310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2531C3-2D0C-4A2B-ACDD-5FA6F9635ECE}" type="slidenum">
              <a:rPr lang="en-US" altLang="zh-CN"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文鼎CS大宋"/>
              </a:rPr>
              <a:t>唯一索引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827088" y="4005263"/>
            <a:ext cx="7704137" cy="6508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>
                <a:latin typeface="Calibri" pitchFamily="34" charset="0"/>
              </a:rPr>
              <a:t>SQL&gt; CREATE UNIQUE INDEX item_index</a:t>
            </a:r>
          </a:p>
          <a:p>
            <a:r>
              <a:rPr lang="en-US" altLang="zh-CN">
                <a:latin typeface="Calibri" pitchFamily="34" charset="0"/>
              </a:rPr>
              <a:t>     ON itemfile (itemcode);</a:t>
            </a:r>
            <a:endParaRPr lang="fr-FR" altLang="zh-CN">
              <a:latin typeface="Calibri" pitchFamily="34" charset="0"/>
            </a:endParaRP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2071688" y="4027488"/>
            <a:ext cx="1500187" cy="3302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36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80400" cy="2447925"/>
          </a:xfrm>
        </p:spPr>
        <p:txBody>
          <a:bodyPr/>
          <a:lstStyle/>
          <a:p>
            <a:r>
              <a:rPr lang="zh-CN" altLang="en-US" smtClean="0"/>
              <a:t>唯一索引确保在定义索引的列中没有重复值</a:t>
            </a:r>
          </a:p>
          <a:p>
            <a:r>
              <a:rPr lang="en-US" altLang="zh-CN" smtClean="0"/>
              <a:t>Oracle </a:t>
            </a:r>
            <a:r>
              <a:rPr lang="zh-CN" altLang="en-US" smtClean="0"/>
              <a:t>自动在表的主键列上创建唯一索引</a:t>
            </a:r>
          </a:p>
          <a:p>
            <a:r>
              <a:rPr lang="zh-CN" altLang="en-US" smtClean="0"/>
              <a:t>使用</a:t>
            </a:r>
            <a:r>
              <a:rPr lang="en-US" altLang="zh-CN" smtClean="0"/>
              <a:t>CREATE UNIQUE INDEX</a:t>
            </a:r>
            <a:r>
              <a:rPr lang="zh-CN" altLang="en-US" smtClean="0"/>
              <a:t>语句创建唯一索引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  <p:bldP spid="138246" grpId="0" animBg="1"/>
    </p:bldLst>
  </p:timing>
</p:sld>
</file>

<file path=ppt/theme/theme1.xml><?xml version="1.0" encoding="utf-8"?>
<a:theme xmlns:a="http://schemas.openxmlformats.org/drawingml/2006/main" name="第3学期JAVA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第3学期JAVA模板</Template>
  <TotalTime>3580</TotalTime>
  <Words>1005</Words>
  <Application>Microsoft Office PowerPoint</Application>
  <PresentationFormat>全屏显示(4:3)</PresentationFormat>
  <Paragraphs>137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演示文稿设计模板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Calibri</vt:lpstr>
      <vt:lpstr>宋体</vt:lpstr>
      <vt:lpstr>Arial</vt:lpstr>
      <vt:lpstr>文鼎CS大宋</vt:lpstr>
      <vt:lpstr>黑体</vt:lpstr>
      <vt:lpstr>Arial Narrow</vt:lpstr>
      <vt:lpstr>Wingdings</vt:lpstr>
      <vt:lpstr>Courier New</vt:lpstr>
      <vt:lpstr>第3学期JAVA模板</vt:lpstr>
      <vt:lpstr>第3学期JAVA模板</vt:lpstr>
      <vt:lpstr>第3学期JAVA模板</vt:lpstr>
      <vt:lpstr>第六章</vt:lpstr>
      <vt:lpstr>回顾</vt:lpstr>
      <vt:lpstr>本章目标</vt:lpstr>
      <vt:lpstr>检索数据</vt:lpstr>
      <vt:lpstr>索引的概念</vt:lpstr>
      <vt:lpstr>索引的特点</vt:lpstr>
      <vt:lpstr>索引的类型</vt:lpstr>
      <vt:lpstr>索引的语法</vt:lpstr>
      <vt:lpstr>唯一索引</vt:lpstr>
      <vt:lpstr>组合索引</vt:lpstr>
      <vt:lpstr>反向键索引</vt:lpstr>
      <vt:lpstr>基于函数的索引</vt:lpstr>
      <vt:lpstr>位图索引</vt:lpstr>
      <vt:lpstr>位图索引优点</vt:lpstr>
      <vt:lpstr>位图索引与普通索引比较</vt:lpstr>
      <vt:lpstr>重建索引</vt:lpstr>
      <vt:lpstr>查看索引</vt:lpstr>
      <vt:lpstr>总结</vt:lpstr>
      <vt:lpstr>作业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微软中国</dc:creator>
  <cp:lastModifiedBy>test</cp:lastModifiedBy>
  <cp:revision>224</cp:revision>
  <dcterms:created xsi:type="dcterms:W3CDTF">2012-12-04T11:43:23Z</dcterms:created>
  <dcterms:modified xsi:type="dcterms:W3CDTF">2016-07-19T16:50:56Z</dcterms:modified>
</cp:coreProperties>
</file>