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58" r:id="rId4"/>
    <p:sldId id="397" r:id="rId5"/>
    <p:sldId id="422" r:id="rId6"/>
    <p:sldId id="423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24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29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415" autoAdjust="0"/>
  </p:normalViewPr>
  <p:slideViewPr>
    <p:cSldViewPr>
      <p:cViewPr>
        <p:scale>
          <a:sx n="66" d="100"/>
          <a:sy n="66" d="100"/>
        </p:scale>
        <p:origin x="-86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11CC2BB-9508-413C-B12A-163453AA6DD8}" type="datetimeFigureOut">
              <a:rPr lang="zh-CN" altLang="en-US"/>
              <a:pPr>
                <a:defRPr/>
              </a:pPr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136AE90-450A-498A-888A-E2A140EBC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3" descr="C:\Users\Administrator\Desktop\555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9BDF-F4E4-42E6-B248-9853E9C87F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CC438-FD40-44CF-B130-E12E57D21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2225" r:id="rId3" imgW="7543800" imgH="2738887" progId="">
              <p:embed/>
            </p:oleObj>
          </a:graphicData>
        </a:graphic>
      </p:graphicFrame>
      <p:pic>
        <p:nvPicPr>
          <p:cNvPr id="7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04401-9F39-4362-A48F-B083CA8D3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8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3249" r:id="rId3" imgW="7543800" imgH="2738887" progId="">
              <p:embed/>
            </p:oleObj>
          </a:graphicData>
        </a:graphic>
      </p:graphicFrame>
      <p:pic>
        <p:nvPicPr>
          <p:cNvPr id="9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601F-5240-47AC-BC0F-BF9334EA2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8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4273" r:id="rId3" imgW="7543800" imgH="2738887" progId="">
              <p:embed/>
            </p:oleObj>
          </a:graphicData>
        </a:graphic>
      </p:graphicFrame>
      <p:pic>
        <p:nvPicPr>
          <p:cNvPr id="9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DE54A-4D7A-442C-8D09-519242DDB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7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5297" r:id="rId3" imgW="7543800" imgH="2738887" progId="">
              <p:embed/>
            </p:oleObj>
          </a:graphicData>
        </a:graphic>
      </p:graphicFrame>
      <p:pic>
        <p:nvPicPr>
          <p:cNvPr id="8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F7B44-E429-4A6F-8F60-7885DF4C6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7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6321" r:id="rId3" imgW="7543800" imgH="2738887" progId="">
              <p:embed/>
            </p:oleObj>
          </a:graphicData>
        </a:graphic>
      </p:graphicFrame>
      <p:pic>
        <p:nvPicPr>
          <p:cNvPr id="8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C917-96C2-424F-B96E-60E76E4BE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57345" r:id="rId3" imgW="7543800" imgH="2738887" progId="">
              <p:embed/>
            </p:oleObj>
          </a:graphicData>
        </a:graphic>
      </p:graphicFrame>
      <p:pic>
        <p:nvPicPr>
          <p:cNvPr id="10" name="图片 9" descr="透明LOG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82638" y="6381750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6B21A-DAD5-428B-8AE9-E1F5760F6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430841-A6CF-4B9B-84E8-BE6BB47EE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10"/>
          <p:cNvGraphicFramePr>
            <a:graphicFrameLocks/>
          </p:cNvGraphicFramePr>
          <p:nvPr/>
        </p:nvGraphicFramePr>
        <p:xfrm>
          <a:off x="7740650" y="6202363"/>
          <a:ext cx="1208088" cy="466725"/>
        </p:xfrm>
        <a:graphic>
          <a:graphicData uri="http://schemas.openxmlformats.org/presentationml/2006/ole">
            <p:oleObj spid="_x0000_s1034" r:id="rId12" imgW="7543800" imgH="2738887" progId="">
              <p:embed/>
            </p:oleObj>
          </a:graphicData>
        </a:graphic>
      </p:graphicFrame>
      <p:pic>
        <p:nvPicPr>
          <p:cNvPr id="10" name="图片 9" descr="透明LOGO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文鼎CS大宋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Blip>
          <a:blip r:embed="rId14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142875" y="4508500"/>
            <a:ext cx="4789488" cy="576263"/>
          </a:xfrm>
        </p:spPr>
        <p:txBody>
          <a:bodyPr/>
          <a:lstStyle/>
          <a:p>
            <a:r>
              <a:rPr lang="zh-CN" altLang="en-US" sz="4000"/>
              <a:t>第七章</a:t>
            </a:r>
          </a:p>
        </p:txBody>
      </p:sp>
      <p:sp>
        <p:nvSpPr>
          <p:cNvPr id="12290" name="副标题 2"/>
          <p:cNvSpPr>
            <a:spLocks noGrp="1"/>
          </p:cNvSpPr>
          <p:nvPr>
            <p:ph type="subTitle" idx="1"/>
          </p:nvPr>
        </p:nvSpPr>
        <p:spPr>
          <a:xfrm>
            <a:off x="142875" y="5300663"/>
            <a:ext cx="6084888" cy="576262"/>
          </a:xfrm>
        </p:spPr>
        <p:txBody>
          <a:bodyPr/>
          <a:lstStyle/>
          <a:p>
            <a:r>
              <a:rPr lang="en-US" altLang="zh-CN"/>
              <a:t>PL/SQL</a:t>
            </a:r>
            <a:r>
              <a:rPr lang="zh-CN" altLang="en-US"/>
              <a:t>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AC33F2-2EE2-4217-95C8-2E59582351AF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857250" y="1143000"/>
            <a:ext cx="7488238" cy="48942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DECLARE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icode VARCHAR2(6);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p_catg VARCHAR2(20);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p_rate NUMBER;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c_rate CONSTANT NUMBER := 0.10;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BEGIN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...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icode := 'i205';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SELECT p_category, itemrate * c_rate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INTO  p_catg, p_rate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FROM itemfile WHERE itemcode = icode;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  ...</a:t>
            </a:r>
          </a:p>
          <a:p>
            <a:pPr>
              <a:tabLst>
                <a:tab pos="509588" algn="l"/>
              </a:tabLst>
            </a:pPr>
            <a:r>
              <a:rPr lang="en-US" altLang="zh-CN" sz="2400">
                <a:latin typeface="Calibri" pitchFamily="34" charset="0"/>
              </a:rPr>
              <a:t>END;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071563" y="4214813"/>
            <a:ext cx="4897437" cy="10001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000125" y="1643063"/>
            <a:ext cx="4367213" cy="1000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000125" y="2714625"/>
            <a:ext cx="4386263" cy="35718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071563" y="3786188"/>
            <a:ext cx="4897437" cy="2889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511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变量和常量的示例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nimBg="1"/>
      <p:bldP spid="108552" grpId="0" animBg="1"/>
      <p:bldP spid="108549" grpId="0" animBg="1"/>
      <p:bldP spid="108549" grpId="1" animBg="1"/>
      <p:bldP spid="108554" grpId="0" animBg="1"/>
      <p:bldP spid="108554" grpId="1" animBg="1"/>
      <p:bldP spid="108555" grpId="0" animBg="1"/>
      <p:bldP spid="1085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FEE7F5-E157-411D-8095-E1C2EC153953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500063" y="857250"/>
            <a:ext cx="82089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支持的内置数据类型</a:t>
            </a:r>
          </a:p>
        </p:txBody>
      </p:sp>
      <p:sp>
        <p:nvSpPr>
          <p:cNvPr id="56355" name="AutoShape 35"/>
          <p:cNvSpPr>
            <a:spLocks noChangeArrowheads="1"/>
          </p:cNvSpPr>
          <p:nvPr/>
        </p:nvSpPr>
        <p:spPr bwMode="auto">
          <a:xfrm>
            <a:off x="3643313" y="1928813"/>
            <a:ext cx="1930400" cy="509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数据类型</a:t>
            </a:r>
          </a:p>
        </p:txBody>
      </p:sp>
      <p:sp>
        <p:nvSpPr>
          <p:cNvPr id="56356" name="AutoShape 36"/>
          <p:cNvSpPr>
            <a:spLocks noChangeArrowheads="1"/>
          </p:cNvSpPr>
          <p:nvPr/>
        </p:nvSpPr>
        <p:spPr bwMode="auto">
          <a:xfrm>
            <a:off x="3687763" y="3400425"/>
            <a:ext cx="17922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LOB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类型</a:t>
            </a:r>
          </a:p>
        </p:txBody>
      </p:sp>
      <p:sp>
        <p:nvSpPr>
          <p:cNvPr id="56357" name="AutoShape 37"/>
          <p:cNvSpPr>
            <a:spLocks noChangeArrowheads="1"/>
          </p:cNvSpPr>
          <p:nvPr/>
        </p:nvSpPr>
        <p:spPr bwMode="auto">
          <a:xfrm>
            <a:off x="615950" y="3400425"/>
            <a:ext cx="1792288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标量类型</a:t>
            </a:r>
          </a:p>
        </p:txBody>
      </p:sp>
      <p:sp>
        <p:nvSpPr>
          <p:cNvPr id="56359" name="AutoShape 39"/>
          <p:cNvSpPr>
            <a:spLocks noChangeArrowheads="1"/>
          </p:cNvSpPr>
          <p:nvPr/>
        </p:nvSpPr>
        <p:spPr bwMode="auto">
          <a:xfrm>
            <a:off x="7024688" y="3438525"/>
            <a:ext cx="17922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属性类型</a:t>
            </a: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4572000" y="25685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H="1">
            <a:off x="1619250" y="292893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1617663" y="2928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4572000" y="29289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>
            <a:off x="4579938" y="2928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7956550" y="29289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>
            <a:off x="7854950" y="3937000"/>
            <a:ext cx="5032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75" name="AutoShape 55"/>
          <p:cNvSpPr>
            <a:spLocks noChangeArrowheads="1"/>
          </p:cNvSpPr>
          <p:nvPr/>
        </p:nvSpPr>
        <p:spPr bwMode="auto">
          <a:xfrm>
            <a:off x="7096125" y="4699000"/>
            <a:ext cx="1741488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%ROWTYPE</a:t>
            </a:r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H="1">
            <a:off x="6516688" y="3937000"/>
            <a:ext cx="12954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78" name="AutoShape 58"/>
          <p:cNvSpPr>
            <a:spLocks noChangeArrowheads="1"/>
          </p:cNvSpPr>
          <p:nvPr/>
        </p:nvSpPr>
        <p:spPr bwMode="auto">
          <a:xfrm>
            <a:off x="2601913" y="4230688"/>
            <a:ext cx="13604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数字</a:t>
            </a:r>
          </a:p>
        </p:txBody>
      </p:sp>
      <p:sp>
        <p:nvSpPr>
          <p:cNvPr id="56379" name="AutoShape 59"/>
          <p:cNvSpPr>
            <a:spLocks noChangeArrowheads="1"/>
          </p:cNvSpPr>
          <p:nvPr/>
        </p:nvSpPr>
        <p:spPr bwMode="auto">
          <a:xfrm>
            <a:off x="1954213" y="4695825"/>
            <a:ext cx="13604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字符</a:t>
            </a:r>
          </a:p>
        </p:txBody>
      </p:sp>
      <p:sp>
        <p:nvSpPr>
          <p:cNvPr id="56380" name="AutoShape 60"/>
          <p:cNvSpPr>
            <a:spLocks noChangeArrowheads="1"/>
          </p:cNvSpPr>
          <p:nvPr/>
        </p:nvSpPr>
        <p:spPr bwMode="auto">
          <a:xfrm>
            <a:off x="1355725" y="5165725"/>
            <a:ext cx="1360488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布尔型</a:t>
            </a:r>
          </a:p>
        </p:txBody>
      </p:sp>
      <p:sp>
        <p:nvSpPr>
          <p:cNvPr id="56381" name="AutoShape 61"/>
          <p:cNvSpPr>
            <a:spLocks noChangeArrowheads="1"/>
          </p:cNvSpPr>
          <p:nvPr/>
        </p:nvSpPr>
        <p:spPr bwMode="auto">
          <a:xfrm>
            <a:off x="674688" y="5670550"/>
            <a:ext cx="13604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日期时间</a:t>
            </a:r>
          </a:p>
        </p:txBody>
      </p:sp>
      <p:sp>
        <p:nvSpPr>
          <p:cNvPr id="56387" name="Line 67"/>
          <p:cNvSpPr>
            <a:spLocks noChangeShapeType="1"/>
          </p:cNvSpPr>
          <p:nvPr/>
        </p:nvSpPr>
        <p:spPr bwMode="auto">
          <a:xfrm>
            <a:off x="2017713" y="39036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>
            <a:off x="1979613" y="3865563"/>
            <a:ext cx="2159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 flipH="1">
            <a:off x="1692275" y="3917950"/>
            <a:ext cx="287338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90" name="Line 70"/>
          <p:cNvSpPr>
            <a:spLocks noChangeShapeType="1"/>
          </p:cNvSpPr>
          <p:nvPr/>
        </p:nvSpPr>
        <p:spPr bwMode="auto">
          <a:xfrm flipH="1">
            <a:off x="1116013" y="3865563"/>
            <a:ext cx="8636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403" name="AutoShape 83"/>
          <p:cNvSpPr>
            <a:spLocks noChangeArrowheads="1"/>
          </p:cNvSpPr>
          <p:nvPr/>
        </p:nvSpPr>
        <p:spPr bwMode="auto">
          <a:xfrm>
            <a:off x="5291138" y="4230688"/>
            <a:ext cx="13604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BFILE</a:t>
            </a:r>
          </a:p>
        </p:txBody>
      </p:sp>
      <p:sp>
        <p:nvSpPr>
          <p:cNvPr id="56404" name="AutoShape 84"/>
          <p:cNvSpPr>
            <a:spLocks noChangeArrowheads="1"/>
          </p:cNvSpPr>
          <p:nvPr/>
        </p:nvSpPr>
        <p:spPr bwMode="auto">
          <a:xfrm>
            <a:off x="4643438" y="4695825"/>
            <a:ext cx="13604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BLOB</a:t>
            </a:r>
          </a:p>
        </p:txBody>
      </p:sp>
      <p:sp>
        <p:nvSpPr>
          <p:cNvPr id="56405" name="AutoShape 85"/>
          <p:cNvSpPr>
            <a:spLocks noChangeArrowheads="1"/>
          </p:cNvSpPr>
          <p:nvPr/>
        </p:nvSpPr>
        <p:spPr bwMode="auto">
          <a:xfrm>
            <a:off x="4005263" y="5165725"/>
            <a:ext cx="1571625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CLOB</a:t>
            </a:r>
          </a:p>
        </p:txBody>
      </p:sp>
      <p:sp>
        <p:nvSpPr>
          <p:cNvPr id="56406" name="Line 86"/>
          <p:cNvSpPr>
            <a:spLocks noChangeShapeType="1"/>
          </p:cNvSpPr>
          <p:nvPr/>
        </p:nvSpPr>
        <p:spPr bwMode="auto">
          <a:xfrm>
            <a:off x="4706938" y="39036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407" name="Line 87"/>
          <p:cNvSpPr>
            <a:spLocks noChangeShapeType="1"/>
          </p:cNvSpPr>
          <p:nvPr/>
        </p:nvSpPr>
        <p:spPr bwMode="auto">
          <a:xfrm flipH="1">
            <a:off x="4381500" y="3895725"/>
            <a:ext cx="287338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408" name="Line 88"/>
          <p:cNvSpPr>
            <a:spLocks noChangeShapeType="1"/>
          </p:cNvSpPr>
          <p:nvPr/>
        </p:nvSpPr>
        <p:spPr bwMode="auto">
          <a:xfrm>
            <a:off x="4672013" y="3892550"/>
            <a:ext cx="2873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409" name="AutoShape 89"/>
          <p:cNvSpPr>
            <a:spLocks noChangeArrowheads="1"/>
          </p:cNvSpPr>
          <p:nvPr/>
        </p:nvSpPr>
        <p:spPr bwMode="auto">
          <a:xfrm>
            <a:off x="3171825" y="5741988"/>
            <a:ext cx="1590675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NCLOB</a:t>
            </a:r>
          </a:p>
        </p:txBody>
      </p:sp>
      <p:sp>
        <p:nvSpPr>
          <p:cNvPr id="56410" name="Line 90"/>
          <p:cNvSpPr>
            <a:spLocks noChangeShapeType="1"/>
          </p:cNvSpPr>
          <p:nvPr/>
        </p:nvSpPr>
        <p:spPr bwMode="auto">
          <a:xfrm flipH="1">
            <a:off x="3778250" y="3895725"/>
            <a:ext cx="86360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74" name="AutoShape 54"/>
          <p:cNvSpPr>
            <a:spLocks noChangeArrowheads="1"/>
          </p:cNvSpPr>
          <p:nvPr/>
        </p:nvSpPr>
        <p:spPr bwMode="auto">
          <a:xfrm>
            <a:off x="5297488" y="4662488"/>
            <a:ext cx="1576387" cy="412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31750" cmpd="dbl" algn="ctr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%TYPE</a:t>
            </a:r>
          </a:p>
        </p:txBody>
      </p:sp>
      <p:sp>
        <p:nvSpPr>
          <p:cNvPr id="56394" name="Text Box 74"/>
          <p:cNvSpPr txBox="1">
            <a:spLocks noChangeArrowheads="1"/>
          </p:cNvSpPr>
          <p:nvPr/>
        </p:nvSpPr>
        <p:spPr bwMode="auto">
          <a:xfrm>
            <a:off x="4211638" y="5305425"/>
            <a:ext cx="2952750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提供某个变量或数据库表列的数据类型</a:t>
            </a:r>
          </a:p>
        </p:txBody>
      </p:sp>
      <p:sp>
        <p:nvSpPr>
          <p:cNvPr id="56395" name="Text Box 75"/>
          <p:cNvSpPr txBox="1">
            <a:spLocks noChangeArrowheads="1"/>
          </p:cNvSpPr>
          <p:nvPr/>
        </p:nvSpPr>
        <p:spPr bwMode="auto">
          <a:xfrm>
            <a:off x="5940425" y="5305425"/>
            <a:ext cx="2952750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提供表示表中一行的记录类型 </a:t>
            </a:r>
          </a:p>
        </p:txBody>
      </p:sp>
      <p:sp>
        <p:nvSpPr>
          <p:cNvPr id="56393" name="Text Box 73"/>
          <p:cNvSpPr txBox="1">
            <a:spLocks noChangeArrowheads="1"/>
          </p:cNvSpPr>
          <p:nvPr/>
        </p:nvSpPr>
        <p:spPr bwMode="auto">
          <a:xfrm>
            <a:off x="4138613" y="4225925"/>
            <a:ext cx="252095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存储非结构化数据块</a:t>
            </a:r>
          </a:p>
        </p:txBody>
      </p:sp>
      <p:sp>
        <p:nvSpPr>
          <p:cNvPr id="22564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10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1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10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10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10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56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10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10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000"/>
                            </p:stCondLst>
                            <p:childTnLst>
                              <p:par>
                                <p:cTn id="1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5" dur="10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0"/>
                            </p:stCondLst>
                            <p:childTnLst>
                              <p:par>
                                <p:cTn id="1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10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2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6" dur="10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4" dur="10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8" dur="80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9" dur="80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80"/>
                                        <p:tgtEl>
                                          <p:spTgt spid="56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4" dur="20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10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000"/>
                            </p:stCondLst>
                            <p:childTnLst>
                              <p:par>
                                <p:cTn id="2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3" dur="10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"/>
                            </p:stCondLst>
                            <p:childTnLst>
                              <p:par>
                                <p:cTn id="2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7" dur="80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8" dur="80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80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 animBg="1"/>
      <p:bldP spid="56356" grpId="0" animBg="1"/>
      <p:bldP spid="56356" grpId="1" animBg="1"/>
      <p:bldP spid="56356" grpId="2" animBg="1"/>
      <p:bldP spid="56357" grpId="0" animBg="1"/>
      <p:bldP spid="56357" grpId="1" animBg="1"/>
      <p:bldP spid="56359" grpId="0" animBg="1"/>
      <p:bldP spid="56359" grpId="1" animBg="1"/>
      <p:bldP spid="56361" grpId="0" animBg="1"/>
      <p:bldP spid="56362" grpId="0" animBg="1"/>
      <p:bldP spid="56363" grpId="0" animBg="1"/>
      <p:bldP spid="56363" grpId="1" animBg="1"/>
      <p:bldP spid="56363" grpId="2" animBg="1"/>
      <p:bldP spid="56365" grpId="0" animBg="1"/>
      <p:bldP spid="56366" grpId="0" animBg="1"/>
      <p:bldP spid="56366" grpId="1" animBg="1"/>
      <p:bldP spid="56367" grpId="0" animBg="1"/>
      <p:bldP spid="56367" grpId="1" animBg="1"/>
      <p:bldP spid="56373" grpId="0" animBg="1"/>
      <p:bldP spid="56375" grpId="0" animBg="1"/>
      <p:bldP spid="56376" grpId="0" animBg="1"/>
      <p:bldP spid="56378" grpId="0" animBg="1"/>
      <p:bldP spid="56378" grpId="1" animBg="1"/>
      <p:bldP spid="56379" grpId="0" animBg="1"/>
      <p:bldP spid="56379" grpId="1" animBg="1"/>
      <p:bldP spid="56380" grpId="0" animBg="1"/>
      <p:bldP spid="56380" grpId="1" animBg="1"/>
      <p:bldP spid="56381" grpId="0" animBg="1"/>
      <p:bldP spid="56381" grpId="1" animBg="1"/>
      <p:bldP spid="56387" grpId="0" animBg="1"/>
      <p:bldP spid="56387" grpId="1" animBg="1"/>
      <p:bldP spid="56388" grpId="0" animBg="1"/>
      <p:bldP spid="56388" grpId="1" animBg="1"/>
      <p:bldP spid="56389" grpId="0" animBg="1"/>
      <p:bldP spid="56389" grpId="1" animBg="1"/>
      <p:bldP spid="56390" grpId="0" animBg="1"/>
      <p:bldP spid="56390" grpId="1" animBg="1"/>
      <p:bldP spid="56403" grpId="0" animBg="1"/>
      <p:bldP spid="56403" grpId="1" animBg="1"/>
      <p:bldP spid="56404" grpId="0" animBg="1"/>
      <p:bldP spid="56404" grpId="1" animBg="1"/>
      <p:bldP spid="56405" grpId="0" animBg="1"/>
      <p:bldP spid="56405" grpId="1" animBg="1"/>
      <p:bldP spid="56406" grpId="0" animBg="1"/>
      <p:bldP spid="56406" grpId="1" animBg="1"/>
      <p:bldP spid="56406" grpId="2" animBg="1"/>
      <p:bldP spid="56407" grpId="0" animBg="1"/>
      <p:bldP spid="56407" grpId="1" animBg="1"/>
      <p:bldP spid="56408" grpId="0" animBg="1"/>
      <p:bldP spid="56408" grpId="1" animBg="1"/>
      <p:bldP spid="56409" grpId="0" animBg="1"/>
      <p:bldP spid="56409" grpId="1" animBg="1"/>
      <p:bldP spid="56409" grpId="2" animBg="1"/>
      <p:bldP spid="56410" grpId="0" animBg="1"/>
      <p:bldP spid="56410" grpId="1" animBg="1"/>
      <p:bldP spid="56374" grpId="0" animBg="1"/>
      <p:bldP spid="56394" grpId="0" animBg="1"/>
      <p:bldP spid="56394" grpId="1" animBg="1"/>
      <p:bldP spid="56395" grpId="0" animBg="1"/>
      <p:bldP spid="56393" grpId="0" animBg="1"/>
      <p:bldP spid="5639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6994D0-1095-4A86-8A45-AE9D5E472CF3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84213" y="928688"/>
            <a:ext cx="684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指定数值的存储格式</a:t>
            </a:r>
          </a:p>
        </p:txBody>
      </p:sp>
      <p:sp>
        <p:nvSpPr>
          <p:cNvPr id="86038" name="AutoShape 22"/>
          <p:cNvSpPr>
            <a:spLocks noChangeArrowheads="1"/>
          </p:cNvSpPr>
          <p:nvPr/>
        </p:nvSpPr>
        <p:spPr bwMode="auto">
          <a:xfrm>
            <a:off x="3721100" y="1849438"/>
            <a:ext cx="2360613" cy="509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31750" cmpd="dbl" algn="ctr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数值数据类型</a:t>
            </a:r>
          </a:p>
        </p:txBody>
      </p:sp>
      <p:sp>
        <p:nvSpPr>
          <p:cNvPr id="86039" name="AutoShape 23"/>
          <p:cNvSpPr>
            <a:spLocks noChangeArrowheads="1"/>
          </p:cNvSpPr>
          <p:nvPr/>
        </p:nvSpPr>
        <p:spPr bwMode="auto">
          <a:xfrm>
            <a:off x="4076700" y="3186113"/>
            <a:ext cx="1790700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NUMBER</a:t>
            </a:r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86040" name="AutoShape 24"/>
          <p:cNvSpPr>
            <a:spLocks noChangeArrowheads="1"/>
          </p:cNvSpPr>
          <p:nvPr/>
        </p:nvSpPr>
        <p:spPr bwMode="auto">
          <a:xfrm>
            <a:off x="1333500" y="3186113"/>
            <a:ext cx="2282825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BINARY_INTEGER</a:t>
            </a:r>
          </a:p>
        </p:txBody>
      </p:sp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6588125" y="3213100"/>
            <a:ext cx="18526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PLS_INTEGER</a:t>
            </a:r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4876800" y="23526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H="1">
            <a:off x="1943100" y="2713038"/>
            <a:ext cx="2952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1938338" y="2713038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 flipV="1">
            <a:off x="4905375" y="2708275"/>
            <a:ext cx="28352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4887913" y="2711450"/>
            <a:ext cx="0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>
            <a:off x="7740650" y="27082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2" name="AutoShape 36"/>
          <p:cNvSpPr>
            <a:spLocks noChangeArrowheads="1"/>
          </p:cNvSpPr>
          <p:nvPr/>
        </p:nvSpPr>
        <p:spPr bwMode="auto">
          <a:xfrm>
            <a:off x="3159125" y="4016375"/>
            <a:ext cx="1358900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NATURAL</a:t>
            </a:r>
          </a:p>
        </p:txBody>
      </p:sp>
      <p:sp>
        <p:nvSpPr>
          <p:cNvPr id="86053" name="AutoShape 37"/>
          <p:cNvSpPr>
            <a:spLocks noChangeArrowheads="1"/>
          </p:cNvSpPr>
          <p:nvPr/>
        </p:nvSpPr>
        <p:spPr bwMode="auto">
          <a:xfrm>
            <a:off x="2511425" y="4481513"/>
            <a:ext cx="1616075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NATURALLN</a:t>
            </a:r>
          </a:p>
        </p:txBody>
      </p:sp>
      <p:sp>
        <p:nvSpPr>
          <p:cNvPr id="86054" name="AutoShape 38"/>
          <p:cNvSpPr>
            <a:spLocks noChangeArrowheads="1"/>
          </p:cNvSpPr>
          <p:nvPr/>
        </p:nvSpPr>
        <p:spPr bwMode="auto">
          <a:xfrm>
            <a:off x="1909763" y="4943475"/>
            <a:ext cx="1366837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POSITIVE</a:t>
            </a:r>
          </a:p>
        </p:txBody>
      </p:sp>
      <p:sp>
        <p:nvSpPr>
          <p:cNvPr id="86055" name="AutoShape 39"/>
          <p:cNvSpPr>
            <a:spLocks noChangeArrowheads="1"/>
          </p:cNvSpPr>
          <p:nvPr/>
        </p:nvSpPr>
        <p:spPr bwMode="auto">
          <a:xfrm>
            <a:off x="1228725" y="5453063"/>
            <a:ext cx="1530350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POSITIVEN</a:t>
            </a:r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2573338" y="36877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>
            <a:off x="2535238" y="3649663"/>
            <a:ext cx="2159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H="1">
            <a:off x="2247900" y="3702050"/>
            <a:ext cx="287338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 flipH="1">
            <a:off x="1671638" y="3649663"/>
            <a:ext cx="8636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3" name="AutoShape 47"/>
          <p:cNvSpPr>
            <a:spLocks noChangeArrowheads="1"/>
          </p:cNvSpPr>
          <p:nvPr/>
        </p:nvSpPr>
        <p:spPr bwMode="auto">
          <a:xfrm>
            <a:off x="5626100" y="4016375"/>
            <a:ext cx="1358900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DECIMAL</a:t>
            </a:r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86064" name="AutoShape 48"/>
          <p:cNvSpPr>
            <a:spLocks noChangeArrowheads="1"/>
          </p:cNvSpPr>
          <p:nvPr/>
        </p:nvSpPr>
        <p:spPr bwMode="auto">
          <a:xfrm>
            <a:off x="4978400" y="4481513"/>
            <a:ext cx="1358900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FLOAT</a:t>
            </a:r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86065" name="AutoShape 49"/>
          <p:cNvSpPr>
            <a:spLocks noChangeArrowheads="1"/>
          </p:cNvSpPr>
          <p:nvPr/>
        </p:nvSpPr>
        <p:spPr bwMode="auto">
          <a:xfrm>
            <a:off x="4337050" y="4948238"/>
            <a:ext cx="14589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INTEGER</a:t>
            </a:r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5040313" y="368776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 flipH="1">
            <a:off x="4714875" y="3679825"/>
            <a:ext cx="287338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8" name="Line 52"/>
          <p:cNvSpPr>
            <a:spLocks noChangeShapeType="1"/>
          </p:cNvSpPr>
          <p:nvPr/>
        </p:nvSpPr>
        <p:spPr bwMode="auto">
          <a:xfrm>
            <a:off x="5005388" y="3676650"/>
            <a:ext cx="2873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9" name="AutoShape 53"/>
          <p:cNvSpPr>
            <a:spLocks noChangeArrowheads="1"/>
          </p:cNvSpPr>
          <p:nvPr/>
        </p:nvSpPr>
        <p:spPr bwMode="auto">
          <a:xfrm>
            <a:off x="3481388" y="5446713"/>
            <a:ext cx="1595437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REAL</a:t>
            </a:r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86070" name="Line 54"/>
          <p:cNvSpPr>
            <a:spLocks noChangeShapeType="1"/>
          </p:cNvSpPr>
          <p:nvPr/>
        </p:nvSpPr>
        <p:spPr bwMode="auto">
          <a:xfrm flipH="1">
            <a:off x="4111625" y="3679825"/>
            <a:ext cx="86360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71" name="AutoShape 55"/>
          <p:cNvSpPr>
            <a:spLocks noChangeArrowheads="1"/>
          </p:cNvSpPr>
          <p:nvPr/>
        </p:nvSpPr>
        <p:spPr bwMode="auto">
          <a:xfrm>
            <a:off x="484188" y="5953125"/>
            <a:ext cx="1423987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99FF"/>
              </a:gs>
            </a:gsLst>
            <a:lin ang="189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黑体" pitchFamily="2" charset="-122"/>
              </a:rPr>
              <a:t>SIGNTYPE</a:t>
            </a:r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 flipH="1">
            <a:off x="827088" y="3644900"/>
            <a:ext cx="165735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395288" y="3927475"/>
            <a:ext cx="2952750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存储有符号整数，所需存储空间少于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NUMBER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类型值</a:t>
            </a:r>
          </a:p>
        </p:txBody>
      </p:sp>
      <p:sp>
        <p:nvSpPr>
          <p:cNvPr id="86060" name="Text Box 44"/>
          <p:cNvSpPr txBox="1">
            <a:spLocks noChangeArrowheads="1"/>
          </p:cNvSpPr>
          <p:nvPr/>
        </p:nvSpPr>
        <p:spPr bwMode="auto">
          <a:xfrm>
            <a:off x="3419475" y="3933825"/>
            <a:ext cx="2808288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存储整数、实数和浮点数</a:t>
            </a:r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6227763" y="3933825"/>
            <a:ext cx="2568575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  <a:ea typeface="黑体" pitchFamily="49" charset="-122"/>
              </a:rPr>
              <a:t>存储有符号整数，可使算术计算快速而有效</a:t>
            </a:r>
          </a:p>
        </p:txBody>
      </p:sp>
      <p:sp>
        <p:nvSpPr>
          <p:cNvPr id="23586" name="标题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数值数据类型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10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1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1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1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86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86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10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1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1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10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10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1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86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86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1000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0"/>
                            </p:stCondLst>
                            <p:childTnLst>
                              <p:par>
                                <p:cTn id="1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4" dur="10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000"/>
                            </p:stCondLst>
                            <p:childTnLst>
                              <p:par>
                                <p:cTn id="19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10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8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10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5" dur="indefinite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9" dur="1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3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7" dur="80"/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8" dur="80"/>
                                        <p:tgtEl>
                                          <p:spTgt spid="86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80"/>
                                        <p:tgtEl>
                                          <p:spTgt spid="86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8" grpId="0" animBg="1"/>
      <p:bldP spid="86039" grpId="0" animBg="1"/>
      <p:bldP spid="86039" grpId="1" animBg="1"/>
      <p:bldP spid="86040" grpId="0" animBg="1"/>
      <p:bldP spid="86040" grpId="1" animBg="1"/>
      <p:bldP spid="86041" grpId="0" animBg="1"/>
      <p:bldP spid="86041" grpId="1" animBg="1"/>
      <p:bldP spid="86042" grpId="0" animBg="1"/>
      <p:bldP spid="86043" grpId="0" animBg="1"/>
      <p:bldP spid="86044" grpId="0" animBg="1"/>
      <p:bldP spid="86044" grpId="1" animBg="1"/>
      <p:bldP spid="86044" grpId="2" animBg="1"/>
      <p:bldP spid="86045" grpId="0" animBg="1"/>
      <p:bldP spid="86046" grpId="0" animBg="1"/>
      <p:bldP spid="86046" grpId="1" animBg="1"/>
      <p:bldP spid="86047" grpId="0" animBg="1"/>
      <p:bldP spid="86047" grpId="1" animBg="1"/>
      <p:bldP spid="86052" grpId="0" animBg="1"/>
      <p:bldP spid="86052" grpId="1" animBg="1"/>
      <p:bldP spid="86053" grpId="0" animBg="1"/>
      <p:bldP spid="86053" grpId="1" animBg="1"/>
      <p:bldP spid="86054" grpId="0" animBg="1"/>
      <p:bldP spid="86054" grpId="1" animBg="1"/>
      <p:bldP spid="86055" grpId="0" animBg="1"/>
      <p:bldP spid="86055" grpId="1" animBg="1"/>
      <p:bldP spid="86056" grpId="0" animBg="1"/>
      <p:bldP spid="86056" grpId="1" animBg="1"/>
      <p:bldP spid="86057" grpId="0" animBg="1"/>
      <p:bldP spid="86057" grpId="1" animBg="1"/>
      <p:bldP spid="86058" grpId="0" animBg="1"/>
      <p:bldP spid="86058" grpId="1" animBg="1"/>
      <p:bldP spid="86059" grpId="0" animBg="1"/>
      <p:bldP spid="86059" grpId="1" animBg="1"/>
      <p:bldP spid="86063" grpId="0" animBg="1"/>
      <p:bldP spid="86064" grpId="0" animBg="1"/>
      <p:bldP spid="86064" grpId="1" animBg="1"/>
      <p:bldP spid="86065" grpId="0" animBg="1"/>
      <p:bldP spid="86066" grpId="0" animBg="1"/>
      <p:bldP spid="86066" grpId="1" animBg="1"/>
      <p:bldP spid="86066" grpId="2" animBg="1"/>
      <p:bldP spid="86067" grpId="0" animBg="1"/>
      <p:bldP spid="86067" grpId="1" animBg="1"/>
      <p:bldP spid="86068" grpId="0" animBg="1"/>
      <p:bldP spid="86068" grpId="1" animBg="1"/>
      <p:bldP spid="86069" grpId="0" animBg="1"/>
      <p:bldP spid="86070" grpId="0" animBg="1"/>
      <p:bldP spid="86070" grpId="1" animBg="1"/>
      <p:bldP spid="86071" grpId="0" animBg="1"/>
      <p:bldP spid="86071" grpId="1" animBg="1"/>
      <p:bldP spid="86072" grpId="0" animBg="1"/>
      <p:bldP spid="86072" grpId="1" animBg="1"/>
      <p:bldP spid="86060" grpId="0" animBg="1"/>
      <p:bldP spid="86060" grpId="1" animBg="1"/>
      <p:bldP spid="860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2D18CF-7CAB-40B2-B3DE-A3D4ED05FD54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928688"/>
            <a:ext cx="3714750" cy="5286375"/>
          </a:xfrm>
        </p:spPr>
        <p:txBody>
          <a:bodyPr/>
          <a:lstStyle/>
          <a:p>
            <a:r>
              <a:rPr lang="zh-CN" altLang="en-US" smtClean="0"/>
              <a:t>字符数据类型包括：</a:t>
            </a:r>
          </a:p>
          <a:p>
            <a:pPr marL="812800" lvl="1" indent="-276225"/>
            <a:r>
              <a:rPr lang="en-US" altLang="zh-CN" smtClean="0"/>
              <a:t>CHAR</a:t>
            </a:r>
          </a:p>
          <a:p>
            <a:pPr marL="812800" lvl="1" indent="-276225"/>
            <a:r>
              <a:rPr lang="en-US" altLang="zh-CN" smtClean="0"/>
              <a:t>VARCHAR2</a:t>
            </a:r>
          </a:p>
          <a:p>
            <a:pPr marL="812800" lvl="1" indent="-276225"/>
            <a:r>
              <a:rPr lang="en-US" altLang="zh-CN" smtClean="0"/>
              <a:t>LONG</a:t>
            </a:r>
          </a:p>
          <a:p>
            <a:pPr marL="812800" lvl="1" indent="-276225"/>
            <a:r>
              <a:rPr lang="en-US" altLang="zh-CN" smtClean="0"/>
              <a:t>RAW</a:t>
            </a:r>
          </a:p>
          <a:p>
            <a:pPr marL="812800" lvl="1" indent="-276225"/>
            <a:r>
              <a:rPr lang="en-US" altLang="zh-CN" smtClean="0"/>
              <a:t>LONG RAW</a:t>
            </a:r>
          </a:p>
          <a:p>
            <a:r>
              <a:rPr lang="en-US" altLang="zh-CN" smtClean="0"/>
              <a:t>PL/SQL </a:t>
            </a:r>
            <a:r>
              <a:rPr lang="zh-CN" altLang="en-US" smtClean="0"/>
              <a:t>的数据类型与 </a:t>
            </a:r>
            <a:r>
              <a:rPr lang="en-US" altLang="zh-CN" smtClean="0"/>
              <a:t>SQL</a:t>
            </a:r>
            <a:r>
              <a:rPr lang="zh-CN" altLang="en-US" smtClean="0"/>
              <a:t>数据类型的比较</a:t>
            </a:r>
          </a:p>
        </p:txBody>
      </p:sp>
      <p:graphicFrame>
        <p:nvGraphicFramePr>
          <p:cNvPr id="110707" name="Group 115"/>
          <p:cNvGraphicFramePr>
            <a:graphicFrameLocks noGrp="1"/>
          </p:cNvGraphicFramePr>
          <p:nvPr>
            <p:ph sz="half" idx="2"/>
          </p:nvPr>
        </p:nvGraphicFramePr>
        <p:xfrm>
          <a:off x="4427538" y="1844675"/>
          <a:ext cx="4500562" cy="3671888"/>
        </p:xfrm>
        <a:graphic>
          <a:graphicData uri="http://schemas.openxmlformats.org/drawingml/2006/table">
            <a:tbl>
              <a:tblPr/>
              <a:tblGrid>
                <a:gridCol w="1500187"/>
                <a:gridCol w="1401763"/>
                <a:gridCol w="159861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数据类型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SQL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PL/SQL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0CF"/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1..2GB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1..32760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LONG RAW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1..2GB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1..32760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VARCHAR2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1..4000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1..32767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9" name="标题 35"/>
          <p:cNvSpPr>
            <a:spLocks noGrp="1"/>
          </p:cNvSpPr>
          <p:nvPr>
            <p:ph type="title"/>
          </p:nvPr>
        </p:nvSpPr>
        <p:spPr>
          <a:xfrm>
            <a:off x="3708400" y="260350"/>
            <a:ext cx="5349875" cy="431800"/>
          </a:xfrm>
        </p:spPr>
        <p:txBody>
          <a:bodyPr/>
          <a:lstStyle/>
          <a:p>
            <a:r>
              <a:rPr lang="zh-CN" altLang="en-US" smtClean="0">
                <a:ea typeface="文鼎CS大宋"/>
              </a:rPr>
              <a:t>字符数据类型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EC1AD0-B721-4854-981C-73551321154E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928688"/>
            <a:ext cx="8229600" cy="5329237"/>
          </a:xfrm>
        </p:spPr>
        <p:txBody>
          <a:bodyPr/>
          <a:lstStyle/>
          <a:p>
            <a:r>
              <a:rPr lang="zh-CN" altLang="en-US" smtClean="0"/>
              <a:t>日期时间类型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存储日期和时间数据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常用的两种日期时间类型：</a:t>
            </a:r>
            <a:r>
              <a:rPr lang="en-US" altLang="zh-CN" smtClean="0">
                <a:latin typeface="宋体" charset="-122"/>
                <a:ea typeface="宋体" charset="-122"/>
              </a:rPr>
              <a:t>DATE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TIMESTAMP</a:t>
            </a:r>
          </a:p>
          <a:p>
            <a:r>
              <a:rPr lang="zh-CN" altLang="en-US" smtClean="0"/>
              <a:t>布尔数据类型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此类别只有一种类型，即</a:t>
            </a:r>
            <a:r>
              <a:rPr lang="en-US" altLang="zh-CN" smtClean="0">
                <a:latin typeface="宋体" charset="-122"/>
                <a:ea typeface="宋体" charset="-122"/>
              </a:rPr>
              <a:t>BOOLEAN</a:t>
            </a:r>
            <a:r>
              <a:rPr lang="zh-CN" altLang="en-US" smtClean="0">
                <a:latin typeface="宋体" charset="-122"/>
                <a:ea typeface="宋体" charset="-122"/>
              </a:rPr>
              <a:t>类型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用于存储逻辑值</a:t>
            </a:r>
            <a:r>
              <a:rPr lang="en-US" altLang="zh-CN" smtClean="0">
                <a:latin typeface="宋体" charset="-122"/>
                <a:ea typeface="宋体" charset="-122"/>
              </a:rPr>
              <a:t>(TRUE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FALSE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NULL)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不能向数据库中插入</a:t>
            </a:r>
            <a:r>
              <a:rPr lang="en-US" altLang="zh-CN" smtClean="0">
                <a:latin typeface="宋体" charset="-122"/>
                <a:ea typeface="宋体" charset="-122"/>
              </a:rPr>
              <a:t>BOOLEAN</a:t>
            </a:r>
            <a:r>
              <a:rPr lang="zh-CN" altLang="en-US" smtClean="0">
                <a:latin typeface="宋体" charset="-122"/>
                <a:ea typeface="宋体" charset="-122"/>
              </a:rPr>
              <a:t>数据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不能将列值保存到</a:t>
            </a:r>
            <a:r>
              <a:rPr lang="en-US" altLang="zh-CN" smtClean="0">
                <a:latin typeface="宋体" charset="-122"/>
                <a:ea typeface="宋体" charset="-122"/>
              </a:rPr>
              <a:t>BOOLEAN</a:t>
            </a:r>
            <a:r>
              <a:rPr lang="zh-CN" altLang="en-US" smtClean="0">
                <a:latin typeface="宋体" charset="-122"/>
                <a:ea typeface="宋体" charset="-122"/>
              </a:rPr>
              <a:t>变量中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只能对</a:t>
            </a:r>
            <a:r>
              <a:rPr lang="en-US" altLang="zh-CN" smtClean="0">
                <a:latin typeface="宋体" charset="-122"/>
                <a:ea typeface="宋体" charset="-122"/>
              </a:rPr>
              <a:t>BOOLEAN</a:t>
            </a:r>
            <a:r>
              <a:rPr lang="zh-CN" altLang="en-US" smtClean="0">
                <a:latin typeface="宋体" charset="-122"/>
                <a:ea typeface="宋体" charset="-122"/>
              </a:rPr>
              <a:t>变量执行逻辑操作</a:t>
            </a:r>
          </a:p>
        </p:txBody>
      </p:sp>
      <p:sp>
        <p:nvSpPr>
          <p:cNvPr id="2560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日期时间和布尔数据类型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10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10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9E8504-D17F-4B09-87AF-00D93A0C4688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28625" y="1000125"/>
            <a:ext cx="842486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用于存储大文本、图像、视频剪辑和声音剪辑等非结构化数据。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LOB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数据类型可存储最大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4GB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的数据。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LOB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类型包括：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en-US" altLang="en-US" sz="2400" b="1">
                <a:latin typeface="宋体" charset="-122"/>
              </a:rPr>
              <a:t>BLOB</a:t>
            </a:r>
            <a:r>
              <a:rPr lang="en-US" altLang="zh-CN" sz="2400" b="1">
                <a:latin typeface="宋体" charset="-122"/>
              </a:rPr>
              <a:t>   </a:t>
            </a:r>
            <a:r>
              <a:rPr lang="zh-CN" altLang="en-US" sz="2400" b="1">
                <a:latin typeface="宋体" charset="-122"/>
              </a:rPr>
              <a:t>将大型二进制对象存储在数据库中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en-US" altLang="en-US" sz="2400" b="1">
                <a:latin typeface="宋体" charset="-122"/>
              </a:rPr>
              <a:t>CLOB</a:t>
            </a:r>
            <a:r>
              <a:rPr lang="en-US" altLang="zh-CN" sz="2400" b="1">
                <a:latin typeface="宋体" charset="-122"/>
              </a:rPr>
              <a:t>   </a:t>
            </a:r>
            <a:r>
              <a:rPr lang="zh-CN" altLang="en-US" sz="2400" b="1">
                <a:latin typeface="宋体" charset="-122"/>
              </a:rPr>
              <a:t>将大型字符数据存储在数据库中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en-US" altLang="en-US" sz="2400" b="1">
                <a:latin typeface="宋体" charset="-122"/>
              </a:rPr>
              <a:t>NCLOB</a:t>
            </a:r>
            <a:r>
              <a:rPr lang="en-US" altLang="zh-CN" sz="2400" b="1">
                <a:latin typeface="宋体" charset="-122"/>
              </a:rPr>
              <a:t>   </a:t>
            </a:r>
            <a:r>
              <a:rPr lang="zh-CN" altLang="en-US" sz="2400" b="1">
                <a:latin typeface="宋体" charset="-122"/>
              </a:rPr>
              <a:t>存储大型</a:t>
            </a:r>
            <a:r>
              <a:rPr lang="en-US" altLang="zh-CN" sz="2400" b="1">
                <a:latin typeface="宋体" charset="-122"/>
              </a:rPr>
              <a:t>UNICODE</a:t>
            </a:r>
            <a:r>
              <a:rPr lang="zh-CN" altLang="en-US" sz="2400" b="1">
                <a:latin typeface="宋体" charset="-122"/>
              </a:rPr>
              <a:t>字符数据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en-US" altLang="zh-CN" sz="2400" b="1">
                <a:latin typeface="宋体" charset="-122"/>
              </a:rPr>
              <a:t>BFILE     </a:t>
            </a:r>
            <a:r>
              <a:rPr lang="zh-CN" altLang="en-US" sz="2400" b="1">
                <a:latin typeface="宋体" charset="-122"/>
              </a:rPr>
              <a:t>将大型二进制对象存储在操作系统文件中</a:t>
            </a:r>
          </a:p>
        </p:txBody>
      </p:sp>
      <p:sp>
        <p:nvSpPr>
          <p:cNvPr id="2662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LOB  </a:t>
            </a:r>
            <a:r>
              <a:rPr lang="zh-CN" altLang="en-US" smtClean="0">
                <a:ea typeface="文鼎CS大宋"/>
              </a:rPr>
              <a:t>数据类型 </a:t>
            </a:r>
            <a:r>
              <a:rPr lang="en-US" altLang="zh-CN" smtClean="0">
                <a:ea typeface="文鼎CS大宋"/>
              </a:rPr>
              <a:t>2-1</a:t>
            </a:r>
            <a:endParaRPr lang="zh-CN" altLang="en-US" smtClean="0">
              <a:ea typeface="文鼎CS大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8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8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8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87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87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D4DCF9-2E9F-4792-947C-341FF5CAC141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000125"/>
            <a:ext cx="8229600" cy="1728788"/>
          </a:xfrm>
        </p:spPr>
        <p:txBody>
          <a:bodyPr/>
          <a:lstStyle/>
          <a:p>
            <a:r>
              <a:rPr lang="en-US" altLang="zh-CN" smtClean="0"/>
              <a:t>LOB </a:t>
            </a:r>
            <a:r>
              <a:rPr lang="zh-CN" altLang="en-US" smtClean="0"/>
              <a:t>类型的数据库列仅存储定位符，该定位符指向大型对象的存储位置</a:t>
            </a:r>
          </a:p>
          <a:p>
            <a:r>
              <a:rPr lang="en-US" altLang="zh-CN" smtClean="0"/>
              <a:t>DBMS_LOB</a:t>
            </a:r>
            <a:r>
              <a:rPr lang="zh-CN" altLang="en-US" smtClean="0"/>
              <a:t>程序包用于操纵 </a:t>
            </a:r>
            <a:r>
              <a:rPr lang="en-US" altLang="zh-CN" smtClean="0"/>
              <a:t>LOB </a:t>
            </a:r>
            <a:r>
              <a:rPr lang="zh-CN" altLang="en-US" smtClean="0"/>
              <a:t>数据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827088" y="2349500"/>
            <a:ext cx="7993062" cy="40132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/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SET SERVEROUTPUT ON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DECLARE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clob_var   CLOB;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amount     INTEGER;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offset     INTEGER;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output_var VARCHAR2(100);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BEGIN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SELECT chapter_text INTO clob_var 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FROM my_book_text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WHERE chapter_id=5;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amount := 24;  -- 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要读取的字符数</a:t>
            </a:r>
          </a:p>
          <a:p>
            <a:r>
              <a:rPr lang="zh-CN" altLang="en-US" sz="1600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offset := 1;   -- 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起始位置</a:t>
            </a:r>
          </a:p>
          <a:p>
            <a:r>
              <a:rPr lang="zh-CN" altLang="en-US" sz="1600">
                <a:latin typeface="Calibri" pitchFamily="34" charset="0"/>
                <a:ea typeface="黑体" pitchFamily="49" charset="-122"/>
              </a:rPr>
              <a:t>  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DBMS_LOB.READ(clob_var,amount,offset,output_var);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  DBMS_OUTPUT.PUT_LINE(output_var);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END;</a:t>
            </a:r>
          </a:p>
          <a:p>
            <a:r>
              <a:rPr lang="en-US" altLang="zh-CN" sz="1600">
                <a:latin typeface="Calibri" pitchFamily="34" charset="0"/>
                <a:ea typeface="黑体" pitchFamily="49" charset="-122"/>
              </a:rPr>
              <a:t>/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1042988" y="4078288"/>
            <a:ext cx="4321175" cy="2873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507038" y="4005263"/>
            <a:ext cx="2881312" cy="6223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从表中选择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CLOB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定位符</a:t>
            </a:r>
          </a:p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到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clob_var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变量中</a:t>
            </a: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1116013" y="5314950"/>
            <a:ext cx="5197475" cy="263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5507038" y="5589588"/>
            <a:ext cx="3095625" cy="6223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从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CLOB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数据中读取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24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个字符存储到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output_var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变量中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116013" y="5589588"/>
            <a:ext cx="4248150" cy="2889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2411413" y="5949950"/>
            <a:ext cx="2303462" cy="3619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显示读到的信息</a:t>
            </a:r>
          </a:p>
        </p:txBody>
      </p:sp>
      <p:sp>
        <p:nvSpPr>
          <p:cNvPr id="27658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LOB  </a:t>
            </a:r>
            <a:r>
              <a:rPr lang="zh-CN" altLang="en-US" smtClean="0">
                <a:ea typeface="文鼎CS大宋"/>
              </a:rPr>
              <a:t>数据类型 </a:t>
            </a:r>
            <a:r>
              <a:rPr lang="en-US" altLang="zh-CN" smtClean="0">
                <a:ea typeface="文鼎CS大宋"/>
              </a:rPr>
              <a:t>2-2</a:t>
            </a:r>
            <a:endParaRPr lang="zh-CN" altLang="en-US" smtClean="0">
              <a:ea typeface="文鼎CS大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113674" grpId="0" animBg="1"/>
      <p:bldP spid="113675" grpId="0" animBg="1"/>
      <p:bldP spid="113675" grpId="1" animBg="1"/>
      <p:bldP spid="113676" grpId="0" animBg="1"/>
      <p:bldP spid="113676" grpId="1" animBg="1"/>
      <p:bldP spid="113677" grpId="0" animBg="1"/>
      <p:bldP spid="113677" grpId="1" animBg="1"/>
      <p:bldP spid="113678" grpId="0" animBg="1"/>
      <p:bldP spid="113678" grpId="1" animBg="1"/>
      <p:bldP spid="113679" grpId="0" animBg="1"/>
      <p:bldP spid="1136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2A215E-3A95-47DF-A66E-1ECA86761D48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50"/>
            <a:ext cx="8229600" cy="4248150"/>
          </a:xfrm>
        </p:spPr>
        <p:txBody>
          <a:bodyPr/>
          <a:lstStyle/>
          <a:p>
            <a:r>
              <a:rPr lang="zh-CN" altLang="en-US" smtClean="0"/>
              <a:t>用于引用数据库列的数据类型，以及表示表中一行的记录类型</a:t>
            </a:r>
          </a:p>
          <a:p>
            <a:r>
              <a:rPr lang="zh-CN" altLang="en-US" smtClean="0"/>
              <a:t>属性类型有两种：</a:t>
            </a:r>
          </a:p>
          <a:p>
            <a:pPr marL="812800" lvl="1" indent="-276225"/>
            <a:r>
              <a:rPr lang="en-US" altLang="zh-CN" smtClean="0">
                <a:latin typeface="宋体" charset="-122"/>
                <a:ea typeface="宋体" charset="-122"/>
              </a:rPr>
              <a:t>%TYPE  -  </a:t>
            </a:r>
            <a:r>
              <a:rPr lang="zh-CN" altLang="en-US" smtClean="0">
                <a:latin typeface="宋体" charset="-122"/>
                <a:ea typeface="宋体" charset="-122"/>
              </a:rPr>
              <a:t>引用变量和数据库列的数据类型</a:t>
            </a:r>
          </a:p>
          <a:p>
            <a:pPr marL="812800" lvl="1" indent="-276225"/>
            <a:r>
              <a:rPr lang="en-US" altLang="zh-CN" smtClean="0">
                <a:latin typeface="宋体" charset="-122"/>
                <a:ea typeface="宋体" charset="-122"/>
              </a:rPr>
              <a:t>%ROWTYPE  -  </a:t>
            </a:r>
            <a:r>
              <a:rPr lang="zh-CN" altLang="en-US" smtClean="0">
                <a:latin typeface="宋体" charset="-122"/>
                <a:ea typeface="宋体" charset="-122"/>
              </a:rPr>
              <a:t>提供表示表中一行的记录类型</a:t>
            </a:r>
          </a:p>
          <a:p>
            <a:r>
              <a:rPr lang="zh-CN" altLang="en-US" smtClean="0"/>
              <a:t>使用属性类型的优点：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不需要知道被引用的表列的具体类型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如果被引用对象的数据类型发生改变，</a:t>
            </a:r>
            <a:r>
              <a:rPr lang="en-US" altLang="zh-CN" smtClean="0">
                <a:latin typeface="宋体" charset="-122"/>
                <a:ea typeface="宋体" charset="-122"/>
              </a:rPr>
              <a:t>PL/SQL </a:t>
            </a:r>
            <a:r>
              <a:rPr lang="zh-CN" altLang="en-US" smtClean="0">
                <a:latin typeface="宋体" charset="-122"/>
                <a:ea typeface="宋体" charset="-122"/>
              </a:rPr>
              <a:t>变量的数据类型也随之改变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00625" y="4214813"/>
            <a:ext cx="3805238" cy="706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 anchor="ctr">
            <a:spAutoFit/>
          </a:bodyPr>
          <a:lstStyle/>
          <a:p>
            <a:pPr indent="22860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icode itemfile.itemcode%TYPE;</a:t>
            </a:r>
          </a:p>
          <a:p>
            <a:pPr indent="228600"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emp_rec scott.emp%ROWTYPE;</a:t>
            </a:r>
          </a:p>
        </p:txBody>
      </p:sp>
      <p:sp>
        <p:nvSpPr>
          <p:cNvPr id="2867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属性类型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7F460D-13F4-479D-B920-FEB863D26709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521" name="Rectangle 105"/>
          <p:cNvSpPr>
            <a:spLocks noChangeArrowheads="1"/>
          </p:cNvSpPr>
          <p:nvPr/>
        </p:nvSpPr>
        <p:spPr bwMode="auto">
          <a:xfrm>
            <a:off x="500063" y="928688"/>
            <a:ext cx="82581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布尔表达式的结果为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TRUE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、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FALSE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或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NULL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，通常由逻辑运算符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AND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、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NOT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连接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布尔表达式有三种类型：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数字布尔型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字符布尔型</a:t>
            </a:r>
          </a:p>
          <a:p>
            <a:pPr marL="812800" lvl="1" indent="-276225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日期布尔型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/>
          <a:lstStyle/>
          <a:p>
            <a:r>
              <a:rPr lang="zh-CN" altLang="en-US" smtClean="0">
                <a:ea typeface="文鼎CS大宋"/>
              </a:rPr>
              <a:t>逻辑比较</a:t>
            </a: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500063" y="928688"/>
            <a:ext cx="820896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逻辑比较用于比较变量和常量的值，这些表达式称为布尔表达式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布尔表达式由关系运算符与变量或常量组成</a:t>
            </a:r>
          </a:p>
        </p:txBody>
      </p:sp>
      <p:graphicFrame>
        <p:nvGraphicFramePr>
          <p:cNvPr id="60584" name="Group 168"/>
          <p:cNvGraphicFramePr>
            <a:graphicFrameLocks noGrp="1"/>
          </p:cNvGraphicFramePr>
          <p:nvPr>
            <p:ph idx="1"/>
          </p:nvPr>
        </p:nvGraphicFramePr>
        <p:xfrm>
          <a:off x="1000125" y="3071813"/>
          <a:ext cx="7056438" cy="3092450"/>
        </p:xfrm>
        <a:graphic>
          <a:graphicData uri="http://schemas.openxmlformats.org/drawingml/2006/table">
            <a:tbl>
              <a:tblPr/>
              <a:tblGrid>
                <a:gridCol w="1506538"/>
                <a:gridCol w="55499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关系运算符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0CF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比较两个变量是否相等，如果值相当，则返回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49" charset="-122"/>
                          <a:cs typeface="Times New Roman" pitchFamily="18" charset="0"/>
                        </a:rPr>
                        <a:t>&lt;&gt;, 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比较两个变量，如果不相等，则返回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比较两个变量，检查值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是否小于值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比较两个变量，检查值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是否大于 值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比较两个变量，检查变量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是否小于等于变量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比较两个变量，检查变量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是否大于等于变量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" grpId="0" autoUpdateAnimBg="0"/>
      <p:bldP spid="60446" grpId="0" autoUpdateAnimBg="0"/>
      <p:bldP spid="6044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14375"/>
            <a:ext cx="8229600" cy="59293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400" b="0" dirty="0" smtClean="0">
                <a:latin typeface="+mn-ea"/>
                <a:ea typeface="+mn-ea"/>
              </a:rPr>
              <a:t>PL/SQL </a:t>
            </a:r>
            <a:r>
              <a:rPr lang="zh-CN" altLang="en-US" sz="2400" b="0" dirty="0" smtClean="0">
                <a:latin typeface="+mn-ea"/>
                <a:ea typeface="+mn-ea"/>
              </a:rPr>
              <a:t>支持的流程控制结构：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条件控制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IF </a:t>
            </a:r>
            <a:r>
              <a:rPr lang="zh-CN" altLang="en-US" dirty="0" smtClean="0"/>
              <a:t>语句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CASE </a:t>
            </a:r>
            <a:r>
              <a:rPr lang="zh-CN" altLang="en-US" dirty="0" smtClean="0"/>
              <a:t>语句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循环控制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LOOP </a:t>
            </a:r>
            <a:r>
              <a:rPr lang="zh-CN" altLang="en-US" dirty="0" smtClean="0"/>
              <a:t>循环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顺序控制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GOTO </a:t>
            </a:r>
            <a:r>
              <a:rPr lang="zh-CN" altLang="en-US" dirty="0" smtClean="0"/>
              <a:t>语句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–"/>
              <a:defRPr/>
            </a:pPr>
            <a:r>
              <a:rPr lang="en-US" altLang="zh-CN" dirty="0" smtClean="0"/>
              <a:t>NULL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回顾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8313" y="928688"/>
            <a:ext cx="8229600" cy="4959350"/>
          </a:xfrm>
        </p:spPr>
        <p:txBody>
          <a:bodyPr/>
          <a:lstStyle/>
          <a:p>
            <a:r>
              <a:rPr lang="zh-CN" altLang="en-US" smtClean="0"/>
              <a:t>索引的作用是什么？</a:t>
            </a:r>
            <a:endParaRPr lang="en-US" altLang="zh-CN" smtClean="0"/>
          </a:p>
          <a:p>
            <a:r>
              <a:rPr lang="zh-CN" altLang="en-US" smtClean="0"/>
              <a:t>索引的原理</a:t>
            </a:r>
            <a:endParaRPr lang="en-US" altLang="zh-CN" smtClean="0"/>
          </a:p>
          <a:p>
            <a:r>
              <a:rPr lang="zh-CN" altLang="en-US" smtClean="0"/>
              <a:t>索引的类型</a:t>
            </a:r>
            <a:endParaRPr lang="en-US" altLang="zh-CN" smtClean="0"/>
          </a:p>
          <a:p>
            <a:r>
              <a:rPr lang="zh-CN" altLang="en-US" smtClean="0"/>
              <a:t>位图索引的优点</a:t>
            </a:r>
            <a:endParaRPr lang="en-US" altLang="zh-CN" smtClean="0"/>
          </a:p>
          <a:p>
            <a:r>
              <a:rPr lang="zh-CN" altLang="en-US" smtClean="0"/>
              <a:t>索引是怎么维护的？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9782A6-9F7B-4419-A4AD-C1B1874DB071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8229600" cy="1008063"/>
          </a:xfrm>
        </p:spPr>
        <p:txBody>
          <a:bodyPr/>
          <a:lstStyle/>
          <a:p>
            <a:r>
              <a:rPr lang="en-US" altLang="zh-CN" smtClean="0"/>
              <a:t>IF </a:t>
            </a:r>
            <a:r>
              <a:rPr lang="zh-CN" altLang="en-US" smtClean="0"/>
              <a:t>语句根据条件执行一系列语句，有三种形式：</a:t>
            </a:r>
            <a:r>
              <a:rPr lang="en-US" altLang="zh-CN" smtClean="0"/>
              <a:t>IF-THEN</a:t>
            </a:r>
            <a:r>
              <a:rPr lang="zh-CN" altLang="en-US" smtClean="0"/>
              <a:t>、</a:t>
            </a:r>
            <a:r>
              <a:rPr lang="en-US" altLang="zh-CN" smtClean="0"/>
              <a:t>IF-THEN-ELSE </a:t>
            </a:r>
            <a:r>
              <a:rPr lang="zh-CN" altLang="en-US" smtClean="0"/>
              <a:t>和 </a:t>
            </a:r>
            <a:r>
              <a:rPr lang="en-US" altLang="zh-CN" smtClean="0"/>
              <a:t>IF-THEN-ELSIF</a:t>
            </a: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971550" y="1908175"/>
            <a:ext cx="7704138" cy="47513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rIns="54000" anchor="ctr">
            <a:spAutoFit/>
          </a:bodyPr>
          <a:lstStyle/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DECLARE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icode VARCHAR2(4);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irate NUMBER;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BEGIN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icode := 'i203';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SELECT itemrate INTO irate FROM itemfile 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WHERE  itemcode = icode;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IF irate &gt; 200 THEN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UPDATE itemfile SET itemrate = itemrate - 200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WHERE itemcode = icode;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ELSE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UPDATE itemfile SET itemrate = itemrate - 50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  WHERE itemcode = icode;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END IF;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  DBMS_OUTPUT.PUT_LINE('itemrate='|| irate);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1600" b="1">
                <a:latin typeface="Calibri" pitchFamily="34" charset="0"/>
              </a:rPr>
              <a:t>END;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1403350" y="2276475"/>
            <a:ext cx="2305050" cy="504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331913" y="3429000"/>
            <a:ext cx="4608512" cy="5032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331913" y="3987800"/>
            <a:ext cx="2447925" cy="2857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1323975" y="4868863"/>
            <a:ext cx="2587625" cy="24606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条件控制 </a:t>
            </a:r>
            <a:r>
              <a:rPr lang="en-US" altLang="zh-CN" smtClean="0">
                <a:ea typeface="文鼎CS大宋"/>
              </a:rPr>
              <a:t>2-1</a:t>
            </a:r>
            <a:endParaRPr lang="zh-CN" altLang="en-US" smtClean="0">
              <a:ea typeface="文鼎CS大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/>
      <p:bldP spid="115726" grpId="0" animBg="1"/>
      <p:bldP spid="115726" grpId="1" animBg="1"/>
      <p:bldP spid="115727" grpId="0" animBg="1"/>
      <p:bldP spid="115727" grpId="1" animBg="1"/>
      <p:bldP spid="115728" grpId="0" animBg="1"/>
      <p:bldP spid="115728" grpId="1" animBg="1"/>
      <p:bldP spid="1157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条件控制 </a:t>
            </a:r>
            <a:r>
              <a:rPr lang="en-US" altLang="zh-CN" smtClean="0">
                <a:ea typeface="文鼎CS大宋"/>
              </a:rPr>
              <a:t>2-2</a:t>
            </a:r>
            <a:endParaRPr lang="zh-CN" altLang="en-US" smtClean="0">
              <a:ea typeface="文鼎CS大宋"/>
            </a:endParaRPr>
          </a:p>
        </p:txBody>
      </p:sp>
      <p:sp>
        <p:nvSpPr>
          <p:cNvPr id="32770" name="内容占位符 9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5173662"/>
          </a:xfrm>
        </p:spPr>
        <p:txBody>
          <a:bodyPr/>
          <a:lstStyle/>
          <a:p>
            <a:r>
              <a:rPr lang="en-US" altLang="zh-CN" smtClean="0"/>
              <a:t>CASE </a:t>
            </a:r>
            <a:r>
              <a:rPr lang="zh-CN" altLang="en-US" smtClean="0"/>
              <a:t>语句用于根据单个变量或表达式与多个值进行比较</a:t>
            </a:r>
          </a:p>
          <a:p>
            <a:r>
              <a:rPr lang="zh-CN" altLang="en-US" smtClean="0"/>
              <a:t>执行 </a:t>
            </a:r>
            <a:r>
              <a:rPr lang="en-US" altLang="zh-CN" smtClean="0"/>
              <a:t>CASE </a:t>
            </a:r>
            <a:r>
              <a:rPr lang="zh-CN" altLang="en-US" smtClean="0"/>
              <a:t>语句前，先计算选择器的值</a:t>
            </a: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B65B5-3544-4545-B3F4-AE0758CC6606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12775" y="2847975"/>
            <a:ext cx="7102475" cy="37242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BEGIN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CASE ‘&amp;grade’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WHEN ’A’ THEN DBMS_OUTPUT.PUT_LINE(’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优异’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WHEN ’B’ THEN DBMS_OUTPUT.PUT_LINE (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优秀’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WHEN ’C’ THEN DBMS_OUTPUT.PUT_LINE (’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良好’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WHEN ’D’ THEN DBMS_OUTPUT.PUT_LINE (’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一般’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WHEN ’F’ THEN DBMS_OUTPUT.PUT_LINE (’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较差’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  ELSE DBMS_OUTPUT.PUT_LINE (’</a:t>
            </a:r>
            <a:r>
              <a:rPr lang="zh-CN" altLang="en-US" sz="2000" b="1">
                <a:latin typeface="Calibri" pitchFamily="34" charset="0"/>
                <a:ea typeface="黑体" pitchFamily="49" charset="-122"/>
              </a:rPr>
              <a:t>没有此成绩’</a:t>
            </a:r>
            <a:r>
              <a:rPr lang="en-US" altLang="zh-CN" sz="2000" b="1">
                <a:latin typeface="Calibri" pitchFamily="34" charset="0"/>
                <a:ea typeface="黑体" pitchFamily="49" charset="-122"/>
              </a:rPr>
              <a:t>);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END CASE;</a:t>
            </a:r>
          </a:p>
          <a:p>
            <a:pPr indent="228600"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117600" y="3281363"/>
            <a:ext cx="1614488" cy="327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217613" y="3681413"/>
            <a:ext cx="5783262" cy="217646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500063" y="5416550"/>
            <a:ext cx="714375" cy="369888"/>
          </a:xfrm>
          <a:custGeom>
            <a:avLst/>
            <a:gdLst>
              <a:gd name="T0" fmla="*/ 535785 w 21600"/>
              <a:gd name="T1" fmla="*/ 0 h 21600"/>
              <a:gd name="T2" fmla="*/ 0 w 21600"/>
              <a:gd name="T3" fmla="*/ 184944 h 21600"/>
              <a:gd name="T4" fmla="*/ 535785 w 21600"/>
              <a:gd name="T5" fmla="*/ 369888 h 21600"/>
              <a:gd name="T6" fmla="*/ 714380 w 21600"/>
              <a:gd name="T7" fmla="*/ 18494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5" grpId="1" animBg="1"/>
      <p:bldP spid="92166" grpId="0" animBg="1"/>
      <p:bldP spid="92166" grpId="1" animBg="1"/>
      <p:bldP spid="92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循环控制</a:t>
            </a:r>
          </a:p>
        </p:txBody>
      </p:sp>
      <p:sp>
        <p:nvSpPr>
          <p:cNvPr id="33794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循环控制用于重复执行一系列语句</a:t>
            </a:r>
          </a:p>
          <a:p>
            <a:r>
              <a:rPr lang="zh-CN" altLang="en-US" smtClean="0"/>
              <a:t>循环控制语句包括：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LOOP</a:t>
            </a:r>
            <a:r>
              <a:rPr lang="zh-CN" altLang="en-US" smtClean="0">
                <a:latin typeface="宋体" charset="-122"/>
                <a:ea typeface="宋体" charset="-122"/>
              </a:rPr>
              <a:t>、</a:t>
            </a:r>
            <a:r>
              <a:rPr lang="en-US" altLang="zh-CN" smtClean="0">
                <a:latin typeface="宋体" charset="-122"/>
                <a:ea typeface="宋体" charset="-122"/>
              </a:rPr>
              <a:t>EXIT </a:t>
            </a:r>
            <a:r>
              <a:rPr lang="zh-CN" altLang="en-US" smtClean="0">
                <a:latin typeface="宋体" charset="-122"/>
                <a:ea typeface="宋体" charset="-122"/>
              </a:rPr>
              <a:t>和 </a:t>
            </a:r>
            <a:r>
              <a:rPr lang="en-US" altLang="zh-CN" smtClean="0">
                <a:latin typeface="宋体" charset="-122"/>
                <a:ea typeface="宋体" charset="-122"/>
              </a:rPr>
              <a:t>EXIT WHEN</a:t>
            </a:r>
          </a:p>
          <a:p>
            <a:r>
              <a:rPr lang="zh-CN" altLang="en-US" smtClean="0"/>
              <a:t>循环控制的三种类型：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LOOP   -   </a:t>
            </a:r>
            <a:r>
              <a:rPr lang="zh-CN" altLang="en-US" smtClean="0">
                <a:latin typeface="宋体" charset="-122"/>
                <a:ea typeface="宋体" charset="-122"/>
              </a:rPr>
              <a:t>无条件循环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WHILE  -  </a:t>
            </a:r>
            <a:r>
              <a:rPr lang="zh-CN" altLang="en-US" smtClean="0">
                <a:latin typeface="宋体" charset="-122"/>
                <a:ea typeface="宋体" charset="-122"/>
              </a:rPr>
              <a:t>根据条件循环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FOR  -  </a:t>
            </a:r>
            <a:r>
              <a:rPr lang="zh-CN" altLang="en-US" smtClean="0">
                <a:latin typeface="宋体" charset="-122"/>
                <a:ea typeface="宋体" charset="-122"/>
              </a:rPr>
              <a:t>循环固定的次数</a:t>
            </a:r>
          </a:p>
          <a:p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C4B0B8-2B11-4661-9366-73C32B5EB073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64596" name="Rectangle 84"/>
          <p:cNvSpPr>
            <a:spLocks noChangeArrowheads="1"/>
          </p:cNvSpPr>
          <p:nvPr/>
        </p:nvSpPr>
        <p:spPr bwMode="auto">
          <a:xfrm>
            <a:off x="2214563" y="3714750"/>
            <a:ext cx="4737100" cy="9255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LOOP </a:t>
            </a:r>
          </a:p>
          <a:p>
            <a:r>
              <a:rPr lang="en-US" altLang="zh-CN">
                <a:latin typeface="Calibri" pitchFamily="34" charset="0"/>
              </a:rPr>
              <a:t>  sequence_of_statements</a:t>
            </a:r>
          </a:p>
          <a:p>
            <a:r>
              <a:rPr lang="en-US" altLang="zh-CN">
                <a:latin typeface="Calibri" pitchFamily="34" charset="0"/>
              </a:rPr>
              <a:t>END LOOP;</a:t>
            </a:r>
          </a:p>
        </p:txBody>
      </p:sp>
      <p:sp>
        <p:nvSpPr>
          <p:cNvPr id="64633" name="Rectangle 121"/>
          <p:cNvSpPr>
            <a:spLocks noChangeArrowheads="1"/>
          </p:cNvSpPr>
          <p:nvPr/>
        </p:nvSpPr>
        <p:spPr bwMode="auto">
          <a:xfrm>
            <a:off x="2214563" y="4572000"/>
            <a:ext cx="4737100" cy="9255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WHILE condition LOOP </a:t>
            </a:r>
          </a:p>
          <a:p>
            <a:r>
              <a:rPr lang="en-US" altLang="zh-CN">
                <a:latin typeface="Calibri" pitchFamily="34" charset="0"/>
              </a:rPr>
              <a:t>  sequence_of_statements</a:t>
            </a:r>
          </a:p>
          <a:p>
            <a:r>
              <a:rPr lang="en-US" altLang="zh-CN">
                <a:latin typeface="Calibri" pitchFamily="34" charset="0"/>
              </a:rPr>
              <a:t>END LOOP;</a:t>
            </a:r>
          </a:p>
        </p:txBody>
      </p:sp>
      <p:sp>
        <p:nvSpPr>
          <p:cNvPr id="64634" name="Rectangle 122"/>
          <p:cNvSpPr>
            <a:spLocks noChangeArrowheads="1"/>
          </p:cNvSpPr>
          <p:nvPr/>
        </p:nvSpPr>
        <p:spPr bwMode="auto">
          <a:xfrm>
            <a:off x="2214563" y="5214938"/>
            <a:ext cx="4737100" cy="12001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FOR counter IN [REVERSE] value1..value2</a:t>
            </a:r>
          </a:p>
          <a:p>
            <a:r>
              <a:rPr lang="en-US" altLang="zh-CN">
                <a:latin typeface="Calibri" pitchFamily="34" charset="0"/>
              </a:rPr>
              <a:t>LOOP </a:t>
            </a:r>
          </a:p>
          <a:p>
            <a:r>
              <a:rPr lang="en-US" altLang="zh-CN">
                <a:latin typeface="Calibri" pitchFamily="34" charset="0"/>
              </a:rPr>
              <a:t>  sequence_of_statements</a:t>
            </a:r>
          </a:p>
          <a:p>
            <a:r>
              <a:rPr lang="en-US" altLang="zh-CN">
                <a:latin typeface="Calibri" pitchFamily="34" charset="0"/>
              </a:rPr>
              <a:t>END LOOP;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4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6" grpId="0" animBg="1"/>
      <p:bldP spid="64596" grpId="1" animBg="1"/>
      <p:bldP spid="64633" grpId="0" animBg="1"/>
      <p:bldP spid="64633" grpId="1" animBg="1"/>
      <p:bldP spid="64634" grpId="0" animBg="1"/>
      <p:bldP spid="6463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顺序控制</a:t>
            </a:r>
          </a:p>
        </p:txBody>
      </p:sp>
      <p:sp>
        <p:nvSpPr>
          <p:cNvPr id="34818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顺序控制用于按顺序执行语句</a:t>
            </a:r>
          </a:p>
          <a:p>
            <a:r>
              <a:rPr lang="zh-CN" altLang="en-US" smtClean="0"/>
              <a:t>顺序控制语句包括：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GOTO </a:t>
            </a:r>
            <a:r>
              <a:rPr lang="zh-CN" altLang="en-US" smtClean="0">
                <a:latin typeface="宋体" charset="-122"/>
                <a:ea typeface="宋体" charset="-122"/>
              </a:rPr>
              <a:t>语句 </a:t>
            </a:r>
            <a:r>
              <a:rPr lang="en-US" altLang="zh-CN" smtClean="0">
                <a:latin typeface="宋体" charset="-122"/>
                <a:ea typeface="宋体" charset="-122"/>
              </a:rPr>
              <a:t>-  </a:t>
            </a:r>
            <a:r>
              <a:rPr lang="zh-CN" altLang="en-US" smtClean="0">
                <a:latin typeface="宋体" charset="-122"/>
                <a:ea typeface="宋体" charset="-122"/>
              </a:rPr>
              <a:t>无条件地转到标签指定的语句</a:t>
            </a:r>
          </a:p>
          <a:p>
            <a:endParaRPr lang="zh-CN" altLang="en-US" smtClean="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362B14-2228-444D-9007-6C449FD42C92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755650" y="1703388"/>
            <a:ext cx="77803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endParaRPr lang="en-US" altLang="zh-CN" sz="280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928688" y="1643063"/>
            <a:ext cx="6715125" cy="4800600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DECLARE</a:t>
            </a:r>
          </a:p>
          <a:p>
            <a:r>
              <a:rPr lang="en-US" altLang="zh-CN">
                <a:latin typeface="Calibri" pitchFamily="34" charset="0"/>
              </a:rPr>
              <a:t>  qtyhand itemfile.qty_hand%type;</a:t>
            </a:r>
          </a:p>
          <a:p>
            <a:r>
              <a:rPr lang="en-US" altLang="zh-CN">
                <a:latin typeface="Calibri" pitchFamily="34" charset="0"/>
              </a:rPr>
              <a:t>  relevel itemfile.re_level%type;</a:t>
            </a:r>
          </a:p>
          <a:p>
            <a:r>
              <a:rPr lang="en-US" altLang="zh-CN">
                <a:latin typeface="Calibri" pitchFamily="34" charset="0"/>
              </a:rPr>
              <a:t>BEGIN</a:t>
            </a:r>
          </a:p>
          <a:p>
            <a:r>
              <a:rPr lang="en-US" altLang="zh-CN">
                <a:latin typeface="Calibri" pitchFamily="34" charset="0"/>
              </a:rPr>
              <a:t>  SELECT qty_hand,re_level INTO qtyhand,relevel</a:t>
            </a:r>
          </a:p>
          <a:p>
            <a:r>
              <a:rPr lang="en-US" altLang="zh-CN">
                <a:latin typeface="Calibri" pitchFamily="34" charset="0"/>
              </a:rPr>
              <a:t>  FROM itemfile WHERE itemcode = 'i201';</a:t>
            </a:r>
          </a:p>
          <a:p>
            <a:r>
              <a:rPr lang="en-US" altLang="zh-CN">
                <a:latin typeface="Calibri" pitchFamily="34" charset="0"/>
              </a:rPr>
              <a:t>  IF qtyhand &lt; relevel THEN</a:t>
            </a:r>
          </a:p>
          <a:p>
            <a:r>
              <a:rPr lang="en-US" altLang="zh-CN">
                <a:latin typeface="Calibri" pitchFamily="34" charset="0"/>
              </a:rPr>
              <a:t>    GOTO updation;</a:t>
            </a:r>
          </a:p>
          <a:p>
            <a:r>
              <a:rPr lang="en-US" altLang="zh-CN">
                <a:latin typeface="Calibri" pitchFamily="34" charset="0"/>
              </a:rPr>
              <a:t>  ELSE</a:t>
            </a:r>
          </a:p>
          <a:p>
            <a:r>
              <a:rPr lang="en-US" altLang="zh-CN">
                <a:latin typeface="Calibri" pitchFamily="34" charset="0"/>
              </a:rPr>
              <a:t>    GOTO quit;</a:t>
            </a:r>
          </a:p>
          <a:p>
            <a:r>
              <a:rPr lang="en-US" altLang="zh-CN">
                <a:latin typeface="Calibri" pitchFamily="34" charset="0"/>
              </a:rPr>
              <a:t>  END IF;</a:t>
            </a:r>
          </a:p>
          <a:p>
            <a:r>
              <a:rPr lang="en-US" altLang="zh-CN">
                <a:latin typeface="Calibri" pitchFamily="34" charset="0"/>
              </a:rPr>
              <a:t>  &lt;&lt;updation&gt;&gt;</a:t>
            </a:r>
          </a:p>
          <a:p>
            <a:r>
              <a:rPr lang="en-US" altLang="zh-CN">
                <a:latin typeface="Calibri" pitchFamily="34" charset="0"/>
              </a:rPr>
              <a:t>  UPDATE itemfile SET qty_hand = qty_hand + re_level</a:t>
            </a:r>
          </a:p>
          <a:p>
            <a:r>
              <a:rPr lang="en-US" altLang="zh-CN">
                <a:latin typeface="Calibri" pitchFamily="34" charset="0"/>
              </a:rPr>
              <a:t>  WHERE itemcode = 'i201';</a:t>
            </a:r>
          </a:p>
          <a:p>
            <a:r>
              <a:rPr lang="en-US" altLang="zh-CN">
                <a:latin typeface="Calibri" pitchFamily="34" charset="0"/>
              </a:rPr>
              <a:t>  &lt;&lt;quit&gt;&gt;</a:t>
            </a:r>
          </a:p>
          <a:p>
            <a:r>
              <a:rPr lang="en-US" altLang="zh-CN">
                <a:latin typeface="Calibri" pitchFamily="34" charset="0"/>
              </a:rPr>
              <a:t>  NULL;</a:t>
            </a:r>
          </a:p>
          <a:p>
            <a:r>
              <a:rPr lang="en-US" altLang="zh-CN">
                <a:latin typeface="Calibri" pitchFamily="34" charset="0"/>
              </a:rPr>
              <a:t>END;</a:t>
            </a:r>
          </a:p>
        </p:txBody>
      </p:sp>
      <p:sp>
        <p:nvSpPr>
          <p:cNvPr id="66633" name="Rectangle 73"/>
          <p:cNvSpPr>
            <a:spLocks noChangeArrowheads="1"/>
          </p:cNvSpPr>
          <p:nvPr/>
        </p:nvSpPr>
        <p:spPr bwMode="auto">
          <a:xfrm>
            <a:off x="1373188" y="3641725"/>
            <a:ext cx="1770062" cy="2873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6634" name="Rectangle 74"/>
          <p:cNvSpPr>
            <a:spLocks noChangeArrowheads="1"/>
          </p:cNvSpPr>
          <p:nvPr/>
        </p:nvSpPr>
        <p:spPr bwMode="auto">
          <a:xfrm>
            <a:off x="1208088" y="5543550"/>
            <a:ext cx="792162" cy="2873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6635" name="AutoShape 75"/>
          <p:cNvSpPr>
            <a:spLocks noChangeArrowheads="1"/>
          </p:cNvSpPr>
          <p:nvPr/>
        </p:nvSpPr>
        <p:spPr bwMode="auto">
          <a:xfrm>
            <a:off x="539750" y="4714875"/>
            <a:ext cx="719138" cy="288925"/>
          </a:xfrm>
          <a:custGeom>
            <a:avLst/>
            <a:gdLst>
              <a:gd name="T0" fmla="*/ 539353 w 21600"/>
              <a:gd name="T1" fmla="*/ 0 h 21600"/>
              <a:gd name="T2" fmla="*/ 0 w 21600"/>
              <a:gd name="T3" fmla="*/ 144463 h 21600"/>
              <a:gd name="T4" fmla="*/ 539353 w 21600"/>
              <a:gd name="T5" fmla="*/ 288925 h 21600"/>
              <a:gd name="T6" fmla="*/ 719138 w 21600"/>
              <a:gd name="T7" fmla="*/ 1444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6" name="AutoShape 76"/>
          <p:cNvSpPr>
            <a:spLocks noChangeArrowheads="1"/>
          </p:cNvSpPr>
          <p:nvPr/>
        </p:nvSpPr>
        <p:spPr bwMode="auto">
          <a:xfrm>
            <a:off x="1981200" y="5661025"/>
            <a:ext cx="531813" cy="358775"/>
          </a:xfrm>
          <a:prstGeom prst="curvedLeftArrow">
            <a:avLst>
              <a:gd name="adj1" fmla="val 20000"/>
              <a:gd name="adj2" fmla="val 40000"/>
              <a:gd name="adj3" fmla="val 4941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0" grpId="0"/>
      <p:bldP spid="66632" grpId="0" animBg="1"/>
      <p:bldP spid="66633" grpId="0" animBg="1"/>
      <p:bldP spid="66633" grpId="1" animBg="1"/>
      <p:bldP spid="66634" grpId="0" animBg="1"/>
      <p:bldP spid="66634" grpId="1" animBg="1"/>
      <p:bldP spid="66635" grpId="0" animBg="1"/>
      <p:bldP spid="66635" grpId="1" animBg="1"/>
      <p:bldP spid="666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动态 </a:t>
            </a:r>
            <a:r>
              <a:rPr lang="en-US" altLang="zh-CN" smtClean="0">
                <a:ea typeface="文鼎CS大宋"/>
              </a:rPr>
              <a:t>SQL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461375" cy="5173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动态 </a:t>
            </a:r>
            <a:r>
              <a:rPr lang="en-US" altLang="zh-CN" smtClean="0"/>
              <a:t>SQL </a:t>
            </a:r>
            <a:r>
              <a:rPr lang="zh-CN" altLang="en-US" smtClean="0"/>
              <a:t>是指在</a:t>
            </a:r>
            <a:r>
              <a:rPr lang="en-US" altLang="zh-CN" smtClean="0"/>
              <a:t>PL/SQL</a:t>
            </a:r>
            <a:r>
              <a:rPr lang="zh-CN" altLang="en-US" smtClean="0"/>
              <a:t>程序执行时生成的 </a:t>
            </a:r>
            <a:r>
              <a:rPr lang="en-US" altLang="zh-CN" smtClean="0"/>
              <a:t>SQL </a:t>
            </a:r>
            <a:r>
              <a:rPr lang="zh-CN" altLang="en-US" smtClean="0"/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编译程序对动态 </a:t>
            </a:r>
            <a:r>
              <a:rPr lang="en-US" altLang="zh-CN" smtClean="0"/>
              <a:t>SQL </a:t>
            </a:r>
            <a:r>
              <a:rPr lang="zh-CN" altLang="en-US" smtClean="0"/>
              <a:t>不做处理，而是在程序运行时动态构造语句、对语句进行语法分析并执行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DDL </a:t>
            </a:r>
            <a:r>
              <a:rPr lang="zh-CN" altLang="en-US" smtClean="0"/>
              <a:t>语句命令和会话控制语句不能在 </a:t>
            </a:r>
            <a:r>
              <a:rPr lang="en-US" altLang="zh-CN" smtClean="0"/>
              <a:t>PL/SQL </a:t>
            </a:r>
            <a:r>
              <a:rPr lang="zh-CN" altLang="en-US" smtClean="0"/>
              <a:t>中直接使用，但是可以通过动态 </a:t>
            </a:r>
            <a:r>
              <a:rPr lang="en-US" altLang="zh-CN" smtClean="0"/>
              <a:t>SQL </a:t>
            </a:r>
            <a:r>
              <a:rPr lang="zh-CN" altLang="en-US" smtClean="0"/>
              <a:t>来执行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执行动态 </a:t>
            </a:r>
            <a:r>
              <a:rPr lang="en-US" altLang="zh-CN" smtClean="0"/>
              <a:t>SQL </a:t>
            </a:r>
            <a:r>
              <a:rPr lang="zh-CN" altLang="en-US" smtClean="0"/>
              <a:t>的语法：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180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1800" smtClean="0">
                <a:latin typeface="Courier New" pitchFamily="49" charset="0"/>
              </a:rPr>
              <a:t>   </a:t>
            </a:r>
            <a:r>
              <a:rPr lang="en-US" altLang="en-US" sz="2000" smtClean="0"/>
              <a:t>EXECUTE IMMEDIATE dynamic_sql_string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</a:t>
            </a:r>
            <a:r>
              <a:rPr lang="en-US" altLang="en-US" sz="2000" smtClean="0"/>
              <a:t>[INTO  define_variable_list]</a:t>
            </a:r>
          </a:p>
          <a:p>
            <a:pPr>
              <a:buFont typeface="Wingdings" pitchFamily="2" charset="2"/>
              <a:buNone/>
            </a:pPr>
            <a:r>
              <a:rPr lang="en-US" altLang="zh-CN" sz="2000" smtClean="0"/>
              <a:t>      </a:t>
            </a:r>
            <a:r>
              <a:rPr lang="en-US" altLang="en-US" sz="2000" smtClean="0"/>
              <a:t>[USING bind_argument_list];</a:t>
            </a:r>
            <a:endParaRPr lang="en-US" altLang="zh-CN" sz="200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746E4A-9A31-4E58-8AAD-5D17BE54930A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000125" y="1414463"/>
            <a:ext cx="7342188" cy="3871912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62000" tIns="118800" rIns="162000" bIns="118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DECLARE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sql_stmt VARCHAR2(200);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emp_id NUMBER(4) := 7566;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emp_rec emp%ROWTYPE;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EXECUTE IMMEDIATE 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'CREATE TABLE bonus1 (id NUMBER, amt NUMBER)';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sql_stmt := 'SELECT * FROM emp WHERE empno = :id';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    EXECUTE IMMEDIATE sql_stmt INTO emp_rec USING emp_id;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289050" y="3370263"/>
            <a:ext cx="6096000" cy="658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311275" y="4100513"/>
            <a:ext cx="6645275" cy="622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1" grpId="1" build="p"/>
      <p:bldP spid="119812" grpId="0" animBg="1"/>
      <p:bldP spid="119813" grpId="0" animBg="1"/>
      <p:bldP spid="119813" grpId="1" animBg="1"/>
      <p:bldP spid="1198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错误处理 </a:t>
            </a:r>
            <a:r>
              <a:rPr lang="en-US" altLang="zh-CN" smtClean="0">
                <a:ea typeface="文鼎CS大宋"/>
              </a:rPr>
              <a:t>2-1</a:t>
            </a:r>
          </a:p>
        </p:txBody>
      </p:sp>
      <p:sp>
        <p:nvSpPr>
          <p:cNvPr id="36866" name="内容占位符 4"/>
          <p:cNvSpPr>
            <a:spLocks noGrp="1"/>
          </p:cNvSpPr>
          <p:nvPr>
            <p:ph idx="1"/>
          </p:nvPr>
        </p:nvSpPr>
        <p:spPr>
          <a:xfrm>
            <a:off x="285750" y="857250"/>
            <a:ext cx="8229600" cy="55006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在运行程序时出现的错误叫做异常</a:t>
            </a:r>
          </a:p>
          <a:p>
            <a:pPr>
              <a:lnSpc>
                <a:spcPct val="130000"/>
              </a:lnSpc>
            </a:pPr>
            <a:r>
              <a:rPr lang="zh-CN" altLang="en-US" smtClean="0"/>
              <a:t>发生异常后，语句将停止执行，控制权转移到 </a:t>
            </a:r>
            <a:r>
              <a:rPr lang="en-US" altLang="zh-CN" smtClean="0"/>
              <a:t>PL/SQL </a:t>
            </a:r>
            <a:r>
              <a:rPr lang="zh-CN" altLang="en-US" smtClean="0"/>
              <a:t>块的异常处理部分</a:t>
            </a:r>
          </a:p>
          <a:p>
            <a:pPr>
              <a:lnSpc>
                <a:spcPct val="130000"/>
              </a:lnSpc>
            </a:pPr>
            <a:r>
              <a:rPr lang="zh-CN" altLang="en-US" smtClean="0"/>
              <a:t>异常有三种类型：</a:t>
            </a:r>
          </a:p>
          <a:p>
            <a:pPr lvl="1">
              <a:lnSpc>
                <a:spcPct val="13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预定义异常：当 </a:t>
            </a:r>
            <a:r>
              <a:rPr lang="en-US" altLang="zh-CN" smtClean="0">
                <a:latin typeface="宋体" charset="-122"/>
                <a:ea typeface="宋体" charset="-122"/>
              </a:rPr>
              <a:t>PL/SQL </a:t>
            </a:r>
            <a:r>
              <a:rPr lang="zh-CN" altLang="en-US" smtClean="0">
                <a:latin typeface="宋体" charset="-122"/>
                <a:ea typeface="宋体" charset="-122"/>
              </a:rPr>
              <a:t>程序违反 </a:t>
            </a:r>
            <a:r>
              <a:rPr lang="en-US" altLang="zh-CN" smtClean="0">
                <a:latin typeface="宋体" charset="-122"/>
                <a:ea typeface="宋体" charset="-122"/>
              </a:rPr>
              <a:t>Oracle </a:t>
            </a:r>
            <a:r>
              <a:rPr lang="zh-CN" altLang="en-US" smtClean="0">
                <a:latin typeface="宋体" charset="-122"/>
                <a:ea typeface="宋体" charset="-122"/>
              </a:rPr>
              <a:t>规则或超越系统限制时隐式引发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非预定义异常：当 </a:t>
            </a:r>
            <a:r>
              <a:rPr lang="en-US" altLang="zh-CN" smtClean="0">
                <a:latin typeface="宋体" charset="-122"/>
                <a:ea typeface="宋体" charset="-122"/>
              </a:rPr>
              <a:t>PL/SQL </a:t>
            </a:r>
            <a:r>
              <a:rPr lang="zh-CN" altLang="en-US" smtClean="0">
                <a:latin typeface="宋体" charset="-122"/>
                <a:ea typeface="宋体" charset="-122"/>
              </a:rPr>
              <a:t>程序违反 </a:t>
            </a:r>
            <a:r>
              <a:rPr lang="en-US" altLang="zh-CN" smtClean="0">
                <a:latin typeface="宋体" charset="-122"/>
                <a:ea typeface="宋体" charset="-122"/>
              </a:rPr>
              <a:t>Oracle </a:t>
            </a:r>
            <a:r>
              <a:rPr lang="zh-CN" altLang="en-US" smtClean="0">
                <a:latin typeface="宋体" charset="-122"/>
                <a:ea typeface="宋体" charset="-122"/>
              </a:rPr>
              <a:t>规则或超越系统限制时显式引发一个未命名的异常</a:t>
            </a:r>
          </a:p>
          <a:p>
            <a:pPr lvl="1">
              <a:lnSpc>
                <a:spcPct val="13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用户定义异常：用户可以在 </a:t>
            </a:r>
            <a:r>
              <a:rPr lang="en-US" altLang="zh-CN" smtClean="0">
                <a:latin typeface="宋体" charset="-122"/>
                <a:ea typeface="宋体" charset="-122"/>
              </a:rPr>
              <a:t>PL/SQL </a:t>
            </a:r>
            <a:r>
              <a:rPr lang="zh-CN" altLang="en-US" smtClean="0">
                <a:latin typeface="宋体" charset="-122"/>
                <a:ea typeface="宋体" charset="-122"/>
              </a:rPr>
              <a:t>块的声明部分定义异常，自定义的异常通过 </a:t>
            </a:r>
            <a:r>
              <a:rPr lang="en-US" altLang="zh-CN" smtClean="0">
                <a:latin typeface="宋体" charset="-122"/>
                <a:ea typeface="宋体" charset="-122"/>
              </a:rPr>
              <a:t>RAISE </a:t>
            </a:r>
            <a:r>
              <a:rPr lang="zh-CN" altLang="en-US" smtClean="0">
                <a:latin typeface="宋体" charset="-122"/>
                <a:ea typeface="宋体" charset="-122"/>
              </a:rPr>
              <a:t>语句显式引发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533A46-D7E5-4AF2-96B1-B95A6C55EA19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错误处理 </a:t>
            </a:r>
            <a:r>
              <a:rPr lang="en-US" altLang="zh-CN" smtClean="0">
                <a:ea typeface="文鼎CS大宋"/>
              </a:rPr>
              <a:t>2-2</a:t>
            </a:r>
          </a:p>
        </p:txBody>
      </p:sp>
      <p:sp>
        <p:nvSpPr>
          <p:cNvPr id="37890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571500" y="989013"/>
            <a:ext cx="82296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处理预定义异常</a:t>
            </a:r>
            <a:endParaRPr lang="en-US" altLang="zh-CN" sz="2400" b="1">
              <a:latin typeface="Calibri" pitchFamily="34" charset="0"/>
              <a:ea typeface="黑体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处理非预定义异常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处理用户定义异常</a:t>
            </a:r>
          </a:p>
        </p:txBody>
      </p:sp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1246188" y="2428875"/>
            <a:ext cx="6183312" cy="2401888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DECLARE 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ordernum VARCHAR2(5);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SELECT orderno INTO ordernum FROM order_master;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EXCEPTION 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WHEN TOO_MANY_ROWS THEN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DBMS_OUTPUT.PUT_LINE ('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返回多行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');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1357313" y="3929063"/>
            <a:ext cx="4214812" cy="571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928688" y="1357313"/>
            <a:ext cx="7342187" cy="4475162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--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用户定义异常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DECLARE 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invalidCATEGORY EXCEPTION;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category VARCHAR2(10);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category := '&amp;Category';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IF category NOT IN ('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附件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','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顶盖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','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备件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') THEN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RAISE invalidCATEGORY;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ELSE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DBMS_OUTPUT.PUT_LINE('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您输入的类别是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'|| category);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END IF;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EXCEPTION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WHEN invalidCATEGORY THEN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DBMS_OUTPUT.PUT_LINE('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无法识别该类别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');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117804" name="Rectangle 44"/>
          <p:cNvSpPr>
            <a:spLocks noChangeArrowheads="1"/>
          </p:cNvSpPr>
          <p:nvPr/>
        </p:nvSpPr>
        <p:spPr bwMode="auto">
          <a:xfrm>
            <a:off x="1143000" y="1971675"/>
            <a:ext cx="3311525" cy="2873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7805" name="Rectangle 45"/>
          <p:cNvSpPr>
            <a:spLocks noChangeArrowheads="1"/>
          </p:cNvSpPr>
          <p:nvPr/>
        </p:nvSpPr>
        <p:spPr bwMode="auto">
          <a:xfrm>
            <a:off x="1143000" y="3446463"/>
            <a:ext cx="3455988" cy="2873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7806" name="Rectangle 46"/>
          <p:cNvSpPr>
            <a:spLocks noChangeArrowheads="1"/>
          </p:cNvSpPr>
          <p:nvPr/>
        </p:nvSpPr>
        <p:spPr bwMode="auto">
          <a:xfrm>
            <a:off x="1143000" y="4924425"/>
            <a:ext cx="5184775" cy="5762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1071563" y="1104900"/>
            <a:ext cx="6715125" cy="4967288"/>
          </a:xfrm>
          <a:prstGeom prst="rect">
            <a:avLst/>
          </a:prstGeom>
          <a:gradFill rotWithShape="1">
            <a:gsLst>
              <a:gs pos="0">
                <a:srgbClr val="FFFFD5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--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非预定义异常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declare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nested_deleted exception;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PRAGMA EXCEPTION_INIT(nested_deleted,-2292);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delete from dept where deptno=10;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exception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when nested_deleted then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 dbms_output.put_line('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错误代码：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'||sqlcode);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 dbms_output.put_line('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错误信息：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'||sqlerrm);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 dbms_output.put_line('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被外键引用，不能删除本记录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!');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when others then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 dbms_output.put_line('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未知异常，错误代码：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'||sqlcode||',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错误信息：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'||sqlerrm);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1285875" y="1819275"/>
            <a:ext cx="3311525" cy="2873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1285875" y="2105025"/>
            <a:ext cx="4786313" cy="3571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1285875" y="3462338"/>
            <a:ext cx="2571750" cy="2857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17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17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17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1" grpId="0" animBg="1"/>
      <p:bldP spid="117801" grpId="1" animBg="1"/>
      <p:bldP spid="117802" grpId="0" animBg="1"/>
      <p:bldP spid="117802" grpId="1" animBg="1"/>
      <p:bldP spid="117803" grpId="0" animBg="1"/>
      <p:bldP spid="117804" grpId="0" animBg="1"/>
      <p:bldP spid="117804" grpId="1" animBg="1"/>
      <p:bldP spid="117805" grpId="0" animBg="1"/>
      <p:bldP spid="117805" grpId="1" animBg="1"/>
      <p:bldP spid="117806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引发应用程序错误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785813"/>
            <a:ext cx="8229600" cy="5173662"/>
          </a:xfrm>
        </p:spPr>
        <p:txBody>
          <a:bodyPr/>
          <a:lstStyle/>
          <a:p>
            <a:r>
              <a:rPr lang="en-US" altLang="zh-CN" smtClean="0"/>
              <a:t>RAISE_APPLICATION_ERROR </a:t>
            </a:r>
            <a:r>
              <a:rPr lang="zh-CN" altLang="en-US" smtClean="0"/>
              <a:t>过程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用于创建用户定义的错误信息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可以在可执行部分和异常处理部分使用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错误编号必须介于 </a:t>
            </a:r>
            <a:r>
              <a:rPr lang="en-US" altLang="zh-CN" smtClean="0">
                <a:latin typeface="宋体" charset="-122"/>
                <a:ea typeface="宋体" charset="-122"/>
              </a:rPr>
              <a:t>–20000 </a:t>
            </a:r>
            <a:r>
              <a:rPr lang="zh-CN" altLang="en-US" smtClean="0">
                <a:latin typeface="宋体" charset="-122"/>
                <a:ea typeface="宋体" charset="-122"/>
              </a:rPr>
              <a:t>和 </a:t>
            </a:r>
            <a:r>
              <a:rPr lang="en-US" altLang="zh-CN" smtClean="0">
                <a:latin typeface="宋体" charset="-122"/>
                <a:ea typeface="宋体" charset="-122"/>
              </a:rPr>
              <a:t>–20999 </a:t>
            </a:r>
            <a:r>
              <a:rPr lang="zh-CN" altLang="en-US" smtClean="0">
                <a:latin typeface="宋体" charset="-122"/>
                <a:ea typeface="宋体" charset="-122"/>
              </a:rPr>
              <a:t>之间</a:t>
            </a:r>
          </a:p>
          <a:p>
            <a:pPr marL="812800" lvl="1" indent="-276225"/>
            <a:r>
              <a:rPr lang="zh-CN" altLang="en-US" smtClean="0">
                <a:latin typeface="宋体" charset="-122"/>
                <a:ea typeface="宋体" charset="-122"/>
              </a:rPr>
              <a:t>错误消息的长度可长达 </a:t>
            </a:r>
            <a:r>
              <a:rPr lang="en-US" altLang="zh-CN" smtClean="0">
                <a:latin typeface="宋体" charset="-122"/>
                <a:ea typeface="宋体" charset="-122"/>
              </a:rPr>
              <a:t>2048 </a:t>
            </a:r>
            <a:r>
              <a:rPr lang="zh-CN" altLang="en-US" smtClean="0">
                <a:latin typeface="宋体" charset="-122"/>
                <a:ea typeface="宋体" charset="-122"/>
              </a:rPr>
              <a:t>个字节</a:t>
            </a:r>
          </a:p>
          <a:p>
            <a:r>
              <a:rPr lang="zh-CN" altLang="en-US" smtClean="0"/>
              <a:t>引发应用程序错误的语法：</a:t>
            </a:r>
          </a:p>
          <a:p>
            <a:pPr>
              <a:buFont typeface="Wingdings" pitchFamily="2" charset="2"/>
              <a:buNone/>
            </a:pPr>
            <a:endParaRPr lang="zh-CN" altLang="en-US" sz="180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1800" smtClean="0">
                <a:latin typeface="Courier New" pitchFamily="49" charset="0"/>
              </a:rPr>
              <a:t>   </a:t>
            </a:r>
            <a:r>
              <a:rPr lang="en-US" altLang="zh-CN" sz="1800" smtClean="0"/>
              <a:t>RAISE_APPLICATION_ERROR(error_number, error_message);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FD5BDB-8349-419A-BF82-ABC954BF0B64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98525" y="1454150"/>
            <a:ext cx="7634288" cy="49990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DECLARE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rate itemfile.itemrate%TYPE;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rate_exception EXCEPTION;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SELECT NVL(itemrate,0) INTO rate FROM itemfile 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WHERE  itemcode = 'i207';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IF rate = 0 THEN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RAISE rate_exception;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ELSE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DBMS_OUTPUT.PUT_LINE('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项费率为：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 || rate);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END IF;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EXCEPTION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WHEN rate_exception THEN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    RAISE_APPLICATION_ERROR(-20001, '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未指定项费率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');</a:t>
            </a:r>
          </a:p>
          <a:p>
            <a:pPr>
              <a:spcBef>
                <a:spcPct val="20000"/>
              </a:spcBef>
              <a:tabLst>
                <a:tab pos="509588" algn="l"/>
              </a:tabLst>
            </a:pPr>
            <a:r>
              <a:rPr lang="en-US" altLang="zh-CN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025525" y="2147888"/>
            <a:ext cx="3163888" cy="3444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>
              <a:latin typeface="Calibri" pitchFamily="34" charset="0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038225" y="3824288"/>
            <a:ext cx="3149600" cy="31908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952500" y="5114925"/>
            <a:ext cx="3259138" cy="62071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35" grpId="1" build="p"/>
      <p:bldP spid="120836" grpId="0" animBg="1"/>
      <p:bldP spid="120837" grpId="0" animBg="1"/>
      <p:bldP spid="120837" grpId="1" animBg="1"/>
      <p:bldP spid="120838" grpId="0" animBg="1"/>
      <p:bldP spid="120838" grpId="1" animBg="1"/>
      <p:bldP spid="1208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总结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857250"/>
            <a:ext cx="8229600" cy="51736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cs typeface="Times New Roman" pitchFamily="18" charset="0"/>
              </a:rPr>
              <a:t>PL/SQL </a:t>
            </a:r>
            <a:r>
              <a:rPr lang="zh-CN" altLang="en-US" smtClean="0">
                <a:cs typeface="Times New Roman" pitchFamily="18" charset="0"/>
              </a:rPr>
              <a:t>是一种可移植的高性能事务处理语言</a:t>
            </a:r>
            <a:r>
              <a:rPr lang="zh-CN" altLang="en-US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cs typeface="Times New Roman" pitchFamily="18" charset="0"/>
              </a:rPr>
              <a:t>PL/SQL </a:t>
            </a:r>
            <a:r>
              <a:rPr lang="zh-CN" altLang="en-US" smtClean="0">
                <a:cs typeface="Times New Roman" pitchFamily="18" charset="0"/>
              </a:rPr>
              <a:t>引擎驻留在 </a:t>
            </a:r>
            <a:r>
              <a:rPr lang="en-US" altLang="zh-CN" smtClean="0">
                <a:cs typeface="Times New Roman" pitchFamily="18" charset="0"/>
              </a:rPr>
              <a:t>Oracle </a:t>
            </a:r>
            <a:r>
              <a:rPr lang="zh-CN" altLang="en-US" smtClean="0">
                <a:cs typeface="Times New Roman" pitchFamily="18" charset="0"/>
              </a:rPr>
              <a:t>服务器中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cs typeface="Times New Roman" pitchFamily="18" charset="0"/>
              </a:rPr>
              <a:t>PL/SQL </a:t>
            </a:r>
            <a:r>
              <a:rPr lang="en-US" smtClean="0">
                <a:cs typeface="Times New Roman" pitchFamily="18" charset="0"/>
              </a:rPr>
              <a:t>块由声明</a:t>
            </a:r>
            <a:r>
              <a:rPr lang="zh-CN" altLang="en-US" smtClean="0">
                <a:cs typeface="Times New Roman" pitchFamily="18" charset="0"/>
              </a:rPr>
              <a:t>部分、可执行部分和异常处理部分组成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 altLang="zh-CN" smtClean="0">
                <a:cs typeface="Times New Roman" pitchFamily="18" charset="0"/>
              </a:rPr>
              <a:t>PL/SQL </a:t>
            </a:r>
            <a:r>
              <a:rPr lang="en-US" smtClean="0">
                <a:cs typeface="Times New Roman" pitchFamily="18" charset="0"/>
              </a:rPr>
              <a:t>数据类型包括标量数据类型、</a:t>
            </a:r>
            <a:r>
              <a:rPr lang="en-US" altLang="zh-CN" smtClean="0">
                <a:cs typeface="Times New Roman" pitchFamily="18" charset="0"/>
              </a:rPr>
              <a:t>LOB </a:t>
            </a:r>
            <a:r>
              <a:rPr lang="en-US" smtClean="0">
                <a:cs typeface="Times New Roman" pitchFamily="18" charset="0"/>
              </a:rPr>
              <a:t>数据类型和属性类型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cs typeface="Times New Roman" pitchFamily="18" charset="0"/>
              </a:rPr>
              <a:t>控制结构包括条件控制、循环控制和顺序控制 </a:t>
            </a:r>
            <a:endParaRPr lang="en-US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mtClean="0">
                <a:cs typeface="Times New Roman" pitchFamily="18" charset="0"/>
              </a:rPr>
              <a:t>PL/SQL </a:t>
            </a:r>
            <a:r>
              <a:rPr lang="zh-CN" altLang="en-US" smtClean="0">
                <a:cs typeface="Times New Roman" pitchFamily="18" charset="0"/>
              </a:rPr>
              <a:t>支持动态 </a:t>
            </a:r>
            <a:r>
              <a:rPr lang="en-US" altLang="zh-CN" smtClean="0">
                <a:cs typeface="Times New Roman" pitchFamily="18" charset="0"/>
              </a:rPr>
              <a:t>SQL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cs typeface="Times New Roman" pitchFamily="18" charset="0"/>
              </a:rPr>
              <a:t>运行时出现的错误叫做异常</a:t>
            </a:r>
          </a:p>
          <a:p>
            <a:pPr>
              <a:lnSpc>
                <a:spcPct val="120000"/>
              </a:lnSpc>
            </a:pPr>
            <a:r>
              <a:rPr lang="zh-CN" altLang="en-US" smtClean="0">
                <a:cs typeface="Times New Roman" pitchFamily="18" charset="0"/>
              </a:rPr>
              <a:t>异常可以分为预定义异常和用户定义的异常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E4EFEC-5385-4B14-A3F0-61709E36B84E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作业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、简述</a:t>
            </a:r>
            <a:r>
              <a:rPr lang="en-US" altLang="zh-CN" smtClean="0"/>
              <a:t>PL/SQL</a:t>
            </a:r>
            <a:r>
              <a:rPr lang="zh-CN" altLang="en-US" smtClean="0"/>
              <a:t>是什么？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、举例说明使用属性类型的优点。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、请描述</a:t>
            </a:r>
            <a:r>
              <a:rPr lang="en-US" altLang="zh-CN" smtClean="0"/>
              <a:t>while</a:t>
            </a:r>
            <a:r>
              <a:rPr lang="zh-CN" altLang="en-US" smtClean="0"/>
              <a:t>循环与</a:t>
            </a:r>
            <a:r>
              <a:rPr lang="en-US" altLang="zh-CN" smtClean="0"/>
              <a:t>for</a:t>
            </a:r>
            <a:r>
              <a:rPr lang="zh-CN" altLang="en-US" smtClean="0"/>
              <a:t>循环的使用场景。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本章目标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7532687" cy="3938587"/>
          </a:xfrm>
        </p:spPr>
        <p:txBody>
          <a:bodyPr/>
          <a:lstStyle/>
          <a:p>
            <a:r>
              <a:rPr lang="zh-CN" altLang="en-US" smtClean="0"/>
              <a:t>理解 </a:t>
            </a:r>
            <a:r>
              <a:rPr lang="en-US" altLang="zh-CN" smtClean="0"/>
              <a:t>PL/SQL </a:t>
            </a:r>
            <a:r>
              <a:rPr lang="zh-CN" altLang="en-US" smtClean="0"/>
              <a:t>功能和特点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PL/SQL</a:t>
            </a:r>
            <a:r>
              <a:rPr lang="zh-CN" altLang="en-US" smtClean="0"/>
              <a:t>的数据类型及其用法</a:t>
            </a:r>
            <a:endParaRPr lang="en-US" altLang="zh-CN" smtClean="0"/>
          </a:p>
          <a:p>
            <a:r>
              <a:rPr lang="zh-CN" altLang="en-US" smtClean="0"/>
              <a:t>理解逻辑比较</a:t>
            </a:r>
          </a:p>
          <a:p>
            <a:r>
              <a:rPr lang="zh-CN" altLang="en-US" smtClean="0"/>
              <a:t>熟练掌握控制结构</a:t>
            </a:r>
            <a:endParaRPr lang="en-US" altLang="zh-CN" smtClean="0"/>
          </a:p>
          <a:p>
            <a:r>
              <a:rPr lang="zh-CN" altLang="en-US" smtClean="0"/>
              <a:t>掌握错误处理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49F1AE-0EA6-45B2-A704-7695288BA399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/>
          <a:lstStyle/>
          <a:p>
            <a:r>
              <a:rPr lang="en-US" altLang="zh-CN" smtClean="0">
                <a:ea typeface="文鼎CS大宋"/>
              </a:rPr>
              <a:t>PL/SQL </a:t>
            </a:r>
            <a:r>
              <a:rPr lang="zh-CN" altLang="en-US" smtClean="0">
                <a:ea typeface="文鼎CS大宋"/>
              </a:rPr>
              <a:t>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8429625" cy="5500687"/>
          </a:xfrm>
        </p:spPr>
        <p:txBody>
          <a:bodyPr/>
          <a:lstStyle/>
          <a:p>
            <a:r>
              <a:rPr lang="en-US" altLang="zh-CN" sz="2400" smtClean="0"/>
              <a:t>PL/SQL </a:t>
            </a:r>
            <a:r>
              <a:rPr lang="zh-CN" altLang="en-US" sz="2400" smtClean="0"/>
              <a:t>是过程语言</a:t>
            </a:r>
            <a:r>
              <a:rPr lang="en-US" altLang="zh-CN" sz="2400" smtClean="0"/>
              <a:t>(Procedural Language)</a:t>
            </a:r>
            <a:r>
              <a:rPr lang="zh-CN" altLang="en-US" sz="2400" smtClean="0"/>
              <a:t>与结构化查询语言</a:t>
            </a:r>
            <a:r>
              <a:rPr lang="en-US" altLang="zh-CN" sz="2400" smtClean="0"/>
              <a:t>(SQL)</a:t>
            </a:r>
            <a:r>
              <a:rPr lang="zh-CN" altLang="en-US" sz="2400" smtClean="0"/>
              <a:t>结合而成的编程语言</a:t>
            </a:r>
          </a:p>
          <a:p>
            <a:r>
              <a:rPr lang="en-US" altLang="zh-CN" sz="2400" smtClean="0"/>
              <a:t>PL/SQL </a:t>
            </a:r>
            <a:r>
              <a:rPr lang="zh-CN" altLang="en-US" sz="2400" smtClean="0"/>
              <a:t>是对 </a:t>
            </a:r>
            <a:r>
              <a:rPr lang="en-US" altLang="zh-CN" sz="2400" smtClean="0"/>
              <a:t>SQL </a:t>
            </a:r>
            <a:r>
              <a:rPr lang="zh-CN" altLang="en-US" sz="2400" smtClean="0"/>
              <a:t>的扩展</a:t>
            </a:r>
          </a:p>
          <a:p>
            <a:r>
              <a:rPr lang="zh-CN" altLang="en-US" sz="2400" smtClean="0"/>
              <a:t>支持多种数据类型，如大对象和集合类型，可使用条件和循环等控制结构</a:t>
            </a:r>
          </a:p>
          <a:p>
            <a:r>
              <a:rPr lang="zh-CN" altLang="en-US" sz="2400" smtClean="0"/>
              <a:t>可用于创建存储过程、触发器和程序包，给</a:t>
            </a:r>
            <a:r>
              <a:rPr lang="en-US" altLang="zh-CN" sz="2400" smtClean="0"/>
              <a:t>SQL</a:t>
            </a:r>
            <a:r>
              <a:rPr lang="zh-CN" altLang="en-US" sz="2400" smtClean="0"/>
              <a:t>语句的执行添加程序逻辑</a:t>
            </a:r>
          </a:p>
          <a:p>
            <a:r>
              <a:rPr lang="zh-CN" altLang="en-US" sz="2400" smtClean="0"/>
              <a:t>与 </a:t>
            </a:r>
            <a:r>
              <a:rPr lang="en-US" altLang="zh-CN" sz="2400" smtClean="0"/>
              <a:t>Oracle </a:t>
            </a:r>
            <a:r>
              <a:rPr lang="zh-CN" altLang="en-US" sz="2400" smtClean="0"/>
              <a:t>服务器和 </a:t>
            </a:r>
            <a:r>
              <a:rPr lang="en-US" altLang="zh-CN" sz="2400" smtClean="0"/>
              <a:t>Oracle </a:t>
            </a:r>
            <a:r>
              <a:rPr lang="zh-CN" altLang="en-US" sz="2400" smtClean="0"/>
              <a:t>工具紧密集成，具备可移植性、灵活性和安全性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PL/SQL </a:t>
            </a:r>
            <a:r>
              <a:rPr lang="zh-CN" altLang="en-US" smtClean="0">
                <a:ea typeface="文鼎CS大宋"/>
              </a:rPr>
              <a:t>的优点 </a:t>
            </a:r>
            <a:r>
              <a:rPr lang="en-US" altLang="zh-CN" smtClean="0">
                <a:ea typeface="文鼎CS大宋"/>
              </a:rPr>
              <a:t>2-1</a:t>
            </a:r>
            <a:endParaRPr lang="zh-CN" altLang="en-US" smtClean="0">
              <a:ea typeface="文鼎CS大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支持 </a:t>
            </a:r>
            <a:r>
              <a:rPr lang="en-US" altLang="zh-CN" smtClean="0"/>
              <a:t>SQL</a:t>
            </a:r>
            <a:r>
              <a:rPr lang="zh-CN" altLang="en-US" smtClean="0"/>
              <a:t>，在 </a:t>
            </a:r>
            <a:r>
              <a:rPr lang="en-US" altLang="zh-CN" smtClean="0"/>
              <a:t>PL/SQL </a:t>
            </a:r>
            <a:r>
              <a:rPr lang="zh-CN" altLang="en-US" smtClean="0"/>
              <a:t>中可以使用</a:t>
            </a:r>
            <a:endParaRPr lang="en-US" altLang="zh-CN" smtClean="0"/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数据操纵命令</a:t>
            </a: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事务控制命令</a:t>
            </a: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游标控制</a:t>
            </a:r>
          </a:p>
          <a:p>
            <a:pPr lvl="1"/>
            <a:r>
              <a:rPr lang="en-US" altLang="zh-CN" smtClean="0">
                <a:latin typeface="宋体" charset="-122"/>
                <a:ea typeface="宋体" charset="-122"/>
              </a:rPr>
              <a:t>SQL </a:t>
            </a:r>
            <a:r>
              <a:rPr lang="zh-CN" altLang="en-US" smtClean="0">
                <a:latin typeface="宋体" charset="-122"/>
                <a:ea typeface="宋体" charset="-122"/>
              </a:rPr>
              <a:t>函数和 </a:t>
            </a:r>
            <a:r>
              <a:rPr lang="en-US" altLang="zh-CN" smtClean="0">
                <a:latin typeface="宋体" charset="-122"/>
                <a:ea typeface="宋体" charset="-122"/>
              </a:rPr>
              <a:t>SQL </a:t>
            </a:r>
            <a:r>
              <a:rPr lang="zh-CN" altLang="en-US" smtClean="0">
                <a:latin typeface="宋体" charset="-122"/>
                <a:ea typeface="宋体" charset="-122"/>
              </a:rPr>
              <a:t>运算符</a:t>
            </a:r>
          </a:p>
          <a:p>
            <a:r>
              <a:rPr lang="zh-CN" altLang="en-US" smtClean="0"/>
              <a:t>支持面向对象编程 </a:t>
            </a:r>
            <a:r>
              <a:rPr lang="en-US" altLang="zh-CN" smtClean="0"/>
              <a:t>(OOP) </a:t>
            </a:r>
          </a:p>
          <a:p>
            <a:r>
              <a:rPr lang="zh-CN" altLang="en-US" smtClean="0"/>
              <a:t>可移植性，可运行在任何操作系统和平台上的</a:t>
            </a:r>
            <a:r>
              <a:rPr lang="en-US" altLang="zh-CN" smtClean="0"/>
              <a:t>Oralce </a:t>
            </a:r>
            <a:r>
              <a:rPr lang="zh-CN" altLang="en-US" smtClean="0"/>
              <a:t>数据库</a:t>
            </a: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2959100" y="4719638"/>
            <a:ext cx="3960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alibri" pitchFamily="34" charset="0"/>
                <a:ea typeface="黑体" pitchFamily="49" charset="-122"/>
              </a:rPr>
              <a:t>用户将整个语句块发送给 </a:t>
            </a:r>
            <a:r>
              <a:rPr lang="en-US" altLang="zh-CN" sz="2000">
                <a:latin typeface="Calibri" pitchFamily="34" charset="0"/>
                <a:ea typeface="黑体" pitchFamily="49" charset="-122"/>
              </a:rPr>
              <a:t>Oracle</a:t>
            </a:r>
          </a:p>
        </p:txBody>
      </p:sp>
      <p:pic>
        <p:nvPicPr>
          <p:cNvPr id="5" name="Picture 133" descr="j0292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2571750"/>
            <a:ext cx="180022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6199188" y="2668588"/>
            <a:ext cx="1944687" cy="1800225"/>
            <a:chOff x="4327" y="2160"/>
            <a:chExt cx="1225" cy="1134"/>
          </a:xfrm>
        </p:grpSpPr>
        <p:sp>
          <p:nvSpPr>
            <p:cNvPr id="16394" name="Oval 135"/>
            <p:cNvSpPr>
              <a:spLocks noChangeArrowheads="1"/>
            </p:cNvSpPr>
            <p:nvPr/>
          </p:nvSpPr>
          <p:spPr bwMode="auto">
            <a:xfrm>
              <a:off x="4327" y="2160"/>
              <a:ext cx="1225" cy="113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395" name="Text Box 136"/>
            <p:cNvSpPr txBox="1">
              <a:spLocks noChangeArrowheads="1"/>
            </p:cNvSpPr>
            <p:nvPr/>
          </p:nvSpPr>
          <p:spPr bwMode="auto">
            <a:xfrm>
              <a:off x="4604" y="2614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</a:rPr>
                <a:t>Oracle</a:t>
              </a:r>
            </a:p>
          </p:txBody>
        </p:sp>
      </p:grpSp>
      <p:grpSp>
        <p:nvGrpSpPr>
          <p:cNvPr id="9" name="Group 137"/>
          <p:cNvGrpSpPr>
            <a:grpSpLocks/>
          </p:cNvGrpSpPr>
          <p:nvPr/>
        </p:nvGrpSpPr>
        <p:grpSpPr bwMode="auto">
          <a:xfrm>
            <a:off x="2941638" y="2571750"/>
            <a:ext cx="2087562" cy="2003425"/>
            <a:chOff x="1837" y="2024"/>
            <a:chExt cx="1144" cy="1489"/>
          </a:xfrm>
        </p:grpSpPr>
        <p:sp>
          <p:nvSpPr>
            <p:cNvPr id="16392" name="Rectangle 138"/>
            <p:cNvSpPr>
              <a:spLocks noChangeArrowheads="1"/>
            </p:cNvSpPr>
            <p:nvPr/>
          </p:nvSpPr>
          <p:spPr bwMode="auto">
            <a:xfrm>
              <a:off x="1837" y="2024"/>
              <a:ext cx="1144" cy="14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393" name="Text Box 139"/>
            <p:cNvSpPr txBox="1">
              <a:spLocks noChangeArrowheads="1"/>
            </p:cNvSpPr>
            <p:nvPr/>
          </p:nvSpPr>
          <p:spPr bwMode="auto">
            <a:xfrm>
              <a:off x="1897" y="2112"/>
              <a:ext cx="1043" cy="1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Procedure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Begin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  ProcedureCall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  SQL Command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  …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Calibri" pitchFamily="34" charset="0"/>
                </a:rPr>
                <a:t>End</a:t>
              </a:r>
            </a:p>
          </p:txBody>
        </p:sp>
      </p:grpSp>
      <p:cxnSp>
        <p:nvCxnSpPr>
          <p:cNvPr id="12" name="AutoShape 140"/>
          <p:cNvCxnSpPr>
            <a:cxnSpLocks noChangeShapeType="1"/>
          </p:cNvCxnSpPr>
          <p:nvPr/>
        </p:nvCxnSpPr>
        <p:spPr bwMode="auto">
          <a:xfrm flipV="1">
            <a:off x="5029200" y="3568700"/>
            <a:ext cx="1169988" cy="4763"/>
          </a:xfrm>
          <a:prstGeom prst="curvedConnector3">
            <a:avLst>
              <a:gd name="adj1" fmla="val 4993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PL/SQL </a:t>
            </a:r>
            <a:r>
              <a:rPr lang="zh-CN" altLang="en-US" smtClean="0">
                <a:ea typeface="文鼎CS大宋"/>
              </a:rPr>
              <a:t>的优点 </a:t>
            </a:r>
            <a:r>
              <a:rPr lang="en-US" altLang="zh-CN" smtClean="0">
                <a:ea typeface="文鼎CS大宋"/>
              </a:rPr>
              <a:t>2-2</a:t>
            </a:r>
            <a:endParaRPr lang="zh-CN" altLang="en-US" smtClean="0">
              <a:ea typeface="文鼎CS大宋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28625" y="919163"/>
            <a:ext cx="8675688" cy="5173662"/>
          </a:xfrm>
        </p:spPr>
        <p:txBody>
          <a:bodyPr/>
          <a:lstStyle/>
          <a:p>
            <a:r>
              <a:rPr lang="zh-CN" altLang="en-US" smtClean="0"/>
              <a:t>与 </a:t>
            </a:r>
            <a:r>
              <a:rPr lang="en-US" altLang="zh-CN" smtClean="0"/>
              <a:t>SQL </a:t>
            </a:r>
            <a:r>
              <a:rPr lang="zh-CN" altLang="en-US" smtClean="0"/>
              <a:t>紧密集成，简化数据处理。</a:t>
            </a: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支持所有 </a:t>
            </a:r>
            <a:r>
              <a:rPr lang="en-US" altLang="zh-CN" smtClean="0">
                <a:latin typeface="宋体" charset="-122"/>
                <a:ea typeface="宋体" charset="-122"/>
              </a:rPr>
              <a:t>SQL </a:t>
            </a:r>
            <a:r>
              <a:rPr lang="zh-CN" altLang="en-US" smtClean="0">
                <a:latin typeface="宋体" charset="-122"/>
                <a:ea typeface="宋体" charset="-122"/>
              </a:rPr>
              <a:t>数据类型</a:t>
            </a: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支持 </a:t>
            </a:r>
            <a:r>
              <a:rPr lang="en-US" altLang="zh-CN" smtClean="0">
                <a:latin typeface="宋体" charset="-122"/>
                <a:ea typeface="宋体" charset="-122"/>
              </a:rPr>
              <a:t>NULL </a:t>
            </a:r>
            <a:r>
              <a:rPr lang="zh-CN" altLang="en-US" smtClean="0">
                <a:latin typeface="宋体" charset="-122"/>
                <a:ea typeface="宋体" charset="-122"/>
              </a:rPr>
              <a:t>值</a:t>
            </a: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支持 </a:t>
            </a:r>
            <a:r>
              <a:rPr lang="en-US" altLang="zh-CN" smtClean="0">
                <a:latin typeface="宋体" charset="-122"/>
                <a:ea typeface="宋体" charset="-122"/>
              </a:rPr>
              <a:t>%TYPE </a:t>
            </a:r>
            <a:r>
              <a:rPr lang="zh-CN" altLang="en-US" smtClean="0">
                <a:latin typeface="宋体" charset="-122"/>
                <a:ea typeface="宋体" charset="-122"/>
              </a:rPr>
              <a:t>和 </a:t>
            </a:r>
            <a:r>
              <a:rPr lang="en-US" altLang="zh-CN" smtClean="0">
                <a:latin typeface="宋体" charset="-122"/>
                <a:ea typeface="宋体" charset="-122"/>
              </a:rPr>
              <a:t>%ROWTYPE </a:t>
            </a:r>
            <a:r>
              <a:rPr lang="zh-CN" altLang="en-US" smtClean="0">
                <a:latin typeface="宋体" charset="-122"/>
                <a:ea typeface="宋体" charset="-122"/>
              </a:rPr>
              <a:t>属性类型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r>
              <a:rPr lang="zh-CN" altLang="en-US" smtClean="0"/>
              <a:t>安全性，可以通过存储过程限制用户对数据的访问</a:t>
            </a:r>
            <a:endParaRPr lang="en-US" altLang="zh-CN" smtClean="0"/>
          </a:p>
          <a:p>
            <a:r>
              <a:rPr lang="zh-CN" altLang="en-US" smtClean="0"/>
              <a:t>更佳的性能，</a:t>
            </a:r>
            <a:r>
              <a:rPr lang="en-US" altLang="zh-CN" smtClean="0"/>
              <a:t>PL/SQL </a:t>
            </a:r>
            <a:r>
              <a:rPr lang="zh-CN" altLang="en-US" smtClean="0"/>
              <a:t>经过编译执行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194425" y="1700213"/>
            <a:ext cx="2592388" cy="1800225"/>
            <a:chOff x="2562" y="2251"/>
            <a:chExt cx="1382" cy="1134"/>
          </a:xfrm>
        </p:grpSpPr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2562" y="2251"/>
              <a:ext cx="1382" cy="11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2839" y="2750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Calibri" pitchFamily="34" charset="0"/>
                </a:rPr>
                <a:t> PL/SQL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675438" y="2063750"/>
            <a:ext cx="1655762" cy="1079500"/>
            <a:chOff x="2744" y="2478"/>
            <a:chExt cx="1043" cy="725"/>
          </a:xfrm>
        </p:grpSpPr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744" y="2478"/>
              <a:ext cx="1043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7414" name="Text Box 9"/>
            <p:cNvSpPr txBox="1">
              <a:spLocks noChangeArrowheads="1"/>
            </p:cNvSpPr>
            <p:nvPr/>
          </p:nvSpPr>
          <p:spPr bwMode="auto">
            <a:xfrm>
              <a:off x="2971" y="2614"/>
              <a:ext cx="53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Calibri" pitchFamily="34" charset="0"/>
                </a:rPr>
                <a:t>SQL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42429A-79F8-45A7-AAA1-C8D0C04C4567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642938" y="1000125"/>
            <a:ext cx="8135937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en-US" altLang="zh-CN" sz="28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引擎驻留在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Oracle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服务器中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该引擎接受 </a:t>
            </a:r>
            <a:r>
              <a:rPr lang="en-US" altLang="zh-CN" sz="28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800" b="1">
                <a:latin typeface="Calibri" pitchFamily="34" charset="0"/>
                <a:ea typeface="黑体" pitchFamily="49" charset="-122"/>
              </a:rPr>
              <a:t>块并对其进行编译执行</a:t>
            </a:r>
          </a:p>
        </p:txBody>
      </p:sp>
      <p:sp>
        <p:nvSpPr>
          <p:cNvPr id="48179" name="Rectangle 51"/>
          <p:cNvSpPr>
            <a:spLocks noChangeArrowheads="1"/>
          </p:cNvSpPr>
          <p:nvPr/>
        </p:nvSpPr>
        <p:spPr bwMode="auto">
          <a:xfrm>
            <a:off x="5611813" y="2860675"/>
            <a:ext cx="2808287" cy="1728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48189" name="Picture 61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149600"/>
            <a:ext cx="180022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91" name="Text Box 63"/>
          <p:cNvSpPr txBox="1">
            <a:spLocks noChangeArrowheads="1"/>
          </p:cNvSpPr>
          <p:nvPr/>
        </p:nvSpPr>
        <p:spPr bwMode="auto">
          <a:xfrm>
            <a:off x="2660650" y="3149600"/>
            <a:ext cx="244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将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块发送给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Oracle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服务器</a:t>
            </a:r>
          </a:p>
        </p:txBody>
      </p:sp>
      <p:sp>
        <p:nvSpPr>
          <p:cNvPr id="48192" name="Text Box 64"/>
          <p:cNvSpPr txBox="1">
            <a:spLocks noChangeArrowheads="1"/>
          </p:cNvSpPr>
          <p:nvPr/>
        </p:nvSpPr>
        <p:spPr bwMode="auto">
          <a:xfrm>
            <a:off x="966788" y="48990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Calibri" pitchFamily="34" charset="0"/>
                <a:ea typeface="黑体" pitchFamily="49" charset="-122"/>
              </a:rPr>
              <a:t>用户</a:t>
            </a:r>
          </a:p>
        </p:txBody>
      </p:sp>
      <p:sp>
        <p:nvSpPr>
          <p:cNvPr id="18439" name="Text Box 66"/>
          <p:cNvSpPr txBox="1">
            <a:spLocks noChangeArrowheads="1"/>
          </p:cNvSpPr>
          <p:nvPr/>
        </p:nvSpPr>
        <p:spPr bwMode="auto">
          <a:xfrm>
            <a:off x="2587625" y="4589463"/>
            <a:ext cx="280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48195" name="Text Box 67"/>
          <p:cNvSpPr txBox="1">
            <a:spLocks noChangeArrowheads="1"/>
          </p:cNvSpPr>
          <p:nvPr/>
        </p:nvSpPr>
        <p:spPr bwMode="auto">
          <a:xfrm>
            <a:off x="2659063" y="4719638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执行过程语句</a:t>
            </a:r>
          </a:p>
        </p:txBody>
      </p:sp>
      <p:sp>
        <p:nvSpPr>
          <p:cNvPr id="48198" name="Text Box 70"/>
          <p:cNvSpPr txBox="1">
            <a:spLocks noChangeArrowheads="1"/>
          </p:cNvSpPr>
          <p:nvPr/>
        </p:nvSpPr>
        <p:spPr bwMode="auto">
          <a:xfrm>
            <a:off x="2443163" y="5159375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引擎将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语句发送给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语句执行器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472113" y="2428875"/>
            <a:ext cx="3097212" cy="3671888"/>
            <a:chOff x="3699" y="1162"/>
            <a:chExt cx="1951" cy="2313"/>
          </a:xfrm>
        </p:grpSpPr>
        <p:sp>
          <p:nvSpPr>
            <p:cNvPr id="18450" name="Rectangle 55"/>
            <p:cNvSpPr>
              <a:spLocks noChangeArrowheads="1"/>
            </p:cNvSpPr>
            <p:nvPr/>
          </p:nvSpPr>
          <p:spPr bwMode="auto">
            <a:xfrm>
              <a:off x="3919" y="1842"/>
              <a:ext cx="1542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451" name="Rectangle 48"/>
            <p:cNvSpPr>
              <a:spLocks noChangeArrowheads="1"/>
            </p:cNvSpPr>
            <p:nvPr/>
          </p:nvSpPr>
          <p:spPr bwMode="auto">
            <a:xfrm>
              <a:off x="3699" y="1162"/>
              <a:ext cx="1951" cy="2313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452" name="Text Box 49"/>
            <p:cNvSpPr txBox="1">
              <a:spLocks noChangeArrowheads="1"/>
            </p:cNvSpPr>
            <p:nvPr/>
          </p:nvSpPr>
          <p:spPr bwMode="auto">
            <a:xfrm>
              <a:off x="4243" y="1238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Oracle </a:t>
              </a:r>
              <a:r>
                <a:rPr lang="zh-CN" altLang="en-US">
                  <a:solidFill>
                    <a:schemeClr val="accent2"/>
                  </a:solidFill>
                  <a:latin typeface="Calibri" pitchFamily="34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18453" name="Rectangle 52"/>
            <p:cNvSpPr>
              <a:spLocks noChangeArrowheads="1"/>
            </p:cNvSpPr>
            <p:nvPr/>
          </p:nvSpPr>
          <p:spPr bwMode="auto">
            <a:xfrm>
              <a:off x="4017" y="2750"/>
              <a:ext cx="1270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8454" name="Text Box 53"/>
            <p:cNvSpPr txBox="1">
              <a:spLocks noChangeArrowheads="1"/>
            </p:cNvSpPr>
            <p:nvPr/>
          </p:nvSpPr>
          <p:spPr bwMode="auto">
            <a:xfrm>
              <a:off x="4059" y="1525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PL/SQL</a:t>
              </a: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引擎</a:t>
              </a:r>
            </a:p>
          </p:txBody>
        </p:sp>
        <p:sp>
          <p:nvSpPr>
            <p:cNvPr id="18455" name="Text Box 54"/>
            <p:cNvSpPr txBox="1">
              <a:spLocks noChangeArrowheads="1"/>
            </p:cNvSpPr>
            <p:nvPr/>
          </p:nvSpPr>
          <p:spPr bwMode="auto">
            <a:xfrm>
              <a:off x="4107" y="2840"/>
              <a:ext cx="12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Calibri" pitchFamily="34" charset="0"/>
                  <a:ea typeface="黑体" pitchFamily="49" charset="-122"/>
                </a:rPr>
                <a:t>SQL</a:t>
              </a:r>
              <a:r>
                <a:rPr lang="en-US" altLang="zh-CN">
                  <a:latin typeface="Calibri" pitchFamily="34" charset="0"/>
                  <a:ea typeface="黑体" pitchFamily="49" charset="-122"/>
                </a:rPr>
                <a:t> </a:t>
              </a:r>
              <a:r>
                <a:rPr lang="zh-CN" altLang="en-US">
                  <a:latin typeface="Calibri" pitchFamily="34" charset="0"/>
                  <a:ea typeface="黑体" pitchFamily="49" charset="-122"/>
                </a:rPr>
                <a:t>语句</a:t>
              </a:r>
              <a:br>
                <a:rPr lang="zh-CN" altLang="en-US">
                  <a:latin typeface="Calibri" pitchFamily="34" charset="0"/>
                  <a:ea typeface="黑体" pitchFamily="49" charset="-122"/>
                </a:rPr>
              </a:br>
              <a:r>
                <a:rPr lang="zh-CN" altLang="en-US">
                  <a:latin typeface="Calibri" pitchFamily="34" charset="0"/>
                  <a:ea typeface="黑体" pitchFamily="49" charset="-122"/>
                </a:rPr>
                <a:t>执行器</a:t>
              </a:r>
            </a:p>
          </p:txBody>
        </p:sp>
        <p:sp>
          <p:nvSpPr>
            <p:cNvPr id="18456" name="Text Box 56"/>
            <p:cNvSpPr txBox="1">
              <a:spLocks noChangeArrowheads="1"/>
            </p:cNvSpPr>
            <p:nvPr/>
          </p:nvSpPr>
          <p:spPr bwMode="auto">
            <a:xfrm>
              <a:off x="3969" y="1933"/>
              <a:ext cx="145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过程语句</a:t>
              </a:r>
              <a:br>
                <a:rPr lang="zh-CN" altLang="en-US" b="1">
                  <a:latin typeface="Calibri" pitchFamily="34" charset="0"/>
                  <a:ea typeface="黑体" pitchFamily="49" charset="-122"/>
                </a:rPr>
              </a:br>
              <a:r>
                <a:rPr lang="zh-CN" altLang="en-US" b="1">
                  <a:latin typeface="Calibri" pitchFamily="34" charset="0"/>
                  <a:ea typeface="黑体" pitchFamily="49" charset="-122"/>
                </a:rPr>
                <a:t>执行器</a:t>
              </a:r>
            </a:p>
          </p:txBody>
        </p:sp>
        <p:sp>
          <p:nvSpPr>
            <p:cNvPr id="18457" name="Rectangle 72"/>
            <p:cNvSpPr>
              <a:spLocks noChangeArrowheads="1"/>
            </p:cNvSpPr>
            <p:nvPr/>
          </p:nvSpPr>
          <p:spPr bwMode="auto">
            <a:xfrm>
              <a:off x="3833" y="1480"/>
              <a:ext cx="1678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48203" name="Line 75"/>
          <p:cNvSpPr>
            <a:spLocks noChangeShapeType="1"/>
          </p:cNvSpPr>
          <p:nvPr/>
        </p:nvSpPr>
        <p:spPr bwMode="auto">
          <a:xfrm>
            <a:off x="6980238" y="4518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204" name="Rectangle 76"/>
          <p:cNvSpPr>
            <a:spLocks noChangeArrowheads="1"/>
          </p:cNvSpPr>
          <p:nvPr/>
        </p:nvSpPr>
        <p:spPr bwMode="auto">
          <a:xfrm>
            <a:off x="5900738" y="4876800"/>
            <a:ext cx="2159000" cy="1081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206" name="Text Box 78"/>
          <p:cNvSpPr txBox="1">
            <a:spLocks noChangeArrowheads="1"/>
          </p:cNvSpPr>
          <p:nvPr/>
        </p:nvSpPr>
        <p:spPr bwMode="auto">
          <a:xfrm>
            <a:off x="2946400" y="523081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执行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语句</a:t>
            </a:r>
          </a:p>
        </p:txBody>
      </p:sp>
      <p:sp>
        <p:nvSpPr>
          <p:cNvPr id="48210" name="Line 82"/>
          <p:cNvSpPr>
            <a:spLocks noChangeShapeType="1"/>
          </p:cNvSpPr>
          <p:nvPr/>
        </p:nvSpPr>
        <p:spPr bwMode="auto">
          <a:xfrm>
            <a:off x="2443163" y="3941763"/>
            <a:ext cx="302418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211" name="Line 83"/>
          <p:cNvSpPr>
            <a:spLocks noChangeShapeType="1"/>
          </p:cNvSpPr>
          <p:nvPr/>
        </p:nvSpPr>
        <p:spPr bwMode="auto">
          <a:xfrm flipH="1">
            <a:off x="2371725" y="4229100"/>
            <a:ext cx="3095625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2659063" y="4367213"/>
            <a:ext cx="2439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将结果发送给用户</a:t>
            </a:r>
          </a:p>
        </p:txBody>
      </p:sp>
      <p:sp>
        <p:nvSpPr>
          <p:cNvPr id="18449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文鼎CS大宋"/>
              </a:rPr>
              <a:t>PL/SQL </a:t>
            </a:r>
            <a:r>
              <a:rPr lang="zh-CN" altLang="en-US" smtClean="0">
                <a:ea typeface="文鼎CS大宋"/>
              </a:rPr>
              <a:t>的体系结构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8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1000" fill="hold"/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48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1000" fill="hold"/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8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10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1000" fill="hold"/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1000" fill="hold"/>
                                        <p:tgtEl>
                                          <p:spTgt spid="48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1000" fill="hold"/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8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10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4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1000"/>
                                        <p:tgtEl>
                                          <p:spTgt spid="4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9" grpId="0" animBg="1"/>
      <p:bldP spid="48179" grpId="1" animBg="1"/>
      <p:bldP spid="48179" grpId="2" animBg="1"/>
      <p:bldP spid="48191" grpId="0"/>
      <p:bldP spid="48192" grpId="0"/>
      <p:bldP spid="48195" grpId="0"/>
      <p:bldP spid="48195" grpId="1"/>
      <p:bldP spid="48198" grpId="0"/>
      <p:bldP spid="48198" grpId="1"/>
      <p:bldP spid="48203" grpId="0" animBg="1"/>
      <p:bldP spid="48204" grpId="0" animBg="1"/>
      <p:bldP spid="48204" grpId="1" animBg="1"/>
      <p:bldP spid="48204" grpId="2" animBg="1"/>
      <p:bldP spid="48206" grpId="0"/>
      <p:bldP spid="48206" grpId="1"/>
      <p:bldP spid="48210" grpId="0" animBg="1"/>
      <p:bldP spid="48211" grpId="0" animBg="1"/>
      <p:bldP spid="48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90F5E8-21C1-409C-AB83-240A18B31F58}" type="slidenum">
              <a:rPr lang="en-US" altLang="zh-CN" smtClean="0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459788" cy="792163"/>
          </a:xfrm>
        </p:spPr>
        <p:txBody>
          <a:bodyPr/>
          <a:lstStyle/>
          <a:p>
            <a:r>
              <a:rPr lang="en-US" altLang="zh-CN" smtClean="0">
                <a:ea typeface="文鼎CS大宋"/>
              </a:rPr>
              <a:t>PL/SQL </a:t>
            </a:r>
            <a:r>
              <a:rPr lang="zh-CN" altLang="en-US" smtClean="0">
                <a:ea typeface="文鼎CS大宋"/>
              </a:rPr>
              <a:t>块简介</a:t>
            </a:r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433388" y="928688"/>
            <a:ext cx="8281987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块是构成 </a:t>
            </a:r>
            <a:r>
              <a:rPr lang="en-US" altLang="zh-CN" sz="24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400" b="1">
                <a:latin typeface="Calibri" pitchFamily="34" charset="0"/>
                <a:ea typeface="黑体" pitchFamily="49" charset="-122"/>
              </a:rPr>
              <a:t>程序的基本单元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将逻辑上相关的声明和语句组合在一起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400" b="1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 sz="2400" b="1">
                <a:latin typeface="Calibri" pitchFamily="34" charset="0"/>
                <a:ea typeface="黑体" pitchFamily="49" charset="-122"/>
              </a:rPr>
              <a:t>分为三个部分，声明部分、可执行部分和异常处理部分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[DECLARE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declarations]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executable statements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[EXCEPTION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handlers]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2000">
                <a:latin typeface="Calibri" pitchFamily="34" charset="0"/>
                <a:ea typeface="黑体" pitchFamily="49" charset="-122"/>
              </a:rPr>
              <a:t>    END;</a:t>
            </a: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900113" y="1303338"/>
            <a:ext cx="7488237" cy="45021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DECLARE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qty_on_hand NUMBER(5);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BEGIN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SELECT quantity INTO qty_on_hand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FROM Products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WHERE product = </a:t>
            </a:r>
            <a:r>
              <a:rPr lang="en-US" altLang="en-US" sz="1600">
                <a:latin typeface="Calibri" pitchFamily="34" charset="0"/>
                <a:ea typeface="黑体" pitchFamily="49" charset="-122"/>
              </a:rPr>
              <a:t>‘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IPHONE5'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FOR UPDATE OF quantity;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IF qty_on_hand &gt; 0 THEN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UPDATE Products SET quantity = quantity + 1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WHERE product = ' IPHONE5 </a:t>
            </a:r>
            <a:r>
              <a:rPr lang="zh-CN" altLang="zh-CN" sz="1600">
                <a:latin typeface="Calibri" pitchFamily="34" charset="0"/>
                <a:ea typeface="黑体" pitchFamily="49" charset="-122"/>
              </a:rPr>
              <a:t>'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INSERT INTO purchase_record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VALUES (‘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已购买苹果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5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代</a:t>
            </a:r>
            <a:r>
              <a:rPr lang="zh-CN" altLang="zh-CN" sz="1600">
                <a:latin typeface="Calibri" pitchFamily="34" charset="0"/>
                <a:ea typeface="黑体" pitchFamily="49" charset="-122"/>
              </a:rPr>
              <a:t>'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, SYSDATE);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END IF;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COMMIT;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EXCEPTION  /* 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异常处理语句 *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/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WHEN OTHERS THEN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    DBMS_OUTPUT.PUT_LINE('</a:t>
            </a:r>
            <a:r>
              <a:rPr lang="zh-CN" altLang="en-US" sz="1600">
                <a:latin typeface="Calibri" pitchFamily="34" charset="0"/>
                <a:ea typeface="黑体" pitchFamily="49" charset="-122"/>
              </a:rPr>
              <a:t>出错</a:t>
            </a:r>
            <a:r>
              <a:rPr lang="en-US" altLang="zh-CN" sz="1600">
                <a:latin typeface="Calibri" pitchFamily="34" charset="0"/>
                <a:ea typeface="黑体" pitchFamily="49" charset="-122"/>
              </a:rPr>
              <a:t>:'|| SQLERRM);  </a:t>
            </a:r>
          </a:p>
          <a:p>
            <a:pPr>
              <a:tabLst>
                <a:tab pos="509588" algn="l"/>
              </a:tabLst>
            </a:pPr>
            <a:r>
              <a:rPr lang="en-US" altLang="zh-CN" sz="1600">
                <a:latin typeface="Calibri" pitchFamily="34" charset="0"/>
                <a:ea typeface="黑体" pitchFamily="49" charset="-122"/>
              </a:rPr>
              <a:t>END;</a:t>
            </a: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1042988" y="1593850"/>
            <a:ext cx="3197225" cy="2651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4302125" y="1306513"/>
            <a:ext cx="2736850" cy="6223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声明部分定义变量、游标和自定义异常</a:t>
            </a:r>
          </a:p>
        </p:txBody>
      </p:sp>
      <p:sp>
        <p:nvSpPr>
          <p:cNvPr id="54333" name="Rectangle 61"/>
          <p:cNvSpPr>
            <a:spLocks noChangeArrowheads="1"/>
          </p:cNvSpPr>
          <p:nvPr/>
        </p:nvSpPr>
        <p:spPr bwMode="auto">
          <a:xfrm>
            <a:off x="1042988" y="2065338"/>
            <a:ext cx="5834062" cy="26876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5651500" y="3576638"/>
            <a:ext cx="2736850" cy="6223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包含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和 </a:t>
            </a:r>
            <a:r>
              <a:rPr lang="en-US" altLang="zh-CN">
                <a:latin typeface="Calibri" pitchFamily="34" charset="0"/>
                <a:ea typeface="黑体" pitchFamily="49" charset="-122"/>
              </a:rPr>
              <a:t>PL/SQL </a:t>
            </a:r>
            <a:r>
              <a:rPr lang="zh-CN" altLang="en-US">
                <a:latin typeface="Calibri" pitchFamily="34" charset="0"/>
                <a:ea typeface="黑体" pitchFamily="49" charset="-122"/>
              </a:rPr>
              <a:t>语句的可执行部分</a:t>
            </a:r>
          </a:p>
        </p:txBody>
      </p:sp>
      <p:sp>
        <p:nvSpPr>
          <p:cNvPr id="54336" name="Rectangle 64"/>
          <p:cNvSpPr>
            <a:spLocks noChangeArrowheads="1"/>
          </p:cNvSpPr>
          <p:nvPr/>
        </p:nvSpPr>
        <p:spPr bwMode="auto">
          <a:xfrm>
            <a:off x="1035050" y="5029200"/>
            <a:ext cx="5842000" cy="5000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4335" name="Text Box 63"/>
          <p:cNvSpPr txBox="1">
            <a:spLocks noChangeArrowheads="1"/>
          </p:cNvSpPr>
          <p:nvPr/>
        </p:nvSpPr>
        <p:spPr bwMode="auto">
          <a:xfrm>
            <a:off x="5651500" y="4581525"/>
            <a:ext cx="2736850" cy="6223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>
                <a:latin typeface="Calibri" pitchFamily="34" charset="0"/>
                <a:ea typeface="黑体" pitchFamily="49" charset="-122"/>
              </a:rPr>
              <a:t>指定出现错误时需要执行的操作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4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4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4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2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2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2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2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2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2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54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54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54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54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54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0" grpId="0" build="allAtOnce"/>
      <p:bldP spid="54330" grpId="0" animBg="1"/>
      <p:bldP spid="54331" grpId="0" animBg="1"/>
      <p:bldP spid="54331" grpId="1" animBg="1"/>
      <p:bldP spid="54331" grpId="2" animBg="1"/>
      <p:bldP spid="54332" grpId="0" animBg="1"/>
      <p:bldP spid="54332" grpId="1" animBg="1"/>
      <p:bldP spid="54333" grpId="0" animBg="1"/>
      <p:bldP spid="54333" grpId="1" animBg="1"/>
      <p:bldP spid="54333" grpId="2" animBg="1"/>
      <p:bldP spid="54334" grpId="0" animBg="1"/>
      <p:bldP spid="54334" grpId="1" animBg="1"/>
      <p:bldP spid="54336" grpId="0" animBg="1"/>
      <p:bldP spid="543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8AEA31-8A75-4A84-A73A-6065E514CB51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29600" cy="2374900"/>
          </a:xfrm>
        </p:spPr>
        <p:txBody>
          <a:bodyPr/>
          <a:lstStyle/>
          <a:p>
            <a:r>
              <a:rPr lang="en-US" altLang="zh-CN" smtClean="0"/>
              <a:t>PL/SQL </a:t>
            </a:r>
            <a:r>
              <a:rPr lang="zh-CN" altLang="en-US" smtClean="0"/>
              <a:t>块中可以使用变量和常量</a:t>
            </a:r>
          </a:p>
          <a:p>
            <a:pPr marL="812800" lvl="1" indent="-290513"/>
            <a:r>
              <a:rPr lang="zh-CN" altLang="en-US" smtClean="0">
                <a:latin typeface="宋体" charset="-122"/>
                <a:ea typeface="宋体" charset="-122"/>
              </a:rPr>
              <a:t>在声明部分声明，使用前必须先声明</a:t>
            </a:r>
          </a:p>
          <a:p>
            <a:pPr marL="812800" lvl="1" indent="-290513"/>
            <a:r>
              <a:rPr lang="zh-CN" altLang="en-US" smtClean="0">
                <a:latin typeface="宋体" charset="-122"/>
                <a:ea typeface="宋体" charset="-122"/>
              </a:rPr>
              <a:t>声明时必须指定数据类型，每行声明一个标识符</a:t>
            </a:r>
          </a:p>
          <a:p>
            <a:pPr marL="812800" lvl="1" indent="-290513"/>
            <a:r>
              <a:rPr lang="zh-CN" altLang="en-US" smtClean="0">
                <a:latin typeface="宋体" charset="-122"/>
                <a:ea typeface="宋体" charset="-122"/>
              </a:rPr>
              <a:t>在可执行部分的 </a:t>
            </a:r>
            <a:r>
              <a:rPr lang="en-US" altLang="zh-CN" smtClean="0">
                <a:latin typeface="宋体" charset="-122"/>
                <a:ea typeface="宋体" charset="-122"/>
              </a:rPr>
              <a:t>SQL </a:t>
            </a:r>
            <a:r>
              <a:rPr lang="zh-CN" altLang="en-US" smtClean="0">
                <a:latin typeface="宋体" charset="-122"/>
                <a:ea typeface="宋体" charset="-122"/>
              </a:rPr>
              <a:t>语句和过程语句中使用</a:t>
            </a:r>
          </a:p>
          <a:p>
            <a:r>
              <a:rPr lang="zh-CN" altLang="en-US" smtClean="0"/>
              <a:t>声明变量和常量的语法：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1785938" y="4143375"/>
            <a:ext cx="6899275" cy="7874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74053" dir="1857825" algn="ctr" rotWithShape="0">
              <a:schemeClr val="bg2">
                <a:alpha val="50000"/>
              </a:schemeClr>
            </a:outerShdw>
          </a:effectLst>
        </p:spPr>
        <p:txBody>
          <a:bodyPr lIns="90488" tIns="44450" rIns="90488" bIns="44450">
            <a:spAutoFit/>
          </a:bodyPr>
          <a:lstStyle/>
          <a:p>
            <a:pPr defTabSz="400050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400050" algn="r"/>
                <a:tab pos="685800" algn="l"/>
              </a:tabLst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identifier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 [CONSTANT]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datatype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 [NOT NULL]   </a:t>
            </a:r>
          </a:p>
          <a:p>
            <a:pPr defTabSz="400050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400050" algn="r"/>
                <a:tab pos="685800" algn="l"/>
              </a:tabLst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		[:= | DEFAULT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expr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];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71500" y="4857750"/>
            <a:ext cx="792003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</a:pPr>
            <a:r>
              <a:rPr lang="zh-CN" altLang="en-US" sz="2800" b="1">
                <a:latin typeface="Calibri" pitchFamily="34" charset="0"/>
                <a:ea typeface="黑体" pitchFamily="49" charset="-122"/>
              </a:rPr>
              <a:t>给变量赋值有两种方法：</a:t>
            </a:r>
          </a:p>
          <a:p>
            <a:pPr marL="812800" lvl="1" indent="-290513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使用赋值语句 </a:t>
            </a:r>
            <a:r>
              <a:rPr lang="en-US" altLang="zh-CN" sz="2400" b="1">
                <a:latin typeface="宋体" charset="-122"/>
              </a:rPr>
              <a:t>:=</a:t>
            </a:r>
          </a:p>
          <a:p>
            <a:pPr marL="812800" lvl="1" indent="-290513">
              <a:lnSpc>
                <a:spcPct val="150000"/>
              </a:lnSpc>
              <a:spcBef>
                <a:spcPct val="20000"/>
              </a:spcBef>
              <a:buClr>
                <a:srgbClr val="558ED5"/>
              </a:buClr>
              <a:buFont typeface="Arial" charset="0"/>
              <a:buChar char="–"/>
            </a:pPr>
            <a:r>
              <a:rPr lang="zh-CN" altLang="en-US" sz="2400" b="1">
                <a:latin typeface="宋体" charset="-122"/>
              </a:rPr>
              <a:t>使用 </a:t>
            </a:r>
            <a:r>
              <a:rPr lang="en-US" altLang="zh-CN" sz="2400" b="1">
                <a:latin typeface="宋体" charset="-122"/>
              </a:rPr>
              <a:t>SELECT INTO </a:t>
            </a:r>
            <a:r>
              <a:rPr lang="zh-CN" altLang="en-US" sz="2400" b="1">
                <a:latin typeface="宋体" charset="-122"/>
              </a:rPr>
              <a:t>语句</a:t>
            </a:r>
          </a:p>
        </p:txBody>
      </p:sp>
      <p:sp>
        <p:nvSpPr>
          <p:cNvPr id="2048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变量和常量的定义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81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1000"/>
                                        <p:tgtEl>
                                          <p:spTgt spid="81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1" grpId="0" animBg="1"/>
    </p:bldLst>
  </p:timing>
</p:sld>
</file>

<file path=ppt/theme/theme1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第3学期JAVA模板</Template>
  <TotalTime>4033</TotalTime>
  <Words>2822</Words>
  <Application>Microsoft Office PowerPoint</Application>
  <PresentationFormat>全屏显示(4:3)</PresentationFormat>
  <Paragraphs>458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8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Calibri</vt:lpstr>
      <vt:lpstr>宋体</vt:lpstr>
      <vt:lpstr>Arial</vt:lpstr>
      <vt:lpstr>文鼎CS大宋</vt:lpstr>
      <vt:lpstr>黑体</vt:lpstr>
      <vt:lpstr>Wingdings</vt:lpstr>
      <vt:lpstr>Times New Roman</vt:lpstr>
      <vt:lpstr>Courier New</vt:lpstr>
      <vt:lpstr>第3学期JAVA模板</vt:lpstr>
      <vt:lpstr>第3学期JAVA模板</vt:lpstr>
      <vt:lpstr>第3学期JAVA模板</vt:lpstr>
      <vt:lpstr>第3学期JAVA模板</vt:lpstr>
      <vt:lpstr>第3学期JAVA模板</vt:lpstr>
      <vt:lpstr>第3学期JAVA模板</vt:lpstr>
      <vt:lpstr>第3学期JAVA模板</vt:lpstr>
      <vt:lpstr>第3学期JAVA模板</vt:lpstr>
      <vt:lpstr>第七章</vt:lpstr>
      <vt:lpstr>回顾</vt:lpstr>
      <vt:lpstr>本章目标</vt:lpstr>
      <vt:lpstr>PL/SQL 简介</vt:lpstr>
      <vt:lpstr>PL/SQL 的优点 2-1</vt:lpstr>
      <vt:lpstr>PL/SQL 的优点 2-2</vt:lpstr>
      <vt:lpstr>PL/SQL 的体系结构</vt:lpstr>
      <vt:lpstr>PL/SQL 块简介</vt:lpstr>
      <vt:lpstr>变量和常量的定义</vt:lpstr>
      <vt:lpstr>变量和常量的示例</vt:lpstr>
      <vt:lpstr>数据类型</vt:lpstr>
      <vt:lpstr>数值数据类型</vt:lpstr>
      <vt:lpstr>字符数据类型</vt:lpstr>
      <vt:lpstr>日期时间和布尔数据类型</vt:lpstr>
      <vt:lpstr>LOB  数据类型 2-1</vt:lpstr>
      <vt:lpstr>LOB  数据类型 2-2</vt:lpstr>
      <vt:lpstr>属性类型</vt:lpstr>
      <vt:lpstr>逻辑比较</vt:lpstr>
      <vt:lpstr>控制结构</vt:lpstr>
      <vt:lpstr>条件控制 2-1</vt:lpstr>
      <vt:lpstr>条件控制 2-2</vt:lpstr>
      <vt:lpstr>循环控制</vt:lpstr>
      <vt:lpstr>顺序控制</vt:lpstr>
      <vt:lpstr>动态 SQL</vt:lpstr>
      <vt:lpstr>错误处理 2-1</vt:lpstr>
      <vt:lpstr>错误处理 2-2</vt:lpstr>
      <vt:lpstr>引发应用程序错误</vt:lpstr>
      <vt:lpstr>总结</vt:lpstr>
      <vt:lpstr>作业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微软中国</dc:creator>
  <cp:lastModifiedBy>test</cp:lastModifiedBy>
  <cp:revision>251</cp:revision>
  <dcterms:created xsi:type="dcterms:W3CDTF">2012-12-04T11:43:23Z</dcterms:created>
  <dcterms:modified xsi:type="dcterms:W3CDTF">2016-07-19T16:55:19Z</dcterms:modified>
</cp:coreProperties>
</file>