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8" r:id="rId2"/>
  </p:sldMasterIdLst>
  <p:notesMasterIdLst>
    <p:notesMasterId r:id="rId41"/>
  </p:notesMasterIdLst>
  <p:sldIdLst>
    <p:sldId id="256" r:id="rId3"/>
    <p:sldId id="258" r:id="rId4"/>
    <p:sldId id="261" r:id="rId5"/>
    <p:sldId id="298" r:id="rId6"/>
    <p:sldId id="301" r:id="rId7"/>
    <p:sldId id="300" r:id="rId8"/>
    <p:sldId id="302" r:id="rId9"/>
    <p:sldId id="303" r:id="rId10"/>
    <p:sldId id="299" r:id="rId11"/>
    <p:sldId id="278" r:id="rId12"/>
    <p:sldId id="308" r:id="rId13"/>
    <p:sldId id="304" r:id="rId14"/>
    <p:sldId id="269" r:id="rId15"/>
    <p:sldId id="305" r:id="rId16"/>
    <p:sldId id="309" r:id="rId17"/>
    <p:sldId id="310" r:id="rId18"/>
    <p:sldId id="306" r:id="rId19"/>
    <p:sldId id="311" r:id="rId20"/>
    <p:sldId id="312" r:id="rId21"/>
    <p:sldId id="313" r:id="rId22"/>
    <p:sldId id="307" r:id="rId23"/>
    <p:sldId id="314" r:id="rId24"/>
    <p:sldId id="315" r:id="rId25"/>
    <p:sldId id="316" r:id="rId26"/>
    <p:sldId id="317" r:id="rId27"/>
    <p:sldId id="322" r:id="rId28"/>
    <p:sldId id="318" r:id="rId29"/>
    <p:sldId id="319" r:id="rId30"/>
    <p:sldId id="320" r:id="rId31"/>
    <p:sldId id="321" r:id="rId32"/>
    <p:sldId id="323" r:id="rId33"/>
    <p:sldId id="324" r:id="rId34"/>
    <p:sldId id="325" r:id="rId35"/>
    <p:sldId id="329" r:id="rId36"/>
    <p:sldId id="330" r:id="rId37"/>
    <p:sldId id="331" r:id="rId38"/>
    <p:sldId id="332" r:id="rId39"/>
    <p:sldId id="260" r:id="rId4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396" autoAdjust="0"/>
  </p:normalViewPr>
  <p:slideViewPr>
    <p:cSldViewPr>
      <p:cViewPr varScale="1">
        <p:scale>
          <a:sx n="73" d="100"/>
          <a:sy n="73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B3C24-BA58-4667-9711-903887503320}" type="datetimeFigureOut">
              <a:rPr lang="zh-CN" altLang="en-US" smtClean="0"/>
              <a:pPr/>
              <a:t>2012-11-29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5070-4170-4D53-81A8-ACE9561911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Jquery_ch01/index2.html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A5070-4170-4D53-81A8-ACE9561911B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封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b="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E37A81-074E-4989-953A-AC4A9F48413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200" name="Picture 8" descr="最后确定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19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ADBE-86E0-4296-9932-6DC53B9BAF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6400" y="0"/>
            <a:ext cx="2098675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46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7125D-F5FF-4EFA-A011-71B446A569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313" y="0"/>
            <a:ext cx="62277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A7A297-9B1A-4B0C-B579-FB9A7FEC13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9" descr="2012新版LOGOda - 副本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244475"/>
            <a:ext cx="1835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Administrator\Desktop\5556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342BC-DF94-49AA-975D-5334AC96B4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E9149-BD45-4D89-9FB2-944AD5225A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980C5-2D82-405F-B8DE-68B06D2B86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37E43-411F-454E-8F85-6296A60678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51EC1-635D-4585-81B1-F73787920D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8D2D1-7F31-484E-B802-2E93564235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9B04C-0D87-4151-A133-D5091A45AD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4A429-27B6-427C-9B6A-A61505168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0"/>
            <a:ext cx="622776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</a:p>
          <a:p>
            <a:pPr lvl="1"/>
            <a:r>
              <a:rPr lang="zh-CN" altLang="en-US" smtClean="0"/>
              <a:t>第二层</a:t>
            </a:r>
          </a:p>
          <a:p>
            <a:pPr lvl="2"/>
            <a:r>
              <a:rPr lang="zh-CN" altLang="en-US" smtClean="0"/>
              <a:t>第三层</a:t>
            </a:r>
          </a:p>
          <a:p>
            <a:pPr lvl="3"/>
            <a:r>
              <a:rPr lang="zh-CN" altLang="en-US" smtClean="0"/>
              <a:t>第四层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C25B0D-212A-41DE-A3DA-1566B238012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176" name="Picture 8" descr="最后确定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68313" y="404813"/>
            <a:ext cx="1873250" cy="522287"/>
          </a:xfrm>
          <a:prstGeom prst="rect">
            <a:avLst/>
          </a:prstGeom>
          <a:noFill/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812088" y="6538913"/>
            <a:ext cx="13319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隶书" pitchFamily="49" charset="-122"/>
                <a:ea typeface="隶书" pitchFamily="49" charset="-122"/>
              </a:rPr>
              <a:t>SSOFT  V2.0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fld id="{A3C25B0D-212A-41DE-A3DA-1566B238012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Picture 19" descr="2012新版LOGOda - 副本副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188913"/>
            <a:ext cx="1571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9" descr="C:\Users\Administrator\Desktop\0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12088" y="6165850"/>
            <a:ext cx="113506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1038" grpId="0" animBg="1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Blip>
          <a:blip r:embed="rId7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Hibernate </a:t>
            </a:r>
            <a:r>
              <a:rPr lang="zh-CN" altLang="en-US" dirty="0"/>
              <a:t>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如何学习</a:t>
            </a:r>
            <a:r>
              <a:rPr lang="en-US" altLang="zh-CN" smtClean="0"/>
              <a:t>Hibernate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通过文档学习</a:t>
            </a:r>
            <a:endParaRPr lang="en-US" altLang="zh-CN" dirty="0" smtClean="0"/>
          </a:p>
          <a:p>
            <a:r>
              <a:rPr lang="zh-CN" altLang="en-US" smtClean="0"/>
              <a:t>通过示例源码学习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Hibernate</a:t>
            </a:r>
            <a:r>
              <a:rPr lang="zh-CN" altLang="en-US" smtClean="0"/>
              <a:t>项目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搭建</a:t>
            </a:r>
            <a:r>
              <a:rPr lang="en-US" smtClean="0"/>
              <a:t>Hiberntae</a:t>
            </a:r>
            <a:r>
              <a:rPr lang="zh-CN" altLang="en-US" smtClean="0"/>
              <a:t>项目</a:t>
            </a:r>
            <a:endParaRPr lang="en-US" altLang="zh-CN" smtClean="0"/>
          </a:p>
          <a:p>
            <a:r>
              <a:rPr lang="zh-CN" altLang="en-US" smtClean="0"/>
              <a:t>数据库连接配置</a:t>
            </a:r>
            <a:endParaRPr lang="en-US" altLang="zh-CN" smtClean="0"/>
          </a:p>
          <a:p>
            <a:r>
              <a:rPr lang="en-US" altLang="zh-CN" smtClean="0"/>
              <a:t>hibernate.cfg.xml</a:t>
            </a:r>
          </a:p>
          <a:p>
            <a:r>
              <a:rPr lang="zh-CN" altLang="en-US" smtClean="0"/>
              <a:t>映射文件</a:t>
            </a:r>
            <a:endParaRPr lang="en-US" altLang="zh-CN" smtClean="0"/>
          </a:p>
          <a:p>
            <a:r>
              <a:rPr lang="zh-CN" altLang="en-US" smtClean="0"/>
              <a:t>操作数据库示例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搭建</a:t>
            </a:r>
            <a:r>
              <a:rPr lang="en-US" altLang="zh-CN" smtClean="0"/>
              <a:t>H</a:t>
            </a:r>
            <a:r>
              <a:rPr lang="en-US" altLang="zh-CN" smtClean="0"/>
              <a:t>ibernate</a:t>
            </a:r>
            <a:r>
              <a:rPr lang="zh-CN" altLang="en-US" smtClean="0"/>
              <a:t>项目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Hibernate</a:t>
            </a:r>
            <a:r>
              <a:rPr lang="zh-CN" altLang="en-US" sz="2000" smtClean="0"/>
              <a:t>工程目录结构</a:t>
            </a:r>
            <a:endParaRPr lang="en-US" altLang="zh-CN" sz="2000" smtClean="0"/>
          </a:p>
          <a:p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5410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数据库连接配置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数据库连接配置</a:t>
            </a:r>
            <a:endParaRPr lang="en-US" altLang="zh-CN" sz="2000" smtClean="0"/>
          </a:p>
          <a:p>
            <a:r>
              <a:rPr lang="en-US" sz="2000" smtClean="0"/>
              <a:t>hibernate</a:t>
            </a:r>
            <a:r>
              <a:rPr lang="zh-CN" altLang="en-US" sz="2000" smtClean="0"/>
              <a:t>支持关系型数据库</a:t>
            </a:r>
            <a:r>
              <a:rPr lang="zh-CN" altLang="en-US" sz="2000" smtClean="0"/>
              <a:t>的</a:t>
            </a:r>
            <a:r>
              <a:rPr lang="zh-CN" altLang="en-US" sz="2000" smtClean="0"/>
              <a:t>全面性</a:t>
            </a:r>
            <a:endParaRPr lang="en-US" altLang="zh-CN" sz="2000" smtClean="0"/>
          </a:p>
          <a:p>
            <a:r>
              <a:rPr lang="zh-CN" altLang="en-US" sz="2000" smtClean="0"/>
              <a:t>基本封装了所有常用的关系型数据库的连接处理以及针对其做了</a:t>
            </a:r>
            <a:r>
              <a:rPr lang="en-US" sz="2000" smtClean="0"/>
              <a:t>SQL</a:t>
            </a:r>
            <a:r>
              <a:rPr lang="zh-CN" altLang="en-US" sz="2000" smtClean="0"/>
              <a:t>优化处理</a:t>
            </a:r>
            <a:endParaRPr lang="en-US" altLang="zh-CN" sz="2000" smtClean="0"/>
          </a:p>
          <a:p>
            <a:r>
              <a:rPr lang="zh-CN" altLang="en-US" sz="2000" smtClean="0"/>
              <a:t>简单的在</a:t>
            </a:r>
            <a:r>
              <a:rPr lang="en-US" sz="2000" smtClean="0"/>
              <a:t>hibernate.properties</a:t>
            </a:r>
            <a:r>
              <a:rPr lang="zh-CN" altLang="en-US" sz="2000" smtClean="0"/>
              <a:t>属性文件进行配置即可</a:t>
            </a:r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3733800"/>
            <a:ext cx="7924800" cy="1873091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hibernate.dialect=org.hibernate.dialect.Oracle10gDialect</a:t>
            </a:r>
            <a:endParaRPr lang="zh-CN" altLang="en-US" smtClean="0"/>
          </a:p>
          <a:p>
            <a:pPr algn="l"/>
            <a:r>
              <a:rPr lang="en-US" smtClean="0"/>
              <a:t>hibernate.connection.driver_class=oracle.jdbc.driver.OracleDriver</a:t>
            </a:r>
            <a:endParaRPr lang="zh-CN" altLang="en-US" smtClean="0"/>
          </a:p>
          <a:p>
            <a:pPr algn="l"/>
            <a:r>
              <a:rPr lang="en-US" smtClean="0"/>
              <a:t>hibernate.connection.url=jdbc:oracle:thin:</a:t>
            </a:r>
            <a:r>
              <a:rPr lang="en-US" u="sng" smtClean="0"/>
              <a:t>@</a:t>
            </a:r>
            <a:r>
              <a:rPr lang="en-US" smtClean="0"/>
              <a:t>localhost:1521:orcl</a:t>
            </a:r>
            <a:endParaRPr lang="zh-CN" altLang="en-US" smtClean="0"/>
          </a:p>
          <a:p>
            <a:pPr algn="l"/>
            <a:r>
              <a:rPr lang="en-US" smtClean="0"/>
              <a:t>hibernate.connection.username=scott</a:t>
            </a:r>
            <a:endParaRPr lang="zh-CN" altLang="en-US" smtClean="0"/>
          </a:p>
          <a:p>
            <a:pPr algn="l"/>
            <a:r>
              <a:rPr lang="en-US" smtClean="0"/>
              <a:t>hibernate.connection.password=tiger</a:t>
            </a:r>
            <a:endParaRPr lang="zh-CN" altLang="en-US" smtClean="0"/>
          </a:p>
          <a:p>
            <a:pPr algn="l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hibernate.cfg.xml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altLang="zh-CN" sz="2000" smtClean="0"/>
              <a:t>Hibernate</a:t>
            </a:r>
            <a:r>
              <a:rPr lang="zh-CN" altLang="en-US" sz="2000" smtClean="0"/>
              <a:t>核心配置文件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3400" y="1600200"/>
            <a:ext cx="7924800" cy="394335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&lt;?xml version=</a:t>
            </a:r>
            <a:r>
              <a:rPr lang="en-US" i="1" smtClean="0"/>
              <a:t>'1.0'</a:t>
            </a:r>
            <a:r>
              <a:rPr lang="en-US" smtClean="0"/>
              <a:t> encoding=</a:t>
            </a:r>
            <a:r>
              <a:rPr lang="en-US" i="1" smtClean="0"/>
              <a:t>'utf-8'</a:t>
            </a:r>
            <a:r>
              <a:rPr lang="en-US" smtClean="0"/>
              <a:t>?&gt;</a:t>
            </a:r>
            <a:endParaRPr lang="zh-CN" altLang="en-US" smtClean="0"/>
          </a:p>
          <a:p>
            <a:pPr algn="l"/>
            <a:r>
              <a:rPr lang="en-US" smtClean="0"/>
              <a:t>&lt;!DOCTYPE hibernate-configuration PUBLIC</a:t>
            </a:r>
            <a:endParaRPr lang="zh-CN" altLang="en-US" smtClean="0"/>
          </a:p>
          <a:p>
            <a:pPr algn="l"/>
            <a:r>
              <a:rPr lang="en-US" smtClean="0"/>
              <a:t>"-//Hibernate/Hibernate Configuration DTD 3.0//EN"</a:t>
            </a:r>
            <a:endParaRPr lang="zh-CN" altLang="en-US" smtClean="0"/>
          </a:p>
          <a:p>
            <a:pPr algn="l"/>
            <a:r>
              <a:rPr lang="en-US" smtClean="0"/>
              <a:t>"http://www.hibernate.org/dtd/hibernate-configuration-3.0.dtd"&gt;</a:t>
            </a:r>
            <a:endParaRPr lang="zh-CN" altLang="en-US" smtClean="0"/>
          </a:p>
          <a:p>
            <a:pPr algn="l"/>
            <a:r>
              <a:rPr lang="en-US" smtClean="0"/>
              <a:t> </a:t>
            </a:r>
            <a:endParaRPr lang="zh-CN" altLang="en-US" smtClean="0"/>
          </a:p>
          <a:p>
            <a:pPr algn="l"/>
            <a:r>
              <a:rPr lang="en-US" smtClean="0"/>
              <a:t>&lt;hibernate-configuration&gt;</a:t>
            </a:r>
            <a:endParaRPr lang="zh-CN" altLang="en-US" smtClean="0"/>
          </a:p>
          <a:p>
            <a:pPr algn="l"/>
            <a:r>
              <a:rPr lang="en-US" smtClean="0"/>
              <a:t>    &lt;session-factory&gt;</a:t>
            </a:r>
            <a:endParaRPr lang="zh-CN" altLang="en-US" smtClean="0"/>
          </a:p>
          <a:p>
            <a:pPr algn="l"/>
            <a:r>
              <a:rPr lang="en-US" smtClean="0"/>
              <a:t>        &lt;!-- </a:t>
            </a:r>
            <a:r>
              <a:rPr lang="zh-CN" altLang="en-US" smtClean="0"/>
              <a:t>数据库连接配置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 </a:t>
            </a:r>
            <a:r>
              <a:rPr lang="en-US" smtClean="0"/>
              <a:t>       &lt;!-- </a:t>
            </a:r>
            <a:r>
              <a:rPr lang="zh-CN" altLang="en-US" smtClean="0"/>
              <a:t>数据表映射配置文件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        //.......</a:t>
            </a:r>
            <a:endParaRPr lang="zh-CN" altLang="en-US" smtClean="0"/>
          </a:p>
          <a:p>
            <a:pPr algn="l"/>
            <a:r>
              <a:rPr lang="en-US" smtClean="0"/>
              <a:t>&lt;/</a:t>
            </a:r>
            <a:r>
              <a:rPr lang="en-US" smtClean="0"/>
              <a:t>session-factory&gt;</a:t>
            </a:r>
            <a:endParaRPr lang="zh-CN" altLang="en-US" smtClean="0"/>
          </a:p>
          <a:p>
            <a:pPr algn="l"/>
            <a:r>
              <a:rPr lang="en-US" smtClean="0"/>
              <a:t>&lt;/hibernate-configuration&gt;</a:t>
            </a:r>
            <a:endParaRPr lang="zh-CN" altLang="en-US" smtClean="0"/>
          </a:p>
          <a:p>
            <a:pPr algn="l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Hibernate</a:t>
            </a:r>
            <a:r>
              <a:rPr lang="zh-CN" altLang="en-US" smtClean="0"/>
              <a:t>实用工具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hbm2java</a:t>
            </a:r>
            <a:r>
              <a:rPr lang="zh-CN" altLang="en-US" sz="2000" smtClean="0"/>
              <a:t>和</a:t>
            </a:r>
            <a:r>
              <a:rPr lang="en-US" sz="2000" smtClean="0"/>
              <a:t>hbm2ddl</a:t>
            </a:r>
            <a:endParaRPr lang="en-US" sz="2000" smtClean="0"/>
          </a:p>
          <a:p>
            <a:r>
              <a:rPr lang="en-US" sz="2000" smtClean="0"/>
              <a:t>hibernate</a:t>
            </a:r>
            <a:r>
              <a:rPr lang="zh-CN" altLang="en-US" sz="2000" smtClean="0"/>
              <a:t>根据映射文件对</a:t>
            </a:r>
            <a:r>
              <a:rPr lang="en-US" sz="2000" smtClean="0"/>
              <a:t>java</a:t>
            </a:r>
            <a:r>
              <a:rPr lang="zh-CN" altLang="en-US" sz="2000" smtClean="0"/>
              <a:t>类和数据库表的转换工具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57200" y="2209800"/>
            <a:ext cx="79248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&lt;!-- </a:t>
            </a:r>
            <a:r>
              <a:rPr lang="zh-CN" altLang="en-US" smtClean="0"/>
              <a:t>根据</a:t>
            </a:r>
            <a:r>
              <a:rPr lang="en-US" smtClean="0"/>
              <a:t> schema </a:t>
            </a:r>
            <a:r>
              <a:rPr lang="zh-CN" altLang="en-US" smtClean="0"/>
              <a:t>创建数据表的工具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&lt;</a:t>
            </a:r>
            <a:r>
              <a:rPr lang="en-US" smtClean="0"/>
              <a:t>property name=</a:t>
            </a:r>
            <a:r>
              <a:rPr lang="en-US" i="1" smtClean="0"/>
              <a:t>"hbm2ddl.auto"</a:t>
            </a:r>
            <a:r>
              <a:rPr lang="en-US" smtClean="0"/>
              <a:t>&gt;create&lt;/</a:t>
            </a:r>
            <a:r>
              <a:rPr lang="en-US" smtClean="0"/>
              <a:t>property</a:t>
            </a:r>
            <a:r>
              <a:rPr lang="en-US" smtClean="0"/>
              <a:t>&gt;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Hibernate</a:t>
            </a:r>
            <a:r>
              <a:rPr lang="zh-CN" altLang="en-US" smtClean="0"/>
              <a:t>实用工具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hbm2java</a:t>
            </a:r>
            <a:r>
              <a:rPr lang="zh-CN" altLang="en-US" sz="2000" smtClean="0"/>
              <a:t>和</a:t>
            </a:r>
            <a:r>
              <a:rPr lang="en-US" sz="2000" smtClean="0"/>
              <a:t>hbm2ddl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288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映射文件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通过</a:t>
            </a:r>
            <a:r>
              <a:rPr lang="en-US" sz="2000" smtClean="0"/>
              <a:t>&lt;mapping&gt;</a:t>
            </a:r>
            <a:r>
              <a:rPr lang="zh-CN" altLang="en-US" sz="2000" smtClean="0"/>
              <a:t>元素的</a:t>
            </a:r>
            <a:r>
              <a:rPr lang="en-US" sz="2000" smtClean="0"/>
              <a:t>resource</a:t>
            </a:r>
            <a:r>
              <a:rPr lang="zh-CN" altLang="en-US" sz="2000" smtClean="0"/>
              <a:t>属性指定了一个</a:t>
            </a:r>
            <a:r>
              <a:rPr lang="zh-CN" altLang="en-US" sz="2000" smtClean="0"/>
              <a:t>映射</a:t>
            </a:r>
            <a:r>
              <a:rPr lang="zh-CN" altLang="en-US" sz="2000" smtClean="0"/>
              <a:t>文件</a:t>
            </a:r>
            <a:endParaRPr lang="en-US" altLang="zh-CN" sz="2000" smtClean="0"/>
          </a:p>
          <a:p>
            <a:r>
              <a:rPr lang="zh-CN" altLang="en-US" sz="2000" smtClean="0"/>
              <a:t>命名</a:t>
            </a:r>
            <a:r>
              <a:rPr lang="zh-CN" altLang="en-US" sz="2000" smtClean="0"/>
              <a:t>规则是对应的</a:t>
            </a:r>
            <a:r>
              <a:rPr lang="en-US" sz="2000" smtClean="0"/>
              <a:t>JavaBeanName</a:t>
            </a:r>
            <a:r>
              <a:rPr lang="zh-CN" altLang="en-US" sz="2000" smtClean="0"/>
              <a:t>加“</a:t>
            </a:r>
            <a:r>
              <a:rPr lang="en-US" sz="2000" smtClean="0"/>
              <a:t>.hbm.xml</a:t>
            </a:r>
            <a:r>
              <a:rPr lang="zh-CN" altLang="en-US" sz="2000" smtClean="0"/>
              <a:t>”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3400" y="2438400"/>
            <a:ext cx="79248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&lt;!-- </a:t>
            </a:r>
            <a:r>
              <a:rPr lang="zh-CN" altLang="en-US" smtClean="0"/>
              <a:t>数据表映射配置文件</a:t>
            </a:r>
            <a:r>
              <a:rPr lang="en-US" smtClean="0"/>
              <a:t> --&gt;</a:t>
            </a:r>
            <a:endParaRPr lang="zh-CN" altLang="en-US" smtClean="0"/>
          </a:p>
          <a:p>
            <a:pPr algn="l"/>
            <a:r>
              <a:rPr lang="en-US" smtClean="0"/>
              <a:t>&lt;mapping resource=</a:t>
            </a:r>
            <a:r>
              <a:rPr lang="en-US" i="1" smtClean="0"/>
              <a:t>"</a:t>
            </a:r>
            <a:r>
              <a:rPr lang="en-US" i="1" smtClean="0"/>
              <a:t>example/Event.hbm.xml</a:t>
            </a:r>
            <a:r>
              <a:rPr lang="en-US" i="1" smtClean="0"/>
              <a:t>"</a:t>
            </a:r>
            <a:r>
              <a:rPr lang="en-US" smtClean="0"/>
              <a:t>/&gt;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映射文件</a:t>
            </a:r>
            <a:endParaRPr lang="zh-CN" alt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3400" y="1752600"/>
            <a:ext cx="7924800" cy="3943350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&lt;?xml version=</a:t>
            </a:r>
            <a:r>
              <a:rPr lang="en-US" i="1" smtClean="0"/>
              <a:t>"1.0"</a:t>
            </a:r>
            <a:r>
              <a:rPr lang="en-US" smtClean="0"/>
              <a:t>?&gt;</a:t>
            </a:r>
            <a:endParaRPr lang="zh-CN" altLang="en-US" smtClean="0"/>
          </a:p>
          <a:p>
            <a:pPr algn="l"/>
            <a:r>
              <a:rPr lang="en-US" smtClean="0"/>
              <a:t>&lt;!DOCTYPE hibernate-mapping PUBLIC</a:t>
            </a:r>
            <a:endParaRPr lang="zh-CN" altLang="en-US" smtClean="0"/>
          </a:p>
          <a:p>
            <a:pPr algn="l"/>
            <a:r>
              <a:rPr lang="en-US" smtClean="0"/>
              <a:t>        "-//Hibernate/Hibernate Mapping DTD 3.0//EN"</a:t>
            </a:r>
            <a:endParaRPr lang="zh-CN" altLang="en-US" smtClean="0"/>
          </a:p>
          <a:p>
            <a:pPr algn="l"/>
            <a:r>
              <a:rPr lang="en-US" smtClean="0"/>
              <a:t>        "http://www.hibernate.org/dtd/hibernate-mapping-3.0.dtd"&gt;</a:t>
            </a:r>
            <a:endParaRPr lang="zh-CN" altLang="en-US" smtClean="0"/>
          </a:p>
          <a:p>
            <a:pPr algn="l"/>
            <a:r>
              <a:rPr lang="en-US" smtClean="0"/>
              <a:t> </a:t>
            </a:r>
            <a:r>
              <a:rPr lang="en-US" smtClean="0"/>
              <a:t>&lt;</a:t>
            </a:r>
            <a:r>
              <a:rPr lang="en-US" smtClean="0"/>
              <a:t>hibernate-mapping package=</a:t>
            </a:r>
            <a:r>
              <a:rPr lang="en-US" i="1" smtClean="0"/>
              <a:t>"example"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 </a:t>
            </a:r>
            <a:r>
              <a:rPr lang="en-US" smtClean="0"/>
              <a:t>    </a:t>
            </a:r>
            <a:r>
              <a:rPr lang="en-US" smtClean="0"/>
              <a:t>&lt;class name=</a:t>
            </a:r>
            <a:r>
              <a:rPr lang="en-US" i="1" smtClean="0"/>
              <a:t>"Event"</a:t>
            </a:r>
            <a:r>
              <a:rPr lang="en-US" smtClean="0"/>
              <a:t> table=</a:t>
            </a:r>
            <a:r>
              <a:rPr lang="en-US" i="1" smtClean="0"/>
              <a:t>"EVENTS"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        &lt;id name=</a:t>
            </a:r>
            <a:r>
              <a:rPr lang="en-US" i="1" smtClean="0"/>
              <a:t>"id"</a:t>
            </a:r>
            <a:r>
              <a:rPr lang="en-US" smtClean="0"/>
              <a:t> column=</a:t>
            </a:r>
            <a:r>
              <a:rPr lang="en-US" i="1" smtClean="0"/>
              <a:t>"EVENT_ID"</a:t>
            </a:r>
            <a:r>
              <a:rPr lang="en-US" smtClean="0"/>
              <a:t>&gt;</a:t>
            </a:r>
            <a:endParaRPr lang="zh-CN" altLang="en-US" smtClean="0"/>
          </a:p>
          <a:p>
            <a:pPr algn="l"/>
            <a:r>
              <a:rPr lang="en-US" smtClean="0"/>
              <a:t>            &lt;generator class=</a:t>
            </a:r>
            <a:r>
              <a:rPr lang="en-US" i="1" smtClean="0"/>
              <a:t>"increment"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        &lt;/id&gt;</a:t>
            </a:r>
            <a:endParaRPr lang="zh-CN" altLang="en-US" smtClean="0"/>
          </a:p>
          <a:p>
            <a:pPr algn="l"/>
            <a:r>
              <a:rPr lang="en-US" smtClean="0"/>
              <a:t>        &lt;property name=</a:t>
            </a:r>
            <a:r>
              <a:rPr lang="en-US" i="1" smtClean="0"/>
              <a:t>"date"</a:t>
            </a:r>
            <a:r>
              <a:rPr lang="en-US" smtClean="0"/>
              <a:t> type=</a:t>
            </a:r>
            <a:r>
              <a:rPr lang="en-US" i="1" smtClean="0"/>
              <a:t>"timestamp</a:t>
            </a:r>
            <a:r>
              <a:rPr lang="en-US" i="1" smtClean="0"/>
              <a:t>"</a:t>
            </a:r>
            <a:r>
              <a:rPr lang="en-US" smtClean="0"/>
              <a:t> </a:t>
            </a:r>
            <a:r>
              <a:rPr lang="en-US" smtClean="0"/>
              <a:t> olumn</a:t>
            </a:r>
            <a:r>
              <a:rPr lang="en-US" smtClean="0"/>
              <a:t>=</a:t>
            </a:r>
            <a:r>
              <a:rPr lang="en-US" i="1" smtClean="0"/>
              <a:t>"EVENT_DATE"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        &lt;property name=</a:t>
            </a:r>
            <a:r>
              <a:rPr lang="en-US" i="1" smtClean="0"/>
              <a:t>"title"</a:t>
            </a:r>
            <a:r>
              <a:rPr lang="en-US" smtClean="0"/>
              <a:t>/&gt;</a:t>
            </a:r>
            <a:endParaRPr lang="zh-CN" altLang="en-US" smtClean="0"/>
          </a:p>
          <a:p>
            <a:pPr algn="l"/>
            <a:r>
              <a:rPr lang="en-US" smtClean="0"/>
              <a:t>    &lt;/class&gt;</a:t>
            </a:r>
            <a:endParaRPr lang="zh-CN" altLang="en-US" smtClean="0"/>
          </a:p>
          <a:p>
            <a:pPr algn="l"/>
            <a:r>
              <a:rPr lang="en-US" smtClean="0"/>
              <a:t> </a:t>
            </a:r>
            <a:r>
              <a:rPr lang="en-US" smtClean="0"/>
              <a:t>&lt;/</a:t>
            </a:r>
            <a:r>
              <a:rPr lang="en-US" smtClean="0"/>
              <a:t>hibernate-mapping</a:t>
            </a:r>
            <a:r>
              <a:rPr lang="en-US" smtClean="0"/>
              <a:t>&gt;</a:t>
            </a:r>
            <a:endParaRPr lang="zh-CN" altLang="en-US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映射文件</a:t>
            </a:r>
            <a:r>
              <a:rPr lang="en-US" smtClean="0"/>
              <a:t>Event.hbm.xml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映射文件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&lt;hibernate-mapping&gt;</a:t>
            </a:r>
            <a:r>
              <a:rPr lang="zh-CN" altLang="en-US" sz="2000" smtClean="0"/>
              <a:t>元素中通过</a:t>
            </a:r>
            <a:r>
              <a:rPr lang="en-US" sz="2000" smtClean="0"/>
              <a:t>package</a:t>
            </a:r>
            <a:r>
              <a:rPr lang="zh-CN" altLang="en-US" sz="2000" smtClean="0"/>
              <a:t>属性指定包的路径</a:t>
            </a:r>
            <a:endParaRPr lang="en-US" altLang="zh-CN" sz="2000" smtClean="0"/>
          </a:p>
          <a:p>
            <a:r>
              <a:rPr lang="en-US" sz="2000" smtClean="0"/>
              <a:t>&lt;class&gt;</a:t>
            </a:r>
            <a:r>
              <a:rPr lang="zh-CN" altLang="en-US" sz="2000" smtClean="0"/>
              <a:t>元素中通过</a:t>
            </a:r>
            <a:r>
              <a:rPr lang="en-US" sz="2000" smtClean="0"/>
              <a:t>name</a:t>
            </a:r>
            <a:r>
              <a:rPr lang="zh-CN" altLang="en-US" sz="2000" smtClean="0"/>
              <a:t>属性和</a:t>
            </a:r>
            <a:r>
              <a:rPr lang="en-US" sz="2000" smtClean="0"/>
              <a:t>table</a:t>
            </a:r>
            <a:r>
              <a:rPr lang="zh-CN" altLang="en-US" sz="2000" smtClean="0"/>
              <a:t>属性指定了</a:t>
            </a:r>
            <a:r>
              <a:rPr lang="en-US" sz="2000" smtClean="0"/>
              <a:t>Java</a:t>
            </a:r>
            <a:r>
              <a:rPr lang="zh-CN" altLang="en-US" sz="2000" smtClean="0"/>
              <a:t>类和表的映射</a:t>
            </a:r>
            <a:endParaRPr lang="en-US" altLang="zh-CN" sz="2000" smtClean="0"/>
          </a:p>
          <a:p>
            <a:r>
              <a:rPr lang="zh-CN" altLang="en-US" sz="2000" smtClean="0"/>
              <a:t>子元素</a:t>
            </a:r>
            <a:r>
              <a:rPr lang="en-US" sz="2000" smtClean="0"/>
              <a:t>&lt;property&gt;</a:t>
            </a:r>
            <a:r>
              <a:rPr lang="zh-CN" altLang="en-US" sz="2000" smtClean="0"/>
              <a:t>的</a:t>
            </a:r>
            <a:r>
              <a:rPr lang="en-US" sz="2000" smtClean="0"/>
              <a:t>name</a:t>
            </a:r>
            <a:r>
              <a:rPr lang="zh-CN" altLang="en-US" sz="2000" smtClean="0"/>
              <a:t>属性和</a:t>
            </a:r>
            <a:r>
              <a:rPr lang="en-US" sz="2000" smtClean="0"/>
              <a:t>column</a:t>
            </a:r>
            <a:r>
              <a:rPr lang="zh-CN" altLang="en-US" sz="2000" smtClean="0"/>
              <a:t>属性指定了</a:t>
            </a:r>
            <a:r>
              <a:rPr lang="en-US" sz="2000" smtClean="0"/>
              <a:t>Java</a:t>
            </a:r>
            <a:r>
              <a:rPr lang="zh-CN" altLang="en-US" sz="2000" smtClean="0"/>
              <a:t>类中的属性和表中的列的</a:t>
            </a:r>
            <a:r>
              <a:rPr lang="zh-CN" altLang="en-US" sz="2000" smtClean="0"/>
              <a:t>映射</a:t>
            </a:r>
            <a:r>
              <a:rPr lang="zh-CN" altLang="en-US" sz="2000" smtClean="0"/>
              <a:t>关系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altLang="zh-CN" smtClean="0"/>
              <a:t>Hibernate</a:t>
            </a:r>
            <a:endParaRPr lang="zh-CN" altLang="en-US" dirty="0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Hibernate</a:t>
            </a:r>
            <a:r>
              <a:rPr lang="zh-CN" altLang="en-US" smtClean="0"/>
              <a:t>体系结构</a:t>
            </a:r>
            <a:r>
              <a:rPr lang="zh-CN" altLang="en-US" smtClean="0"/>
              <a:t>和核心对象</a:t>
            </a:r>
            <a:endParaRPr lang="zh-CN" altLang="en-US" dirty="0"/>
          </a:p>
          <a:p>
            <a:r>
              <a:rPr lang="zh-CN" altLang="en-US" smtClean="0"/>
              <a:t>掌握学习</a:t>
            </a:r>
            <a:r>
              <a:rPr lang="en-US" altLang="zh-CN" smtClean="0"/>
              <a:t>Hibernate</a:t>
            </a:r>
            <a:r>
              <a:rPr lang="zh-CN" altLang="en-US" smtClean="0"/>
              <a:t>方法</a:t>
            </a:r>
            <a:endParaRPr lang="zh-CN" altLang="en-US" dirty="0"/>
          </a:p>
          <a:p>
            <a:r>
              <a:rPr lang="zh-CN" altLang="en-US" smtClean="0"/>
              <a:t>可以</a:t>
            </a:r>
            <a:r>
              <a:rPr lang="zh-CN" altLang="en-US" dirty="0" smtClean="0"/>
              <a:t>搭建</a:t>
            </a:r>
            <a:r>
              <a:rPr lang="zh-CN" altLang="en-US" smtClean="0"/>
              <a:t>运行</a:t>
            </a:r>
            <a:r>
              <a:rPr lang="zh-CN" altLang="en-US" smtClean="0"/>
              <a:t>简单</a:t>
            </a:r>
            <a:r>
              <a:rPr lang="en-US" altLang="zh-CN" smtClean="0"/>
              <a:t>Hibernate</a:t>
            </a:r>
            <a:r>
              <a:rPr lang="zh-CN" altLang="en-US" smtClean="0"/>
              <a:t>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映射文件</a:t>
            </a:r>
            <a:endParaRPr lang="zh-CN" alt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657600"/>
            <a:ext cx="70294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447800"/>
            <a:ext cx="4114800" cy="186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图片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4478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Hibernate</a:t>
            </a:r>
            <a:r>
              <a:rPr lang="zh-CN" altLang="en-US" smtClean="0"/>
              <a:t>项目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创建</a:t>
            </a:r>
            <a:r>
              <a:rPr lang="en-US" sz="2000" smtClean="0"/>
              <a:t>SessionFactory</a:t>
            </a:r>
            <a:r>
              <a:rPr lang="zh-CN" altLang="en-US" sz="2000" smtClean="0"/>
              <a:t>，再通过</a:t>
            </a:r>
            <a:r>
              <a:rPr lang="en-US" sz="2000" smtClean="0"/>
              <a:t>SessionFactory</a:t>
            </a:r>
            <a:r>
              <a:rPr lang="zh-CN" altLang="en-US" sz="2000" smtClean="0"/>
              <a:t>获得</a:t>
            </a:r>
            <a:r>
              <a:rPr lang="en-US" sz="2000" smtClean="0"/>
              <a:t>session</a:t>
            </a:r>
            <a:r>
              <a:rPr lang="zh-CN" altLang="en-US" sz="2000" smtClean="0"/>
              <a:t>对象。然后使用</a:t>
            </a:r>
            <a:r>
              <a:rPr lang="en-US" sz="2000" smtClean="0"/>
              <a:t>session</a:t>
            </a:r>
            <a:r>
              <a:rPr lang="zh-CN" altLang="en-US" sz="2000" smtClean="0"/>
              <a:t>对象进行事务创建，</a:t>
            </a:r>
            <a:r>
              <a:rPr lang="zh-CN" altLang="en-US" sz="2000" smtClean="0"/>
              <a:t>执行</a:t>
            </a:r>
            <a:r>
              <a:rPr lang="zh-CN" altLang="en-US" sz="2000" smtClean="0"/>
              <a:t>数据操作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2286000"/>
            <a:ext cx="7924800" cy="364759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//</a:t>
            </a:r>
            <a:r>
              <a:rPr lang="zh-CN" altLang="en-US" smtClean="0"/>
              <a:t>通过配置映射文件，创建</a:t>
            </a:r>
            <a:r>
              <a:rPr lang="en-US" smtClean="0"/>
              <a:t>SessionFactory</a:t>
            </a:r>
            <a:endParaRPr lang="zh-CN" altLang="en-US" smtClean="0"/>
          </a:p>
          <a:p>
            <a:pPr algn="l"/>
            <a:r>
              <a:rPr lang="en-US" smtClean="0"/>
              <a:t>SessionFactory sessionFactory;</a:t>
            </a:r>
            <a:endParaRPr lang="zh-CN" altLang="en-US" smtClean="0"/>
          </a:p>
          <a:p>
            <a:pPr algn="l"/>
            <a:r>
              <a:rPr lang="en-US" smtClean="0"/>
              <a:t>sessionFactory </a:t>
            </a:r>
            <a:r>
              <a:rPr lang="en-US" smtClean="0"/>
              <a:t>= </a:t>
            </a:r>
            <a:r>
              <a:rPr lang="en-US" b="1" smtClean="0"/>
              <a:t>new</a:t>
            </a:r>
            <a:r>
              <a:rPr lang="en-US" smtClean="0"/>
              <a:t> Configuration().configure().buildSessionFactory();</a:t>
            </a:r>
            <a:endParaRPr lang="zh-CN" altLang="en-US" smtClean="0"/>
          </a:p>
          <a:p>
            <a:pPr algn="l"/>
            <a:r>
              <a:rPr lang="en-US" smtClean="0"/>
              <a:t> </a:t>
            </a:r>
            <a:endParaRPr lang="zh-CN" altLang="en-US" smtClean="0"/>
          </a:p>
          <a:p>
            <a:pPr algn="l"/>
            <a:r>
              <a:rPr lang="en-US" smtClean="0"/>
              <a:t>//</a:t>
            </a:r>
            <a:r>
              <a:rPr lang="zh-CN" altLang="en-US" smtClean="0"/>
              <a:t>打开</a:t>
            </a:r>
            <a:r>
              <a:rPr lang="en-US" smtClean="0"/>
              <a:t>session</a:t>
            </a:r>
            <a:r>
              <a:rPr lang="zh-CN" altLang="en-US" smtClean="0"/>
              <a:t>，创建事务，执行插入数据操作</a:t>
            </a:r>
          </a:p>
          <a:p>
            <a:pPr algn="l"/>
            <a:r>
              <a:rPr lang="en-US" smtClean="0"/>
              <a:t>Session </a:t>
            </a:r>
            <a:r>
              <a:rPr lang="en-US" smtClean="0"/>
              <a:t>session = sessionFactory.openSession();</a:t>
            </a:r>
            <a:endParaRPr lang="zh-CN" altLang="en-US" smtClean="0"/>
          </a:p>
          <a:p>
            <a:pPr algn="l"/>
            <a:r>
              <a:rPr lang="en-US" smtClean="0"/>
              <a:t>session.beginTransaction();</a:t>
            </a:r>
          </a:p>
          <a:p>
            <a:pPr algn="l"/>
            <a:r>
              <a:rPr lang="en-US" smtClean="0"/>
              <a:t>session.save</a:t>
            </a:r>
            <a:r>
              <a:rPr lang="en-US" smtClean="0"/>
              <a:t>( </a:t>
            </a:r>
            <a:r>
              <a:rPr lang="en-US" b="1" smtClean="0"/>
              <a:t>new</a:t>
            </a:r>
            <a:r>
              <a:rPr lang="en-US" smtClean="0"/>
              <a:t> Event</a:t>
            </a:r>
            <a:r>
              <a:rPr lang="en-US" smtClean="0"/>
              <a:t>( </a:t>
            </a:r>
            <a:r>
              <a:rPr lang="en-US" smtClean="0"/>
              <a:t>“Our </a:t>
            </a:r>
            <a:r>
              <a:rPr lang="en-US" smtClean="0"/>
              <a:t>very first </a:t>
            </a:r>
            <a:r>
              <a:rPr lang="en-US" smtClean="0"/>
              <a:t>event</a:t>
            </a:r>
            <a:r>
              <a:rPr lang="en-US" smtClean="0"/>
              <a:t>!”, </a:t>
            </a:r>
            <a:r>
              <a:rPr lang="en-US" b="1" smtClean="0"/>
              <a:t>new</a:t>
            </a:r>
            <a:r>
              <a:rPr lang="en-US" smtClean="0"/>
              <a:t> Date() ) );</a:t>
            </a:r>
            <a:endParaRPr lang="zh-CN" altLang="en-US" smtClean="0"/>
          </a:p>
          <a:p>
            <a:pPr algn="l"/>
            <a:r>
              <a:rPr lang="en-US" smtClean="0"/>
              <a:t>session.save</a:t>
            </a:r>
            <a:r>
              <a:rPr lang="en-US" smtClean="0"/>
              <a:t>( </a:t>
            </a:r>
            <a:r>
              <a:rPr lang="en-US" b="1" smtClean="0"/>
              <a:t>new</a:t>
            </a:r>
            <a:r>
              <a:rPr lang="en-US" smtClean="0"/>
              <a:t> Event</a:t>
            </a:r>
            <a:r>
              <a:rPr lang="en-US" smtClean="0"/>
              <a:t>( </a:t>
            </a:r>
            <a:r>
              <a:rPr lang="en-US" smtClean="0"/>
              <a:t>“A </a:t>
            </a:r>
            <a:r>
              <a:rPr lang="en-US" smtClean="0"/>
              <a:t>follow </a:t>
            </a:r>
            <a:r>
              <a:rPr lang="en-US" smtClean="0"/>
              <a:t>up </a:t>
            </a:r>
            <a:r>
              <a:rPr lang="en-US" smtClean="0"/>
              <a:t>event”, </a:t>
            </a:r>
            <a:r>
              <a:rPr lang="en-US" b="1" smtClean="0"/>
              <a:t>new</a:t>
            </a:r>
            <a:r>
              <a:rPr lang="en-US" smtClean="0"/>
              <a:t> Date() ) );</a:t>
            </a:r>
            <a:endParaRPr lang="zh-CN" altLang="en-US" smtClean="0"/>
          </a:p>
          <a:p>
            <a:pPr algn="l"/>
            <a:r>
              <a:rPr lang="en-US" smtClean="0"/>
              <a:t>session.getTransaction</a:t>
            </a:r>
            <a:r>
              <a:rPr lang="en-US" smtClean="0"/>
              <a:t>().commit();</a:t>
            </a:r>
            <a:endParaRPr lang="zh-CN" altLang="en-US" smtClean="0"/>
          </a:p>
          <a:p>
            <a:pPr algn="l"/>
            <a:r>
              <a:rPr lang="en-US" smtClean="0"/>
              <a:t>session.close</a:t>
            </a:r>
            <a:r>
              <a:rPr lang="en-US" smtClean="0"/>
              <a:t>();</a:t>
            </a:r>
            <a:endParaRPr lang="zh-CN" altLang="en-US" smtClean="0"/>
          </a:p>
          <a:p>
            <a:pPr algn="l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体系结构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架构概要</a:t>
            </a:r>
            <a:r>
              <a:rPr lang="zh-CN" altLang="en-US" sz="2000" smtClean="0"/>
              <a:t>图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7526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体系结构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Hibernate</a:t>
            </a:r>
            <a:r>
              <a:rPr lang="zh-CN" altLang="en-US" sz="2000" smtClean="0"/>
              <a:t>最简架构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6248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体系结构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Hibernate</a:t>
            </a:r>
            <a:r>
              <a:rPr lang="zh-CN" altLang="en-US" sz="2000" smtClean="0"/>
              <a:t>最全架构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24000"/>
            <a:ext cx="655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核心对象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pPr lvl="0"/>
            <a:r>
              <a:rPr lang="en-US" sz="2000" smtClean="0"/>
              <a:t>Hibernate</a:t>
            </a:r>
            <a:r>
              <a:rPr lang="zh-CN" altLang="en-US" sz="2000" smtClean="0"/>
              <a:t>核心对象</a:t>
            </a:r>
          </a:p>
          <a:p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447800" y="1600200"/>
          <a:ext cx="5638800" cy="4303295"/>
        </p:xfrm>
        <a:graphic>
          <a:graphicData uri="http://schemas.openxmlformats.org/presentationml/2006/ole">
            <p:oleObj spid="_x0000_s14337" name="Visio" r:id="rId4" imgW="2872777" imgH="218532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核心对象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pPr lvl="0"/>
            <a:r>
              <a:rPr lang="en-US" sz="2000" smtClean="0"/>
              <a:t>Configuration</a:t>
            </a:r>
            <a:r>
              <a:rPr lang="zh-CN" altLang="en-US" sz="2000" smtClean="0"/>
              <a:t>类：配置</a:t>
            </a:r>
            <a:r>
              <a:rPr lang="en-US" sz="2000" smtClean="0"/>
              <a:t>Hibernate</a:t>
            </a:r>
            <a:r>
              <a:rPr lang="zh-CN" altLang="en-US" sz="2000" smtClean="0"/>
              <a:t>和启动</a:t>
            </a:r>
            <a:r>
              <a:rPr lang="en-US" sz="2000" smtClean="0"/>
              <a:t>Hiberntae</a:t>
            </a:r>
            <a:r>
              <a:rPr lang="zh-CN" altLang="en-US" sz="2000" smtClean="0"/>
              <a:t>，创建</a:t>
            </a:r>
            <a:r>
              <a:rPr lang="en-US" sz="2000" smtClean="0"/>
              <a:t>SessionFactory</a:t>
            </a:r>
            <a:r>
              <a:rPr lang="zh-CN" altLang="en-US" sz="2000" smtClean="0"/>
              <a:t>对象。</a:t>
            </a:r>
          </a:p>
          <a:p>
            <a:pPr lvl="0"/>
            <a:r>
              <a:rPr lang="en-US" sz="2000" smtClean="0"/>
              <a:t>SessionFactory</a:t>
            </a:r>
            <a:r>
              <a:rPr lang="zh-CN" altLang="en-US" sz="2000" smtClean="0"/>
              <a:t>接口：初始化</a:t>
            </a:r>
            <a:r>
              <a:rPr lang="en-US" sz="2000" smtClean="0"/>
              <a:t>Hibernate</a:t>
            </a:r>
            <a:r>
              <a:rPr lang="zh-CN" altLang="en-US" sz="2000" smtClean="0"/>
              <a:t>，充当数据存储源的代理，创建</a:t>
            </a:r>
            <a:r>
              <a:rPr lang="en-US" sz="2000" smtClean="0"/>
              <a:t>Session</a:t>
            </a:r>
            <a:r>
              <a:rPr lang="zh-CN" altLang="en-US" sz="2000" smtClean="0"/>
              <a:t>对象。</a:t>
            </a:r>
          </a:p>
          <a:p>
            <a:pPr lvl="0"/>
            <a:r>
              <a:rPr lang="en-US" sz="2000" smtClean="0"/>
              <a:t>Session</a:t>
            </a:r>
            <a:r>
              <a:rPr lang="zh-CN" altLang="en-US" sz="2000" smtClean="0"/>
              <a:t>接口：负责</a:t>
            </a:r>
            <a:r>
              <a:rPr lang="zh-CN" altLang="en-US" sz="2000" smtClean="0"/>
              <a:t>保存、更新、删除、加载和查询对象。</a:t>
            </a:r>
          </a:p>
          <a:p>
            <a:pPr lvl="0"/>
            <a:r>
              <a:rPr lang="en-US" sz="2000" smtClean="0"/>
              <a:t>Transaction</a:t>
            </a:r>
            <a:r>
              <a:rPr lang="zh-CN" altLang="en-US" sz="2000" smtClean="0"/>
              <a:t>接口：管理</a:t>
            </a:r>
            <a:r>
              <a:rPr lang="zh-CN" altLang="en-US" sz="2000" smtClean="0"/>
              <a:t>事务。</a:t>
            </a:r>
          </a:p>
          <a:p>
            <a:pPr lvl="0"/>
            <a:r>
              <a:rPr lang="en-US" sz="2000" smtClean="0"/>
              <a:t>Query</a:t>
            </a:r>
            <a:r>
              <a:rPr lang="zh-CN" altLang="en-US" sz="2000" smtClean="0"/>
              <a:t>和</a:t>
            </a:r>
            <a:r>
              <a:rPr lang="en-US" sz="2000" smtClean="0"/>
              <a:t>Criteria</a:t>
            </a:r>
            <a:r>
              <a:rPr lang="zh-CN" altLang="en-US" sz="2000" smtClean="0"/>
              <a:t>接口：执行</a:t>
            </a:r>
            <a:r>
              <a:rPr lang="zh-CN" altLang="en-US" sz="2000" smtClean="0"/>
              <a:t>数据库查询。</a:t>
            </a:r>
          </a:p>
          <a:p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Configuration</a:t>
            </a:r>
            <a:r>
              <a:rPr lang="zh-CN" altLang="en-US" sz="2000" smtClean="0"/>
              <a:t>类负责管理</a:t>
            </a:r>
            <a:r>
              <a:rPr lang="en-US" sz="2000" smtClean="0"/>
              <a:t>Hibernate</a:t>
            </a:r>
            <a:r>
              <a:rPr lang="zh-CN" altLang="en-US" sz="2000" smtClean="0"/>
              <a:t>的</a:t>
            </a:r>
            <a:r>
              <a:rPr lang="zh-CN" altLang="en-US" sz="2000" smtClean="0"/>
              <a:t>配置</a:t>
            </a:r>
            <a:r>
              <a:rPr lang="zh-CN" altLang="en-US" sz="2000" smtClean="0"/>
              <a:t>信息</a:t>
            </a:r>
            <a:endParaRPr lang="en-US" altLang="zh-CN" sz="2000" smtClean="0"/>
          </a:p>
          <a:p>
            <a:r>
              <a:rPr lang="zh-CN" altLang="en-US" sz="2000" smtClean="0"/>
              <a:t>指定使用哪一个映射文档</a:t>
            </a:r>
            <a:endParaRPr lang="en-US" altLang="zh-CN" sz="2000" smtClean="0"/>
          </a:p>
          <a:p>
            <a:r>
              <a:rPr lang="zh-CN" altLang="en-US" sz="2000" smtClean="0"/>
              <a:t>通过它创建一个</a:t>
            </a:r>
            <a:r>
              <a:rPr lang="en-US" sz="2000" smtClean="0"/>
              <a:t>SessionFactory</a:t>
            </a:r>
            <a:r>
              <a:rPr lang="zh-CN" altLang="en-US" sz="2000" smtClean="0"/>
              <a:t>实例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3400" y="3048000"/>
            <a:ext cx="7924800" cy="690086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SessionFactory sessionFactory;</a:t>
            </a:r>
            <a:endParaRPr lang="zh-CN" altLang="en-US" smtClean="0"/>
          </a:p>
          <a:p>
            <a:pPr algn="l"/>
            <a:r>
              <a:rPr lang="en-US" smtClean="0"/>
              <a:t>sessionFactory = </a:t>
            </a:r>
            <a:r>
              <a:rPr lang="en-US" b="1" smtClean="0"/>
              <a:t>new</a:t>
            </a:r>
            <a:r>
              <a:rPr lang="en-US" smtClean="0"/>
              <a:t> Configuration().configure().</a:t>
            </a:r>
            <a:r>
              <a:rPr lang="en-US" smtClean="0"/>
              <a:t>buildSessionFactory</a:t>
            </a:r>
            <a:r>
              <a:rPr lang="en-US" smtClean="0"/>
              <a:t>();</a:t>
            </a:r>
            <a:endParaRPr lang="zh-CN" altLang="en-US" smtClean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09600" y="4572000"/>
            <a:ext cx="7924800" cy="1281589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smtClean="0"/>
              <a:t>public</a:t>
            </a:r>
            <a:r>
              <a:rPr lang="en-US" smtClean="0"/>
              <a:t> Configuration configure() </a:t>
            </a:r>
            <a:r>
              <a:rPr lang="en-US" b="1" smtClean="0"/>
              <a:t>throws</a:t>
            </a:r>
            <a:r>
              <a:rPr lang="en-US" smtClean="0"/>
              <a:t> HibernateException {</a:t>
            </a:r>
            <a:endParaRPr lang="zh-CN" altLang="en-US" smtClean="0"/>
          </a:p>
          <a:p>
            <a:pPr algn="l"/>
            <a:r>
              <a:rPr lang="en-US" smtClean="0"/>
              <a:t>		configure( "/hibernate.cfg.xml" );</a:t>
            </a:r>
            <a:endParaRPr lang="zh-CN" altLang="en-US" smtClean="0"/>
          </a:p>
          <a:p>
            <a:pPr algn="l"/>
            <a:r>
              <a:rPr lang="en-US" smtClean="0"/>
              <a:t>		</a:t>
            </a:r>
            <a:r>
              <a:rPr lang="en-US" b="1" smtClean="0"/>
              <a:t>return</a:t>
            </a:r>
            <a:r>
              <a:rPr lang="en-US" smtClean="0"/>
              <a:t> </a:t>
            </a:r>
            <a:r>
              <a:rPr lang="en-US" b="1" smtClean="0"/>
              <a:t>this</a:t>
            </a:r>
            <a:r>
              <a:rPr lang="en-US" smtClean="0"/>
              <a:t>;</a:t>
            </a:r>
            <a:endParaRPr lang="zh-CN" altLang="en-US" smtClean="0"/>
          </a:p>
          <a:p>
            <a:pPr algn="l"/>
            <a:r>
              <a:rPr lang="en-US" smtClean="0"/>
              <a:t>	</a:t>
            </a:r>
            <a:r>
              <a:rPr lang="en-US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SessionFactory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负责</a:t>
            </a:r>
            <a:r>
              <a:rPr lang="en-US" sz="2000" smtClean="0"/>
              <a:t>Session</a:t>
            </a:r>
            <a:r>
              <a:rPr lang="zh-CN" altLang="en-US" sz="2000" smtClean="0"/>
              <a:t>实例</a:t>
            </a:r>
            <a:r>
              <a:rPr lang="zh-CN" altLang="en-US" sz="2000" smtClean="0"/>
              <a:t>的</a:t>
            </a:r>
            <a:r>
              <a:rPr lang="zh-CN" altLang="en-US" sz="2000" smtClean="0"/>
              <a:t>创建</a:t>
            </a:r>
            <a:endParaRPr lang="en-US" altLang="zh-CN" sz="2000" smtClean="0"/>
          </a:p>
          <a:p>
            <a:r>
              <a:rPr lang="en-US" sz="2000" smtClean="0"/>
              <a:t>SessionFactory</a:t>
            </a:r>
            <a:r>
              <a:rPr lang="zh-CN" altLang="en-US" sz="2000" smtClean="0"/>
              <a:t>是线程安全的，可以被多线程调用以取得</a:t>
            </a:r>
            <a:r>
              <a:rPr lang="en-US" sz="2000" smtClean="0"/>
              <a:t>Session</a:t>
            </a:r>
            <a:endParaRPr lang="en-US" altLang="zh-CN" sz="2000" smtClean="0"/>
          </a:p>
          <a:p>
            <a:r>
              <a:rPr lang="zh-CN" altLang="en-US" sz="2000" smtClean="0"/>
              <a:t>数情况下一个应用只初始化一</a:t>
            </a:r>
            <a:r>
              <a:rPr lang="zh-CN" altLang="en-US" sz="2000" smtClean="0"/>
              <a:t>个</a:t>
            </a:r>
            <a:r>
              <a:rPr lang="en-US" sz="2000" smtClean="0"/>
              <a:t>SessionFactory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Session</a:t>
            </a:r>
            <a:r>
              <a:rPr lang="zh-CN" altLang="en-US" sz="2000" smtClean="0"/>
              <a:t>是</a:t>
            </a:r>
            <a:r>
              <a:rPr lang="en-US" sz="2000" smtClean="0"/>
              <a:t>Hibernate</a:t>
            </a:r>
            <a:r>
              <a:rPr lang="zh-CN" altLang="en-US" sz="2000" smtClean="0"/>
              <a:t>动作的中心</a:t>
            </a:r>
            <a:endParaRPr lang="en-US" altLang="zh-CN" sz="2000" smtClean="0"/>
          </a:p>
          <a:p>
            <a:r>
              <a:rPr lang="zh-CN" altLang="en-US" sz="2000" smtClean="0"/>
              <a:t>对象的生命周期、事务的管理、数据库的存取都与</a:t>
            </a:r>
            <a:r>
              <a:rPr lang="en-US" sz="2000" smtClean="0"/>
              <a:t>Session</a:t>
            </a:r>
            <a:r>
              <a:rPr lang="zh-CN" altLang="en-US" sz="2000" smtClean="0"/>
              <a:t>息息相关</a:t>
            </a:r>
            <a:endParaRPr lang="en-US" altLang="zh-CN" sz="2000" smtClean="0"/>
          </a:p>
          <a:p>
            <a:r>
              <a:rPr lang="en-US" altLang="zh-CN" sz="2000" smtClean="0"/>
              <a:t>Session</a:t>
            </a:r>
            <a:r>
              <a:rPr lang="zh-CN" altLang="en-US" sz="2000" smtClean="0"/>
              <a:t>的特点：</a:t>
            </a:r>
            <a:endParaRPr lang="en-US" altLang="zh-CN" sz="2000" smtClean="0"/>
          </a:p>
          <a:p>
            <a:pPr lvl="1"/>
            <a:r>
              <a:rPr lang="en-US" sz="1600" smtClean="0"/>
              <a:t>1,</a:t>
            </a:r>
            <a:r>
              <a:rPr lang="zh-CN" altLang="en-US" sz="1600" smtClean="0"/>
              <a:t>不是</a:t>
            </a:r>
            <a:r>
              <a:rPr lang="zh-CN" altLang="en-US" sz="1600" smtClean="0"/>
              <a:t>线程安全的，应该避免多个线程共享同一个</a:t>
            </a:r>
            <a:r>
              <a:rPr lang="en-US" sz="1600" smtClean="0"/>
              <a:t>Session</a:t>
            </a:r>
            <a:r>
              <a:rPr lang="zh-CN" altLang="en-US" sz="1600" smtClean="0"/>
              <a:t>实例 </a:t>
            </a:r>
          </a:p>
          <a:p>
            <a:pPr lvl="1"/>
            <a:r>
              <a:rPr lang="en-US" sz="1600" smtClean="0"/>
              <a:t>2,Session</a:t>
            </a:r>
            <a:r>
              <a:rPr lang="zh-CN" altLang="en-US" sz="1600" smtClean="0"/>
              <a:t>实例是轻量级的，所谓轻量级：是指他的创建和删除不需要消耗太多资源 </a:t>
            </a:r>
          </a:p>
          <a:p>
            <a:pPr lvl="1"/>
            <a:r>
              <a:rPr lang="en-US" sz="1600" smtClean="0"/>
              <a:t>3,Session</a:t>
            </a:r>
            <a:r>
              <a:rPr lang="zh-CN" altLang="en-US" sz="1600" smtClean="0"/>
              <a:t>对象内部有一个缓存，被称为</a:t>
            </a:r>
            <a:r>
              <a:rPr lang="en-US" sz="1600" smtClean="0"/>
              <a:t>Hibernate</a:t>
            </a:r>
            <a:r>
              <a:rPr lang="zh-CN" altLang="en-US" sz="1600" smtClean="0"/>
              <a:t>第一缓存，他存放被当前工作单元中加载的对象，每个</a:t>
            </a:r>
            <a:r>
              <a:rPr lang="en-US" sz="1600" smtClean="0"/>
              <a:t>Session</a:t>
            </a:r>
            <a:r>
              <a:rPr lang="zh-CN" altLang="en-US" sz="1600" smtClean="0"/>
              <a:t>实例都有自己的缓存。</a:t>
            </a:r>
          </a:p>
          <a:p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altLang="zh-CN" smtClean="0"/>
              <a:t>Hibernate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的历史背景</a:t>
            </a:r>
            <a:endParaRPr lang="en-US" altLang="zh-CN" dirty="0" smtClean="0"/>
          </a:p>
          <a:p>
            <a:r>
              <a:rPr lang="zh-CN" altLang="en-US" smtClean="0"/>
              <a:t>什么</a:t>
            </a:r>
            <a:r>
              <a:rPr lang="zh-CN" altLang="en-US" smtClean="0"/>
              <a:t>是</a:t>
            </a:r>
            <a:r>
              <a:rPr lang="en-US" altLang="zh-CN" smtClean="0"/>
              <a:t>Hibernate</a:t>
            </a:r>
          </a:p>
          <a:p>
            <a:r>
              <a:rPr lang="zh-CN" altLang="en-US" smtClean="0"/>
              <a:t>什么是</a:t>
            </a:r>
            <a:r>
              <a:rPr lang="en-US" altLang="zh-CN" smtClean="0"/>
              <a:t>ORM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是有生命周期的，它以</a:t>
            </a:r>
            <a:r>
              <a:rPr lang="en-US" sz="2000" smtClean="0"/>
              <a:t>Transaction</a:t>
            </a:r>
            <a:r>
              <a:rPr lang="zh-CN" altLang="en-US" sz="2000" smtClean="0"/>
              <a:t>对象的事务开始和</a:t>
            </a:r>
            <a:r>
              <a:rPr lang="zh-CN" altLang="en-US" sz="2000" smtClean="0"/>
              <a:t>结束</a:t>
            </a:r>
            <a:r>
              <a:rPr lang="zh-CN" altLang="en-US" sz="2000" smtClean="0"/>
              <a:t>边界</a:t>
            </a:r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85800" y="1600200"/>
            <a:ext cx="7924800" cy="4534853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mtClean="0"/>
              <a:t>Session sess = factory.openSession();</a:t>
            </a:r>
            <a:endParaRPr lang="zh-CN" altLang="en-US" smtClean="0"/>
          </a:p>
          <a:p>
            <a:pPr algn="l"/>
            <a:r>
              <a:rPr lang="en-US" smtClean="0"/>
              <a:t>Transaction tx;</a:t>
            </a:r>
            <a:endParaRPr lang="zh-CN" altLang="en-US" smtClean="0"/>
          </a:p>
          <a:p>
            <a:pPr algn="l"/>
            <a:r>
              <a:rPr lang="en-US" smtClean="0"/>
              <a:t>try {</a:t>
            </a:r>
            <a:endParaRPr lang="zh-CN" altLang="en-US" smtClean="0"/>
          </a:p>
          <a:p>
            <a:pPr algn="l"/>
            <a:r>
              <a:rPr lang="en-US" smtClean="0"/>
              <a:t>     tx = sess.beginTransaction();</a:t>
            </a:r>
            <a:endParaRPr lang="zh-CN" altLang="en-US" smtClean="0"/>
          </a:p>
          <a:p>
            <a:pPr algn="l"/>
            <a:r>
              <a:rPr lang="en-US" smtClean="0"/>
              <a:t>     //do some work</a:t>
            </a:r>
            <a:endParaRPr lang="zh-CN" altLang="en-US" smtClean="0"/>
          </a:p>
          <a:p>
            <a:pPr algn="l"/>
            <a:r>
              <a:rPr lang="en-US" smtClean="0"/>
              <a:t>     ...</a:t>
            </a:r>
            <a:endParaRPr lang="zh-CN" altLang="en-US" smtClean="0"/>
          </a:p>
          <a:p>
            <a:pPr algn="l"/>
            <a:r>
              <a:rPr lang="en-US" smtClean="0"/>
              <a:t>     tx.commit();</a:t>
            </a:r>
            <a:endParaRPr lang="zh-CN" altLang="en-US" smtClean="0"/>
          </a:p>
          <a:p>
            <a:pPr algn="l"/>
            <a:r>
              <a:rPr lang="en-US" smtClean="0"/>
              <a:t> }</a:t>
            </a:r>
            <a:endParaRPr lang="zh-CN" altLang="en-US" smtClean="0"/>
          </a:p>
          <a:p>
            <a:pPr algn="l"/>
            <a:r>
              <a:rPr lang="en-US" smtClean="0"/>
              <a:t> catch (Exception e) {</a:t>
            </a:r>
            <a:endParaRPr lang="zh-CN" altLang="en-US" smtClean="0"/>
          </a:p>
          <a:p>
            <a:pPr algn="l"/>
            <a:r>
              <a:rPr lang="en-US" smtClean="0"/>
              <a:t>     if (tx!=null) tx.rollback();</a:t>
            </a:r>
            <a:endParaRPr lang="zh-CN" altLang="en-US" smtClean="0"/>
          </a:p>
          <a:p>
            <a:pPr algn="l"/>
            <a:r>
              <a:rPr lang="en-US" smtClean="0"/>
              <a:t>     throw e;</a:t>
            </a:r>
            <a:endParaRPr lang="zh-CN" altLang="en-US" smtClean="0"/>
          </a:p>
          <a:p>
            <a:pPr algn="l"/>
            <a:r>
              <a:rPr lang="en-US" smtClean="0"/>
              <a:t> }</a:t>
            </a:r>
            <a:endParaRPr lang="zh-CN" altLang="en-US" smtClean="0"/>
          </a:p>
          <a:p>
            <a:pPr algn="l"/>
            <a:r>
              <a:rPr lang="en-US" smtClean="0"/>
              <a:t> finally {</a:t>
            </a:r>
            <a:endParaRPr lang="zh-CN" altLang="en-US" smtClean="0"/>
          </a:p>
          <a:p>
            <a:pPr algn="l"/>
            <a:r>
              <a:rPr lang="en-US" smtClean="0"/>
              <a:t>     sess.close();</a:t>
            </a:r>
            <a:endParaRPr lang="zh-CN" altLang="en-US" smtClean="0"/>
          </a:p>
          <a:p>
            <a:pPr algn="l"/>
            <a:r>
              <a:rPr lang="en-US" smtClean="0"/>
              <a:t> </a:t>
            </a:r>
            <a:r>
              <a:rPr lang="en-US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altLang="zh-CN" sz="2000" smtClean="0"/>
              <a:t>H</a:t>
            </a:r>
            <a:r>
              <a:rPr lang="en-US" sz="2000" smtClean="0"/>
              <a:t>ibernate</a:t>
            </a:r>
            <a:r>
              <a:rPr lang="zh-CN" altLang="en-US" sz="2000" smtClean="0"/>
              <a:t>的数据库</a:t>
            </a:r>
            <a:r>
              <a:rPr lang="zh-CN" altLang="en-US" sz="2000" smtClean="0"/>
              <a:t>事务</a:t>
            </a:r>
            <a:r>
              <a:rPr lang="zh-CN" altLang="en-US" sz="2000" smtClean="0"/>
              <a:t>接口</a:t>
            </a:r>
            <a:endParaRPr lang="en-US" altLang="zh-CN" sz="2000" smtClean="0"/>
          </a:p>
          <a:p>
            <a:r>
              <a:rPr lang="en-US" sz="2000" smtClean="0"/>
              <a:t>Hibernate</a:t>
            </a:r>
            <a:r>
              <a:rPr lang="zh-CN" altLang="en-US" sz="2000" smtClean="0"/>
              <a:t>本身是不具备</a:t>
            </a:r>
            <a:r>
              <a:rPr lang="en-US" sz="2000" smtClean="0"/>
              <a:t>Transaction</a:t>
            </a:r>
            <a:r>
              <a:rPr lang="zh-CN" altLang="en-US" sz="2000" smtClean="0"/>
              <a:t>处理功能</a:t>
            </a:r>
            <a:endParaRPr lang="en-US" altLang="zh-CN" sz="2000" smtClean="0"/>
          </a:p>
          <a:p>
            <a:r>
              <a:rPr lang="zh-CN" altLang="en-US" sz="2000" smtClean="0"/>
              <a:t>对底层事务接口进行</a:t>
            </a:r>
            <a:r>
              <a:rPr lang="zh-CN" altLang="en-US" sz="2000" smtClean="0"/>
              <a:t>了</a:t>
            </a:r>
            <a:r>
              <a:rPr lang="zh-CN" altLang="en-US" sz="2000" smtClean="0"/>
              <a:t>封装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</a:t>
            </a:r>
            <a:r>
              <a:rPr lang="zh-CN" altLang="en-US" smtClean="0"/>
              <a:t>和</a:t>
            </a:r>
            <a:r>
              <a:rPr lang="en-US" smtClean="0"/>
              <a:t>Criteria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en-US" sz="2000" smtClean="0"/>
              <a:t>Hibernate</a:t>
            </a:r>
            <a:r>
              <a:rPr lang="zh-CN" altLang="en-US" sz="2000" smtClean="0"/>
              <a:t>的</a:t>
            </a:r>
            <a:r>
              <a:rPr lang="zh-CN" altLang="en-US" sz="2000" smtClean="0"/>
              <a:t>查询</a:t>
            </a:r>
            <a:r>
              <a:rPr lang="zh-CN" altLang="en-US" sz="2000" smtClean="0"/>
              <a:t>接口</a:t>
            </a:r>
            <a:endParaRPr lang="en-US" altLang="zh-CN" sz="2000" smtClean="0"/>
          </a:p>
          <a:p>
            <a:r>
              <a:rPr lang="en-US" sz="2000" smtClean="0"/>
              <a:t>Query</a:t>
            </a:r>
            <a:r>
              <a:rPr lang="zh-CN" altLang="en-US" sz="2000" smtClean="0"/>
              <a:t>接口</a:t>
            </a:r>
            <a:endParaRPr lang="en-US" altLang="zh-CN" sz="2000" smtClean="0"/>
          </a:p>
          <a:p>
            <a:pPr lvl="1"/>
            <a:r>
              <a:rPr lang="en-US" sz="1600" smtClean="0"/>
              <a:t>HQL(Hibernate Query Language)</a:t>
            </a:r>
            <a:r>
              <a:rPr lang="zh-CN" altLang="en-US" sz="1600" smtClean="0"/>
              <a:t>语言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本地数据库的</a:t>
            </a:r>
            <a:r>
              <a:rPr lang="en-US" sz="1600" smtClean="0"/>
              <a:t>SQL</a:t>
            </a:r>
            <a:r>
              <a:rPr lang="zh-CN" altLang="en-US" sz="1600" smtClean="0"/>
              <a:t>语句</a:t>
            </a:r>
            <a:endParaRPr lang="en-US" altLang="zh-CN" sz="1600" smtClean="0"/>
          </a:p>
          <a:p>
            <a:r>
              <a:rPr lang="en-US" sz="2000" smtClean="0"/>
              <a:t>Query</a:t>
            </a:r>
            <a:r>
              <a:rPr lang="zh-CN" altLang="en-US" sz="2000" smtClean="0"/>
              <a:t>经常被用来绑定查询参数、限制查询记录数量，并最终执行</a:t>
            </a:r>
            <a:r>
              <a:rPr lang="zh-CN" altLang="en-US" sz="2000" smtClean="0"/>
              <a:t>查询</a:t>
            </a:r>
            <a:r>
              <a:rPr lang="zh-CN" altLang="en-US" sz="2000" smtClean="0"/>
              <a:t>操作</a:t>
            </a:r>
            <a:endParaRPr lang="en-US" altLang="zh-CN" sz="2000" smtClean="0"/>
          </a:p>
          <a:p>
            <a:r>
              <a:rPr lang="en-US" sz="2000" smtClean="0"/>
              <a:t>Criteria</a:t>
            </a:r>
            <a:r>
              <a:rPr lang="zh-CN" altLang="en-US" sz="2000" smtClean="0"/>
              <a:t>接口完全封装了基于字符串形式的查询语句，比</a:t>
            </a:r>
            <a:r>
              <a:rPr lang="en-US" sz="2000" smtClean="0"/>
              <a:t>Query</a:t>
            </a:r>
            <a:r>
              <a:rPr lang="zh-CN" altLang="en-US" sz="2000" smtClean="0"/>
              <a:t>接口更加面向对象</a:t>
            </a:r>
            <a:endParaRPr lang="en-US" altLang="zh-CN" sz="2000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Hibernate</a:t>
            </a:r>
            <a:r>
              <a:rPr lang="zh-CN" altLang="en-US" smtClean="0"/>
              <a:t>对象</a:t>
            </a:r>
            <a:r>
              <a:rPr lang="zh-CN" altLang="en-US" smtClean="0"/>
              <a:t>的三种状态</a:t>
            </a:r>
            <a:endParaRPr lang="zh-CN" altLang="en-US" dirty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sz="2000" smtClean="0"/>
              <a:t>瞬时状态</a:t>
            </a:r>
            <a:r>
              <a:rPr lang="en-US" sz="2000" smtClean="0"/>
              <a:t>transient</a:t>
            </a:r>
            <a:endParaRPr lang="en-US" altLang="zh-CN" sz="1600" smtClean="0"/>
          </a:p>
          <a:p>
            <a:r>
              <a:rPr lang="zh-CN" altLang="en-US" sz="2000" smtClean="0"/>
              <a:t>持久化状态</a:t>
            </a:r>
            <a:r>
              <a:rPr lang="en-US" sz="2000" smtClean="0"/>
              <a:t>persistent</a:t>
            </a:r>
            <a:endParaRPr lang="en-US" altLang="zh-CN" sz="2000" smtClean="0"/>
          </a:p>
          <a:p>
            <a:r>
              <a:rPr lang="zh-CN" altLang="en-US" sz="2000" smtClean="0"/>
              <a:t>脱管</a:t>
            </a:r>
            <a:r>
              <a:rPr lang="zh-CN" altLang="en-US" sz="2000" smtClean="0"/>
              <a:t>状态</a:t>
            </a:r>
            <a:r>
              <a:rPr lang="en-US" sz="2000" smtClean="0"/>
              <a:t>detached</a:t>
            </a:r>
            <a:endParaRPr lang="en-US" altLang="zh-CN" sz="20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瞬时状态</a:t>
            </a:r>
            <a:r>
              <a:rPr lang="en-US" smtClean="0"/>
              <a:t>transient</a:t>
            </a:r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b="0" smtClean="0"/>
              <a:t>由</a:t>
            </a:r>
            <a:r>
              <a:rPr lang="en-US" altLang="en-US" b="0" smtClean="0"/>
              <a:t>new</a:t>
            </a:r>
            <a:r>
              <a:rPr lang="zh-CN" altLang="en-US" b="0" smtClean="0"/>
              <a:t>命令开辟内存空间的</a:t>
            </a:r>
            <a:r>
              <a:rPr lang="en-US" altLang="en-US" b="0" smtClean="0"/>
              <a:t>Java</a:t>
            </a:r>
            <a:r>
              <a:rPr lang="zh-CN" altLang="en-US" b="0" smtClean="0"/>
              <a:t>对象，也就是平时所熟悉的普通</a:t>
            </a:r>
            <a:r>
              <a:rPr lang="en-US" altLang="en-US" b="0" smtClean="0"/>
              <a:t>Java</a:t>
            </a:r>
            <a:r>
              <a:rPr lang="zh-CN" altLang="en-US" b="0" smtClean="0"/>
              <a:t>对象</a:t>
            </a:r>
            <a:endParaRPr lang="en-US" altLang="zh-CN" b="0" smtClean="0"/>
          </a:p>
          <a:p>
            <a:endParaRPr lang="en-US" altLang="zh-CN" b="0" smtClean="0"/>
          </a:p>
          <a:p>
            <a:r>
              <a:rPr lang="zh-CN" altLang="en-US" b="0" smtClean="0"/>
              <a:t>不和</a:t>
            </a:r>
            <a:r>
              <a:rPr lang="en-US" b="0" smtClean="0"/>
              <a:t>Session</a:t>
            </a:r>
            <a:r>
              <a:rPr lang="zh-CN" altLang="en-US" b="0" smtClean="0"/>
              <a:t>实例关联</a:t>
            </a:r>
          </a:p>
          <a:p>
            <a:r>
              <a:rPr lang="zh-CN" altLang="en-US" b="0" smtClean="0"/>
              <a:t>在数据库中没有和瞬时对象关联的记录</a:t>
            </a:r>
          </a:p>
          <a:p>
            <a:pPr lvl="1"/>
            <a:endParaRPr lang="en-US" altLang="zh-CN" sz="16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5800" y="2667000"/>
            <a:ext cx="7924800" cy="394335"/>
          </a:xfrm>
          <a:prstGeom prst="roundRect">
            <a:avLst>
              <a:gd name="adj" fmla="val 11574"/>
            </a:avLst>
          </a:prstGeom>
          <a:gradFill rotWithShape="1">
            <a:gsLst>
              <a:gs pos="0">
                <a:srgbClr val="C6E0F8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558ED5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smtClean="0"/>
              <a:t>new</a:t>
            </a:r>
            <a:r>
              <a:rPr lang="en-US" smtClean="0"/>
              <a:t> Event( "A follow up event", </a:t>
            </a:r>
            <a:r>
              <a:rPr lang="en-US" b="1" smtClean="0"/>
              <a:t>new</a:t>
            </a:r>
            <a:r>
              <a:rPr lang="en-US" smtClean="0"/>
              <a:t> Date</a:t>
            </a:r>
            <a:r>
              <a:rPr lang="en-US" smtClean="0"/>
              <a:t>() </a:t>
            </a:r>
            <a:r>
              <a:rPr lang="en-US" smtClean="0"/>
              <a:t>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持久化状态</a:t>
            </a:r>
            <a:r>
              <a:rPr lang="en-US" smtClean="0"/>
              <a:t>persistent</a:t>
            </a:r>
            <a:endParaRPr lang="en-US" altLang="zh-CN" smtClean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b="0" smtClean="0"/>
              <a:t>在数据库中有对应的记录</a:t>
            </a:r>
            <a:endParaRPr lang="en-US" altLang="zh-CN" b="0" smtClean="0"/>
          </a:p>
          <a:p>
            <a:r>
              <a:rPr lang="zh-CN" altLang="en-US" b="0" smtClean="0"/>
              <a:t>拥有一个持久化标识（</a:t>
            </a:r>
            <a:r>
              <a:rPr lang="en-US" altLang="en-US" b="0" smtClean="0"/>
              <a:t>identifier</a:t>
            </a:r>
            <a:r>
              <a:rPr lang="zh-CN" altLang="en-US" b="0" smtClean="0"/>
              <a:t>）</a:t>
            </a:r>
            <a:endParaRPr lang="en-US" altLang="zh-CN" b="0" smtClean="0"/>
          </a:p>
          <a:p>
            <a:r>
              <a:rPr lang="zh-CN" altLang="en-US" b="0" smtClean="0"/>
              <a:t>和</a:t>
            </a:r>
            <a:r>
              <a:rPr lang="en-US" b="0" smtClean="0"/>
              <a:t>Session</a:t>
            </a:r>
            <a:r>
              <a:rPr lang="zh-CN" altLang="en-US" b="0" smtClean="0"/>
              <a:t>实例</a:t>
            </a:r>
            <a:r>
              <a:rPr lang="zh-CN" altLang="en-US" b="0" smtClean="0"/>
              <a:t>关联</a:t>
            </a:r>
            <a:endParaRPr lang="en-US" altLang="zh-CN" b="0" smtClean="0"/>
          </a:p>
          <a:p>
            <a:r>
              <a:rPr lang="zh-CN" altLang="en-US" b="0" smtClean="0"/>
              <a:t>仅在相关联的</a:t>
            </a:r>
            <a:r>
              <a:rPr lang="en-US" b="0" smtClean="0"/>
              <a:t>Session</a:t>
            </a:r>
            <a:r>
              <a:rPr lang="zh-CN" altLang="en-US" b="0" smtClean="0"/>
              <a:t>生命周期内保持这种状态</a:t>
            </a:r>
            <a:endParaRPr lang="en-US" altLang="zh-CN" b="0" smtClean="0"/>
          </a:p>
          <a:p>
            <a:pPr lvl="1"/>
            <a:endParaRPr lang="en-US" altLang="zh-CN" sz="16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脱管状态</a:t>
            </a:r>
            <a:r>
              <a:rPr lang="en-US" smtClean="0"/>
              <a:t>detached</a:t>
            </a:r>
            <a:endParaRPr lang="en-US" altLang="zh-CN" smtClean="0"/>
          </a:p>
        </p:txBody>
      </p:sp>
      <p:sp>
        <p:nvSpPr>
          <p:cNvPr id="22566" name="Rectangle 38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685800"/>
          </a:xfrm>
          <a:noFill/>
          <a:ln/>
        </p:spPr>
        <p:txBody>
          <a:bodyPr/>
          <a:lstStyle/>
          <a:p>
            <a:r>
              <a:rPr lang="zh-CN" altLang="en-US" b="0" smtClean="0"/>
              <a:t>与持久对象关联的</a:t>
            </a:r>
            <a:r>
              <a:rPr lang="en-US" b="0" smtClean="0"/>
              <a:t>Session</a:t>
            </a:r>
            <a:r>
              <a:rPr lang="zh-CN" altLang="en-US" b="0" smtClean="0"/>
              <a:t>被关闭后，对象就变为脱管的状态</a:t>
            </a:r>
            <a:endParaRPr lang="en-US" altLang="zh-CN" b="0" smtClean="0"/>
          </a:p>
          <a:p>
            <a:pPr lvl="0"/>
            <a:r>
              <a:rPr lang="zh-CN" altLang="en-US" b="0" smtClean="0"/>
              <a:t>本质上和瞬时</a:t>
            </a:r>
            <a:r>
              <a:rPr lang="zh-CN" altLang="en-US" b="0" smtClean="0"/>
              <a:t>对象</a:t>
            </a:r>
            <a:r>
              <a:rPr lang="zh-CN" altLang="en-US" b="0" smtClean="0"/>
              <a:t>相同，只是</a:t>
            </a:r>
            <a:r>
              <a:rPr lang="zh-CN" altLang="en-US" b="0" smtClean="0"/>
              <a:t>比瞬时对象多了一个数据库</a:t>
            </a:r>
            <a:r>
              <a:rPr lang="zh-CN" altLang="en-US" b="0" smtClean="0"/>
              <a:t>记录</a:t>
            </a:r>
            <a:r>
              <a:rPr lang="zh-CN" altLang="en-US" b="0" smtClean="0"/>
              <a:t>标识值</a:t>
            </a:r>
            <a:r>
              <a:rPr lang="en-US" altLang="zh-CN" b="0" smtClean="0"/>
              <a:t>ID</a:t>
            </a:r>
            <a:endParaRPr lang="en-US" altLang="zh-CN" b="0" smtClean="0"/>
          </a:p>
          <a:p>
            <a:pPr lvl="1"/>
            <a:endParaRPr lang="en-US" altLang="zh-CN" sz="160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altLang="zh-CN" smtClean="0"/>
              <a:t>Hibernate</a:t>
            </a:r>
            <a:endParaRPr lang="zh-CN" altLang="en-US" dirty="0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Hibernate</a:t>
            </a:r>
            <a:r>
              <a:rPr lang="zh-CN" altLang="en-US" smtClean="0"/>
              <a:t>体系结构</a:t>
            </a:r>
            <a:r>
              <a:rPr lang="zh-CN" altLang="en-US" smtClean="0"/>
              <a:t>和核心对象</a:t>
            </a:r>
            <a:endParaRPr lang="zh-CN" altLang="en-US" dirty="0"/>
          </a:p>
          <a:p>
            <a:r>
              <a:rPr lang="zh-CN" altLang="en-US" smtClean="0"/>
              <a:t>掌握学习</a:t>
            </a:r>
            <a:r>
              <a:rPr lang="en-US" altLang="zh-CN" smtClean="0"/>
              <a:t>Hibernate</a:t>
            </a:r>
            <a:r>
              <a:rPr lang="zh-CN" altLang="en-US" smtClean="0"/>
              <a:t>方法</a:t>
            </a:r>
            <a:endParaRPr lang="zh-CN" altLang="en-US" dirty="0"/>
          </a:p>
          <a:p>
            <a:r>
              <a:rPr lang="zh-CN" altLang="en-US" smtClean="0"/>
              <a:t>可以</a:t>
            </a:r>
            <a:r>
              <a:rPr lang="zh-CN" altLang="en-US" dirty="0" smtClean="0"/>
              <a:t>搭建</a:t>
            </a:r>
            <a:r>
              <a:rPr lang="zh-CN" altLang="en-US" smtClean="0"/>
              <a:t>运行</a:t>
            </a:r>
            <a:r>
              <a:rPr lang="zh-CN" altLang="en-US" smtClean="0"/>
              <a:t>简单</a:t>
            </a:r>
            <a:r>
              <a:rPr lang="en-US" altLang="zh-CN" smtClean="0"/>
              <a:t>Hibernate</a:t>
            </a:r>
            <a:r>
              <a:rPr lang="zh-CN" altLang="en-US" smtClean="0"/>
              <a:t>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简述</a:t>
            </a:r>
            <a:r>
              <a:rPr lang="en-US" altLang="zh-CN" smtClean="0"/>
              <a:t>Hibernate</a:t>
            </a:r>
            <a:r>
              <a:rPr lang="zh-CN" altLang="en-US" smtClean="0"/>
              <a:t>的核心对象。</a:t>
            </a:r>
            <a:endParaRPr lang="zh-CN" altLang="en-US" dirty="0"/>
          </a:p>
          <a:p>
            <a:r>
              <a:rPr lang="zh-CN" altLang="en-US" smtClean="0"/>
              <a:t>简述</a:t>
            </a:r>
            <a:r>
              <a:rPr lang="en-US" altLang="zh-CN" smtClean="0"/>
              <a:t>Hibernate</a:t>
            </a:r>
            <a:r>
              <a:rPr lang="zh-CN" altLang="en-US" smtClean="0"/>
              <a:t>对象的三种状态。</a:t>
            </a:r>
            <a:endParaRPr lang="zh-CN" altLang="en-US" dirty="0"/>
          </a:p>
          <a:p>
            <a:r>
              <a:rPr lang="zh-CN" altLang="en-US" smtClean="0"/>
              <a:t>简述</a:t>
            </a:r>
            <a:r>
              <a:rPr lang="en-US" altLang="zh-CN" smtClean="0"/>
              <a:t>Hibernate</a:t>
            </a:r>
            <a:r>
              <a:rPr lang="zh-CN" altLang="en-US" smtClean="0"/>
              <a:t>项目</a:t>
            </a:r>
            <a:r>
              <a:rPr lang="zh-CN" altLang="en-US" smtClean="0"/>
              <a:t>搭建步骤。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的历史背景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2001</a:t>
            </a:r>
            <a:r>
              <a:rPr lang="zh-CN" altLang="en-US" smtClean="0"/>
              <a:t>年</a:t>
            </a:r>
            <a:r>
              <a:rPr lang="en-US" smtClean="0"/>
              <a:t>Gavin King</a:t>
            </a:r>
            <a:r>
              <a:rPr lang="zh-CN" altLang="en-US" smtClean="0"/>
              <a:t>为了寻找一个轻量级解决方案替换繁琐的</a:t>
            </a:r>
            <a:r>
              <a:rPr lang="en-US" smtClean="0"/>
              <a:t>EJB</a:t>
            </a:r>
            <a:r>
              <a:rPr lang="zh-CN" altLang="en-US" smtClean="0"/>
              <a:t>方案，开发了</a:t>
            </a:r>
            <a:r>
              <a:rPr lang="en-US" smtClean="0"/>
              <a:t>Hiberntae</a:t>
            </a:r>
            <a:r>
              <a:rPr lang="zh-CN" altLang="en-US" smtClean="0"/>
              <a:t>项目</a:t>
            </a:r>
            <a:endParaRPr lang="en-US" altLang="zh-CN" dirty="0" smtClean="0"/>
          </a:p>
          <a:p>
            <a:r>
              <a:rPr lang="en-US" smtClean="0"/>
              <a:t>2003</a:t>
            </a:r>
            <a:r>
              <a:rPr lang="zh-CN" altLang="en-US" smtClean="0"/>
              <a:t>年</a:t>
            </a:r>
            <a:r>
              <a:rPr lang="en-US" smtClean="0"/>
              <a:t>6</a:t>
            </a:r>
            <a:r>
              <a:rPr lang="zh-CN" altLang="en-US" smtClean="0"/>
              <a:t>月</a:t>
            </a:r>
            <a:r>
              <a:rPr lang="en-US" smtClean="0"/>
              <a:t>8</a:t>
            </a:r>
            <a:r>
              <a:rPr lang="zh-CN" altLang="en-US" smtClean="0"/>
              <a:t>日，</a:t>
            </a:r>
            <a:r>
              <a:rPr lang="en-US" smtClean="0"/>
              <a:t>Hibernate2</a:t>
            </a:r>
            <a:r>
              <a:rPr lang="zh-CN" altLang="en-US" smtClean="0"/>
              <a:t>发表，并于年末获得</a:t>
            </a:r>
            <a:r>
              <a:rPr lang="en-US" smtClean="0"/>
              <a:t>Jolt2004</a:t>
            </a:r>
            <a:r>
              <a:rPr lang="zh-CN" altLang="en-US" smtClean="0"/>
              <a:t>大奖</a:t>
            </a:r>
            <a:endParaRPr lang="en-US" altLang="zh-CN" smtClean="0"/>
          </a:p>
          <a:p>
            <a:r>
              <a:rPr lang="en-US" smtClean="0"/>
              <a:t>JBOSS</a:t>
            </a:r>
            <a:r>
              <a:rPr lang="zh-CN" altLang="en-US" smtClean="0"/>
              <a:t>收纳为其子</a:t>
            </a:r>
            <a:r>
              <a:rPr lang="zh-CN" altLang="en-US" smtClean="0"/>
              <a:t>项目</a:t>
            </a:r>
            <a:r>
              <a:rPr lang="zh-CN" altLang="en-US" smtClean="0"/>
              <a:t>之一</a:t>
            </a:r>
            <a:endParaRPr lang="en-US" altLang="zh-CN" smtClean="0"/>
          </a:p>
          <a:p>
            <a:r>
              <a:rPr lang="zh-CN" altLang="en-US" smtClean="0"/>
              <a:t>“事实上”的</a:t>
            </a:r>
            <a:r>
              <a:rPr lang="en-US" smtClean="0"/>
              <a:t>Java</a:t>
            </a:r>
            <a:r>
              <a:rPr lang="zh-CN" altLang="en-US" smtClean="0"/>
              <a:t>持久化的标准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Hibernate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934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67000" y="6096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Hibernate</a:t>
            </a:r>
            <a:r>
              <a:rPr lang="zh-CN" altLang="en-US" smtClean="0"/>
              <a:t>项目图解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本书学习的是</a:t>
            </a:r>
            <a:r>
              <a:rPr lang="en-US" smtClean="0"/>
              <a:t>Hibernate ORM</a:t>
            </a:r>
            <a:r>
              <a:rPr lang="zh-CN" altLang="en-US" smtClean="0"/>
              <a:t>项目，后面提及</a:t>
            </a:r>
            <a:r>
              <a:rPr lang="en-US" smtClean="0"/>
              <a:t>Hiberntae</a:t>
            </a:r>
            <a:r>
              <a:rPr lang="zh-CN" altLang="en-US" smtClean="0"/>
              <a:t>指的就是</a:t>
            </a:r>
            <a:r>
              <a:rPr lang="en-US" smtClean="0"/>
              <a:t>Hibernate </a:t>
            </a:r>
            <a:r>
              <a:rPr lang="en-US" smtClean="0"/>
              <a:t>ORM</a:t>
            </a:r>
            <a:r>
              <a:rPr lang="zh-CN" altLang="en-US" smtClean="0"/>
              <a:t>。</a:t>
            </a:r>
            <a:endParaRPr lang="en-US" altLang="zh-CN" smtClean="0"/>
          </a:p>
          <a:p>
            <a:pPr algn="l"/>
            <a:r>
              <a:rPr lang="zh-CN" altLang="en-US" smtClean="0"/>
              <a:t>实际上</a:t>
            </a:r>
            <a:r>
              <a:rPr lang="zh-CN" altLang="en-US" smtClean="0"/>
              <a:t>在一般</a:t>
            </a:r>
            <a:r>
              <a:rPr lang="zh-CN" altLang="en-US" smtClean="0"/>
              <a:t>讲</a:t>
            </a:r>
            <a:r>
              <a:rPr lang="en-US" smtClean="0"/>
              <a:t>Hibernate</a:t>
            </a:r>
            <a:r>
              <a:rPr lang="zh-CN" altLang="en-US" smtClean="0"/>
              <a:t>项目默认</a:t>
            </a:r>
            <a:r>
              <a:rPr lang="zh-CN" altLang="en-US" smtClean="0"/>
              <a:t>都是指的</a:t>
            </a:r>
            <a:r>
              <a:rPr lang="en-US" smtClean="0"/>
              <a:t>Hibernate ORM</a:t>
            </a:r>
            <a:r>
              <a:rPr lang="zh-CN" altLang="en-US" smtClean="0"/>
              <a:t>项目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ORM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Object-Relational </a:t>
            </a:r>
            <a:r>
              <a:rPr lang="en-US" smtClean="0"/>
              <a:t>Mapping</a:t>
            </a:r>
          </a:p>
          <a:p>
            <a:r>
              <a:rPr lang="zh-CN" altLang="en-US" smtClean="0"/>
              <a:t>对象</a:t>
            </a:r>
            <a:r>
              <a:rPr lang="en-US" altLang="zh-CN" smtClean="0"/>
              <a:t>-</a:t>
            </a:r>
            <a:r>
              <a:rPr lang="zh-CN" altLang="en-US" smtClean="0"/>
              <a:t>关系映射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956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ORM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19163"/>
            <a:ext cx="8229600" cy="1824037"/>
          </a:xfrm>
        </p:spPr>
        <p:txBody>
          <a:bodyPr/>
          <a:lstStyle/>
          <a:p>
            <a:r>
              <a:rPr lang="zh-CN" altLang="en-US" smtClean="0"/>
              <a:t>一个持久化类和一个表对应</a:t>
            </a:r>
            <a:endParaRPr lang="en-US" altLang="zh-CN" dirty="0" smtClean="0"/>
          </a:p>
          <a:p>
            <a:r>
              <a:rPr lang="zh-CN" altLang="en-US" smtClean="0"/>
              <a:t>类的每个实例对应表中的一条记录</a:t>
            </a:r>
            <a:endParaRPr lang="en-US" altLang="zh-CN" smtClean="0"/>
          </a:p>
          <a:p>
            <a:pPr lvl="1"/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743897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ORM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19163"/>
            <a:ext cx="8229600" cy="1138237"/>
          </a:xfrm>
        </p:spPr>
        <p:txBody>
          <a:bodyPr/>
          <a:lstStyle/>
          <a:p>
            <a:r>
              <a:rPr lang="en-US" smtClean="0"/>
              <a:t>ORM</a:t>
            </a:r>
            <a:r>
              <a:rPr lang="zh-CN" altLang="en-US" smtClean="0"/>
              <a:t>充当业务逻辑层和数据库层之间的桥梁</a:t>
            </a: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62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项目资源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官方网站（</a:t>
            </a:r>
            <a:r>
              <a:rPr lang="en-US" smtClean="0">
                <a:hlinkClick r:id="rId2"/>
              </a:rPr>
              <a:t>http://www.hibernate.org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zh-CN" altLang="en-US" smtClean="0"/>
              <a:t>本</a:t>
            </a:r>
            <a:r>
              <a:rPr lang="zh-CN" altLang="en-US" smtClean="0"/>
              <a:t>书</a:t>
            </a:r>
            <a:r>
              <a:rPr lang="zh-CN" altLang="en-US" smtClean="0"/>
              <a:t>使用当前最新的</a:t>
            </a:r>
            <a:r>
              <a:rPr lang="en-US" smtClean="0"/>
              <a:t>Hibernate </a:t>
            </a:r>
            <a:r>
              <a:rPr lang="en-US" smtClean="0"/>
              <a:t>4.1.7.Final</a:t>
            </a:r>
            <a:r>
              <a:rPr lang="zh-CN" altLang="en-US" smtClean="0"/>
              <a:t>版本</a:t>
            </a:r>
            <a:endParaRPr lang="en-US" altLang="zh-CN" smtClean="0"/>
          </a:p>
          <a:p>
            <a:r>
              <a:rPr lang="zh-CN" altLang="en-US" smtClean="0"/>
              <a:t>文档示例</a:t>
            </a:r>
            <a:endParaRPr lang="en-US" altLang="zh-CN" smtClean="0"/>
          </a:p>
          <a:p>
            <a:pPr lvl="1"/>
            <a:r>
              <a:rPr lang="zh-CN" altLang="en-US" smtClean="0"/>
              <a:t>入门指南（</a:t>
            </a:r>
            <a:r>
              <a:rPr lang="en-US" smtClean="0"/>
              <a:t>Getting Started </a:t>
            </a:r>
            <a:r>
              <a:rPr lang="en-US" smtClean="0"/>
              <a:t>Guide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开发</a:t>
            </a:r>
            <a:r>
              <a:rPr lang="zh-CN" altLang="en-US" smtClean="0"/>
              <a:t>指南</a:t>
            </a:r>
            <a:r>
              <a:rPr lang="en-US" smtClean="0"/>
              <a:t>(Hibernate Developer </a:t>
            </a:r>
            <a:r>
              <a:rPr lang="en-US" smtClean="0"/>
              <a:t>Guide</a:t>
            </a:r>
            <a:r>
              <a:rPr lang="en-US" smtClean="0"/>
              <a:t>)</a:t>
            </a:r>
          </a:p>
          <a:p>
            <a:pPr lvl="1"/>
            <a:r>
              <a:rPr lang="zh-CN" altLang="en-US" smtClean="0"/>
              <a:t>参考</a:t>
            </a:r>
            <a:r>
              <a:rPr lang="zh-CN" altLang="en-US" smtClean="0"/>
              <a:t>手册</a:t>
            </a:r>
            <a:r>
              <a:rPr lang="en-US" smtClean="0"/>
              <a:t>(Hibernate Core </a:t>
            </a:r>
            <a:r>
              <a:rPr lang="en-US" smtClean="0"/>
              <a:t>Reference </a:t>
            </a:r>
            <a:r>
              <a:rPr lang="en-US" smtClean="0"/>
              <a:t>Manual)</a:t>
            </a:r>
            <a:endParaRPr lang="en-US" smtClean="0"/>
          </a:p>
          <a:p>
            <a:pPr lvl="1"/>
            <a:r>
              <a:rPr lang="en-US" smtClean="0"/>
              <a:t>API</a:t>
            </a:r>
            <a:r>
              <a:rPr lang="zh-CN" altLang="en-US" smtClean="0"/>
              <a:t>帮助文档</a:t>
            </a:r>
            <a:r>
              <a:rPr lang="en-US" smtClean="0"/>
              <a:t>(JavaDocs)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0033CC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课件模版</Template>
  <TotalTime>1790</TotalTime>
  <Words>1195</Words>
  <Application>Microsoft PowerPoint</Application>
  <PresentationFormat>全屏显示(4:3)</PresentationFormat>
  <Paragraphs>254</Paragraphs>
  <Slides>38</Slides>
  <Notes>26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自定义设计方案</vt:lpstr>
      <vt:lpstr>第3学期JAVA模板</vt:lpstr>
      <vt:lpstr>Microsoft Visio 绘图</vt:lpstr>
      <vt:lpstr>第一章</vt:lpstr>
      <vt:lpstr>目标</vt:lpstr>
      <vt:lpstr>了解Hibernate</vt:lpstr>
      <vt:lpstr>Hibernate的历史背景</vt:lpstr>
      <vt:lpstr>什么是Hibernate</vt:lpstr>
      <vt:lpstr>什么是ORM</vt:lpstr>
      <vt:lpstr>什么是ORM</vt:lpstr>
      <vt:lpstr>什么是ORM</vt:lpstr>
      <vt:lpstr>Hibernate项目资源</vt:lpstr>
      <vt:lpstr>如何学习Hibernate</vt:lpstr>
      <vt:lpstr>第一个Hibernate项目</vt:lpstr>
      <vt:lpstr>搭建Hibernate项目</vt:lpstr>
      <vt:lpstr>数据库连接配置</vt:lpstr>
      <vt:lpstr>hibernate.cfg.xml</vt:lpstr>
      <vt:lpstr>Hibernate实用工具</vt:lpstr>
      <vt:lpstr>Hibernate实用工具</vt:lpstr>
      <vt:lpstr>Hibernate映射文件</vt:lpstr>
      <vt:lpstr>Hibernate映射文件</vt:lpstr>
      <vt:lpstr>Hibernate映射文件</vt:lpstr>
      <vt:lpstr>Hibernate映射文件</vt:lpstr>
      <vt:lpstr>第一个Hibernate项目</vt:lpstr>
      <vt:lpstr>Hibernate体系结构</vt:lpstr>
      <vt:lpstr>Hibernate体系结构</vt:lpstr>
      <vt:lpstr>Hibernate体系结构</vt:lpstr>
      <vt:lpstr>Hibernate核心对象</vt:lpstr>
      <vt:lpstr>Hibernate核心对象</vt:lpstr>
      <vt:lpstr>Configuration类</vt:lpstr>
      <vt:lpstr>SessionFactory接口</vt:lpstr>
      <vt:lpstr>Session接口</vt:lpstr>
      <vt:lpstr>Session接口</vt:lpstr>
      <vt:lpstr>Transaction接口</vt:lpstr>
      <vt:lpstr>Query和Criteria接口</vt:lpstr>
      <vt:lpstr>Hibernate对象的三种状态</vt:lpstr>
      <vt:lpstr>瞬时状态transient</vt:lpstr>
      <vt:lpstr>持久化状态persistent</vt:lpstr>
      <vt:lpstr>脱管状态detached</vt:lpstr>
      <vt:lpstr>总结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雨林木风</cp:lastModifiedBy>
  <cp:revision>232</cp:revision>
  <cp:lastPrinted>1601-01-01T00:00:00Z</cp:lastPrinted>
  <dcterms:created xsi:type="dcterms:W3CDTF">1601-01-01T00:00:00Z</dcterms:created>
  <dcterms:modified xsi:type="dcterms:W3CDTF">2012-11-29T03:27:23Z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