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56"/>
  </p:notesMasterIdLst>
  <p:sldIdLst>
    <p:sldId id="256" r:id="rId3"/>
    <p:sldId id="258" r:id="rId4"/>
    <p:sldId id="333" r:id="rId5"/>
    <p:sldId id="269" r:id="rId6"/>
    <p:sldId id="334" r:id="rId7"/>
    <p:sldId id="350" r:id="rId8"/>
    <p:sldId id="351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53" r:id="rId19"/>
    <p:sldId id="345" r:id="rId20"/>
    <p:sldId id="346" r:id="rId21"/>
    <p:sldId id="347" r:id="rId22"/>
    <p:sldId id="354" r:id="rId23"/>
    <p:sldId id="360" r:id="rId24"/>
    <p:sldId id="361" r:id="rId25"/>
    <p:sldId id="355" r:id="rId26"/>
    <p:sldId id="362" r:id="rId27"/>
    <p:sldId id="363" r:id="rId28"/>
    <p:sldId id="356" r:id="rId29"/>
    <p:sldId id="364" r:id="rId30"/>
    <p:sldId id="365" r:id="rId31"/>
    <p:sldId id="366" r:id="rId32"/>
    <p:sldId id="348" r:id="rId33"/>
    <p:sldId id="367" r:id="rId34"/>
    <p:sldId id="368" r:id="rId35"/>
    <p:sldId id="371" r:id="rId36"/>
    <p:sldId id="369" r:id="rId37"/>
    <p:sldId id="372" r:id="rId38"/>
    <p:sldId id="373" r:id="rId39"/>
    <p:sldId id="374" r:id="rId40"/>
    <p:sldId id="375" r:id="rId41"/>
    <p:sldId id="376" r:id="rId42"/>
    <p:sldId id="370" r:id="rId43"/>
    <p:sldId id="377" r:id="rId44"/>
    <p:sldId id="378" r:id="rId45"/>
    <p:sldId id="381" r:id="rId46"/>
    <p:sldId id="382" r:id="rId47"/>
    <p:sldId id="383" r:id="rId48"/>
    <p:sldId id="379" r:id="rId49"/>
    <p:sldId id="384" r:id="rId50"/>
    <p:sldId id="387" r:id="rId51"/>
    <p:sldId id="380" r:id="rId52"/>
    <p:sldId id="385" r:id="rId53"/>
    <p:sldId id="388" r:id="rId54"/>
    <p:sldId id="260" r:id="rId5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2396" autoAdjust="0"/>
  </p:normalViewPr>
  <p:slideViewPr>
    <p:cSldViewPr>
      <p:cViewPr varScale="1">
        <p:scale>
          <a:sx n="73" d="100"/>
          <a:sy n="73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2012-12-1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章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r>
              <a:rPr lang="en-US" altLang="zh-CN" smtClean="0"/>
              <a:t>-</a:t>
            </a:r>
            <a:r>
              <a:rPr lang="zh-CN" altLang="en-US" smtClean="0"/>
              <a:t>关系映射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hilo</a:t>
            </a:r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由</a:t>
            </a:r>
            <a:r>
              <a:rPr lang="en-US" sz="2000" smtClean="0"/>
              <a:t>Hibernate</a:t>
            </a:r>
            <a:r>
              <a:rPr lang="zh-CN" altLang="en-US" sz="2000" smtClean="0"/>
              <a:t>根据</a:t>
            </a:r>
            <a:r>
              <a:rPr lang="en-US" sz="2000" smtClean="0"/>
              <a:t>high/low</a:t>
            </a:r>
            <a:r>
              <a:rPr lang="zh-CN" altLang="en-US" sz="2000" smtClean="0"/>
              <a:t>算法来生成标识符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high/low</a:t>
            </a:r>
            <a:r>
              <a:rPr lang="zh-CN" altLang="en-US" sz="2000" smtClean="0"/>
              <a:t>算法不依赖底层数据库，所以</a:t>
            </a:r>
            <a:r>
              <a:rPr lang="en-US" sz="2000" smtClean="0"/>
              <a:t>hilo</a:t>
            </a:r>
            <a:r>
              <a:rPr lang="zh-CN" altLang="en-US" sz="2000" smtClean="0"/>
              <a:t>标识符生成器可以适用于所有的数据库系统。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1600200"/>
            <a:ext cx="79248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&lt;id name=</a:t>
            </a:r>
            <a:r>
              <a:rPr lang="en-US" i="1" smtClean="0"/>
              <a:t>"id"</a:t>
            </a:r>
            <a:r>
              <a:rPr lang="en-US" smtClean="0"/>
              <a:t> type=</a:t>
            </a:r>
            <a:r>
              <a:rPr lang="en-US" i="1" smtClean="0"/>
              <a:t>"long"</a:t>
            </a:r>
            <a:r>
              <a:rPr lang="en-US" smtClean="0"/>
              <a:t> column=</a:t>
            </a:r>
            <a:r>
              <a:rPr lang="en-US" i="1" smtClean="0"/>
              <a:t>"ID"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b="1" smtClean="0"/>
              <a:t>    	&lt;generator class=</a:t>
            </a:r>
            <a:r>
              <a:rPr lang="en-US" b="1" i="1" smtClean="0"/>
              <a:t>"hilo"</a:t>
            </a:r>
            <a:r>
              <a:rPr lang="en-US" b="1" smtClean="0"/>
              <a:t>&gt;</a:t>
            </a:r>
            <a:endParaRPr lang="zh-CN" altLang="en-US" smtClean="0"/>
          </a:p>
          <a:p>
            <a:pPr algn="l"/>
            <a:r>
              <a:rPr lang="en-US" b="1" smtClean="0"/>
              <a:t>                &lt;param name=</a:t>
            </a:r>
            <a:r>
              <a:rPr lang="en-US" b="1" i="1" smtClean="0"/>
              <a:t>"table"</a:t>
            </a:r>
            <a:r>
              <a:rPr lang="en-US" b="1" smtClean="0"/>
              <a:t>&gt;hi_value&lt;/param&gt;</a:t>
            </a:r>
            <a:endParaRPr lang="zh-CN" altLang="en-US" smtClean="0"/>
          </a:p>
          <a:p>
            <a:pPr algn="l"/>
            <a:r>
              <a:rPr lang="en-US" b="1" smtClean="0"/>
              <a:t>                &lt;param name=</a:t>
            </a:r>
            <a:r>
              <a:rPr lang="en-US" b="1" i="1" smtClean="0"/>
              <a:t>"column"</a:t>
            </a:r>
            <a:r>
              <a:rPr lang="en-US" b="1" smtClean="0"/>
              <a:t>&gt;next_value&lt;/param&gt;</a:t>
            </a:r>
            <a:endParaRPr lang="zh-CN" altLang="en-US" smtClean="0"/>
          </a:p>
          <a:p>
            <a:pPr algn="l"/>
            <a:r>
              <a:rPr lang="en-US" b="1" smtClean="0"/>
              <a:t>                &lt;param name=</a:t>
            </a:r>
            <a:r>
              <a:rPr lang="en-US" b="1" i="1" smtClean="0"/>
              <a:t>"max_lo"</a:t>
            </a:r>
            <a:r>
              <a:rPr lang="en-US" b="1" smtClean="0"/>
              <a:t>&gt;100&lt;/param&gt;</a:t>
            </a:r>
            <a:endParaRPr lang="zh-CN" altLang="en-US" smtClean="0"/>
          </a:p>
          <a:p>
            <a:pPr algn="l"/>
            <a:r>
              <a:rPr lang="en-US" b="1" smtClean="0"/>
              <a:t>        &lt;/generator&gt;</a:t>
            </a:r>
            <a:endParaRPr lang="zh-CN" altLang="en-US" smtClean="0"/>
          </a:p>
          <a:p>
            <a:pPr algn="l"/>
            <a:r>
              <a:rPr lang="en-US" smtClean="0"/>
              <a:t>    &lt;/id&gt;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UUID</a:t>
            </a:r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UUID</a:t>
            </a:r>
            <a:r>
              <a:rPr lang="zh-CN" altLang="en-US" sz="2000" smtClean="0"/>
              <a:t>含义是通用唯一识别码</a:t>
            </a:r>
            <a:r>
              <a:rPr lang="en-US" sz="2000" smtClean="0"/>
              <a:t> (Universally Unique Identifier)</a:t>
            </a:r>
          </a:p>
          <a:p>
            <a:r>
              <a:rPr lang="zh-CN" altLang="en-US" sz="2000" smtClean="0"/>
              <a:t>保证在分布式集群环境下产生的标识符的唯一性</a:t>
            </a:r>
            <a:endParaRPr lang="en-US" altLang="zh-CN" sz="2000" smtClean="0"/>
          </a:p>
          <a:p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</a:t>
            </a:r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底层数据库系统必须支持自动增长字段类型</a:t>
            </a:r>
            <a:endParaRPr lang="en-US" altLang="zh-CN" sz="2000" smtClean="0"/>
          </a:p>
          <a:p>
            <a:r>
              <a:rPr lang="en-US" sz="2000" smtClean="0"/>
              <a:t>Oracle</a:t>
            </a:r>
            <a:r>
              <a:rPr lang="zh-CN" altLang="en-US" sz="2000" smtClean="0"/>
              <a:t>数据库不支持自增长列，那么</a:t>
            </a:r>
            <a:r>
              <a:rPr lang="en-US" sz="2000" smtClean="0"/>
              <a:t>Oracle</a:t>
            </a:r>
            <a:r>
              <a:rPr lang="zh-CN" altLang="en-US" sz="2000" smtClean="0"/>
              <a:t>数据库就无法使用</a:t>
            </a:r>
            <a:r>
              <a:rPr lang="en-US" sz="2000" smtClean="0"/>
              <a:t>identif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  <a:p>
            <a:r>
              <a:rPr lang="zh-CN" altLang="en-US" sz="2000" smtClean="0"/>
              <a:t>数据库</a:t>
            </a:r>
            <a:r>
              <a:rPr lang="en-US" sz="2000" smtClean="0"/>
              <a:t>SQL Server</a:t>
            </a:r>
            <a:r>
              <a:rPr lang="zh-CN" altLang="en-US" sz="2000" smtClean="0"/>
              <a:t>或</a:t>
            </a:r>
            <a:r>
              <a:rPr lang="en-US" sz="2000" smtClean="0"/>
              <a:t>Mysql</a:t>
            </a:r>
            <a:r>
              <a:rPr lang="zh-CN" altLang="en-US" sz="2000" smtClean="0"/>
              <a:t>，它们支持自增长列，就可以</a:t>
            </a:r>
            <a:r>
              <a:rPr lang="en-US" sz="2000" smtClean="0"/>
              <a:t>identif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  <a:p>
            <a:r>
              <a:rPr lang="zh-CN" altLang="en-US" sz="2000" smtClean="0"/>
              <a:t>实体类的</a:t>
            </a:r>
            <a:r>
              <a:rPr lang="en-US" sz="2000" smtClean="0"/>
              <a:t>OID</a:t>
            </a:r>
            <a:r>
              <a:rPr lang="zh-CN" altLang="en-US" sz="2000" smtClean="0"/>
              <a:t>必须为</a:t>
            </a:r>
            <a:r>
              <a:rPr lang="en-US" sz="2000" smtClean="0"/>
              <a:t>long, short</a:t>
            </a:r>
            <a:r>
              <a:rPr lang="zh-CN" altLang="en-US" sz="2000" smtClean="0"/>
              <a:t>或者</a:t>
            </a:r>
            <a:r>
              <a:rPr lang="en-US" sz="2000" smtClean="0"/>
              <a:t>int</a:t>
            </a:r>
            <a:r>
              <a:rPr lang="zh-CN" altLang="en-US" sz="2000" smtClean="0"/>
              <a:t>类型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</a:t>
            </a:r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依赖于底层数据库系统的序列</a:t>
            </a:r>
            <a:endParaRPr lang="en-US" altLang="zh-CN" sz="2000" smtClean="0"/>
          </a:p>
          <a:p>
            <a:r>
              <a:rPr lang="en-US" sz="2000" smtClean="0"/>
              <a:t>Oracle</a:t>
            </a:r>
            <a:r>
              <a:rPr lang="zh-CN" altLang="en-US" sz="2000" smtClean="0"/>
              <a:t>数据库支持序列机制，所以</a:t>
            </a:r>
            <a:r>
              <a:rPr lang="en-US" sz="2000" smtClean="0"/>
              <a:t>Oracle</a:t>
            </a:r>
            <a:r>
              <a:rPr lang="zh-CN" altLang="en-US" sz="2000" smtClean="0"/>
              <a:t>数据库可以使用</a:t>
            </a:r>
            <a:r>
              <a:rPr lang="en-US" sz="2000" smtClean="0"/>
              <a:t>sequence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  <a:p>
            <a:r>
              <a:rPr lang="zh-CN" altLang="en-US" sz="2000" smtClean="0"/>
              <a:t>数据库</a:t>
            </a:r>
            <a:r>
              <a:rPr lang="en-US" sz="2000" smtClean="0"/>
              <a:t>SQL Server</a:t>
            </a:r>
            <a:r>
              <a:rPr lang="zh-CN" altLang="en-US" sz="2000" smtClean="0"/>
              <a:t>和</a:t>
            </a:r>
            <a:r>
              <a:rPr lang="en-US" sz="2000" smtClean="0"/>
              <a:t>Mysql</a:t>
            </a:r>
            <a:r>
              <a:rPr lang="zh-CN" altLang="en-US" sz="2000" smtClean="0"/>
              <a:t>不支持序列机制，它们无法使用</a:t>
            </a:r>
            <a:r>
              <a:rPr lang="en-US" sz="2000" smtClean="0"/>
              <a:t>sequence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  <a:p>
            <a:r>
              <a:rPr lang="zh-CN" altLang="en-US" sz="2000" smtClean="0"/>
              <a:t>实体类的</a:t>
            </a:r>
            <a:r>
              <a:rPr lang="en-US" sz="2000" smtClean="0"/>
              <a:t>OID</a:t>
            </a:r>
            <a:r>
              <a:rPr lang="zh-CN" altLang="en-US" sz="2000" smtClean="0"/>
              <a:t>必须为</a:t>
            </a:r>
            <a:r>
              <a:rPr lang="en-US" sz="2000" smtClean="0"/>
              <a:t>long, short</a:t>
            </a:r>
            <a:r>
              <a:rPr lang="zh-CN" altLang="en-US" sz="2000" smtClean="0"/>
              <a:t>或者</a:t>
            </a:r>
            <a:r>
              <a:rPr lang="en-US" sz="2000" smtClean="0"/>
              <a:t>int</a:t>
            </a:r>
            <a:r>
              <a:rPr lang="zh-CN" altLang="en-US" sz="2000" smtClean="0"/>
              <a:t>类型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native</a:t>
            </a:r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自动判断底层数据库提供的生成标识符的机制</a:t>
            </a:r>
            <a:endParaRPr lang="en-US" altLang="zh-CN" sz="2000" smtClean="0"/>
          </a:p>
          <a:p>
            <a:r>
              <a:rPr lang="zh-CN" altLang="en-US" sz="2000" smtClean="0"/>
              <a:t>如果底层数据库支持自动增长列机制，</a:t>
            </a:r>
            <a:r>
              <a:rPr lang="en-US" sz="2000" smtClean="0"/>
              <a:t>hibernate</a:t>
            </a:r>
            <a:r>
              <a:rPr lang="zh-CN" altLang="en-US" sz="2000" smtClean="0"/>
              <a:t>就会选择使用</a:t>
            </a:r>
            <a:r>
              <a:rPr lang="en-US" sz="2000" smtClean="0"/>
              <a:t>identity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  <a:p>
            <a:r>
              <a:rPr lang="zh-CN" altLang="en-US" sz="2000" smtClean="0"/>
              <a:t>如果底层数据库不支持自动增长列机制，而是支持序列机制。这时，</a:t>
            </a:r>
            <a:r>
              <a:rPr lang="en-US" sz="2000" smtClean="0"/>
              <a:t>hibernate</a:t>
            </a:r>
            <a:r>
              <a:rPr lang="zh-CN" altLang="en-US" sz="2000" smtClean="0"/>
              <a:t>就会选择使用</a:t>
            </a:r>
            <a:r>
              <a:rPr lang="en-US" sz="2000" smtClean="0"/>
              <a:t>sequence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  <a:p>
            <a:r>
              <a:rPr lang="zh-CN" altLang="en-US" sz="2000" smtClean="0"/>
              <a:t>当底层数据库既不支持自动增长列机制，也不支持序列机制时，</a:t>
            </a:r>
            <a:r>
              <a:rPr lang="en-US" sz="2000" smtClean="0"/>
              <a:t>hibernate</a:t>
            </a:r>
            <a:r>
              <a:rPr lang="zh-CN" altLang="en-US" sz="2000" smtClean="0"/>
              <a:t>就会选择使用</a:t>
            </a:r>
            <a:r>
              <a:rPr lang="en-US" sz="2000" smtClean="0"/>
              <a:t>hilo</a:t>
            </a:r>
            <a:r>
              <a:rPr lang="zh-CN" altLang="en-US" sz="2000" smtClean="0"/>
              <a:t>标识符生成器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类型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实体类型（</a:t>
            </a:r>
            <a:r>
              <a:rPr lang="en-US" sz="2000" smtClean="0"/>
              <a:t>Entity Type</a:t>
            </a:r>
            <a:r>
              <a:rPr lang="zh-CN" altLang="en-US" sz="2000" smtClean="0"/>
              <a:t>）</a:t>
            </a:r>
            <a:endParaRPr lang="en-US" sz="2000" smtClean="0"/>
          </a:p>
          <a:p>
            <a:r>
              <a:rPr lang="zh-CN" altLang="en-US" sz="2000" smtClean="0"/>
              <a:t>值类型（</a:t>
            </a:r>
            <a:r>
              <a:rPr lang="en-US" sz="2000" smtClean="0"/>
              <a:t>Value Type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基本值类型（</a:t>
            </a:r>
            <a:r>
              <a:rPr lang="en-US" sz="1600" smtClean="0"/>
              <a:t>Basic value types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复合类型（</a:t>
            </a:r>
            <a:r>
              <a:rPr lang="en-US" sz="1600" smtClean="0"/>
              <a:t>Composite types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集合类型（</a:t>
            </a:r>
            <a:r>
              <a:rPr lang="en-US" sz="1600" smtClean="0"/>
              <a:t>Collection types</a:t>
            </a:r>
            <a:r>
              <a:rPr lang="zh-CN" altLang="en-US" sz="1600" smtClean="0"/>
              <a:t>）</a:t>
            </a:r>
          </a:p>
          <a:p>
            <a:pPr lvl="1"/>
            <a:endParaRPr lang="en-US" altLang="zh-CN" sz="16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52800"/>
            <a:ext cx="6781800" cy="313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fontAlgn="b"/>
            <a:r>
              <a:rPr lang="en-US" altLang="zh-CN" smtClean="0"/>
              <a:t>Hibernate</a:t>
            </a:r>
            <a:r>
              <a:rPr lang="zh-CN" altLang="en-US" smtClean="0"/>
              <a:t>类型</a:t>
            </a:r>
            <a:endParaRPr lang="zh-CN" altLang="en-US" sz="480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Hibernate</a:t>
            </a:r>
            <a:r>
              <a:rPr lang="zh-CN" altLang="en-US" sz="2000" smtClean="0"/>
              <a:t>对应的</a:t>
            </a:r>
            <a:r>
              <a:rPr lang="en-US" sz="2000" smtClean="0"/>
              <a:t>SQL</a:t>
            </a:r>
            <a:r>
              <a:rPr lang="zh-CN" altLang="en-US" sz="2000" smtClean="0"/>
              <a:t>类型和</a:t>
            </a:r>
            <a:r>
              <a:rPr lang="en-US" sz="2000" smtClean="0"/>
              <a:t>Java</a:t>
            </a:r>
            <a:r>
              <a:rPr lang="zh-CN" altLang="en-US" sz="2000" smtClean="0"/>
              <a:t>类型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624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 fontAlgn="b"/>
            <a:r>
              <a:rPr lang="en-US" smtClean="0"/>
              <a:t>&lt;property&gt;</a:t>
            </a:r>
            <a:r>
              <a:rPr lang="zh-CN" altLang="en-US" smtClean="0"/>
              <a:t>元素</a:t>
            </a:r>
            <a:endParaRPr lang="zh-CN" altLang="en-US" sz="480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</a:t>
            </a:r>
            <a:r>
              <a:rPr lang="en-US" sz="2000" smtClean="0"/>
              <a:t>&lt;property&gt;</a:t>
            </a:r>
            <a:r>
              <a:rPr lang="zh-CN" altLang="en-US" sz="2000" smtClean="0"/>
              <a:t>元素的</a:t>
            </a:r>
            <a:r>
              <a:rPr lang="en-US" sz="2000" smtClean="0"/>
              <a:t>name</a:t>
            </a:r>
            <a:r>
              <a:rPr lang="zh-CN" altLang="en-US" sz="2000" smtClean="0"/>
              <a:t>、</a:t>
            </a:r>
            <a:r>
              <a:rPr lang="en-US" sz="2000" smtClean="0"/>
              <a:t>column</a:t>
            </a:r>
            <a:r>
              <a:rPr lang="zh-CN" altLang="en-US" sz="2000" smtClean="0"/>
              <a:t>和</a:t>
            </a:r>
            <a:r>
              <a:rPr lang="en-US" sz="2000" smtClean="0"/>
              <a:t>type</a:t>
            </a:r>
            <a:r>
              <a:rPr lang="zh-CN" altLang="en-US" sz="2000" smtClean="0"/>
              <a:t>属性完成数据库表中的字段和</a:t>
            </a:r>
            <a:r>
              <a:rPr lang="en-US" sz="2000" smtClean="0"/>
              <a:t>Java Bean</a:t>
            </a:r>
            <a:r>
              <a:rPr lang="zh-CN" altLang="en-US" sz="2000" smtClean="0"/>
              <a:t>中的属性之间的映射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09600" y="2209800"/>
            <a:ext cx="7924800" cy="305609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&lt;hibernate-mapping&gt;</a:t>
            </a:r>
            <a:endParaRPr lang="zh-CN" altLang="en-US" smtClean="0"/>
          </a:p>
          <a:p>
            <a:pPr algn="l"/>
            <a:r>
              <a:rPr lang="en-US" smtClean="0"/>
              <a:t>     &lt;class name=</a:t>
            </a:r>
            <a:r>
              <a:rPr lang="zh-CN" altLang="en-US" i="1" smtClean="0"/>
              <a:t>“</a:t>
            </a:r>
            <a:r>
              <a:rPr lang="en-US" i="1" smtClean="0"/>
              <a:t>model.Student</a:t>
            </a:r>
            <a:r>
              <a:rPr lang="zh-CN" altLang="en-US" i="1" smtClean="0"/>
              <a:t>”</a:t>
            </a:r>
            <a:r>
              <a:rPr lang="en-US" i="1" smtClean="0"/>
              <a:t>table=</a:t>
            </a:r>
            <a:r>
              <a:rPr lang="zh-CN" altLang="en-US" i="1" smtClean="0"/>
              <a:t>“</a:t>
            </a:r>
            <a:r>
              <a:rPr lang="en-US" i="1" smtClean="0"/>
              <a:t>student</a:t>
            </a:r>
            <a:r>
              <a:rPr lang="zh-CN" altLang="en-US" i="1" smtClean="0"/>
              <a:t>＂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	&lt;property name=</a:t>
            </a:r>
            <a:r>
              <a:rPr lang="zh-CN" altLang="en-US" i="1" smtClean="0"/>
              <a:t>＂</a:t>
            </a:r>
            <a:r>
              <a:rPr lang="en-US" i="1" smtClean="0"/>
              <a:t>name</a:t>
            </a:r>
            <a:r>
              <a:rPr lang="zh-CN" altLang="en-US" i="1" smtClean="0"/>
              <a:t>＂</a:t>
            </a:r>
            <a:r>
              <a:rPr lang="zh-CN" altLang="en-US" smtClean="0"/>
              <a:t> </a:t>
            </a:r>
            <a:r>
              <a:rPr lang="en-US" smtClean="0"/>
              <a:t>column=</a:t>
            </a:r>
            <a:r>
              <a:rPr lang="zh-CN" altLang="en-US" i="1" smtClean="0"/>
              <a:t>＂</a:t>
            </a:r>
            <a:r>
              <a:rPr lang="en-US" i="1" smtClean="0"/>
              <a:t>name</a:t>
            </a:r>
            <a:r>
              <a:rPr lang="zh-CN" altLang="en-US" i="1" smtClean="0"/>
              <a:t>＂ </a:t>
            </a:r>
            <a:endParaRPr lang="en-US" altLang="zh-CN" i="1" smtClean="0"/>
          </a:p>
          <a:p>
            <a:pPr algn="l"/>
            <a:r>
              <a:rPr lang="en-US" i="1" smtClean="0"/>
              <a:t>			type=</a:t>
            </a:r>
            <a:r>
              <a:rPr lang="zh-CN" altLang="en-US" i="1" smtClean="0"/>
              <a:t>＂</a:t>
            </a:r>
            <a:r>
              <a:rPr lang="en-US" i="1" smtClean="0"/>
              <a:t>java.lang.String</a:t>
            </a:r>
            <a:r>
              <a:rPr lang="zh-CN" altLang="en-US" i="1" smtClean="0"/>
              <a:t>＂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     &lt;property name=</a:t>
            </a:r>
            <a:r>
              <a:rPr lang="zh-CN" altLang="en-US" i="1" smtClean="0"/>
              <a:t>＂</a:t>
            </a:r>
            <a:r>
              <a:rPr lang="en-US" i="1" smtClean="0"/>
              <a:t>age</a:t>
            </a:r>
            <a:r>
              <a:rPr lang="zh-CN" altLang="en-US" i="1" smtClean="0"/>
              <a:t>＂</a:t>
            </a:r>
            <a:r>
              <a:rPr lang="zh-CN" altLang="en-US" smtClean="0"/>
              <a:t> </a:t>
            </a:r>
            <a:r>
              <a:rPr lang="en-US" smtClean="0"/>
              <a:t>column=</a:t>
            </a:r>
            <a:r>
              <a:rPr lang="zh-CN" altLang="en-US" i="1" smtClean="0"/>
              <a:t>＂</a:t>
            </a:r>
            <a:r>
              <a:rPr lang="en-US" i="1" smtClean="0"/>
              <a:t>age</a:t>
            </a:r>
            <a:r>
              <a:rPr lang="zh-CN" altLang="en-US" i="1" smtClean="0"/>
              <a:t>＂ </a:t>
            </a:r>
            <a:endParaRPr lang="en-US" altLang="zh-CN" i="1" smtClean="0"/>
          </a:p>
          <a:p>
            <a:pPr algn="l"/>
            <a:r>
              <a:rPr lang="en-US" i="1" smtClean="0"/>
              <a:t>			type=</a:t>
            </a:r>
            <a:r>
              <a:rPr lang="zh-CN" altLang="en-US" i="1" smtClean="0"/>
              <a:t>＂</a:t>
            </a:r>
            <a:r>
              <a:rPr lang="en-US" i="1" smtClean="0"/>
              <a:t>java.lang.Integer</a:t>
            </a:r>
            <a:r>
              <a:rPr lang="zh-CN" altLang="en-US" i="1" smtClean="0"/>
              <a:t>＂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     &lt;property name=</a:t>
            </a:r>
            <a:r>
              <a:rPr lang="zh-CN" altLang="en-US" i="1" smtClean="0"/>
              <a:t>＂</a:t>
            </a:r>
            <a:r>
              <a:rPr lang="en-US" i="1" smtClean="0"/>
              <a:t>describe</a:t>
            </a:r>
            <a:r>
              <a:rPr lang="zh-CN" altLang="en-US" i="1" smtClean="0"/>
              <a:t>＂</a:t>
            </a:r>
            <a:r>
              <a:rPr lang="zh-CN" altLang="en-US" smtClean="0"/>
              <a:t> </a:t>
            </a:r>
            <a:r>
              <a:rPr lang="en-US" smtClean="0"/>
              <a:t>column=</a:t>
            </a:r>
            <a:r>
              <a:rPr lang="zh-CN" altLang="en-US" i="1" smtClean="0"/>
              <a:t>＂</a:t>
            </a:r>
            <a:r>
              <a:rPr lang="en-US" i="1" smtClean="0"/>
              <a:t>desc</a:t>
            </a:r>
            <a:r>
              <a:rPr lang="zh-CN" altLang="en-US" i="1" smtClean="0"/>
              <a:t>＂ </a:t>
            </a:r>
            <a:endParaRPr lang="en-US" altLang="zh-CN" i="1" smtClean="0"/>
          </a:p>
          <a:p>
            <a:pPr algn="l"/>
            <a:r>
              <a:rPr lang="en-US" i="1" smtClean="0"/>
              <a:t>			</a:t>
            </a:r>
            <a:r>
              <a:rPr lang="en-US" smtClean="0"/>
              <a:t>type=</a:t>
            </a:r>
            <a:r>
              <a:rPr lang="zh-CN" altLang="en-US" i="1" smtClean="0"/>
              <a:t>＂</a:t>
            </a:r>
            <a:r>
              <a:rPr lang="en-US" i="1" smtClean="0"/>
              <a:t>java.sql.Clob</a:t>
            </a:r>
            <a:r>
              <a:rPr lang="zh-CN" altLang="en-US" i="1" smtClean="0"/>
              <a:t>＂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  &lt;/class&gt;</a:t>
            </a:r>
            <a:endParaRPr lang="zh-CN" altLang="en-US" smtClean="0"/>
          </a:p>
          <a:p>
            <a:pPr algn="l"/>
            <a:r>
              <a:rPr lang="en-US" smtClean="0"/>
              <a:t>&lt;/hibernate-mapping 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映射关系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映射组合关系</a:t>
            </a:r>
            <a:endParaRPr lang="en-US" altLang="zh-CN" sz="2000" smtClean="0"/>
          </a:p>
          <a:p>
            <a:r>
              <a:rPr lang="zh-CN" altLang="en-US" sz="2000" smtClean="0"/>
              <a:t>映射关联关系</a:t>
            </a:r>
            <a:endParaRPr lang="en-US" altLang="zh-CN" sz="2000" smtClean="0"/>
          </a:p>
          <a:p>
            <a:r>
              <a:rPr lang="zh-CN" altLang="en-US" sz="2000" smtClean="0"/>
              <a:t>映射继承关系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映射组合关系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Hibernate</a:t>
            </a:r>
            <a:r>
              <a:rPr lang="zh-CN" altLang="en-US" sz="2000" smtClean="0"/>
              <a:t>的复合类型</a:t>
            </a:r>
            <a:endParaRPr lang="en-US" altLang="zh-CN" sz="2000" smtClean="0"/>
          </a:p>
          <a:p>
            <a:r>
              <a:rPr lang="zh-CN" altLang="en-US" sz="2000" smtClean="0"/>
              <a:t>映射文件中通过</a:t>
            </a:r>
            <a:r>
              <a:rPr lang="en-US" sz="2000" smtClean="0"/>
              <a:t>&lt;component&gt;</a:t>
            </a:r>
            <a:r>
              <a:rPr lang="zh-CN" altLang="en-US" sz="2000" smtClean="0"/>
              <a:t>元素标签</a:t>
            </a:r>
            <a:endParaRPr lang="en-US" altLang="zh-CN" sz="2000" smtClean="0"/>
          </a:p>
          <a:p>
            <a:pPr lvl="1"/>
            <a:r>
              <a:rPr lang="en-US" sz="1600" b="0" smtClean="0"/>
              <a:t>name</a:t>
            </a:r>
            <a:r>
              <a:rPr lang="zh-CN" altLang="en-US" sz="1600" b="0" smtClean="0"/>
              <a:t>属性：设定被映射的持久化类的属性名。</a:t>
            </a:r>
          </a:p>
          <a:p>
            <a:pPr lvl="1"/>
            <a:r>
              <a:rPr lang="en-US" sz="1600" b="0" smtClean="0"/>
              <a:t>class</a:t>
            </a:r>
            <a:r>
              <a:rPr lang="zh-CN" altLang="en-US" sz="1600" b="0" smtClean="0"/>
              <a:t>属性：设定属性类型，组合的类名。</a:t>
            </a:r>
            <a:endParaRPr lang="en-US" altLang="zh-CN" sz="1600" b="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7200" y="3124200"/>
            <a:ext cx="76962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&lt;component name=</a:t>
            </a:r>
            <a:r>
              <a:rPr lang="en-US" i="1" smtClean="0"/>
              <a:t>“comAddress”</a:t>
            </a:r>
            <a:r>
              <a:rPr lang="en-US" smtClean="0"/>
              <a:t> class=</a:t>
            </a:r>
            <a:r>
              <a:rPr lang="en-US" i="1" smtClean="0"/>
              <a:t>“mypack.Address”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  &lt;property name=</a:t>
            </a:r>
            <a:r>
              <a:rPr lang="en-US" i="1" smtClean="0"/>
              <a:t>"city"</a:t>
            </a:r>
            <a:r>
              <a:rPr lang="en-US" smtClean="0"/>
              <a:t> type=</a:t>
            </a:r>
            <a:r>
              <a:rPr lang="en-US" i="1" smtClean="0"/>
              <a:t>"string"</a:t>
            </a:r>
            <a:r>
              <a:rPr lang="en-US" smtClean="0"/>
              <a:t> column=</a:t>
            </a:r>
            <a:r>
              <a:rPr lang="en-US" i="1" smtClean="0"/>
              <a:t>"COM_CITY"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   &lt;property name=</a:t>
            </a:r>
            <a:r>
              <a:rPr lang="en-US" i="1" smtClean="0"/>
              <a:t>"street"</a:t>
            </a:r>
            <a:r>
              <a:rPr lang="en-US" smtClean="0"/>
              <a:t> type=</a:t>
            </a:r>
            <a:r>
              <a:rPr lang="en-US" i="1" smtClean="0"/>
              <a:t>"string"</a:t>
            </a:r>
            <a:r>
              <a:rPr lang="en-US" smtClean="0"/>
              <a:t> column=</a:t>
            </a:r>
            <a:r>
              <a:rPr lang="en-US" i="1" smtClean="0"/>
              <a:t>"COM_STREET"</a:t>
            </a:r>
            <a:r>
              <a:rPr lang="en-US" smtClean="0"/>
              <a:t>/&gt; </a:t>
            </a:r>
            <a:endParaRPr lang="zh-CN" altLang="en-US" smtClean="0"/>
          </a:p>
          <a:p>
            <a:pPr algn="l"/>
            <a:r>
              <a:rPr lang="en-US" smtClean="0"/>
              <a:t>       &lt;property name=</a:t>
            </a:r>
            <a:r>
              <a:rPr lang="en-US" i="1" smtClean="0"/>
              <a:t>“zipcode”</a:t>
            </a:r>
            <a:r>
              <a:rPr lang="en-US" smtClean="0"/>
              <a:t> type=</a:t>
            </a:r>
            <a:r>
              <a:rPr lang="en-US" i="1" smtClean="0"/>
              <a:t>“string“</a:t>
            </a:r>
            <a:r>
              <a:rPr lang="en-US" smtClean="0"/>
              <a:t>  olumn=</a:t>
            </a:r>
            <a:r>
              <a:rPr lang="en-US" i="1" smtClean="0"/>
              <a:t>”COM_ZIPCODE”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&lt;/component&gt;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altLang="zh-CN" smtClean="0"/>
              <a:t>Hibernate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Hibernate</a:t>
            </a:r>
            <a:r>
              <a:rPr lang="zh-CN" altLang="en-US" smtClean="0"/>
              <a:t>体系结构和核心对象</a:t>
            </a:r>
            <a:endParaRPr lang="zh-CN" altLang="en-US" dirty="0"/>
          </a:p>
          <a:p>
            <a:r>
              <a:rPr lang="zh-CN" altLang="en-US" smtClean="0"/>
              <a:t>掌握学习</a:t>
            </a:r>
            <a:r>
              <a:rPr lang="en-US" altLang="zh-CN" smtClean="0"/>
              <a:t>Hibernate</a:t>
            </a:r>
            <a:r>
              <a:rPr lang="zh-CN" altLang="en-US" smtClean="0"/>
              <a:t>方法</a:t>
            </a:r>
            <a:endParaRPr lang="zh-CN" altLang="en-US" dirty="0"/>
          </a:p>
          <a:p>
            <a:r>
              <a:rPr lang="zh-CN" altLang="en-US" smtClean="0"/>
              <a:t>可以</a:t>
            </a:r>
            <a:r>
              <a:rPr lang="zh-CN" altLang="en-US" dirty="0" smtClean="0"/>
              <a:t>搭建</a:t>
            </a:r>
            <a:r>
              <a:rPr lang="zh-CN" altLang="en-US" smtClean="0"/>
              <a:t>运行简单</a:t>
            </a:r>
            <a:r>
              <a:rPr lang="en-US" altLang="zh-CN" smtClean="0"/>
              <a:t>Hibernate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映射关联关系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关联关系分为“一对一”、“一对多” 、“多对一”和“多对多”</a:t>
            </a:r>
            <a:endParaRPr lang="en-US" altLang="zh-CN" sz="2000" smtClean="0"/>
          </a:p>
          <a:p>
            <a:r>
              <a:rPr lang="zh-CN" altLang="en-US" sz="2000" smtClean="0"/>
              <a:t>根据关联方向分为“单向关联”和“双向关联”</a:t>
            </a:r>
            <a:endParaRPr lang="en-US" altLang="zh-CN" sz="2000" smtClean="0"/>
          </a:p>
          <a:p>
            <a:r>
              <a:rPr lang="zh-CN" altLang="en-US" sz="2000" smtClean="0"/>
              <a:t>根据数据库表关联参照又分为“外键参照关联”、“主键参照关联”和“连接表参照关联”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819400"/>
            <a:ext cx="2334895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单向关联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单向关联</a:t>
            </a:r>
            <a:endParaRPr lang="en-US" altLang="zh-CN" sz="2000" smtClean="0"/>
          </a:p>
          <a:p>
            <a:pPr lvl="1"/>
            <a:r>
              <a:rPr lang="zh-CN" altLang="en-US" sz="1600" b="0" smtClean="0"/>
              <a:t>如果仅有从</a:t>
            </a:r>
            <a:r>
              <a:rPr lang="en-US" sz="1600" b="0" smtClean="0"/>
              <a:t>Order</a:t>
            </a:r>
            <a:r>
              <a:rPr lang="zh-CN" altLang="en-US" sz="1600" b="0" smtClean="0"/>
              <a:t>到</a:t>
            </a:r>
            <a:r>
              <a:rPr lang="en-US" sz="1600" b="0" smtClean="0"/>
              <a:t>Customer</a:t>
            </a:r>
            <a:r>
              <a:rPr lang="zh-CN" altLang="en-US" sz="1600" b="0" smtClean="0"/>
              <a:t>的关联，或者仅使用从</a:t>
            </a:r>
            <a:r>
              <a:rPr lang="en-US" sz="1600" b="0" smtClean="0"/>
              <a:t>Customer</a:t>
            </a:r>
            <a:r>
              <a:rPr lang="zh-CN" altLang="en-US" sz="1600" b="0" smtClean="0"/>
              <a:t>到</a:t>
            </a:r>
            <a:r>
              <a:rPr lang="en-US" sz="1600" b="0" smtClean="0"/>
              <a:t>Order</a:t>
            </a:r>
            <a:r>
              <a:rPr lang="zh-CN" altLang="en-US" sz="1600" b="0" smtClean="0"/>
              <a:t>的关联，这些称之为单向关联。</a:t>
            </a:r>
            <a:endParaRPr lang="en-US" altLang="zh-CN" sz="1600" b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单向关联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Order</a:t>
            </a:r>
            <a:r>
              <a:rPr lang="zh-CN" altLang="en-US" sz="2000" smtClean="0"/>
              <a:t>到</a:t>
            </a:r>
            <a:r>
              <a:rPr lang="en-US" sz="2000" smtClean="0"/>
              <a:t>Customer</a:t>
            </a:r>
            <a:r>
              <a:rPr lang="zh-CN" altLang="en-US" sz="2000" smtClean="0"/>
              <a:t>多对一单向关联</a:t>
            </a:r>
            <a:endParaRPr lang="en-US" altLang="zh-CN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Customer</a:t>
            </a:r>
            <a:r>
              <a:rPr lang="zh-CN" altLang="en-US" sz="2000" smtClean="0"/>
              <a:t>到</a:t>
            </a:r>
            <a:r>
              <a:rPr lang="en-US" sz="2000" smtClean="0"/>
              <a:t>Order</a:t>
            </a:r>
            <a:r>
              <a:rPr lang="zh-CN" altLang="en-US" sz="2000" smtClean="0"/>
              <a:t>一对多单向关联</a:t>
            </a:r>
            <a:endParaRPr lang="en-US" altLang="zh-CN" sz="2000" b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4953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191000"/>
            <a:ext cx="487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双向关联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关系型数据库设计时一般都是多对一或者一对一的单向关联</a:t>
            </a:r>
            <a:endParaRPr lang="en-US" sz="2000" smtClean="0"/>
          </a:p>
          <a:p>
            <a:r>
              <a:rPr lang="zh-CN" altLang="en-US" sz="2000" smtClean="0"/>
              <a:t>领域模型设计时，出发点不同，有时需要从对象</a:t>
            </a:r>
            <a:r>
              <a:rPr lang="en-US" sz="2000" smtClean="0"/>
              <a:t>A</a:t>
            </a:r>
            <a:r>
              <a:rPr lang="zh-CN" altLang="en-US" sz="2000" smtClean="0"/>
              <a:t>中获取对象</a:t>
            </a:r>
            <a:r>
              <a:rPr lang="en-US" sz="2000" smtClean="0"/>
              <a:t>B</a:t>
            </a:r>
            <a:r>
              <a:rPr lang="zh-CN" altLang="en-US" sz="2000" smtClean="0"/>
              <a:t>，而有时则需要从对象</a:t>
            </a:r>
            <a:r>
              <a:rPr lang="en-US" sz="2000" smtClean="0"/>
              <a:t>B</a:t>
            </a:r>
            <a:r>
              <a:rPr lang="zh-CN" altLang="en-US" sz="2000" smtClean="0"/>
              <a:t>中获取对象</a:t>
            </a:r>
            <a:r>
              <a:rPr lang="en-US" sz="2000" smtClean="0"/>
              <a:t>A</a:t>
            </a:r>
          </a:p>
          <a:p>
            <a:r>
              <a:rPr lang="en-US" sz="2000" smtClean="0"/>
              <a:t>Customer</a:t>
            </a:r>
            <a:r>
              <a:rPr lang="zh-CN" altLang="en-US" sz="2000" smtClean="0"/>
              <a:t>和</a:t>
            </a:r>
            <a:r>
              <a:rPr lang="en-US" sz="2000" smtClean="0"/>
              <a:t>Order</a:t>
            </a:r>
            <a:r>
              <a:rPr lang="zh-CN" altLang="en-US" sz="2000" smtClean="0"/>
              <a:t>一对多双向关联</a:t>
            </a:r>
            <a:endParaRPr lang="en-US" sz="2000" smtClean="0"/>
          </a:p>
          <a:p>
            <a:endParaRPr lang="en-US" altLang="zh-CN" sz="2000" b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00400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外键关联映射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普遍情况会使用外键参照关系，实现表的关联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617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主键关联映射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假设</a:t>
            </a:r>
            <a:r>
              <a:rPr lang="en-US" sz="2000" smtClean="0"/>
              <a:t>Customer</a:t>
            </a:r>
            <a:r>
              <a:rPr lang="zh-CN" altLang="en-US" sz="2000" smtClean="0"/>
              <a:t>类与</a:t>
            </a:r>
            <a:r>
              <a:rPr lang="en-US" sz="2000" smtClean="0"/>
              <a:t>Address</a:t>
            </a:r>
            <a:r>
              <a:rPr lang="zh-CN" altLang="en-US" sz="2000" smtClean="0"/>
              <a:t>类之间只存在一对一关联关系</a:t>
            </a:r>
            <a:endParaRPr lang="en-US" altLang="zh-CN" sz="2000" smtClean="0"/>
          </a:p>
          <a:p>
            <a:r>
              <a:rPr lang="en-US" sz="2000" smtClean="0"/>
              <a:t>ADDRESS</a:t>
            </a:r>
            <a:r>
              <a:rPr lang="zh-CN" altLang="en-US" sz="2000" smtClean="0"/>
              <a:t>表的</a:t>
            </a:r>
            <a:r>
              <a:rPr lang="en-US" sz="2000" smtClean="0"/>
              <a:t>ID</a:t>
            </a:r>
            <a:r>
              <a:rPr lang="zh-CN" altLang="en-US" sz="2000" smtClean="0"/>
              <a:t>字段既是主键，同时又作为外键参照</a:t>
            </a:r>
            <a:r>
              <a:rPr lang="en-US" sz="2000" smtClean="0"/>
              <a:t>CUSTOMERS</a:t>
            </a:r>
            <a:r>
              <a:rPr lang="zh-CN" altLang="en-US" sz="2000" smtClean="0"/>
              <a:t>表的主键。也就是说</a:t>
            </a:r>
            <a:r>
              <a:rPr lang="en-US" sz="2000" smtClean="0"/>
              <a:t>ADDRESS</a:t>
            </a:r>
            <a:r>
              <a:rPr lang="zh-CN" altLang="en-US" sz="2000" smtClean="0"/>
              <a:t>表和</a:t>
            </a:r>
            <a:r>
              <a:rPr lang="en-US" sz="2000" smtClean="0"/>
              <a:t>CUSTOMERS</a:t>
            </a:r>
            <a:r>
              <a:rPr lang="zh-CN" altLang="en-US" sz="2000" smtClean="0"/>
              <a:t>表共享主键。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90800"/>
            <a:ext cx="7162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连接表关联映射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通过中间连接表进行关联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多对一单向关联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使用了</a:t>
            </a:r>
            <a:r>
              <a:rPr lang="en-US" sz="2000" smtClean="0"/>
              <a:t>&lt;many-to-one&gt;</a:t>
            </a:r>
            <a:r>
              <a:rPr lang="zh-CN" altLang="en-US" sz="2000" smtClean="0"/>
              <a:t>元素标签来多对一的关系</a:t>
            </a:r>
            <a:endParaRPr lang="en-US" altLang="zh-CN" sz="2000" smtClean="0"/>
          </a:p>
          <a:p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1905000"/>
            <a:ext cx="79248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&lt;many-to-one</a:t>
            </a:r>
            <a:endParaRPr lang="zh-CN" altLang="en-US" smtClean="0"/>
          </a:p>
          <a:p>
            <a:pPr algn="l"/>
            <a:r>
              <a:rPr lang="en-US" smtClean="0"/>
              <a:t>        name=</a:t>
            </a:r>
            <a:r>
              <a:rPr lang="en-US" i="1" smtClean="0"/>
              <a:t>"customer"</a:t>
            </a:r>
            <a:endParaRPr lang="zh-CN" altLang="en-US" smtClean="0"/>
          </a:p>
          <a:p>
            <a:pPr algn="l"/>
            <a:r>
              <a:rPr lang="en-US" smtClean="0"/>
              <a:t>        column=</a:t>
            </a:r>
            <a:r>
              <a:rPr lang="en-US" i="1" smtClean="0"/>
              <a:t>"CUSTOMER_ID"</a:t>
            </a:r>
            <a:endParaRPr lang="zh-CN" altLang="en-US" smtClean="0"/>
          </a:p>
          <a:p>
            <a:pPr algn="l"/>
            <a:r>
              <a:rPr lang="en-US" smtClean="0"/>
              <a:t>        class=</a:t>
            </a:r>
            <a:r>
              <a:rPr lang="en-US" i="1" smtClean="0"/>
              <a:t>"mypack.Customer"</a:t>
            </a:r>
            <a:endParaRPr lang="zh-CN" altLang="en-US" smtClean="0"/>
          </a:p>
          <a:p>
            <a:pPr algn="l"/>
            <a:r>
              <a:rPr lang="en-US" smtClean="0"/>
              <a:t>        not-null=</a:t>
            </a:r>
            <a:r>
              <a:rPr lang="en-US" i="1" smtClean="0"/>
              <a:t>"true"</a:t>
            </a:r>
            <a:r>
              <a:rPr lang="en-US" smtClean="0"/>
              <a:t> </a:t>
            </a:r>
            <a:endParaRPr lang="zh-CN" altLang="en-US" smtClean="0"/>
          </a:p>
          <a:p>
            <a:pPr algn="l"/>
            <a:r>
              <a:rPr lang="en-US" smtClean="0"/>
              <a:t>        lazy=</a:t>
            </a:r>
            <a:r>
              <a:rPr lang="en-US" i="1" smtClean="0"/>
              <a:t>"false"</a:t>
            </a:r>
            <a:endParaRPr lang="zh-CN" altLang="en-US" smtClean="0"/>
          </a:p>
          <a:p>
            <a:pPr algn="l"/>
            <a:r>
              <a:rPr lang="en-US" smtClean="0"/>
              <a:t>     /&gt;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一对多双向关联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“一对多双向关联”和“多对一双向关联”是同一回事</a:t>
            </a:r>
            <a:endParaRPr lang="en-US" altLang="zh-CN" sz="2000" smtClean="0"/>
          </a:p>
          <a:p>
            <a:r>
              <a:rPr lang="en-US" sz="2000" smtClean="0"/>
              <a:t>&lt;set&gt;</a:t>
            </a:r>
            <a:r>
              <a:rPr lang="zh-CN" altLang="en-US" sz="2000" smtClean="0"/>
              <a:t>元素标签表示一对多关系</a:t>
            </a:r>
            <a:r>
              <a:rPr lang="en-US" altLang="zh-CN" sz="2000" smtClean="0"/>
              <a:t>,</a:t>
            </a:r>
            <a:r>
              <a:rPr lang="en-US" sz="2000" smtClean="0"/>
              <a:t> &lt;set&gt;</a:t>
            </a:r>
            <a:r>
              <a:rPr lang="zh-CN" altLang="en-US" sz="2000" smtClean="0"/>
              <a:t>是</a:t>
            </a:r>
            <a:r>
              <a:rPr lang="en-US" sz="2000" smtClean="0"/>
              <a:t>Hibernate</a:t>
            </a:r>
            <a:r>
              <a:rPr lang="zh-CN" altLang="en-US" sz="2000" smtClean="0"/>
              <a:t>的集合类型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通过实现接口达到多态，来进行类型转换的</a:t>
            </a:r>
            <a:endParaRPr lang="en-US" altLang="zh-CN" sz="2000" smtClean="0"/>
          </a:p>
          <a:p>
            <a:r>
              <a:rPr lang="zh-CN" altLang="en-US" sz="2000" smtClean="0"/>
              <a:t>在持久化类中定义集合类属性时，必须把属性声明为接口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23622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&lt;set </a:t>
            </a:r>
            <a:r>
              <a:rPr lang="en-US" altLang="zh-CN" smtClean="0"/>
              <a:t> </a:t>
            </a:r>
            <a:r>
              <a:rPr lang="en-US" smtClean="0"/>
              <a:t>name=</a:t>
            </a:r>
            <a:r>
              <a:rPr lang="en-US" i="1" smtClean="0"/>
              <a:t>"orders“</a:t>
            </a:r>
            <a:r>
              <a:rPr lang="en-US" altLang="zh-CN" smtClean="0"/>
              <a:t> </a:t>
            </a:r>
            <a:r>
              <a:rPr lang="en-US" smtClean="0"/>
              <a:t>cascade=</a:t>
            </a:r>
            <a:r>
              <a:rPr lang="en-US" i="1" smtClean="0"/>
              <a:t>"save-update"</a:t>
            </a:r>
            <a:r>
              <a:rPr lang="en-US" smtClean="0"/>
              <a:t> </a:t>
            </a:r>
            <a:r>
              <a:rPr lang="en-US" altLang="zh-CN" smtClean="0"/>
              <a:t> 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   &lt;key column=</a:t>
            </a:r>
            <a:r>
              <a:rPr lang="en-US" i="1" smtClean="0"/>
              <a:t>"CUSTOMER_ID"</a:t>
            </a:r>
            <a:r>
              <a:rPr lang="en-US" smtClean="0"/>
              <a:t> /&gt;</a:t>
            </a:r>
            <a:endParaRPr lang="zh-CN" altLang="en-US" smtClean="0"/>
          </a:p>
          <a:p>
            <a:pPr algn="l"/>
            <a:r>
              <a:rPr lang="en-US" smtClean="0"/>
              <a:t>        &lt;one-to-many class=</a:t>
            </a:r>
            <a:r>
              <a:rPr lang="en-US" i="1" smtClean="0"/>
              <a:t>“mypack.Order”</a:t>
            </a:r>
            <a:r>
              <a:rPr lang="en-US" smtClean="0"/>
              <a:t> /&gt;</a:t>
            </a:r>
            <a:endParaRPr lang="zh-CN" altLang="en-US" smtClean="0"/>
          </a:p>
          <a:p>
            <a:pPr algn="l"/>
            <a:r>
              <a:rPr lang="en-US" smtClean="0"/>
              <a:t>&lt;/set&gt;  </a:t>
            </a:r>
            <a:endParaRPr lang="zh-CN" altLang="en-US" smtClean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5800" y="48006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private</a:t>
            </a:r>
            <a:r>
              <a:rPr lang="en-US" smtClean="0"/>
              <a:t> Set orders = </a:t>
            </a:r>
            <a:r>
              <a:rPr lang="en-US" b="1" smtClean="0"/>
              <a:t>new</a:t>
            </a:r>
            <a:r>
              <a:rPr lang="en-US" smtClean="0"/>
              <a:t> HashSet();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一对一主键参照映射关联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“一对多双向关联”和“多对一双向关联”是同一回事</a:t>
            </a:r>
            <a:endParaRPr lang="en-US" altLang="zh-CN" sz="2000" smtClean="0"/>
          </a:p>
          <a:p>
            <a:r>
              <a:rPr lang="en-US" sz="2000" smtClean="0"/>
              <a:t>&lt;</a:t>
            </a:r>
            <a:r>
              <a:rPr lang="en-US" altLang="zh-CN" sz="2000" smtClean="0"/>
              <a:t>one-to-one</a:t>
            </a:r>
            <a:r>
              <a:rPr lang="en-US" sz="2000" smtClean="0"/>
              <a:t>&gt;</a:t>
            </a:r>
            <a:r>
              <a:rPr lang="zh-CN" altLang="en-US" sz="2000" smtClean="0"/>
              <a:t>元素标签表示一对一关系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通过实现接口达到多态，来进行类型转换的</a:t>
            </a:r>
            <a:endParaRPr lang="en-US" altLang="zh-CN" sz="2000" smtClean="0"/>
          </a:p>
          <a:p>
            <a:r>
              <a:rPr lang="zh-CN" altLang="en-US" sz="2000" smtClean="0"/>
              <a:t>在持久化类中定义集合类属性时，必须把属性声明为接口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23622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&lt;one-to-one name=</a:t>
            </a:r>
            <a:r>
              <a:rPr lang="en-US" i="1" smtClean="0"/>
              <a:t>"address"</a:t>
            </a:r>
            <a:r>
              <a:rPr lang="en-US" smtClean="0"/>
              <a:t> </a:t>
            </a:r>
            <a:endParaRPr lang="zh-CN" altLang="en-US" smtClean="0"/>
          </a:p>
          <a:p>
            <a:pPr algn="l"/>
            <a:r>
              <a:rPr lang="en-US" smtClean="0"/>
              <a:t>        class=</a:t>
            </a:r>
            <a:r>
              <a:rPr lang="en-US" i="1" smtClean="0"/>
              <a:t>"mypack.Address"</a:t>
            </a:r>
            <a:endParaRPr lang="zh-CN" altLang="en-US" smtClean="0"/>
          </a:p>
          <a:p>
            <a:pPr algn="l"/>
            <a:r>
              <a:rPr lang="en-US" smtClean="0"/>
              <a:t>        cascade=</a:t>
            </a:r>
            <a:r>
              <a:rPr lang="en-US" i="1" smtClean="0"/>
              <a:t>"all"</a:t>
            </a:r>
            <a:r>
              <a:rPr lang="en-US" smtClean="0"/>
              <a:t> </a:t>
            </a:r>
            <a:endParaRPr lang="zh-CN" altLang="en-US" smtClean="0"/>
          </a:p>
          <a:p>
            <a:pPr algn="l"/>
            <a:r>
              <a:rPr lang="en-US" smtClean="0"/>
              <a:t>     /&gt;</a:t>
            </a:r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5800" y="48006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private</a:t>
            </a:r>
            <a:r>
              <a:rPr lang="en-US" smtClean="0"/>
              <a:t> Set orders = </a:t>
            </a:r>
            <a:r>
              <a:rPr lang="en-US" b="1" smtClean="0"/>
              <a:t>new</a:t>
            </a:r>
            <a:r>
              <a:rPr lang="en-US" smtClean="0"/>
              <a:t> HashSet();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理解持久类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Hibernate</a:t>
            </a:r>
            <a:r>
              <a:rPr lang="zh-CN" altLang="en-US" smtClean="0"/>
              <a:t>映射</a:t>
            </a:r>
            <a:endParaRPr lang="zh-CN" altLang="en-US" dirty="0"/>
          </a:p>
          <a:p>
            <a:r>
              <a:rPr lang="zh-CN" altLang="en-US" smtClean="0"/>
              <a:t>掌握标识符生成器</a:t>
            </a:r>
            <a:endParaRPr lang="zh-CN" altLang="en-US" dirty="0"/>
          </a:p>
          <a:p>
            <a:r>
              <a:rPr lang="zh-CN" altLang="en-US" smtClean="0"/>
              <a:t>了解</a:t>
            </a:r>
            <a:r>
              <a:rPr lang="en-US" altLang="zh-CN" smtClean="0"/>
              <a:t>Hibenrate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zh-CN" altLang="en-US" smtClean="0"/>
              <a:t>掌握通过映射文件实现映射关系</a:t>
            </a:r>
            <a:endParaRPr lang="en-US" altLang="zh-CN" smtClean="0"/>
          </a:p>
          <a:p>
            <a:r>
              <a:rPr lang="zh-CN" altLang="en-US" smtClean="0"/>
              <a:t>掌握通过注解实现映射关系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连接表映射关联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数据库使用了中间连接表</a:t>
            </a:r>
            <a:endParaRPr lang="en-US" altLang="zh-CN" sz="2000" smtClean="0"/>
          </a:p>
          <a:p>
            <a:r>
              <a:rPr lang="zh-CN" altLang="en-US" sz="2000" smtClean="0"/>
              <a:t>使用</a:t>
            </a:r>
            <a:r>
              <a:rPr lang="en-US" sz="2000" smtClean="0"/>
              <a:t>&lt;join&gt;</a:t>
            </a:r>
            <a:r>
              <a:rPr lang="zh-CN" altLang="en-US" sz="2000" smtClean="0"/>
              <a:t>元素来表示连接表映射关联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" y="2362200"/>
            <a:ext cx="7924800" cy="2464594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&lt;join table="PersonAddress" </a:t>
            </a:r>
            <a:endParaRPr lang="zh-CN" altLang="en-US" smtClean="0"/>
          </a:p>
          <a:p>
            <a:pPr algn="l"/>
            <a:r>
              <a:rPr lang="en-US" smtClean="0"/>
              <a:t>        inverse="true" </a:t>
            </a:r>
            <a:endParaRPr lang="zh-CN" altLang="en-US" smtClean="0"/>
          </a:p>
          <a:p>
            <a:pPr algn="l"/>
            <a:r>
              <a:rPr lang="en-US" smtClean="0"/>
              <a:t>        optional="true"&gt;</a:t>
            </a:r>
            <a:endParaRPr lang="zh-CN" altLang="en-US" smtClean="0"/>
          </a:p>
          <a:p>
            <a:pPr algn="l"/>
            <a:r>
              <a:rPr lang="en-US" smtClean="0"/>
              <a:t>        &lt;key column="addressId"/&gt;</a:t>
            </a:r>
            <a:endParaRPr lang="zh-CN" altLang="en-US" smtClean="0"/>
          </a:p>
          <a:p>
            <a:pPr algn="l"/>
            <a:r>
              <a:rPr lang="en-US" smtClean="0"/>
              <a:t>        &lt;many-to-one name="person"</a:t>
            </a:r>
            <a:endParaRPr lang="zh-CN" altLang="en-US" smtClean="0"/>
          </a:p>
          <a:p>
            <a:pPr algn="l"/>
            <a:r>
              <a:rPr lang="en-US" smtClean="0"/>
              <a:t>            column="personId"</a:t>
            </a:r>
            <a:endParaRPr lang="zh-CN" altLang="en-US" smtClean="0"/>
          </a:p>
          <a:p>
            <a:pPr algn="l"/>
            <a:r>
              <a:rPr lang="en-US" smtClean="0"/>
              <a:t>            not-null="true"/&gt;</a:t>
            </a:r>
            <a:endParaRPr lang="zh-CN" altLang="en-US" smtClean="0"/>
          </a:p>
          <a:p>
            <a:pPr algn="l"/>
            <a:r>
              <a:rPr lang="en-US" smtClean="0"/>
              <a:t>    &lt;/join&gt;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映射继承关系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三种基本的继承映射策略支持</a:t>
            </a:r>
            <a:endParaRPr lang="en-US" altLang="zh-CN" sz="2000" smtClean="0"/>
          </a:p>
          <a:p>
            <a:pPr lvl="1"/>
            <a:r>
              <a:rPr lang="en-US" sz="1600" smtClean="0"/>
              <a:t>1,</a:t>
            </a:r>
            <a:r>
              <a:rPr lang="zh-CN" altLang="en-US" sz="1600" smtClean="0"/>
              <a:t>每个根类一张表</a:t>
            </a:r>
            <a:r>
              <a:rPr lang="en-US" sz="1600" smtClean="0"/>
              <a:t>(table per class hierarchy)</a:t>
            </a:r>
            <a:endParaRPr lang="zh-CN" altLang="en-US" sz="1600" smtClean="0"/>
          </a:p>
          <a:p>
            <a:pPr lvl="1"/>
            <a:r>
              <a:rPr lang="en-US" sz="1600" smtClean="0"/>
              <a:t>2,</a:t>
            </a:r>
            <a:r>
              <a:rPr lang="zh-CN" altLang="en-US" sz="1600" smtClean="0"/>
              <a:t>每个类一张表</a:t>
            </a:r>
            <a:r>
              <a:rPr lang="en-US" sz="1600" smtClean="0"/>
              <a:t>(table per subclass)</a:t>
            </a:r>
            <a:endParaRPr lang="zh-CN" altLang="en-US" sz="1600" smtClean="0"/>
          </a:p>
          <a:p>
            <a:pPr lvl="1"/>
            <a:r>
              <a:rPr lang="en-US" sz="1600" smtClean="0"/>
              <a:t>3,</a:t>
            </a:r>
            <a:r>
              <a:rPr lang="zh-CN" altLang="en-US" sz="1600" smtClean="0"/>
              <a:t>每个具体类一张表</a:t>
            </a:r>
            <a:r>
              <a:rPr lang="en-US" sz="1600" smtClean="0"/>
              <a:t>(table per concrete class)</a:t>
            </a:r>
            <a:endParaRPr lang="zh-CN" altLang="en-US" sz="1600" smtClean="0"/>
          </a:p>
          <a:p>
            <a:r>
              <a:rPr lang="zh-CN" altLang="en-US" sz="2000" smtClean="0"/>
              <a:t>隐式多态</a:t>
            </a:r>
            <a:r>
              <a:rPr lang="en-US" sz="2000" smtClean="0"/>
              <a:t>(implicit polymorphism)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每个根类一张表的继承映射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根类对应一张表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472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04800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每个根类一张表的继承映射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子类的映射是通过定义子类的</a:t>
            </a:r>
            <a:r>
              <a:rPr lang="en-US" sz="2000" smtClean="0"/>
              <a:t>&lt;subclass&gt;</a:t>
            </a:r>
            <a:r>
              <a:rPr lang="zh-CN" altLang="en-US" sz="2000" smtClean="0"/>
              <a:t>元素标签来实现</a:t>
            </a:r>
            <a:endParaRPr lang="en-US" altLang="zh-CN" sz="2000" smtClean="0"/>
          </a:p>
          <a:p>
            <a:pPr lvl="1"/>
            <a:r>
              <a:rPr lang="en-US" sz="1600" smtClean="0"/>
              <a:t>name</a:t>
            </a:r>
            <a:r>
              <a:rPr lang="zh-CN" altLang="en-US" sz="1600" smtClean="0"/>
              <a:t>属性指向了子类的类名</a:t>
            </a:r>
            <a:endParaRPr lang="en-US" altLang="zh-CN" sz="1600" smtClean="0"/>
          </a:p>
          <a:p>
            <a:pPr lvl="1"/>
            <a:r>
              <a:rPr lang="en-US" sz="1600" smtClean="0"/>
              <a:t>discriminator-value</a:t>
            </a:r>
            <a:r>
              <a:rPr lang="zh-CN" altLang="en-US" sz="1600" smtClean="0"/>
              <a:t>属性指定了</a:t>
            </a:r>
            <a:r>
              <a:rPr lang="en-US" sz="1600" smtClean="0"/>
              <a:t>EMPLOYEES</a:t>
            </a:r>
            <a:r>
              <a:rPr lang="zh-CN" altLang="en-US" sz="1600" smtClean="0"/>
              <a:t>表的</a:t>
            </a:r>
            <a:r>
              <a:rPr lang="en-US" sz="1600" smtClean="0"/>
              <a:t>EMPLOYEE_TYPE</a:t>
            </a:r>
            <a:r>
              <a:rPr lang="zh-CN" altLang="en-US" sz="1600" smtClean="0"/>
              <a:t>的取值</a:t>
            </a:r>
            <a:endParaRPr lang="en-US" altLang="zh-CN" sz="16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2667000"/>
            <a:ext cx="7924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&lt;discriminator column=</a:t>
            </a:r>
            <a:r>
              <a:rPr lang="en-US" i="1" smtClean="0"/>
              <a:t>"EMPLOYEE_TYPE"</a:t>
            </a:r>
            <a:r>
              <a:rPr lang="en-US" smtClean="0"/>
              <a:t> type=</a:t>
            </a:r>
            <a:r>
              <a:rPr lang="en-US" i="1" smtClean="0"/>
              <a:t>"string"</a:t>
            </a:r>
            <a:r>
              <a:rPr lang="en-US" smtClean="0"/>
              <a:t>  /&gt;</a:t>
            </a:r>
          </a:p>
          <a:p>
            <a:pPr algn="l"/>
            <a:r>
              <a:rPr lang="en-US" smtClean="0"/>
              <a:t> </a:t>
            </a:r>
          </a:p>
          <a:p>
            <a:pPr algn="l"/>
            <a:r>
              <a:rPr lang="en-US" smtClean="0"/>
              <a:t>&lt;subclass name=</a:t>
            </a:r>
            <a:r>
              <a:rPr lang="en-US" i="1" smtClean="0"/>
              <a:t>"mypack.SalariedEmployee"</a:t>
            </a:r>
            <a:r>
              <a:rPr lang="en-US" smtClean="0"/>
              <a:t> discriminator-value=</a:t>
            </a:r>
            <a:r>
              <a:rPr lang="en-US" i="1" smtClean="0"/>
              <a:t>"SE"</a:t>
            </a:r>
            <a:r>
              <a:rPr lang="en-US" smtClean="0"/>
              <a:t> &gt;</a:t>
            </a:r>
            <a:endParaRPr lang="zh-CN" altLang="en-US" smtClean="0"/>
          </a:p>
          <a:p>
            <a:pPr algn="l"/>
            <a:r>
              <a:rPr lang="en-US" smtClean="0"/>
              <a:t>         &lt;property name=</a:t>
            </a:r>
            <a:r>
              <a:rPr lang="en-US" i="1" smtClean="0"/>
              <a:t>"salary"</a:t>
            </a:r>
            <a:r>
              <a:rPr lang="en-US" smtClean="0"/>
              <a:t> column=</a:t>
            </a:r>
            <a:r>
              <a:rPr lang="en-US" i="1" smtClean="0"/>
              <a:t>"SALARY"</a:t>
            </a:r>
            <a:r>
              <a:rPr lang="en-US" smtClean="0"/>
              <a:t> type=</a:t>
            </a:r>
            <a:r>
              <a:rPr lang="en-US" i="1" smtClean="0"/>
              <a:t>"double"</a:t>
            </a:r>
            <a:r>
              <a:rPr lang="en-US" smtClean="0"/>
              <a:t> /&gt;</a:t>
            </a:r>
            <a:endParaRPr lang="zh-CN" altLang="en-US" smtClean="0"/>
          </a:p>
          <a:p>
            <a:pPr algn="l"/>
            <a:r>
              <a:rPr lang="en-US" smtClean="0"/>
              <a:t> &lt;/subclass&gt;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每个类一张表的继承映射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每个类对应一张表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14478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429000"/>
            <a:ext cx="6629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每个类一张表的继承映射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子类的映射是通过定义连接子类的</a:t>
            </a:r>
            <a:r>
              <a:rPr lang="en-US" sz="2000" smtClean="0"/>
              <a:t>&lt;joined-subclass&gt;</a:t>
            </a:r>
            <a:r>
              <a:rPr lang="zh-CN" altLang="en-US" sz="2000" smtClean="0"/>
              <a:t>元素标签来实现的</a:t>
            </a:r>
            <a:endParaRPr lang="en-US" altLang="zh-CN" sz="2000" smtClean="0"/>
          </a:p>
          <a:p>
            <a:pPr lvl="1"/>
            <a:r>
              <a:rPr lang="en-US" sz="1600" smtClean="0"/>
              <a:t>name</a:t>
            </a:r>
            <a:r>
              <a:rPr lang="zh-CN" altLang="en-US" sz="1600" smtClean="0"/>
              <a:t>属性指向了子类的类名</a:t>
            </a:r>
            <a:endParaRPr lang="en-US" altLang="zh-CN" sz="1600" smtClean="0"/>
          </a:p>
          <a:p>
            <a:pPr lvl="1"/>
            <a:r>
              <a:rPr lang="en-US" sz="1600" smtClean="0"/>
              <a:t>table</a:t>
            </a:r>
            <a:r>
              <a:rPr lang="zh-CN" altLang="en-US" sz="1600" smtClean="0"/>
              <a:t>属性指向了对应的表名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子元素</a:t>
            </a:r>
            <a:r>
              <a:rPr lang="en-US" sz="1600" smtClean="0"/>
              <a:t>&lt;key&gt;</a:t>
            </a:r>
            <a:r>
              <a:rPr lang="zh-CN" altLang="en-US" sz="1600" smtClean="0"/>
              <a:t>指定了</a:t>
            </a:r>
            <a:r>
              <a:rPr lang="en-US" sz="1600" smtClean="0"/>
              <a:t>HOURLY_EMPLOYEES</a:t>
            </a:r>
            <a:r>
              <a:rPr lang="zh-CN" altLang="en-US" sz="1600" smtClean="0"/>
              <a:t>表和</a:t>
            </a:r>
            <a:r>
              <a:rPr lang="en-US" sz="1600" smtClean="0"/>
              <a:t>SALARIED_EMPLOYEES</a:t>
            </a:r>
            <a:r>
              <a:rPr lang="zh-CN" altLang="en-US" sz="1600" smtClean="0"/>
              <a:t>表即为主键又为外键的</a:t>
            </a:r>
            <a:r>
              <a:rPr lang="en-US" sz="1600" smtClean="0"/>
              <a:t>EMPLOYEE_ID</a:t>
            </a:r>
            <a:r>
              <a:rPr lang="zh-CN" altLang="en-US" sz="1600" smtClean="0"/>
              <a:t>字段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7200" y="3581400"/>
            <a:ext cx="7924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&lt;joined-subclass name=</a:t>
            </a:r>
            <a:r>
              <a:rPr lang="en-US" i="1" smtClean="0"/>
              <a:t>"mypack.SalariedEmployee"</a:t>
            </a:r>
            <a:r>
              <a:rPr lang="en-US" smtClean="0"/>
              <a:t>  table=</a:t>
            </a:r>
            <a:r>
              <a:rPr lang="en-US" i="1" smtClean="0"/>
              <a:t>"SALARIED_EMPLOYEES"</a:t>
            </a:r>
            <a:r>
              <a:rPr lang="en-US" smtClean="0"/>
              <a:t> &gt;</a:t>
            </a:r>
            <a:endParaRPr lang="zh-CN" altLang="en-US" smtClean="0"/>
          </a:p>
          <a:p>
            <a:pPr algn="l"/>
            <a:r>
              <a:rPr lang="en-US" smtClean="0"/>
              <a:t>         &lt;key column=</a:t>
            </a:r>
            <a:r>
              <a:rPr lang="en-US" i="1" smtClean="0"/>
              <a:t>"EMPLOYEE_ID"</a:t>
            </a:r>
            <a:r>
              <a:rPr lang="en-US" smtClean="0"/>
              <a:t> /&gt;</a:t>
            </a:r>
            <a:endParaRPr lang="zh-CN" altLang="en-US" smtClean="0"/>
          </a:p>
          <a:p>
            <a:pPr algn="l"/>
            <a:r>
              <a:rPr lang="en-US" smtClean="0"/>
              <a:t>         &lt;property name=</a:t>
            </a:r>
            <a:r>
              <a:rPr lang="en-US" i="1" smtClean="0"/>
              <a:t>"salary"</a:t>
            </a:r>
            <a:r>
              <a:rPr lang="en-US" smtClean="0"/>
              <a:t> column=</a:t>
            </a:r>
            <a:r>
              <a:rPr lang="en-US" i="1" smtClean="0"/>
              <a:t>"SALARY"</a:t>
            </a:r>
            <a:r>
              <a:rPr lang="en-US" smtClean="0"/>
              <a:t> type=</a:t>
            </a:r>
            <a:r>
              <a:rPr lang="en-US" i="1" smtClean="0"/>
              <a:t>"double"</a:t>
            </a:r>
            <a:r>
              <a:rPr lang="en-US" smtClean="0"/>
              <a:t> /&gt;</a:t>
            </a:r>
            <a:endParaRPr lang="zh-CN" altLang="en-US" smtClean="0"/>
          </a:p>
          <a:p>
            <a:pPr algn="l"/>
            <a:r>
              <a:rPr lang="en-US" smtClean="0"/>
              <a:t>      &lt;/joined-subclass&gt;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每个类一张表的继承映射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把</a:t>
            </a:r>
            <a:r>
              <a:rPr lang="en-US" sz="2000" smtClean="0"/>
              <a:t>Employee.hbm.xml</a:t>
            </a:r>
            <a:r>
              <a:rPr lang="zh-CN" altLang="en-US" sz="2000" smtClean="0"/>
              <a:t>映射文件中</a:t>
            </a:r>
            <a:r>
              <a:rPr lang="en-US" sz="2000" smtClean="0"/>
              <a:t>&lt;joined-subclass&gt;</a:t>
            </a:r>
            <a:r>
              <a:rPr lang="zh-CN" altLang="en-US" sz="2000" smtClean="0"/>
              <a:t>元素的部分提取拆分，增加两个映射文件，单独的为两个子类和它们对应的表增加两个映射文件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14600"/>
            <a:ext cx="746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60350"/>
            <a:ext cx="5781675" cy="431800"/>
          </a:xfrm>
        </p:spPr>
        <p:txBody>
          <a:bodyPr/>
          <a:lstStyle/>
          <a:p>
            <a:r>
              <a:rPr lang="zh-CN" altLang="en-US" smtClean="0"/>
              <a:t>每个具体类一张表的继承映射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每个具体类对应一张表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1447799"/>
            <a:ext cx="3200399" cy="16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124200"/>
            <a:ext cx="5867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每个具体类一张表的继承映射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子类的映射是通过定义联合子类的</a:t>
            </a:r>
            <a:r>
              <a:rPr lang="en-US" sz="2000" smtClean="0"/>
              <a:t>&lt;union-subclass&gt;</a:t>
            </a:r>
            <a:r>
              <a:rPr lang="zh-CN" altLang="en-US" sz="2000" smtClean="0"/>
              <a:t>元素标签来实现的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r>
              <a:rPr lang="en-US" sz="2000" smtClean="0"/>
              <a:t>&lt;joined-subclass&gt;</a:t>
            </a:r>
            <a:r>
              <a:rPr lang="zh-CN" altLang="en-US" sz="2000" smtClean="0"/>
              <a:t>元素</a:t>
            </a:r>
            <a:endParaRPr lang="en-US" altLang="zh-CN" sz="2000" smtClean="0"/>
          </a:p>
          <a:p>
            <a:endParaRPr lang="en-US" sz="2000" smtClean="0"/>
          </a:p>
          <a:p>
            <a:r>
              <a:rPr lang="en-US" sz="2000" smtClean="0"/>
              <a:t>&lt;union-subclass&gt;</a:t>
            </a:r>
            <a:r>
              <a:rPr lang="zh-CN" altLang="en-US" sz="2000" smtClean="0"/>
              <a:t>元素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1623060"/>
            <a:ext cx="7924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 &lt;union-subclass name=</a:t>
            </a:r>
            <a:r>
              <a:rPr lang="en-US" i="1" smtClean="0"/>
              <a:t>"mypack.SalariedEmployee"</a:t>
            </a:r>
            <a:r>
              <a:rPr lang="en-US" smtClean="0"/>
              <a:t>  </a:t>
            </a:r>
            <a:endParaRPr lang="zh-CN" altLang="en-US" smtClean="0"/>
          </a:p>
          <a:p>
            <a:pPr algn="l"/>
            <a:r>
              <a:rPr lang="en-US" smtClean="0"/>
              <a:t>	table=</a:t>
            </a:r>
            <a:r>
              <a:rPr lang="en-US" i="1" smtClean="0"/>
              <a:t>"SALARIED_EMPLOYEES"</a:t>
            </a:r>
            <a:r>
              <a:rPr lang="en-US" smtClean="0"/>
              <a:t> </a:t>
            </a:r>
            <a:endParaRPr lang="zh-CN" altLang="en-US" smtClean="0"/>
          </a:p>
          <a:p>
            <a:pPr algn="l"/>
            <a:r>
              <a:rPr lang="en-US" smtClean="0"/>
              <a:t>	extends=</a:t>
            </a:r>
            <a:r>
              <a:rPr lang="en-US" i="1" smtClean="0"/>
              <a:t>"mypack.Employee"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    &lt;property name=</a:t>
            </a:r>
            <a:r>
              <a:rPr lang="en-US" i="1" smtClean="0"/>
              <a:t>"salary"</a:t>
            </a:r>
            <a:r>
              <a:rPr lang="en-US" smtClean="0"/>
              <a:t> column=</a:t>
            </a:r>
            <a:r>
              <a:rPr lang="en-US" i="1" smtClean="0"/>
              <a:t>"SALARY"</a:t>
            </a:r>
            <a:r>
              <a:rPr lang="en-US" smtClean="0"/>
              <a:t> type=</a:t>
            </a:r>
            <a:r>
              <a:rPr lang="en-US" i="1" smtClean="0"/>
              <a:t>"double"</a:t>
            </a:r>
            <a:r>
              <a:rPr lang="en-US" smtClean="0"/>
              <a:t> /&gt;      &lt;/union-subclass&gt;</a:t>
            </a:r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5800" y="42672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Select * from </a:t>
            </a:r>
            <a:r>
              <a:rPr lang="zh-CN" altLang="en-US" smtClean="0"/>
              <a:t>表</a:t>
            </a:r>
            <a:r>
              <a:rPr lang="en-US" smtClean="0"/>
              <a:t>A left join </a:t>
            </a:r>
            <a:r>
              <a:rPr lang="zh-CN" altLang="en-US" smtClean="0"/>
              <a:t>表</a:t>
            </a:r>
            <a:r>
              <a:rPr lang="en-US" smtClean="0"/>
              <a:t>B on </a:t>
            </a:r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85800" y="5320665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Select * from </a:t>
            </a:r>
            <a:r>
              <a:rPr lang="zh-CN" altLang="en-US" smtClean="0"/>
              <a:t>表</a:t>
            </a:r>
            <a:r>
              <a:rPr lang="en-US" smtClean="0"/>
              <a:t>A union select * from </a:t>
            </a:r>
            <a:r>
              <a:rPr lang="zh-CN" altLang="en-US" smtClean="0"/>
              <a:t>表</a:t>
            </a:r>
            <a:r>
              <a:rPr lang="en-US" smtClean="0"/>
              <a:t>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每个具体类一张表的继承映射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提取合并两个单独映射文件中的代码，从而增加</a:t>
            </a:r>
            <a:r>
              <a:rPr lang="en-US" sz="2000" smtClean="0"/>
              <a:t>Employee.hbm.xml</a:t>
            </a:r>
            <a:r>
              <a:rPr lang="zh-CN" altLang="en-US" sz="2000" smtClean="0"/>
              <a:t>文件，减少</a:t>
            </a:r>
            <a:r>
              <a:rPr lang="en-US" sz="2000" smtClean="0"/>
              <a:t>HourlyEmployee.hbm.xml</a:t>
            </a:r>
            <a:r>
              <a:rPr lang="zh-CN" altLang="en-US" sz="2000" smtClean="0"/>
              <a:t>和</a:t>
            </a:r>
            <a:r>
              <a:rPr lang="en-US" sz="2000" smtClean="0"/>
              <a:t>SalariedEmployee.hbm.xml</a:t>
            </a:r>
            <a:r>
              <a:rPr lang="zh-CN" altLang="en-US" sz="2000" smtClean="0"/>
              <a:t>映射文件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14600"/>
            <a:ext cx="678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持久类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对象</a:t>
            </a:r>
            <a:r>
              <a:rPr lang="en-US" sz="2000" smtClean="0"/>
              <a:t>-</a:t>
            </a:r>
            <a:r>
              <a:rPr lang="zh-CN" altLang="en-US" sz="2000" smtClean="0"/>
              <a:t>关系映射中的对象，指的是持久类</a:t>
            </a:r>
            <a:r>
              <a:rPr lang="en-US" sz="2000" smtClean="0"/>
              <a:t>(persistent class)</a:t>
            </a:r>
          </a:p>
          <a:p>
            <a:r>
              <a:rPr lang="zh-CN" altLang="en-US" sz="2000" smtClean="0"/>
              <a:t>在应用程序中，用来实现业务问题实体的类就是持久化类</a:t>
            </a:r>
            <a:endParaRPr lang="en-US" sz="2000" smtClean="0"/>
          </a:p>
          <a:p>
            <a:r>
              <a:rPr lang="zh-CN" altLang="en-US" sz="2000" smtClean="0"/>
              <a:t>持久化类遵循一些简单的规则</a:t>
            </a:r>
            <a:r>
              <a:rPr lang="en-US" altLang="zh-CN" sz="2000" smtClean="0"/>
              <a:t>(</a:t>
            </a:r>
            <a:r>
              <a:rPr lang="zh-CN" altLang="en-US" sz="2000" smtClean="0"/>
              <a:t>不是必须的</a:t>
            </a:r>
            <a:r>
              <a:rPr lang="en-US" altLang="zh-CN" sz="2000" smtClean="0"/>
              <a:t>)</a:t>
            </a:r>
          </a:p>
          <a:p>
            <a:r>
              <a:rPr lang="zh-CN" altLang="en-US" sz="2000" smtClean="0"/>
              <a:t>规则就是</a:t>
            </a:r>
            <a:r>
              <a:rPr lang="en-US" sz="2000" smtClean="0"/>
              <a:t>Plain Old Java Object (POJO</a:t>
            </a:r>
            <a:r>
              <a:rPr lang="zh-CN" altLang="en-US" sz="2000" smtClean="0"/>
              <a:t>，简单传统</a:t>
            </a:r>
            <a:r>
              <a:rPr lang="en-US" sz="2000" smtClean="0"/>
              <a:t>Java</a:t>
            </a:r>
            <a:r>
              <a:rPr lang="zh-CN" altLang="en-US" sz="2000" smtClean="0"/>
              <a:t>对象</a:t>
            </a:r>
            <a:r>
              <a:rPr lang="en-US" sz="2000" smtClean="0"/>
              <a:t>)</a:t>
            </a:r>
            <a:r>
              <a:rPr lang="zh-CN" altLang="en-US" sz="2000" smtClean="0"/>
              <a:t>编程模型</a:t>
            </a:r>
            <a:endParaRPr lang="en-US" altLang="zh-CN" sz="2000" smtClean="0"/>
          </a:p>
          <a:p>
            <a:pPr lvl="1"/>
            <a:r>
              <a:rPr lang="en-US" sz="1600" smtClean="0"/>
              <a:t>1,</a:t>
            </a:r>
            <a:r>
              <a:rPr lang="zh-CN" altLang="en-US" sz="1600" smtClean="0"/>
              <a:t>为持久化字段声明访问器</a:t>
            </a:r>
            <a:r>
              <a:rPr lang="en-US" sz="1600" smtClean="0"/>
              <a:t>(accessors)</a:t>
            </a:r>
            <a:r>
              <a:rPr lang="zh-CN" altLang="en-US" sz="1600" smtClean="0"/>
              <a:t>和是否可变的标志</a:t>
            </a:r>
            <a:r>
              <a:rPr lang="en-US" sz="1600" smtClean="0"/>
              <a:t>(mutators)</a:t>
            </a:r>
            <a:endParaRPr lang="zh-CN" altLang="en-US" sz="1600" smtClean="0"/>
          </a:p>
          <a:p>
            <a:pPr lvl="1"/>
            <a:r>
              <a:rPr lang="en-US" sz="1600" smtClean="0"/>
              <a:t>2,</a:t>
            </a:r>
            <a:r>
              <a:rPr lang="zh-CN" altLang="en-US" sz="1600" smtClean="0"/>
              <a:t>实现一个默认的构造方法（</a:t>
            </a:r>
            <a:r>
              <a:rPr lang="en-US" sz="1600" smtClean="0"/>
              <a:t>constructor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lvl="1"/>
            <a:r>
              <a:rPr lang="en-US" sz="1600" smtClean="0"/>
              <a:t>3,</a:t>
            </a:r>
            <a:r>
              <a:rPr lang="zh-CN" altLang="en-US" sz="1600" smtClean="0"/>
              <a:t>提供一个标识属性（</a:t>
            </a:r>
            <a:r>
              <a:rPr lang="en-US" sz="1600" smtClean="0"/>
              <a:t>identifier property</a:t>
            </a:r>
            <a:r>
              <a:rPr lang="zh-CN" altLang="en-US" sz="1600" smtClean="0"/>
              <a:t>）（可选）</a:t>
            </a:r>
            <a:endParaRPr lang="en-US" altLang="zh-CN" sz="1600" smtClean="0"/>
          </a:p>
          <a:p>
            <a:pPr lvl="1"/>
            <a:r>
              <a:rPr lang="en-US" sz="1600" smtClean="0"/>
              <a:t>4</a:t>
            </a:r>
            <a:r>
              <a:rPr lang="zh-CN" altLang="en-US" sz="1600" smtClean="0"/>
              <a:t>，使用非</a:t>
            </a:r>
            <a:r>
              <a:rPr lang="en-US" sz="1600" smtClean="0"/>
              <a:t>final</a:t>
            </a:r>
            <a:r>
              <a:rPr lang="zh-CN" altLang="en-US" sz="1600" smtClean="0"/>
              <a:t>的类</a:t>
            </a:r>
            <a:r>
              <a:rPr lang="en-US" sz="1600" smtClean="0"/>
              <a:t> (</a:t>
            </a:r>
            <a:r>
              <a:rPr lang="zh-CN" altLang="en-US" sz="1600" smtClean="0"/>
              <a:t>可选</a:t>
            </a:r>
            <a:r>
              <a:rPr lang="en-US" sz="1600" smtClean="0"/>
              <a:t>)</a:t>
            </a:r>
            <a:endParaRPr lang="en-US" altLang="zh-CN" sz="16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隐身多态的继承映射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每一类对应一张表的数据库模型</a:t>
            </a:r>
            <a:endParaRPr lang="en-US" altLang="zh-CN" sz="2000" smtClean="0"/>
          </a:p>
          <a:p>
            <a:r>
              <a:rPr lang="zh-CN" altLang="en-US" sz="2000" smtClean="0"/>
              <a:t>从映射文件无法看出哪里使用了继承映射，它会根据实体的继承关系，无需映射配置来完成多态，这就是隐式多态。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667000"/>
            <a:ext cx="7543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继承关系映射小结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219200"/>
            <a:ext cx="748794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en-US" altLang="zh-CN" smtClean="0"/>
              <a:t>JPA</a:t>
            </a:r>
            <a:r>
              <a:rPr lang="zh-CN" altLang="en-US" smtClean="0"/>
              <a:t>与注解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注解也被称为元数据，</a:t>
            </a:r>
            <a:r>
              <a:rPr lang="en-US" sz="2000" smtClean="0"/>
              <a:t> </a:t>
            </a:r>
            <a:r>
              <a:rPr lang="zh-CN" altLang="en-US" sz="2000" smtClean="0"/>
              <a:t>是</a:t>
            </a:r>
            <a:r>
              <a:rPr lang="en-US" sz="2000" smtClean="0"/>
              <a:t>JDK</a:t>
            </a:r>
            <a:r>
              <a:rPr lang="zh-CN" altLang="en-US" sz="2000" smtClean="0"/>
              <a:t>中的基础知识</a:t>
            </a:r>
            <a:endParaRPr lang="en-US" sz="2000" smtClean="0"/>
          </a:p>
          <a:p>
            <a:r>
              <a:rPr lang="en-US" sz="2000" smtClean="0"/>
              <a:t>JPA</a:t>
            </a:r>
            <a:r>
              <a:rPr lang="zh-CN" altLang="en-US" sz="2000" smtClean="0"/>
              <a:t>全称</a:t>
            </a:r>
            <a:r>
              <a:rPr lang="en-US" sz="2000" smtClean="0"/>
              <a:t>Java Persistence API</a:t>
            </a:r>
          </a:p>
          <a:p>
            <a:r>
              <a:rPr lang="en-US" sz="2000" smtClean="0"/>
              <a:t>JPA</a:t>
            </a:r>
            <a:r>
              <a:rPr lang="zh-CN" altLang="en-US" sz="2000" smtClean="0"/>
              <a:t>是一个接口规范</a:t>
            </a:r>
            <a:endParaRPr lang="en-US" altLang="zh-CN" sz="2000" smtClean="0"/>
          </a:p>
          <a:p>
            <a:r>
              <a:rPr lang="en-US" sz="2000" smtClean="0"/>
              <a:t>Hibernate</a:t>
            </a:r>
            <a:r>
              <a:rPr lang="zh-CN" altLang="en-US" sz="2000" smtClean="0"/>
              <a:t>使用注解实来实现对象</a:t>
            </a:r>
            <a:r>
              <a:rPr lang="en-US" sz="2000" smtClean="0"/>
              <a:t>-</a:t>
            </a:r>
            <a:r>
              <a:rPr lang="zh-CN" altLang="en-US" sz="2000" smtClean="0"/>
              <a:t>关系映射，其实就是通过注解技术完成了</a:t>
            </a:r>
            <a:r>
              <a:rPr lang="en-US" sz="2000" smtClean="0"/>
              <a:t>JPA</a:t>
            </a:r>
            <a:r>
              <a:rPr lang="zh-CN" altLang="en-US" sz="2000" smtClean="0"/>
              <a:t>的实现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使用注解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配置文件中加载实体类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实体和表注解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字段和类型相关注解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162306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&lt;mapping class=</a:t>
            </a:r>
            <a:r>
              <a:rPr lang="en-US" i="1" smtClean="0"/>
              <a:t>"example.Event"</a:t>
            </a:r>
            <a:r>
              <a:rPr lang="en-US" smtClean="0"/>
              <a:t>/&gt;</a:t>
            </a:r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5800" y="41910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@Id</a:t>
            </a:r>
            <a:endParaRPr lang="zh-CN" altLang="en-US" smtClean="0"/>
          </a:p>
          <a:p>
            <a:pPr algn="l"/>
            <a:r>
              <a:rPr lang="en-US" smtClean="0"/>
              <a:t>@GeneratedValue(generator=“increment”)</a:t>
            </a:r>
            <a:endParaRPr lang="zh-CN" altLang="en-US" smtClean="0"/>
          </a:p>
          <a:p>
            <a:pPr algn="l"/>
            <a:r>
              <a:rPr lang="en-US" smtClean="0"/>
              <a:t>@GenericGenerator(name=“increment”, strategy = “increment”)    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long</a:t>
            </a:r>
            <a:r>
              <a:rPr lang="en-US" smtClean="0"/>
              <a:t> getId() {</a:t>
            </a:r>
            <a:endParaRPr lang="zh-CN" altLang="en-US" smtClean="0"/>
          </a:p>
          <a:p>
            <a:pPr algn="l"/>
            <a:r>
              <a:rPr lang="en-US" smtClean="0"/>
              <a:t>        </a:t>
            </a:r>
            <a:r>
              <a:rPr lang="en-US" b="1" smtClean="0"/>
              <a:t>return</a:t>
            </a:r>
            <a:r>
              <a:rPr lang="en-US" smtClean="0"/>
              <a:t> </a:t>
            </a:r>
            <a:r>
              <a:rPr lang="en-US" b="1" smtClean="0"/>
              <a:t>this</a:t>
            </a:r>
            <a:r>
              <a:rPr lang="en-US" smtClean="0"/>
              <a:t>.id;</a:t>
            </a:r>
            <a:endParaRPr lang="zh-CN" altLang="en-US" smtClean="0"/>
          </a:p>
          <a:p>
            <a:pPr algn="l"/>
            <a:r>
              <a:rPr lang="en-US" smtClean="0"/>
              <a:t>}</a:t>
            </a: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85800" y="26670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@Table( name = "EVENTS" )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Event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en-US" altLang="zh-CN" smtClean="0"/>
              <a:t>	</a:t>
            </a:r>
            <a:r>
              <a:rPr lang="zh-CN" altLang="en-US" smtClean="0"/>
              <a:t>使用注解映射组合关系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</a:t>
            </a:r>
            <a:r>
              <a:rPr lang="en-US" sz="2000" smtClean="0"/>
              <a:t>@Embedded</a:t>
            </a:r>
            <a:r>
              <a:rPr lang="zh-CN" altLang="en-US" sz="2000" smtClean="0"/>
              <a:t>注解指定持久字段的自定义属性</a:t>
            </a:r>
            <a:endParaRPr lang="en-US" altLang="zh-CN" sz="2000" smtClean="0"/>
          </a:p>
          <a:p>
            <a:r>
              <a:rPr lang="zh-CN" altLang="en-US" sz="2000" smtClean="0"/>
              <a:t>通过</a:t>
            </a:r>
            <a:r>
              <a:rPr lang="en-US" sz="2000" smtClean="0"/>
              <a:t>@AttributeOverride</a:t>
            </a:r>
            <a:r>
              <a:rPr lang="zh-CN" altLang="en-US" sz="2000" smtClean="0"/>
              <a:t>注解自定义其属性关联的</a:t>
            </a:r>
            <a:r>
              <a:rPr lang="en-US" sz="2000" smtClean="0"/>
              <a:t>Column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85800" y="2286000"/>
            <a:ext cx="7696200" cy="305609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@Embedded</a:t>
            </a:r>
            <a:endParaRPr lang="zh-CN" altLang="en-US" smtClean="0"/>
          </a:p>
          <a:p>
            <a:pPr algn="l"/>
            <a:r>
              <a:rPr lang="en-US" smtClean="0"/>
              <a:t>@AttributeOverrides( {</a:t>
            </a:r>
            <a:endParaRPr lang="zh-CN" altLang="en-US" smtClean="0"/>
          </a:p>
          <a:p>
            <a:pPr algn="l"/>
            <a:r>
              <a:rPr lang="en-US" smtClean="0"/>
              <a:t>@AttributeOverride(name = “street”,column = @Column(name=“HOME_STREET”) ),</a:t>
            </a:r>
          </a:p>
          <a:p>
            <a:pPr algn="l"/>
            <a:r>
              <a:rPr lang="en-US" smtClean="0"/>
              <a:t>@AttributeOverride(name = “province”,column = @Column(name=“HOME_PROVINCE”) )</a:t>
            </a:r>
            <a:endParaRPr lang="zh-CN" altLang="en-US" smtClean="0"/>
          </a:p>
          <a:p>
            <a:pPr algn="l"/>
            <a:r>
              <a:rPr lang="en-US" smtClean="0"/>
              <a:t> } )    </a:t>
            </a:r>
            <a:endParaRPr lang="zh-CN" altLang="en-US" smtClean="0"/>
          </a:p>
          <a:p>
            <a:pPr algn="l"/>
            <a:r>
              <a:rPr lang="en-US" smtClean="0"/>
              <a:t>    </a:t>
            </a:r>
            <a:r>
              <a:rPr lang="en-US" b="1" smtClean="0"/>
              <a:t>public</a:t>
            </a:r>
            <a:r>
              <a:rPr lang="en-US" smtClean="0"/>
              <a:t> Address getHomeAddress() {</a:t>
            </a:r>
            <a:endParaRPr lang="zh-CN" altLang="en-US" smtClean="0"/>
          </a:p>
          <a:p>
            <a:pPr algn="l"/>
            <a:r>
              <a:rPr lang="en-US" smtClean="0"/>
              <a:t>        </a:t>
            </a:r>
            <a:r>
              <a:rPr lang="en-US" b="1" smtClean="0"/>
              <a:t>return</a:t>
            </a:r>
            <a:r>
              <a:rPr lang="en-US" smtClean="0"/>
              <a:t> </a:t>
            </a:r>
            <a:r>
              <a:rPr lang="en-US" b="1" smtClean="0"/>
              <a:t>this</a:t>
            </a:r>
            <a:r>
              <a:rPr lang="en-US" smtClean="0"/>
              <a:t>.homeAddress;</a:t>
            </a:r>
            <a:endParaRPr lang="zh-CN" altLang="en-US" smtClean="0"/>
          </a:p>
          <a:p>
            <a:pPr algn="l"/>
            <a:r>
              <a:rPr lang="en-US" smtClean="0"/>
              <a:t>    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en-US" altLang="zh-CN" smtClean="0"/>
              <a:t>	</a:t>
            </a:r>
            <a:r>
              <a:rPr lang="zh-CN" altLang="en-US" smtClean="0"/>
              <a:t>使用注解映射关联关系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</a:t>
            </a:r>
            <a:r>
              <a:rPr lang="en-US" sz="2000" smtClean="0"/>
              <a:t>@ManyToOne</a:t>
            </a:r>
            <a:r>
              <a:rPr lang="zh-CN" altLang="en-US" sz="2000" smtClean="0"/>
              <a:t>注解表示多对一</a:t>
            </a:r>
            <a:endParaRPr lang="en-US" altLang="zh-CN" sz="2000" smtClean="0"/>
          </a:p>
          <a:p>
            <a:r>
              <a:rPr lang="zh-CN" altLang="en-US" sz="2000" smtClean="0"/>
              <a:t>使用</a:t>
            </a:r>
            <a:r>
              <a:rPr lang="en-US" sz="2000" smtClean="0"/>
              <a:t>@OneToOne</a:t>
            </a:r>
            <a:r>
              <a:rPr lang="zh-CN" altLang="en-US" sz="2000" smtClean="0"/>
              <a:t>注解表示一对一</a:t>
            </a:r>
            <a:endParaRPr lang="en-US" altLang="zh-CN" sz="2000" smtClean="0"/>
          </a:p>
          <a:p>
            <a:r>
              <a:rPr lang="zh-CN" altLang="en-US" sz="2000" smtClean="0"/>
              <a:t>使用</a:t>
            </a:r>
            <a:r>
              <a:rPr lang="en-US" sz="2000" smtClean="0"/>
              <a:t>@OneToMany</a:t>
            </a:r>
            <a:r>
              <a:rPr lang="zh-CN" altLang="en-US" sz="2000" smtClean="0"/>
              <a:t>注解表示一对多</a:t>
            </a:r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85800" y="2784158"/>
            <a:ext cx="76962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@ManyToOne(fetch=FetchType.</a:t>
            </a:r>
            <a:r>
              <a:rPr lang="en-US" i="1" smtClean="0"/>
              <a:t>EAGER</a:t>
            </a:r>
            <a:r>
              <a:rPr lang="en-US" smtClean="0"/>
              <a:t>,optional=</a:t>
            </a:r>
            <a:r>
              <a:rPr lang="en-US" b="1" smtClean="0"/>
              <a:t>false</a:t>
            </a:r>
            <a:r>
              <a:rPr lang="en-US" smtClean="0"/>
              <a:t>)</a:t>
            </a:r>
            <a:endParaRPr lang="zh-CN" altLang="en-US" smtClean="0"/>
          </a:p>
          <a:p>
            <a:pPr algn="l"/>
            <a:r>
              <a:rPr lang="en-US" smtClean="0"/>
              <a:t>    </a:t>
            </a:r>
            <a:r>
              <a:rPr lang="en-US" b="1" smtClean="0"/>
              <a:t>public</a:t>
            </a:r>
            <a:r>
              <a:rPr lang="en-US" smtClean="0"/>
              <a:t> Customer getCustomer() {</a:t>
            </a:r>
            <a:endParaRPr lang="zh-CN" altLang="en-US" smtClean="0"/>
          </a:p>
          <a:p>
            <a:pPr algn="l"/>
            <a:r>
              <a:rPr lang="en-US" smtClean="0"/>
              <a:t>        </a:t>
            </a:r>
            <a:r>
              <a:rPr lang="en-US" b="1" smtClean="0"/>
              <a:t>return</a:t>
            </a:r>
            <a:r>
              <a:rPr lang="en-US" smtClean="0"/>
              <a:t> </a:t>
            </a:r>
            <a:r>
              <a:rPr lang="en-US" b="1" smtClean="0"/>
              <a:t>this</a:t>
            </a:r>
            <a:r>
              <a:rPr lang="en-US" smtClean="0"/>
              <a:t>.customer;</a:t>
            </a:r>
            <a:endParaRPr lang="zh-CN" altLang="en-US" smtClean="0"/>
          </a:p>
          <a:p>
            <a:pPr algn="l"/>
            <a:r>
              <a:rPr lang="en-US" smtClean="0"/>
              <a:t>    }    </a:t>
            </a:r>
            <a:endParaRPr lang="zh-CN" altLang="en-US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85800" y="4231957"/>
            <a:ext cx="7772400" cy="1025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&lt;many-to-one  name=</a:t>
            </a:r>
            <a:r>
              <a:rPr lang="en-US" i="1" smtClean="0"/>
              <a:t>"customer”  </a:t>
            </a:r>
            <a:r>
              <a:rPr lang="en-US" smtClean="0"/>
              <a:t>column=</a:t>
            </a:r>
            <a:r>
              <a:rPr lang="en-US" i="1" smtClean="0"/>
              <a:t>"CUSTOMER_ID"</a:t>
            </a:r>
            <a:endParaRPr lang="zh-CN" altLang="en-US" smtClean="0"/>
          </a:p>
          <a:p>
            <a:pPr algn="l"/>
            <a:r>
              <a:rPr lang="en-US" smtClean="0"/>
              <a:t>        class=</a:t>
            </a:r>
            <a:r>
              <a:rPr lang="en-US" i="1" smtClean="0"/>
              <a:t>"mypack.Customer” </a:t>
            </a:r>
            <a:r>
              <a:rPr lang="en-US" smtClean="0"/>
              <a:t> not-null=</a:t>
            </a:r>
            <a:r>
              <a:rPr lang="en-US" i="1" smtClean="0"/>
              <a:t>"true“</a:t>
            </a:r>
            <a:r>
              <a:rPr lang="en-US" smtClean="0"/>
              <a:t>  lazy=</a:t>
            </a:r>
            <a:r>
              <a:rPr lang="en-US" i="1" smtClean="0"/>
              <a:t>"false"</a:t>
            </a:r>
            <a:endParaRPr lang="zh-CN" altLang="en-US" smtClean="0"/>
          </a:p>
          <a:p>
            <a:pPr algn="l"/>
            <a:r>
              <a:rPr lang="en-US" smtClean="0"/>
              <a:t>/&gt;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en-US" altLang="zh-CN" smtClean="0"/>
              <a:t>	</a:t>
            </a:r>
            <a:r>
              <a:rPr lang="zh-CN" altLang="en-US" smtClean="0"/>
              <a:t>使用注解映射关联关系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2000"/>
            <a:ext cx="7239000" cy="539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每个根类一张表的继承映射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使用了</a:t>
            </a:r>
            <a:r>
              <a:rPr lang="en-US" sz="2000" smtClean="0"/>
              <a:t>@Inheritance</a:t>
            </a:r>
            <a:r>
              <a:rPr lang="zh-CN" altLang="en-US" sz="2000" smtClean="0"/>
              <a:t>注解和</a:t>
            </a:r>
            <a:r>
              <a:rPr lang="en-US" sz="2000" smtClean="0"/>
              <a:t>@DiscriminatorColumn</a:t>
            </a:r>
            <a:r>
              <a:rPr lang="zh-CN" altLang="en-US" sz="2000" smtClean="0"/>
              <a:t>注解</a:t>
            </a:r>
            <a:endParaRPr lang="en-US" altLang="zh-CN" sz="2000" smtClean="0"/>
          </a:p>
          <a:p>
            <a:r>
              <a:rPr lang="en-US" sz="2000" smtClean="0"/>
              <a:t>@Inheritance</a:t>
            </a:r>
            <a:r>
              <a:rPr lang="zh-CN" altLang="en-US" sz="2000" smtClean="0"/>
              <a:t>注解来定义所选的之类策略，</a:t>
            </a:r>
            <a:r>
              <a:rPr lang="en-US" sz="2000" smtClean="0"/>
              <a:t>strategy=InheritanceType.SINGLE_TABLE</a:t>
            </a:r>
            <a:r>
              <a:rPr lang="zh-CN" altLang="en-US" sz="2000" smtClean="0"/>
              <a:t>表示继承关系的映射策略是每个根类一张表</a:t>
            </a:r>
            <a:endParaRPr lang="en-US" altLang="zh-CN" sz="2000" smtClean="0"/>
          </a:p>
          <a:p>
            <a:r>
              <a:rPr lang="zh-CN" altLang="en-US" sz="2000" smtClean="0"/>
              <a:t>在父类中通过</a:t>
            </a:r>
            <a:r>
              <a:rPr lang="en-US" sz="2000" smtClean="0"/>
              <a:t>@DiscriminatorColumn</a:t>
            </a:r>
            <a:r>
              <a:rPr lang="zh-CN" altLang="en-US" sz="2000" smtClean="0"/>
              <a:t>注解定义了辨别符列和类型。</a:t>
            </a:r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3581400"/>
            <a:ext cx="7924800" cy="2464594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@Inheritance(strategy=InheritanceType.</a:t>
            </a:r>
            <a:r>
              <a:rPr lang="en-US" i="1" smtClean="0"/>
              <a:t>SINGLE_TABLE</a:t>
            </a:r>
            <a:r>
              <a:rPr lang="en-US" smtClean="0"/>
              <a:t>)</a:t>
            </a:r>
            <a:endParaRPr lang="zh-CN" altLang="en-US" smtClean="0"/>
          </a:p>
          <a:p>
            <a:pPr algn="l"/>
            <a:r>
              <a:rPr lang="en-US" smtClean="0"/>
              <a:t>@DiscriminatorColumn(</a:t>
            </a:r>
            <a:endParaRPr lang="zh-CN" altLang="en-US" smtClean="0"/>
          </a:p>
          <a:p>
            <a:pPr algn="l"/>
            <a:r>
              <a:rPr lang="en-US" smtClean="0"/>
              <a:t>    name="EMPLOYEE_TYPE",</a:t>
            </a:r>
            <a:endParaRPr lang="zh-CN" altLang="en-US" smtClean="0"/>
          </a:p>
          <a:p>
            <a:pPr algn="l"/>
            <a:r>
              <a:rPr lang="en-US" smtClean="0"/>
              <a:t>    discriminatorType=DiscriminatorType.</a:t>
            </a:r>
            <a:r>
              <a:rPr lang="en-US" i="1" smtClean="0"/>
              <a:t>STRING</a:t>
            </a:r>
            <a:endParaRPr lang="zh-CN" altLang="en-US" smtClean="0"/>
          </a:p>
          <a:p>
            <a:pPr algn="l"/>
            <a:r>
              <a:rPr lang="en-US" smtClean="0"/>
              <a:t>)</a:t>
            </a:r>
            <a:endParaRPr lang="zh-CN" altLang="en-US" smtClean="0"/>
          </a:p>
          <a:p>
            <a:pPr algn="l"/>
            <a:r>
              <a:rPr lang="en-US" smtClean="0"/>
              <a:t>@Table( name = "EMPLOYEES" )</a:t>
            </a:r>
            <a:endParaRPr lang="zh-CN" altLang="en-US" smtClean="0"/>
          </a:p>
          <a:p>
            <a:pPr algn="l"/>
            <a:r>
              <a:rPr lang="en-US" b="1" smtClean="0"/>
              <a:t>abstract</a:t>
            </a:r>
            <a:r>
              <a:rPr lang="en-US" smtClean="0"/>
              <a:t> </a:t>
            </a:r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Employee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每个根类一张表的继承映射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每个子类使用</a:t>
            </a:r>
            <a:r>
              <a:rPr lang="en-US" sz="2000" smtClean="0"/>
              <a:t>@DiscriminatorValue</a:t>
            </a:r>
            <a:r>
              <a:rPr lang="zh-CN" altLang="en-US" sz="2000" smtClean="0"/>
              <a:t>注解指定了用来辨别该类的值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19050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@DiscriminatorValue("SE")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SalariedEmployee </a:t>
            </a:r>
            <a:r>
              <a:rPr lang="en-US" b="1" smtClean="0"/>
              <a:t>extends</a:t>
            </a:r>
            <a:r>
              <a:rPr lang="en-US" smtClean="0"/>
              <a:t> Employee </a:t>
            </a: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85800" y="32766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@DiscriminatorValue("HE")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HourlyEmployee </a:t>
            </a:r>
            <a:r>
              <a:rPr lang="en-US" b="1" smtClean="0"/>
              <a:t>extends</a:t>
            </a:r>
            <a:r>
              <a:rPr lang="en-US" smtClean="0"/>
              <a:t> 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</a:t>
            </a:r>
            <a:r>
              <a:rPr lang="en-US" sz="2000" smtClean="0"/>
              <a:t>strategy=InheritanceType.JOINED</a:t>
            </a:r>
            <a:r>
              <a:rPr lang="zh-CN" altLang="en-US" sz="2000" smtClean="0"/>
              <a:t>表示继承关系的映射策略是每个类一张表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62000" y="22098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@Inheritance(strategy = InheritanceType.</a:t>
            </a:r>
            <a:r>
              <a:rPr lang="en-US" i="1" smtClean="0"/>
              <a:t>JOINED</a:t>
            </a:r>
            <a:r>
              <a:rPr lang="en-US" smtClean="0"/>
              <a:t>)</a:t>
            </a:r>
            <a:endParaRPr lang="zh-CN" altLang="en-US" smtClean="0"/>
          </a:p>
          <a:p>
            <a:pPr algn="l"/>
            <a:r>
              <a:rPr lang="en-US" smtClean="0"/>
              <a:t>@Table( name = "EMPLOYEES" )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Employee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对象</a:t>
            </a:r>
            <a:r>
              <a:rPr lang="en-US" sz="2000" smtClean="0"/>
              <a:t>-</a:t>
            </a:r>
            <a:r>
              <a:rPr lang="zh-CN" altLang="en-US" sz="2000" smtClean="0"/>
              <a:t>关系映射</a:t>
            </a:r>
            <a:r>
              <a:rPr lang="en-US" sz="2000" smtClean="0"/>
              <a:t>Object-Relational Mapping</a:t>
            </a:r>
            <a:endParaRPr lang="en-US" altLang="zh-CN" sz="2000" smtClean="0"/>
          </a:p>
          <a:p>
            <a:r>
              <a:rPr lang="zh-CN" altLang="en-US" sz="2000" smtClean="0"/>
              <a:t>对象和关系数据库之间的映射通常是用一个</a:t>
            </a:r>
            <a:r>
              <a:rPr lang="en-US" sz="2000" smtClean="0"/>
              <a:t>XML</a:t>
            </a:r>
            <a:r>
              <a:rPr lang="zh-CN" altLang="en-US" sz="2000" smtClean="0"/>
              <a:t>文档</a:t>
            </a:r>
            <a:r>
              <a:rPr lang="en-US" sz="2000" smtClean="0"/>
              <a:t>(XML document)</a:t>
            </a:r>
            <a:r>
              <a:rPr lang="zh-CN" altLang="en-US" sz="2000" smtClean="0"/>
              <a:t>来定义的。</a:t>
            </a:r>
            <a:endParaRPr lang="en-US" altLang="zh-CN" sz="2000" smtClean="0"/>
          </a:p>
          <a:p>
            <a:r>
              <a:rPr lang="en-US" sz="2000" smtClean="0"/>
              <a:t>hibernate</a:t>
            </a:r>
            <a:r>
              <a:rPr lang="zh-CN" altLang="en-US" sz="2000" smtClean="0"/>
              <a:t>映射文件的根元素是</a:t>
            </a:r>
            <a:r>
              <a:rPr lang="en-US" sz="2000" smtClean="0"/>
              <a:t>&lt;hibernate-mapping&gt;</a:t>
            </a:r>
          </a:p>
          <a:p>
            <a:r>
              <a:rPr lang="en-US" sz="2000" smtClean="0"/>
              <a:t>&lt;class&gt;</a:t>
            </a:r>
            <a:r>
              <a:rPr lang="zh-CN" altLang="en-US" sz="2000" smtClean="0"/>
              <a:t>元素用来定义一个持久类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两个子类对应的表是通过主键关联方式，所以这里使用</a:t>
            </a:r>
            <a:r>
              <a:rPr lang="en-US" sz="2000" smtClean="0"/>
              <a:t>@PrimaryKeyJoinColumn</a:t>
            </a:r>
            <a:r>
              <a:rPr lang="zh-CN" altLang="en-US" sz="2000" smtClean="0"/>
              <a:t>注解来映射继承关系，设定了对应表的主外键的列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8200" y="26670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@PrimaryKeyJoinColumn(name="EMPLOYEE_ID")</a:t>
            </a:r>
            <a:endParaRPr lang="zh-CN" altLang="en-US" smtClean="0"/>
          </a:p>
          <a:p>
            <a:pPr algn="l"/>
            <a:r>
              <a:rPr lang="en-US" smtClean="0"/>
              <a:t>@Table( name = "HOURLY_EMPLOYEES" )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HourlyEmployee </a:t>
            </a:r>
            <a:r>
              <a:rPr lang="en-US" b="1" smtClean="0"/>
              <a:t>extends</a:t>
            </a:r>
            <a:r>
              <a:rPr lang="en-US" smtClean="0"/>
              <a:t> Employee</a:t>
            </a:r>
            <a:endParaRPr lang="zh-CN" alt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38200" y="43434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@PrimaryKeyJoinColumn(name="EMPLOYEE_ID")</a:t>
            </a:r>
            <a:endParaRPr lang="zh-CN" altLang="en-US" smtClean="0"/>
          </a:p>
          <a:p>
            <a:pPr algn="l"/>
            <a:r>
              <a:rPr lang="en-US" smtClean="0"/>
              <a:t>@Table( name = "SALARIED_EMPLOYEES" )</a:t>
            </a:r>
            <a:endParaRPr lang="zh-CN" altLang="en-US" smtClean="0"/>
          </a:p>
          <a:p>
            <a:pPr algn="l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SalariedEmployee </a:t>
            </a:r>
            <a:r>
              <a:rPr lang="en-US" b="1" smtClean="0"/>
              <a:t>extends</a:t>
            </a:r>
            <a:r>
              <a:rPr lang="en-US" smtClean="0"/>
              <a:t> Employee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60350"/>
            <a:ext cx="5705475" cy="431800"/>
          </a:xfrm>
        </p:spPr>
        <p:txBody>
          <a:bodyPr/>
          <a:lstStyle/>
          <a:p>
            <a:r>
              <a:rPr lang="zh-CN" altLang="en-US" smtClean="0"/>
              <a:t>每个具体类一张表的继承映射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</a:t>
            </a:r>
            <a:r>
              <a:rPr lang="en-US" sz="2000" smtClean="0"/>
              <a:t>strategy=InheritanceType. TABLE_PER_CLASS</a:t>
            </a:r>
            <a:r>
              <a:rPr lang="zh-CN" altLang="en-US" sz="2000" smtClean="0"/>
              <a:t>表示继承关系的映射策略是每个具体类一张表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“每个具体类一张表”的继承映射最为简单，只是对父类修改，两个子类只需设置为实体并通过</a:t>
            </a:r>
            <a:r>
              <a:rPr lang="en-US" sz="2000" smtClean="0"/>
              <a:t>@Table</a:t>
            </a:r>
            <a:r>
              <a:rPr lang="zh-CN" altLang="en-US" sz="2000" smtClean="0"/>
              <a:t>注解要设置对应的表，就可以实现了。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23622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@Entity</a:t>
            </a:r>
            <a:endParaRPr lang="zh-CN" altLang="en-US" smtClean="0"/>
          </a:p>
          <a:p>
            <a:pPr algn="l"/>
            <a:r>
              <a:rPr lang="en-US" smtClean="0"/>
              <a:t>@Inheritance(strategy = InheritanceType.</a:t>
            </a:r>
            <a:r>
              <a:rPr lang="en-US" i="1" smtClean="0"/>
              <a:t>TABLE_PER_CLASS</a:t>
            </a:r>
            <a:r>
              <a:rPr lang="en-US" smtClean="0"/>
              <a:t>)</a:t>
            </a:r>
            <a:endParaRPr lang="zh-CN" altLang="en-US" smtClean="0"/>
          </a:p>
          <a:p>
            <a:pPr algn="l"/>
            <a:r>
              <a:rPr lang="en-US" b="1" smtClean="0"/>
              <a:t>abstract</a:t>
            </a:r>
            <a:r>
              <a:rPr lang="en-US" smtClean="0"/>
              <a:t> </a:t>
            </a:r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Employee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总计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理解持久类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Hibernate</a:t>
            </a:r>
            <a:r>
              <a:rPr lang="zh-CN" altLang="en-US" smtClean="0"/>
              <a:t>映射</a:t>
            </a:r>
            <a:endParaRPr lang="zh-CN" altLang="en-US" dirty="0"/>
          </a:p>
          <a:p>
            <a:r>
              <a:rPr lang="zh-CN" altLang="en-US" smtClean="0"/>
              <a:t>掌握标识符生成器</a:t>
            </a:r>
            <a:endParaRPr lang="zh-CN" altLang="en-US" dirty="0"/>
          </a:p>
          <a:p>
            <a:r>
              <a:rPr lang="zh-CN" altLang="en-US" smtClean="0"/>
              <a:t>了解</a:t>
            </a:r>
            <a:r>
              <a:rPr lang="en-US" altLang="zh-CN" smtClean="0"/>
              <a:t>Hibenrate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zh-CN" altLang="en-US" smtClean="0"/>
              <a:t>掌握通过映射文件实现映射关系</a:t>
            </a:r>
            <a:endParaRPr lang="en-US" altLang="zh-CN" smtClean="0"/>
          </a:p>
          <a:p>
            <a:r>
              <a:rPr lang="zh-CN" altLang="en-US" smtClean="0"/>
              <a:t>掌握通过注解实现映射关系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75688" cy="5173662"/>
          </a:xfrm>
        </p:spPr>
        <p:txBody>
          <a:bodyPr/>
          <a:lstStyle/>
          <a:p>
            <a:r>
              <a:rPr lang="zh-CN" altLang="en-US" smtClean="0"/>
              <a:t>简述不同标识符生成器的特点。</a:t>
            </a:r>
            <a:endParaRPr lang="zh-CN" altLang="en-US" dirty="0"/>
          </a:p>
          <a:p>
            <a:r>
              <a:rPr lang="zh-CN" altLang="en-US" smtClean="0"/>
              <a:t>简述如何通过映射文件实现组合、关联和继承关系。</a:t>
            </a:r>
            <a:endParaRPr lang="zh-CN" altLang="en-US" dirty="0"/>
          </a:p>
          <a:p>
            <a:r>
              <a:rPr lang="zh-CN" altLang="en-US" smtClean="0"/>
              <a:t>简述如何通过注解实现组合、关联和继承关系。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&lt;id&gt;</a:t>
            </a:r>
            <a:r>
              <a:rPr lang="zh-CN" altLang="en-US" sz="2000" smtClean="0"/>
              <a:t>元素是</a:t>
            </a:r>
            <a:r>
              <a:rPr lang="en-US" sz="2000" smtClean="0"/>
              <a:t>&lt;class&gt;</a:t>
            </a:r>
            <a:r>
              <a:rPr lang="zh-CN" altLang="en-US" sz="2000" smtClean="0"/>
              <a:t>元素的子元素</a:t>
            </a:r>
            <a:endParaRPr lang="en-US" altLang="zh-CN" sz="2000" smtClean="0"/>
          </a:p>
          <a:p>
            <a:r>
              <a:rPr lang="en-US" sz="2000" smtClean="0"/>
              <a:t>&lt;id&gt;</a:t>
            </a:r>
            <a:r>
              <a:rPr lang="zh-CN" altLang="en-US" sz="2000" smtClean="0"/>
              <a:t>元素作为数据表主键的映射。</a:t>
            </a:r>
            <a:endParaRPr lang="en-US" altLang="zh-CN" sz="2000" smtClean="0"/>
          </a:p>
          <a:p>
            <a:r>
              <a:rPr lang="en-US" sz="2000" smtClean="0"/>
              <a:t>&lt;id&gt;</a:t>
            </a:r>
            <a:r>
              <a:rPr lang="zh-CN" altLang="en-US" sz="2000" smtClean="0"/>
              <a:t>元素给持久化类生成了一个对象标识符</a:t>
            </a:r>
            <a:r>
              <a:rPr lang="en-US" sz="2000" smtClean="0"/>
              <a:t>(OID) </a:t>
            </a:r>
          </a:p>
          <a:p>
            <a:r>
              <a:rPr lang="zh-CN" altLang="en-US" sz="2000" smtClean="0"/>
              <a:t>映射了表中的主键和持久化类，解决了表中每行数据和内存中</a:t>
            </a:r>
            <a:r>
              <a:rPr lang="en-US" sz="2000" smtClean="0"/>
              <a:t>Java</a:t>
            </a:r>
            <a:r>
              <a:rPr lang="zh-CN" altLang="en-US" sz="2000" smtClean="0"/>
              <a:t>对象的映射，所以</a:t>
            </a:r>
            <a:r>
              <a:rPr lang="en-US" sz="2000" smtClean="0"/>
              <a:t>&lt;id&gt;</a:t>
            </a:r>
            <a:r>
              <a:rPr lang="zh-CN" altLang="en-US" sz="2000" smtClean="0"/>
              <a:t>元素有时也成为映射对象标识符。</a:t>
            </a:r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标识符生成器来完成</a:t>
            </a:r>
            <a:r>
              <a:rPr lang="en-US" sz="2000" smtClean="0"/>
              <a:t>OID</a:t>
            </a:r>
            <a:r>
              <a:rPr lang="zh-CN" altLang="en-US" sz="2000" smtClean="0"/>
              <a:t>的赋值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为了保证</a:t>
            </a:r>
            <a:r>
              <a:rPr lang="en-US" sz="1600" smtClean="0"/>
              <a:t>OID</a:t>
            </a:r>
            <a:r>
              <a:rPr lang="zh-CN" altLang="en-US" sz="1600" smtClean="0"/>
              <a:t>的唯一，</a:t>
            </a:r>
            <a:r>
              <a:rPr lang="en-US" sz="1600" smtClean="0"/>
              <a:t>Hibernate</a:t>
            </a:r>
            <a:r>
              <a:rPr lang="zh-CN" altLang="en-US" sz="1600" smtClean="0"/>
              <a:t>封装了</a:t>
            </a:r>
            <a:r>
              <a:rPr lang="en-US" sz="1600" smtClean="0"/>
              <a:t>OID</a:t>
            </a:r>
            <a:r>
              <a:rPr lang="zh-CN" altLang="en-US" sz="1600" smtClean="0"/>
              <a:t>的赋值代码，这个封装的功能被称为标识符生成器</a:t>
            </a:r>
            <a:endParaRPr lang="en-US" altLang="zh-CN" sz="1600" smtClean="0"/>
          </a:p>
          <a:p>
            <a:r>
              <a:rPr lang="zh-CN" altLang="en-US" sz="2000" smtClean="0"/>
              <a:t>标识符生成器在映射文件中是通过</a:t>
            </a:r>
            <a:r>
              <a:rPr lang="en-US" sz="2000" smtClean="0"/>
              <a:t>&lt;generator&gt;</a:t>
            </a:r>
            <a:r>
              <a:rPr lang="zh-CN" altLang="en-US" sz="2000" smtClean="0"/>
              <a:t>元素来设定的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28956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&lt;id name=</a:t>
            </a:r>
            <a:r>
              <a:rPr lang="en-US" i="1" smtClean="0"/>
              <a:t>"id"</a:t>
            </a:r>
            <a:r>
              <a:rPr lang="en-US" smtClean="0"/>
              <a:t> column=</a:t>
            </a:r>
            <a:r>
              <a:rPr lang="en-US" i="1" smtClean="0"/>
              <a:t>"EVENT_ID"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&lt;generator class=</a:t>
            </a:r>
            <a:r>
              <a:rPr lang="en-US" i="1" smtClean="0"/>
              <a:t>"increment"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&lt;/id&gt;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altLang="zh-CN" sz="2000" smtClean="0"/>
              <a:t>increment</a:t>
            </a:r>
            <a:r>
              <a:rPr lang="zh-CN" altLang="en-US" sz="2000" smtClean="0"/>
              <a:t>标识符生成器</a:t>
            </a:r>
          </a:p>
          <a:p>
            <a:r>
              <a:rPr lang="en-US" altLang="zh-CN" sz="2000" smtClean="0"/>
              <a:t>hiho</a:t>
            </a:r>
            <a:r>
              <a:rPr lang="zh-CN" altLang="en-US" sz="2000" smtClean="0"/>
              <a:t>标识符生成器</a:t>
            </a:r>
          </a:p>
          <a:p>
            <a:r>
              <a:rPr lang="en-US" altLang="zh-CN" sz="2000" smtClean="0"/>
              <a:t>UUID</a:t>
            </a:r>
            <a:r>
              <a:rPr lang="zh-CN" altLang="en-US" sz="2000" smtClean="0"/>
              <a:t>标识符生成器</a:t>
            </a:r>
          </a:p>
          <a:p>
            <a:r>
              <a:rPr lang="en-US" altLang="zh-CN" sz="2000" smtClean="0"/>
              <a:t>identity</a:t>
            </a:r>
            <a:r>
              <a:rPr lang="zh-CN" altLang="en-US" sz="2000" smtClean="0"/>
              <a:t>标识符生成器</a:t>
            </a:r>
          </a:p>
          <a:p>
            <a:r>
              <a:rPr lang="en-US" altLang="zh-CN" sz="2000" smtClean="0"/>
              <a:t>sequence</a:t>
            </a:r>
            <a:r>
              <a:rPr lang="zh-CN" altLang="en-US" sz="2000" smtClean="0"/>
              <a:t>标识符生成器</a:t>
            </a:r>
          </a:p>
          <a:p>
            <a:r>
              <a:rPr lang="en-US" altLang="zh-CN" sz="2000" smtClean="0"/>
              <a:t>native</a:t>
            </a:r>
            <a:r>
              <a:rPr lang="zh-CN" altLang="en-US" sz="2000" smtClean="0"/>
              <a:t>标识符生成器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increment</a:t>
            </a:r>
            <a:r>
              <a:rPr lang="zh-CN" altLang="en-US" smtClean="0"/>
              <a:t>标识符生成器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一种递增的方式，用于产生数据库表中</a:t>
            </a:r>
            <a:r>
              <a:rPr lang="en-US" sz="2000" smtClean="0"/>
              <a:t>long, short</a:t>
            </a:r>
            <a:r>
              <a:rPr lang="zh-CN" altLang="en-US" sz="2000" smtClean="0"/>
              <a:t>或者</a:t>
            </a:r>
            <a:r>
              <a:rPr lang="en-US" sz="2000" smtClean="0"/>
              <a:t>int</a:t>
            </a:r>
            <a:r>
              <a:rPr lang="zh-CN" altLang="en-US" sz="2000" smtClean="0"/>
              <a:t>类型生成的唯一标识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通过这个最大的主键值保证表的主键唯一性</a:t>
            </a:r>
            <a:endParaRPr lang="en-US" altLang="zh-CN" sz="2000" smtClean="0"/>
          </a:p>
          <a:p>
            <a:r>
              <a:rPr lang="zh-CN" altLang="en-US" sz="2000" smtClean="0"/>
              <a:t>实体类的</a:t>
            </a:r>
            <a:r>
              <a:rPr lang="en-US" sz="2000" smtClean="0"/>
              <a:t>OID</a:t>
            </a:r>
            <a:r>
              <a:rPr lang="zh-CN" altLang="en-US" sz="2000" smtClean="0"/>
              <a:t>必须为</a:t>
            </a:r>
            <a:r>
              <a:rPr lang="en-US" sz="2000" smtClean="0"/>
              <a:t>long, short</a:t>
            </a:r>
            <a:r>
              <a:rPr lang="zh-CN" altLang="en-US" sz="2000" smtClean="0"/>
              <a:t>或者</a:t>
            </a:r>
            <a:r>
              <a:rPr lang="en-US" sz="2000" smtClean="0"/>
              <a:t>int</a:t>
            </a:r>
            <a:r>
              <a:rPr lang="zh-CN" altLang="en-US" sz="2000" smtClean="0"/>
              <a:t>类型</a:t>
            </a:r>
            <a:endParaRPr lang="en-US" altLang="zh-CN" sz="2000" smtClean="0"/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62000" y="2133600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&lt;id name=</a:t>
            </a:r>
            <a:r>
              <a:rPr lang="en-US" i="1" smtClean="0"/>
              <a:t>"id"</a:t>
            </a:r>
            <a:r>
              <a:rPr lang="en-US" smtClean="0"/>
              <a:t> column=</a:t>
            </a:r>
            <a:r>
              <a:rPr lang="en-US" i="1" smtClean="0"/>
              <a:t>"EVENT_ID"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&lt;generator class=</a:t>
            </a:r>
            <a:r>
              <a:rPr lang="en-US" i="1" smtClean="0"/>
              <a:t>"increment"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&lt;/id&gt;</a:t>
            </a:r>
            <a:endParaRPr lang="zh-CN" altLang="en-US" smtClea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62000" y="43434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Select max(ID) from INCREMENT_TESTER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2250</TotalTime>
  <Words>2601</Words>
  <Application>Microsoft PowerPoint</Application>
  <PresentationFormat>全屏显示(4:3)</PresentationFormat>
  <Paragraphs>465</Paragraphs>
  <Slides>53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自定义设计方案</vt:lpstr>
      <vt:lpstr>第3学期JAVA模板</vt:lpstr>
      <vt:lpstr>第二章</vt:lpstr>
      <vt:lpstr>回顾</vt:lpstr>
      <vt:lpstr>目标</vt:lpstr>
      <vt:lpstr>持久类</vt:lpstr>
      <vt:lpstr>Hibernate映射</vt:lpstr>
      <vt:lpstr>Hibernate映射</vt:lpstr>
      <vt:lpstr>Hibernate映射</vt:lpstr>
      <vt:lpstr>标识符生成器</vt:lpstr>
      <vt:lpstr>increment标识符生成器</vt:lpstr>
      <vt:lpstr>hilo标识符生成器</vt:lpstr>
      <vt:lpstr>UUID标识符生成器</vt:lpstr>
      <vt:lpstr>identif标识符生成器</vt:lpstr>
      <vt:lpstr>sequence标识符生成器</vt:lpstr>
      <vt:lpstr>native标识符生成器</vt:lpstr>
      <vt:lpstr>Hibernate类型</vt:lpstr>
      <vt:lpstr>Hibernate类型</vt:lpstr>
      <vt:lpstr>&lt;property&gt;元素</vt:lpstr>
      <vt:lpstr>Hibernate映射关系</vt:lpstr>
      <vt:lpstr>映射组合关系</vt:lpstr>
      <vt:lpstr>映射关联关系</vt:lpstr>
      <vt:lpstr>单向关联</vt:lpstr>
      <vt:lpstr>单向关联</vt:lpstr>
      <vt:lpstr>双向关联</vt:lpstr>
      <vt:lpstr>外键关联映射</vt:lpstr>
      <vt:lpstr>主键关联映射</vt:lpstr>
      <vt:lpstr>连接表关联映射</vt:lpstr>
      <vt:lpstr>多对一单向关联</vt:lpstr>
      <vt:lpstr>一对多双向关联</vt:lpstr>
      <vt:lpstr>一对一主键参照映射关联</vt:lpstr>
      <vt:lpstr>连接表映射关联</vt:lpstr>
      <vt:lpstr>映射继承关系</vt:lpstr>
      <vt:lpstr>每个根类一张表的继承映射</vt:lpstr>
      <vt:lpstr>每个根类一张表的继承映射</vt:lpstr>
      <vt:lpstr>每个类一张表的继承映射</vt:lpstr>
      <vt:lpstr>每个类一张表的继承映射</vt:lpstr>
      <vt:lpstr>每个类一张表的继承映射</vt:lpstr>
      <vt:lpstr>每个具体类一张表的继承映射</vt:lpstr>
      <vt:lpstr>每个具体类一张表的继承映射</vt:lpstr>
      <vt:lpstr>每个具体类一张表的继承映射</vt:lpstr>
      <vt:lpstr>隐身多态的继承映射</vt:lpstr>
      <vt:lpstr>继承关系映射小结</vt:lpstr>
      <vt:lpstr>JPA与注解</vt:lpstr>
      <vt:lpstr>Hibernate使用注解</vt:lpstr>
      <vt:lpstr> 使用注解映射组合关系</vt:lpstr>
      <vt:lpstr> 使用注解映射关联关系</vt:lpstr>
      <vt:lpstr> 使用注解映射关联关系</vt:lpstr>
      <vt:lpstr>每个根类一张表的继承映射</vt:lpstr>
      <vt:lpstr>每个根类一张表的继承映射</vt:lpstr>
      <vt:lpstr>每个类一张表的继承映射</vt:lpstr>
      <vt:lpstr>每个类一张表的继承映射</vt:lpstr>
      <vt:lpstr>每个具体类一张表的继承映射</vt:lpstr>
      <vt:lpstr>总计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359</cp:revision>
  <cp:lastPrinted>1601-01-01T00:00:00Z</cp:lastPrinted>
  <dcterms:created xsi:type="dcterms:W3CDTF">1601-01-01T00:00:00Z</dcterms:created>
  <dcterms:modified xsi:type="dcterms:W3CDTF">2012-12-01T01:41:07Z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