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39"/>
  </p:notesMasterIdLst>
  <p:sldIdLst>
    <p:sldId id="256" r:id="rId3"/>
    <p:sldId id="333" r:id="rId4"/>
    <p:sldId id="389" r:id="rId5"/>
    <p:sldId id="351" r:id="rId6"/>
    <p:sldId id="390" r:id="rId7"/>
    <p:sldId id="391" r:id="rId8"/>
    <p:sldId id="401" r:id="rId9"/>
    <p:sldId id="392" r:id="rId10"/>
    <p:sldId id="393" r:id="rId11"/>
    <p:sldId id="394" r:id="rId12"/>
    <p:sldId id="395" r:id="rId13"/>
    <p:sldId id="396" r:id="rId14"/>
    <p:sldId id="402" r:id="rId15"/>
    <p:sldId id="397" r:id="rId16"/>
    <p:sldId id="398" r:id="rId17"/>
    <p:sldId id="399" r:id="rId18"/>
    <p:sldId id="400" r:id="rId19"/>
    <p:sldId id="403" r:id="rId20"/>
    <p:sldId id="408" r:id="rId21"/>
    <p:sldId id="404" r:id="rId22"/>
    <p:sldId id="405" r:id="rId23"/>
    <p:sldId id="406" r:id="rId24"/>
    <p:sldId id="407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20" r:id="rId34"/>
    <p:sldId id="417" r:id="rId35"/>
    <p:sldId id="418" r:id="rId36"/>
    <p:sldId id="421" r:id="rId37"/>
    <p:sldId id="260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2396" autoAdjust="0"/>
  </p:normalViewPr>
  <p:slideViewPr>
    <p:cSldViewPr>
      <p:cViewPr varScale="1">
        <p:scale>
          <a:sx n="73" d="100"/>
          <a:sy n="73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2012-12-1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通过主键</a:t>
            </a:r>
            <a:r>
              <a:rPr lang="en-US" sz="2000" smtClean="0"/>
              <a:t>id</a:t>
            </a:r>
            <a:r>
              <a:rPr lang="zh-CN" altLang="en-US" sz="2000" smtClean="0"/>
              <a:t>值加载一个实体对象</a:t>
            </a:r>
            <a:endParaRPr lang="en-US" sz="2000" smtClean="0"/>
          </a:p>
          <a:p>
            <a:r>
              <a:rPr lang="en-US" sz="2000" smtClean="0"/>
              <a:t>get()</a:t>
            </a:r>
            <a:r>
              <a:rPr lang="zh-CN" altLang="en-US" sz="2000" smtClean="0"/>
              <a:t>方法执行顺序如下：</a:t>
            </a:r>
          </a:p>
          <a:p>
            <a:pPr lvl="1"/>
            <a:r>
              <a:rPr lang="en-US" altLang="zh-CN" sz="1600" smtClean="0"/>
              <a:t>1,</a:t>
            </a:r>
            <a:r>
              <a:rPr lang="zh-CN" altLang="en-US" sz="1600" smtClean="0"/>
              <a:t>首先通过</a:t>
            </a:r>
            <a:r>
              <a:rPr lang="en-US" sz="1600" smtClean="0"/>
              <a:t>id</a:t>
            </a:r>
            <a:r>
              <a:rPr lang="zh-CN" altLang="en-US" sz="1600" smtClean="0"/>
              <a:t>在</a:t>
            </a:r>
            <a:r>
              <a:rPr lang="en-US" sz="1600" smtClean="0"/>
              <a:t>Session</a:t>
            </a:r>
            <a:r>
              <a:rPr lang="zh-CN" altLang="en-US" sz="1600" smtClean="0"/>
              <a:t>缓存中查找对象，如果存在此</a:t>
            </a:r>
            <a:r>
              <a:rPr lang="en-US" sz="1600" smtClean="0"/>
              <a:t>id</a:t>
            </a:r>
            <a:r>
              <a:rPr lang="zh-CN" altLang="en-US" sz="1600" smtClean="0"/>
              <a:t>主键值的对象，直接将其返回。</a:t>
            </a:r>
          </a:p>
          <a:p>
            <a:pPr lvl="1"/>
            <a:r>
              <a:rPr lang="en-US" sz="1600" smtClean="0"/>
              <a:t>2, </a:t>
            </a:r>
            <a:r>
              <a:rPr lang="zh-CN" altLang="en-US" sz="1600" smtClean="0"/>
              <a:t>在二级缓存中查找，找到后将其返回。</a:t>
            </a:r>
          </a:p>
          <a:p>
            <a:pPr lvl="1"/>
            <a:r>
              <a:rPr lang="en-US" sz="1600" smtClean="0"/>
              <a:t>3, </a:t>
            </a:r>
            <a:r>
              <a:rPr lang="zh-CN" altLang="en-US" sz="1600" smtClean="0"/>
              <a:t>如果在</a:t>
            </a:r>
            <a:r>
              <a:rPr lang="en-US" sz="1600" smtClean="0"/>
              <a:t>Session</a:t>
            </a:r>
            <a:r>
              <a:rPr lang="zh-CN" altLang="en-US" sz="1600" smtClean="0"/>
              <a:t>缓存和二级缓存中都找不到此对象，则从数据库加载拥有此</a:t>
            </a:r>
            <a:r>
              <a:rPr lang="en-US" sz="1600" smtClean="0"/>
              <a:t>id</a:t>
            </a:r>
            <a:r>
              <a:rPr lang="zh-CN" altLang="en-US" sz="1600" smtClean="0"/>
              <a:t>的对象。</a:t>
            </a:r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8200" y="38862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Event event = (Event)session.get(Event.</a:t>
            </a:r>
            <a:r>
              <a:rPr lang="en-US" b="1" smtClean="0"/>
              <a:t>class</a:t>
            </a:r>
            <a:r>
              <a:rPr lang="en-US" smtClean="0"/>
              <a:t>, 1);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</a:t>
            </a:r>
            <a:r>
              <a:rPr lang="en-US" sz="2000" smtClean="0"/>
              <a:t>get()</a:t>
            </a:r>
            <a:r>
              <a:rPr lang="zh-CN" altLang="en-US" sz="2000" smtClean="0"/>
              <a:t>方法会立即加载</a:t>
            </a:r>
            <a:endParaRPr lang="en-US" altLang="zh-CN" sz="2000" smtClean="0"/>
          </a:p>
          <a:p>
            <a:r>
              <a:rPr lang="en-US" sz="2000" smtClean="0"/>
              <a:t>load()</a:t>
            </a:r>
            <a:r>
              <a:rPr lang="zh-CN" altLang="en-US" sz="2000" smtClean="0"/>
              <a:t>方法默认是延迟加载标识符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延迟加载，映射配置中</a:t>
            </a:r>
            <a:r>
              <a:rPr lang="en-US" sz="1600" smtClean="0"/>
              <a:t>lazy</a:t>
            </a:r>
            <a:r>
              <a:rPr lang="zh-CN" altLang="en-US" sz="1600" smtClean="0"/>
              <a:t>属性值为</a:t>
            </a:r>
            <a:r>
              <a:rPr lang="en-US" sz="1600" smtClean="0"/>
              <a:t>true</a:t>
            </a:r>
            <a:r>
              <a:rPr lang="zh-CN" altLang="en-US" sz="1600" smtClean="0"/>
              <a:t>时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立即加载，映射配置中</a:t>
            </a:r>
            <a:r>
              <a:rPr lang="en-US" sz="1600" smtClean="0"/>
              <a:t>lazy</a:t>
            </a:r>
            <a:r>
              <a:rPr lang="zh-CN" altLang="en-US" sz="1600" smtClean="0"/>
              <a:t>属性值为</a:t>
            </a:r>
            <a:r>
              <a:rPr lang="en-US" sz="1600" smtClean="0"/>
              <a:t>flase</a:t>
            </a:r>
            <a:r>
              <a:rPr lang="zh-CN" altLang="en-US" sz="1600" smtClean="0"/>
              <a:t>时</a:t>
            </a:r>
            <a:endParaRPr lang="en-US" altLang="zh-CN" sz="1600" smtClean="0"/>
          </a:p>
          <a:p>
            <a:endParaRPr lang="en-US" altLang="zh-CN" sz="2000" smtClean="0"/>
          </a:p>
          <a:p>
            <a:r>
              <a:rPr lang="zh-CN" altLang="en-US" sz="2000" smtClean="0"/>
              <a:t>数据库中不存在与</a:t>
            </a:r>
            <a:r>
              <a:rPr lang="en-US" sz="2000" smtClean="0"/>
              <a:t>OID</a:t>
            </a:r>
            <a:r>
              <a:rPr lang="zh-CN" altLang="en-US" sz="2000" smtClean="0"/>
              <a:t>相关联的记录时</a:t>
            </a:r>
            <a:endParaRPr lang="en-US" altLang="zh-CN" sz="2000" smtClean="0"/>
          </a:p>
          <a:p>
            <a:pPr lvl="1"/>
            <a:r>
              <a:rPr lang="en-US" sz="1600" smtClean="0"/>
              <a:t>get()</a:t>
            </a:r>
            <a:r>
              <a:rPr lang="zh-CN" altLang="en-US" sz="1600" smtClean="0"/>
              <a:t>方法返回</a:t>
            </a:r>
            <a:r>
              <a:rPr lang="en-US" sz="1600" smtClean="0"/>
              <a:t>null</a:t>
            </a:r>
            <a:r>
              <a:rPr lang="zh-CN" altLang="en-US" sz="1600" smtClean="0"/>
              <a:t>，所以是空指针异常。</a:t>
            </a:r>
            <a:endParaRPr lang="en-US" altLang="zh-CN" sz="1600" smtClean="0"/>
          </a:p>
          <a:p>
            <a:pPr lvl="1"/>
            <a:r>
              <a:rPr lang="en-US" sz="1600" smtClean="0"/>
              <a:t>load()</a:t>
            </a:r>
            <a:r>
              <a:rPr lang="zh-CN" altLang="en-US" sz="1600" smtClean="0"/>
              <a:t>方法则弹出了</a:t>
            </a:r>
            <a:r>
              <a:rPr lang="en-US" sz="1600" smtClean="0"/>
              <a:t>ObjectNotFoundException</a:t>
            </a:r>
            <a:r>
              <a:rPr lang="zh-CN" altLang="en-US" sz="1600" smtClean="0"/>
              <a:t>例外。</a:t>
            </a:r>
            <a:endParaRPr lang="en-US" altLang="zh-CN" sz="16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3034665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Event e = (Event)session.load(Event.</a:t>
            </a:r>
            <a:r>
              <a:rPr lang="en-US" b="1" smtClean="0"/>
              <a:t>class</a:t>
            </a:r>
            <a:r>
              <a:rPr lang="en-US" smtClean="0"/>
              <a:t>, 0);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延迟加载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为了避免一些无谓的性能开销</a:t>
            </a:r>
            <a:endParaRPr lang="en-US" altLang="zh-CN" sz="2000" smtClean="0"/>
          </a:p>
          <a:p>
            <a:r>
              <a:rPr lang="zh-CN" altLang="en-US" sz="2000" smtClean="0"/>
              <a:t>当在真正需要数据的时候，才真正执行数据加载操作</a:t>
            </a:r>
            <a:endParaRPr lang="en-US" altLang="zh-CN" sz="2000" smtClean="0"/>
          </a:p>
          <a:p>
            <a:r>
              <a:rPr lang="zh-CN" altLang="en-US" sz="2000" smtClean="0"/>
              <a:t>只有在使用的时候，才会发出</a:t>
            </a:r>
            <a:r>
              <a:rPr lang="en-US" altLang="en-US" sz="2000" smtClean="0"/>
              <a:t>sql</a:t>
            </a:r>
            <a:r>
              <a:rPr lang="zh-CN" altLang="en-US" sz="2000" smtClean="0"/>
              <a:t>语句进行查询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在立即加载的策略下，当调用</a:t>
            </a:r>
            <a:r>
              <a:rPr lang="en-US" sz="1600" smtClean="0"/>
              <a:t>session.get()</a:t>
            </a:r>
            <a:r>
              <a:rPr lang="zh-CN" altLang="en-US" sz="1600" smtClean="0"/>
              <a:t>方法后，立即执行</a:t>
            </a:r>
            <a:r>
              <a:rPr lang="en-US" sz="1600" smtClean="0"/>
              <a:t>SQL</a:t>
            </a:r>
            <a:r>
              <a:rPr lang="zh-CN" altLang="en-US" sz="1600" smtClean="0"/>
              <a:t>到数据库查询数据。</a:t>
            </a:r>
          </a:p>
          <a:p>
            <a:pPr lvl="1"/>
            <a:r>
              <a:rPr lang="zh-CN" altLang="en-US" sz="1600" smtClean="0"/>
              <a:t>在延迟加载的策略下，当调用</a:t>
            </a:r>
            <a:r>
              <a:rPr lang="en-US" sz="1600" smtClean="0"/>
              <a:t>session.load()</a:t>
            </a:r>
            <a:r>
              <a:rPr lang="zh-CN" altLang="en-US" sz="1600" smtClean="0"/>
              <a:t>方法后，并没有立即执行</a:t>
            </a:r>
            <a:r>
              <a:rPr lang="en-US" sz="1600" smtClean="0"/>
              <a:t>SQL</a:t>
            </a:r>
            <a:r>
              <a:rPr lang="zh-CN" altLang="en-US" sz="1600" smtClean="0"/>
              <a:t>到数据库查询数据。而是当需要获取</a:t>
            </a:r>
            <a:r>
              <a:rPr lang="en-US" sz="1600" smtClean="0"/>
              <a:t>customer</a:t>
            </a:r>
            <a:r>
              <a:rPr lang="zh-CN" altLang="en-US" sz="1600" smtClean="0"/>
              <a:t>的</a:t>
            </a:r>
            <a:r>
              <a:rPr lang="en-US" sz="1600" smtClean="0"/>
              <a:t>name</a:t>
            </a:r>
            <a:r>
              <a:rPr lang="zh-CN" altLang="en-US" sz="1600" smtClean="0"/>
              <a:t>属性，执行</a:t>
            </a:r>
            <a:r>
              <a:rPr lang="en-US" sz="1600" smtClean="0"/>
              <a:t>customer.getName()</a:t>
            </a:r>
            <a:r>
              <a:rPr lang="zh-CN" altLang="en-US" sz="1600" smtClean="0"/>
              <a:t>代码时，才执行</a:t>
            </a:r>
            <a:r>
              <a:rPr lang="en-US" sz="1600" smtClean="0"/>
              <a:t>SQL</a:t>
            </a:r>
            <a:r>
              <a:rPr lang="zh-CN" altLang="en-US" sz="1600" smtClean="0"/>
              <a:t>到数据库查询数据的。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延迟加载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lazy</a:t>
            </a:r>
            <a:r>
              <a:rPr lang="zh-CN" altLang="en-US" sz="2000" smtClean="0"/>
              <a:t>属性来设置加载策略</a:t>
            </a:r>
            <a:endParaRPr lang="en-US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有</a:t>
            </a:r>
            <a:r>
              <a:rPr lang="en-US" sz="2000" smtClean="0"/>
              <a:t>3</a:t>
            </a:r>
            <a:r>
              <a:rPr lang="zh-CN" altLang="en-US" sz="2000" smtClean="0"/>
              <a:t>种延迟加载方式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实体的延迟加载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集合的延迟加载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属性的延迟加载</a:t>
            </a:r>
            <a:endParaRPr lang="en-US" altLang="zh-CN" sz="16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363093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&lt;class name="mypack.Order" table="ORDERS" lazy="false"&gt;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4330065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&lt;property name=</a:t>
            </a:r>
            <a:r>
              <a:rPr lang="en-US" i="1" smtClean="0"/>
              <a:t>"orderNumber"</a:t>
            </a:r>
            <a:r>
              <a:rPr lang="en-US" smtClean="0"/>
              <a:t> type=</a:t>
            </a:r>
            <a:r>
              <a:rPr lang="en-US" i="1" smtClean="0"/>
              <a:t>"string"</a:t>
            </a:r>
            <a:r>
              <a:rPr lang="en-US" smtClean="0"/>
              <a:t> lazy=</a:t>
            </a:r>
            <a:r>
              <a:rPr lang="en-US" i="1" smtClean="0"/>
              <a:t>"false"</a:t>
            </a:r>
            <a:r>
              <a:rPr lang="en-US" smtClean="0"/>
              <a:t>&gt;</a:t>
            </a:r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51054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&lt;many-to-one  name=</a:t>
            </a:r>
            <a:r>
              <a:rPr lang="en-US" i="1" smtClean="0"/>
              <a:t>“customer”</a:t>
            </a:r>
            <a:r>
              <a:rPr lang="zh-CN" altLang="en-US" i="1" smtClean="0"/>
              <a:t> </a:t>
            </a:r>
            <a:r>
              <a:rPr lang="en-US" smtClean="0"/>
              <a:t>column=</a:t>
            </a:r>
            <a:r>
              <a:rPr lang="en-US" i="1" smtClean="0"/>
              <a:t>"CUSTOMER_ID"</a:t>
            </a:r>
            <a:endParaRPr lang="zh-CN" altLang="en-US" smtClean="0"/>
          </a:p>
          <a:p>
            <a:pPr algn="l"/>
            <a:r>
              <a:rPr lang="en-US" smtClean="0"/>
              <a:t>        class=</a:t>
            </a:r>
            <a:r>
              <a:rPr lang="en-US" i="1" smtClean="0"/>
              <a:t>"mypack.Customer” </a:t>
            </a:r>
            <a:r>
              <a:rPr lang="en-US" smtClean="0"/>
              <a:t> lazy=</a:t>
            </a:r>
            <a:r>
              <a:rPr lang="en-US" i="1" smtClean="0"/>
              <a:t>"true"</a:t>
            </a:r>
            <a:r>
              <a:rPr lang="en-US" smtClean="0"/>
              <a:t>   /&gt;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 smtClean="0"/>
              <a:t>检索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altLang="zh-CN" sz="2000" smtClean="0"/>
              <a:t>H</a:t>
            </a:r>
            <a:r>
              <a:rPr lang="en-US" sz="2000" smtClean="0"/>
              <a:t>ibenrtae</a:t>
            </a:r>
            <a:r>
              <a:rPr lang="zh-CN" altLang="en-US" sz="2000" smtClean="0"/>
              <a:t>的查询语言</a:t>
            </a:r>
            <a:endParaRPr lang="en-US" altLang="en-US" sz="2000" smtClean="0"/>
          </a:p>
          <a:p>
            <a:r>
              <a:rPr lang="en-US" altLang="en-US" sz="2000" smtClean="0"/>
              <a:t>HQL(Hibernate Query Language)</a:t>
            </a:r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HQL</a:t>
            </a:r>
            <a:r>
              <a:rPr lang="zh-CN" altLang="en-US" smtClean="0"/>
              <a:t>查询的</a:t>
            </a:r>
            <a:r>
              <a:rPr lang="en-US" smtClean="0"/>
              <a:t>from</a:t>
            </a:r>
            <a:r>
              <a:rPr lang="zh-CN" altLang="en-US" smtClean="0"/>
              <a:t>子句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查询语句对大小写并不敏感</a:t>
            </a:r>
            <a:endParaRPr lang="en-US" altLang="zh-CN" sz="2000" smtClean="0"/>
          </a:p>
          <a:p>
            <a:r>
              <a:rPr lang="en-US" sz="2000" smtClean="0"/>
              <a:t>Java</a:t>
            </a:r>
            <a:r>
              <a:rPr lang="zh-CN" altLang="en-US" sz="2000" smtClean="0"/>
              <a:t>类与属性区分大小写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22098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Student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	List list=query.list();</a:t>
            </a:r>
            <a:endParaRPr lang="zh-CN" altLang="en-US" smtClean="0"/>
          </a:p>
          <a:p>
            <a:pPr algn="l"/>
            <a:r>
              <a:rPr lang="en-US" smtClean="0"/>
              <a:t>	for(int i=0;i&lt;list.size();i++){</a:t>
            </a:r>
            <a:endParaRPr lang="zh-CN" altLang="en-US" smtClean="0"/>
          </a:p>
          <a:p>
            <a:pPr algn="l"/>
            <a:r>
              <a:rPr lang="en-US" smtClean="0"/>
              <a:t>	Student s=( Student)list.get(i);</a:t>
            </a:r>
            <a:endParaRPr lang="zh-CN" altLang="en-US" smtClean="0"/>
          </a:p>
          <a:p>
            <a:pPr algn="l"/>
            <a:r>
              <a:rPr lang="en-US" smtClean="0"/>
              <a:t>	System.out.println(s.getName());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连接查询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en-US" altLang="en-US" sz="2000" smtClean="0"/>
              <a:t>inner join(</a:t>
            </a:r>
            <a:r>
              <a:rPr lang="zh-CN" altLang="en-US" sz="2000" smtClean="0"/>
              <a:t>内连接</a:t>
            </a:r>
            <a:r>
              <a:rPr lang="en-US" altLang="en-US" sz="2000" smtClean="0"/>
              <a:t>)</a:t>
            </a:r>
            <a:endParaRPr lang="zh-CN" altLang="en-US" sz="2000" smtClean="0"/>
          </a:p>
          <a:p>
            <a:pPr lvl="0"/>
            <a:r>
              <a:rPr lang="en-US" altLang="en-US" sz="2000" smtClean="0"/>
              <a:t>left outer join(</a:t>
            </a:r>
            <a:r>
              <a:rPr lang="zh-CN" altLang="en-US" sz="2000" smtClean="0"/>
              <a:t>左外连接</a:t>
            </a:r>
            <a:r>
              <a:rPr lang="en-US" altLang="en-US" sz="2000" smtClean="0"/>
              <a:t>)</a:t>
            </a:r>
            <a:endParaRPr lang="zh-CN" altLang="en-US" sz="2000" smtClean="0"/>
          </a:p>
          <a:p>
            <a:pPr lvl="0"/>
            <a:r>
              <a:rPr lang="en-US" altLang="en-US" sz="2000" smtClean="0"/>
              <a:t>right outer join</a:t>
            </a:r>
            <a:r>
              <a:rPr lang="zh-CN" altLang="en-US" sz="2000" smtClean="0"/>
              <a:t>（右外连接）</a:t>
            </a:r>
          </a:p>
          <a:p>
            <a:pPr lvl="0"/>
            <a:r>
              <a:rPr lang="en-US" altLang="en-US" sz="2000" smtClean="0"/>
              <a:t>full join(</a:t>
            </a:r>
            <a:r>
              <a:rPr lang="zh-CN" altLang="en-US" sz="2000" smtClean="0"/>
              <a:t>全连接，并不常用</a:t>
            </a:r>
            <a:r>
              <a:rPr lang="en-US" altLang="en-US" sz="2000" smtClean="0"/>
              <a:t>)</a:t>
            </a:r>
            <a:endParaRPr lang="zh-CN" altLang="en-US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34290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String sql = “from ClassBean c join c.students”;</a:t>
            </a:r>
            <a:endParaRPr lang="zh-CN" altLang="en-US" smtClean="0"/>
          </a:p>
          <a:p>
            <a:pPr algn="l"/>
            <a:r>
              <a:rPr lang="en-US" smtClean="0"/>
              <a:t>Query query = session.createQuery(sql);</a:t>
            </a:r>
            <a:endParaRPr lang="zh-CN" altLang="en-US" smtClean="0"/>
          </a:p>
          <a:p>
            <a:pPr algn="l"/>
            <a:r>
              <a:rPr lang="en-US" smtClean="0"/>
              <a:t>List&lt;ClassBean&gt; list = query.list();		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HQL</a:t>
            </a:r>
            <a:r>
              <a:rPr lang="zh-CN" altLang="en-US" smtClean="0"/>
              <a:t>查询的</a:t>
            </a:r>
            <a:r>
              <a:rPr lang="en-US" smtClean="0"/>
              <a:t>select</a:t>
            </a:r>
            <a:r>
              <a:rPr lang="zh-CN" altLang="en-US" smtClean="0"/>
              <a:t>子句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可以进行属性查询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8288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s.name from Student s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	List list=query.list();</a:t>
            </a:r>
            <a:endParaRPr lang="zh-CN" altLang="en-US" smtClean="0"/>
          </a:p>
          <a:p>
            <a:pPr algn="l"/>
            <a:r>
              <a:rPr lang="en-US" smtClean="0"/>
              <a:t>	for(int i=0;i&lt;list.size();i++){</a:t>
            </a:r>
            <a:endParaRPr lang="zh-CN" altLang="en-US" smtClean="0"/>
          </a:p>
          <a:p>
            <a:pPr algn="l"/>
            <a:r>
              <a:rPr lang="en-US" smtClean="0"/>
              <a:t>	String name=(String)list.get(i);</a:t>
            </a:r>
            <a:endParaRPr lang="zh-CN" altLang="en-US" smtClean="0"/>
          </a:p>
          <a:p>
            <a:pPr algn="l"/>
            <a:r>
              <a:rPr lang="en-US" smtClean="0"/>
              <a:t>	System.out.println(name);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HQL</a:t>
            </a:r>
            <a:r>
              <a:rPr lang="zh-CN" altLang="en-US" smtClean="0"/>
              <a:t>统计函数查询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en-US" sz="2000" smtClean="0"/>
              <a:t>count(): </a:t>
            </a:r>
            <a:r>
              <a:rPr lang="zh-CN" altLang="en-US" sz="2000" smtClean="0"/>
              <a:t>统计记录条数。</a:t>
            </a:r>
          </a:p>
          <a:p>
            <a:pPr lvl="0"/>
            <a:r>
              <a:rPr lang="en-US" sz="2000" smtClean="0"/>
              <a:t> min():</a:t>
            </a:r>
            <a:r>
              <a:rPr lang="zh-CN" altLang="en-US" sz="2000" smtClean="0"/>
              <a:t>求最小值。</a:t>
            </a:r>
          </a:p>
          <a:p>
            <a:pPr lvl="0"/>
            <a:r>
              <a:rPr lang="en-US" sz="2000" smtClean="0"/>
              <a:t> max(): </a:t>
            </a:r>
            <a:r>
              <a:rPr lang="zh-CN" altLang="en-US" sz="2000" smtClean="0"/>
              <a:t>求最大值。</a:t>
            </a:r>
          </a:p>
          <a:p>
            <a:pPr lvl="0"/>
            <a:r>
              <a:rPr lang="en-US" sz="2000" smtClean="0"/>
              <a:t> sum(): </a:t>
            </a:r>
            <a:r>
              <a:rPr lang="zh-CN" altLang="en-US" sz="2000" smtClean="0"/>
              <a:t>求和。</a:t>
            </a:r>
          </a:p>
          <a:p>
            <a:pPr lvl="0"/>
            <a:r>
              <a:rPr lang="en-US" sz="2000" smtClean="0"/>
              <a:t> avg(): </a:t>
            </a:r>
            <a:r>
              <a:rPr lang="zh-CN" altLang="en-US" sz="2000" smtClean="0"/>
              <a:t>求平均值。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5800" y="3881914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count(*) from Student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4876800"/>
            <a:ext cx="81534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avg(s.age) from Student as s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names=query.list();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HQL</a:t>
            </a:r>
            <a:r>
              <a:rPr lang="zh-CN" altLang="en-US" smtClean="0"/>
              <a:t>函数查询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zh-CN" altLang="en-US" sz="2000" smtClean="0"/>
              <a:t>使用</a:t>
            </a:r>
            <a:r>
              <a:rPr lang="en-US" sz="2000" smtClean="0"/>
              <a:t>upper()</a:t>
            </a:r>
            <a:r>
              <a:rPr lang="zh-CN" altLang="en-US" sz="2000" smtClean="0"/>
              <a:t>方法将字符串转为大写</a:t>
            </a:r>
            <a:r>
              <a:rPr lang="en-US" sz="2000" smtClean="0"/>
              <a:t>min():</a:t>
            </a:r>
            <a:r>
              <a:rPr lang="zh-CN" altLang="en-US" sz="2000" smtClean="0"/>
              <a:t>求最小值。</a:t>
            </a:r>
          </a:p>
          <a:p>
            <a:pPr lvl="0"/>
            <a:endParaRPr lang="en-US" altLang="zh-CN" sz="2000" smtClean="0"/>
          </a:p>
          <a:p>
            <a:pPr lvl="0"/>
            <a:endParaRPr lang="en-US" altLang="zh-CN" sz="2000" smtClean="0"/>
          </a:p>
          <a:p>
            <a:pPr lvl="0"/>
            <a:endParaRPr lang="en-US" altLang="zh-CN" sz="2000" smtClean="0"/>
          </a:p>
          <a:p>
            <a:pPr lvl="0"/>
            <a:r>
              <a:rPr lang="zh-CN" altLang="en-US" sz="2000" smtClean="0"/>
              <a:t>使用</a:t>
            </a:r>
            <a:r>
              <a:rPr lang="en-US" sz="2000" smtClean="0"/>
              <a:t>distinct</a:t>
            </a:r>
            <a:r>
              <a:rPr lang="zh-CN" altLang="en-US" sz="2000" smtClean="0"/>
              <a:t>去除数据重复的记录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09600" y="1752600"/>
            <a:ext cx="8305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upper(s.name) from Student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09600" y="3886200"/>
            <a:ext cx="8305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distinct s.age from Student as s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理解持久类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  <a:p>
            <a:r>
              <a:rPr lang="zh-CN" altLang="en-US" smtClean="0"/>
              <a:t>掌握标识符生成器</a:t>
            </a:r>
            <a:endParaRPr lang="zh-CN" altLang="en-US" dirty="0"/>
          </a:p>
          <a:p>
            <a:r>
              <a:rPr lang="zh-CN" altLang="en-US" smtClean="0"/>
              <a:t>了解</a:t>
            </a:r>
            <a:r>
              <a:rPr lang="en-US" altLang="zh-CN" smtClean="0"/>
              <a:t>Hibenrate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zh-CN" altLang="en-US" smtClean="0"/>
              <a:t>掌握通过映射文件实现映射关系</a:t>
            </a:r>
            <a:endParaRPr lang="en-US" altLang="zh-CN" smtClean="0"/>
          </a:p>
          <a:p>
            <a:r>
              <a:rPr lang="zh-CN" altLang="en-US" smtClean="0"/>
              <a:t>掌握通过注解实现映射关系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HQL</a:t>
            </a:r>
            <a:r>
              <a:rPr lang="zh-CN" altLang="en-US" smtClean="0"/>
              <a:t>查询的</a:t>
            </a:r>
            <a:r>
              <a:rPr lang="en-US" smtClean="0"/>
              <a:t>where</a:t>
            </a:r>
            <a:r>
              <a:rPr lang="zh-CN" altLang="en-US" smtClean="0"/>
              <a:t>子句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where</a:t>
            </a:r>
            <a:r>
              <a:rPr lang="zh-CN" altLang="en-US" sz="2000" smtClean="0"/>
              <a:t>子句进行条件筛选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828800"/>
            <a:ext cx="7924800" cy="364759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ClassBean classBean=</a:t>
            </a:r>
          </a:p>
          <a:p>
            <a:pPr algn="l"/>
            <a:r>
              <a:rPr lang="en-US" smtClean="0"/>
              <a:t>(ClassBean)session.get(ClassBean.class,new Integer(1));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Student s whrer 				s.stuClass=:stuClass </a:t>
            </a:r>
            <a:endParaRPr lang="zh-CN" altLang="en-US" smtClean="0"/>
          </a:p>
          <a:p>
            <a:pPr algn="l"/>
            <a:r>
              <a:rPr lang="en-US" smtClean="0"/>
              <a:t>		and s.age&gt;22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query.setParameter(</a:t>
            </a:r>
            <a:r>
              <a:rPr lang="zh-CN" altLang="en-US" smtClean="0"/>
              <a:t>＂</a:t>
            </a:r>
            <a:r>
              <a:rPr lang="en-US" smtClean="0"/>
              <a:t>stuClass</a:t>
            </a:r>
            <a:r>
              <a:rPr lang="zh-CN" altLang="en-US" smtClean="0"/>
              <a:t>＂</a:t>
            </a:r>
            <a:r>
              <a:rPr lang="en-US" smtClean="0"/>
              <a:t>, 	stuClass,</a:t>
            </a:r>
          </a:p>
          <a:p>
            <a:pPr algn="l"/>
            <a:r>
              <a:rPr lang="en-US" smtClean="0"/>
              <a:t>		Hibernate.entity(ClassBean.class));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上一句也可以写成</a:t>
            </a:r>
            <a:r>
              <a:rPr lang="en-US" smtClean="0"/>
              <a:t>quety.setEntity(</a:t>
            </a:r>
            <a:r>
              <a:rPr lang="zh-CN" altLang="en-US" smtClean="0"/>
              <a:t>＂</a:t>
            </a:r>
            <a:r>
              <a:rPr lang="en-US" smtClean="0"/>
              <a:t>stuClass</a:t>
            </a:r>
            <a:r>
              <a:rPr lang="zh-CN" altLang="en-US" smtClean="0"/>
              <a:t>＂</a:t>
            </a:r>
            <a:r>
              <a:rPr lang="en-US" smtClean="0"/>
              <a:t>, stuClass)</a:t>
            </a:r>
          </a:p>
          <a:p>
            <a:pPr algn="l"/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by</a:t>
            </a:r>
            <a:r>
              <a:rPr lang="zh-CN" altLang="en-US" smtClean="0"/>
              <a:t>子句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使用函数进行分组排序</a:t>
            </a:r>
            <a:endParaRPr lang="en-US" altLang="zh-CN" sz="2000" smtClean="0"/>
          </a:p>
          <a:p>
            <a:r>
              <a:rPr lang="en-US" sz="2000" smtClean="0"/>
              <a:t>order by </a:t>
            </a:r>
            <a:r>
              <a:rPr lang="zh-CN" altLang="en-US" sz="2000" smtClean="0"/>
              <a:t>指明排序字段</a:t>
            </a:r>
            <a:endParaRPr lang="en-US" altLang="zh-CN" sz="2000" smtClean="0"/>
          </a:p>
          <a:p>
            <a:r>
              <a:rPr lang="en-US" sz="2000" smtClean="0"/>
              <a:t>asc</a:t>
            </a:r>
            <a:r>
              <a:rPr lang="zh-CN" altLang="en-US" sz="2000" smtClean="0"/>
              <a:t>或</a:t>
            </a:r>
            <a:r>
              <a:rPr lang="en-US" sz="2000" smtClean="0"/>
              <a:t>desc</a:t>
            </a:r>
            <a:r>
              <a:rPr lang="zh-CN" altLang="en-US" sz="2000" smtClean="0"/>
              <a:t>关键字指明了按照升序或降序进行排序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30480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f</a:t>
            </a:r>
            <a:r>
              <a:rPr lang="en-US" smtClean="0"/>
              <a:t>rom Student s order by s.name asc,s.age desc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fontAlgn="b"/>
            <a:r>
              <a:rPr lang="zh-CN" altLang="en-US" smtClean="0"/>
              <a:t>子查询</a:t>
            </a:r>
            <a:endParaRPr lang="zh-CN" altLang="en-US" sz="480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HQL</a:t>
            </a:r>
            <a:r>
              <a:rPr lang="zh-CN" altLang="en-US" sz="2000" smtClean="0"/>
              <a:t>的子查询依赖于底层数据库的子查询能力</a:t>
            </a:r>
            <a:endParaRPr lang="en-US" altLang="zh-CN" sz="2000" smtClean="0"/>
          </a:p>
          <a:p>
            <a:r>
              <a:rPr lang="zh-CN" altLang="en-US" sz="2000" smtClean="0"/>
              <a:t>如果考虑应用程序在不同的数据库平台之间的可移植性，最好避免使用子查询，因为子查询都可以改写为连接查询和分组查询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29718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ClassBean c where </a:t>
            </a:r>
            <a:endParaRPr lang="zh-CN" altLang="en-US" smtClean="0"/>
          </a:p>
          <a:p>
            <a:pPr algn="l"/>
            <a:r>
              <a:rPr lang="en-US" smtClean="0"/>
              <a:t>			(select count(*) from c.students)</a:t>
            </a:r>
            <a:endParaRPr lang="zh-CN" altLang="en-US" smtClean="0"/>
          </a:p>
          <a:p>
            <a:pPr algn="l"/>
            <a:r>
              <a:rPr lang="en-US" smtClean="0"/>
              <a:t>			&gt;=2</a:t>
            </a:r>
            <a:r>
              <a:rPr lang="zh-CN" altLang="en-US" smtClean="0"/>
              <a:t>“</a:t>
            </a:r>
            <a:endParaRPr lang="en-US" altLang="zh-CN" smtClean="0"/>
          </a:p>
          <a:p>
            <a:pPr algn="l"/>
            <a:r>
              <a:rPr lang="en-US" smtClean="0"/>
              <a:t>			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Criteria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Criteria</a:t>
            </a:r>
            <a:r>
              <a:rPr lang="zh-CN" altLang="en-US" sz="2000" smtClean="0"/>
              <a:t>本身是一个查询容器，具体的查询条件可以通过</a:t>
            </a:r>
            <a:r>
              <a:rPr lang="en-US" sz="2000" smtClean="0"/>
              <a:t>Criteria.add()</a:t>
            </a:r>
            <a:r>
              <a:rPr lang="zh-CN" altLang="en-US" sz="2000" smtClean="0"/>
              <a:t>方法加入到</a:t>
            </a:r>
            <a:r>
              <a:rPr lang="en-US" sz="2000" smtClean="0"/>
              <a:t>Criteria</a:t>
            </a:r>
            <a:r>
              <a:rPr lang="zh-CN" altLang="en-US" sz="2000" smtClean="0"/>
              <a:t>实例中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22860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Criteria criteria=session.createCriteria(Student.class);</a:t>
            </a:r>
          </a:p>
          <a:p>
            <a:pPr algn="l"/>
            <a:endParaRPr lang="zh-CN" altLang="en-US" smtClean="0"/>
          </a:p>
          <a:p>
            <a:pPr algn="l"/>
            <a:r>
              <a:rPr lang="en-US" smtClean="0"/>
              <a:t>//Restrictions.gt()</a:t>
            </a:r>
            <a:r>
              <a:rPr lang="zh-CN" altLang="en-US" smtClean="0"/>
              <a:t>方法表示</a:t>
            </a:r>
            <a:r>
              <a:rPr lang="en-US" smtClean="0"/>
              <a:t>greatthan,</a:t>
            </a:r>
            <a:r>
              <a:rPr lang="zh-CN" altLang="en-US" smtClean="0"/>
              <a:t>也就是大于的情况</a:t>
            </a:r>
          </a:p>
          <a:p>
            <a:pPr algn="l"/>
            <a:r>
              <a:rPr lang="en-US" smtClean="0"/>
              <a:t>criteria.add(Restrictions.gt(</a:t>
            </a:r>
            <a:r>
              <a:rPr lang="zh-CN" altLang="en-US" smtClean="0"/>
              <a:t>＂</a:t>
            </a:r>
            <a:r>
              <a:rPr lang="en-US" smtClean="0"/>
              <a:t>age</a:t>
            </a:r>
            <a:r>
              <a:rPr lang="zh-CN" altLang="en-US" smtClean="0"/>
              <a:t>＂</a:t>
            </a:r>
            <a:r>
              <a:rPr lang="en-US" smtClean="0"/>
              <a:t>,new lnteger(22)));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List list=criteria.list();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常用的限定方法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HQL</a:t>
            </a:r>
            <a:r>
              <a:rPr lang="zh-CN" altLang="en-US" sz="2000" smtClean="0"/>
              <a:t>查询中对应的“</a:t>
            </a:r>
            <a:r>
              <a:rPr lang="en-US" sz="2000" smtClean="0"/>
              <a:t>&gt;</a:t>
            </a:r>
            <a:r>
              <a:rPr lang="zh-CN" altLang="en-US" sz="2000" smtClean="0"/>
              <a:t>”、“</a:t>
            </a:r>
            <a:r>
              <a:rPr lang="en-US" sz="2000" smtClean="0"/>
              <a:t>&lt;</a:t>
            </a:r>
            <a:r>
              <a:rPr lang="zh-CN" altLang="en-US" sz="2000" smtClean="0"/>
              <a:t>”、“</a:t>
            </a:r>
            <a:r>
              <a:rPr lang="en-US" sz="2000" smtClean="0"/>
              <a:t>=</a:t>
            </a:r>
            <a:r>
              <a:rPr lang="zh-CN" altLang="en-US" sz="2000" smtClean="0"/>
              <a:t>”、“</a:t>
            </a:r>
            <a:r>
              <a:rPr lang="en-US" sz="2000" smtClean="0"/>
              <a:t>&gt;=</a:t>
            </a:r>
            <a:r>
              <a:rPr lang="zh-CN" altLang="en-US" sz="2000" smtClean="0"/>
              <a:t>”和“</a:t>
            </a:r>
            <a:r>
              <a:rPr lang="en-US" sz="2000" smtClean="0"/>
              <a:t>&lt;=</a:t>
            </a:r>
            <a:r>
              <a:rPr lang="zh-CN" altLang="en-US" sz="2000" smtClean="0"/>
              <a:t>”等比较操作符以及逻辑操作符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常用的限定方法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zh-CN" altLang="en-US" sz="2000" smtClean="0"/>
              <a:t>查询年龄在</a:t>
            </a:r>
            <a:r>
              <a:rPr lang="en-US" sz="2000" smtClean="0"/>
              <a:t>20-30</a:t>
            </a:r>
            <a:r>
              <a:rPr lang="zh-CN" altLang="en-US" sz="2000" smtClean="0"/>
              <a:t>岁之间的所有</a:t>
            </a:r>
            <a:r>
              <a:rPr lang="zh-CN" altLang="en-US" sz="2000" smtClean="0"/>
              <a:t>学生</a:t>
            </a:r>
            <a:r>
              <a:rPr lang="zh-CN" altLang="en-US" sz="2000" smtClean="0"/>
              <a:t>对象</a:t>
            </a:r>
            <a:endParaRPr lang="en-US" altLang="zh-CN" sz="2000" smtClean="0"/>
          </a:p>
          <a:p>
            <a:pPr lvl="0"/>
            <a:endParaRPr lang="en-US" altLang="zh-CN" sz="2000" smtClean="0"/>
          </a:p>
          <a:p>
            <a:pPr lvl="0"/>
            <a:endParaRPr lang="en-US" altLang="zh-CN" sz="2000" smtClean="0"/>
          </a:p>
          <a:p>
            <a:pPr lvl="0"/>
            <a:endParaRPr lang="en-US" altLang="zh-CN" sz="2000" smtClean="0"/>
          </a:p>
          <a:p>
            <a:pPr lvl="0"/>
            <a:endParaRPr lang="en-US" altLang="zh-CN" sz="2000" smtClean="0"/>
          </a:p>
          <a:p>
            <a:r>
              <a:rPr lang="zh-CN" altLang="en-US" sz="2000" smtClean="0"/>
              <a:t>查询学生姓名在</a:t>
            </a:r>
            <a:r>
              <a:rPr lang="en-US" sz="2000" smtClean="0"/>
              <a:t>tomclus</a:t>
            </a:r>
            <a:r>
              <a:rPr lang="zh-CN" altLang="en-US" sz="2000" smtClean="0"/>
              <a:t>、</a:t>
            </a:r>
            <a:r>
              <a:rPr lang="en-US" sz="2000" smtClean="0"/>
              <a:t>abc</a:t>
            </a:r>
            <a:r>
              <a:rPr lang="zh-CN" altLang="en-US" sz="2000" smtClean="0"/>
              <a:t>和</a:t>
            </a:r>
            <a:r>
              <a:rPr lang="en-US" sz="2000" smtClean="0"/>
              <a:t>tom</a:t>
            </a:r>
            <a:r>
              <a:rPr lang="zh-CN" altLang="en-US" sz="2000" smtClean="0"/>
              <a:t>之间的学生对象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82880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List list=session.createCriteria(Student.class)</a:t>
            </a:r>
            <a:endParaRPr lang="zh-CN" altLang="en-US" smtClean="0"/>
          </a:p>
          <a:p>
            <a:pPr algn="l"/>
            <a:r>
              <a:rPr lang="en-US" smtClean="0"/>
              <a:t>.add(Restrictions.between(</a:t>
            </a:r>
            <a:r>
              <a:rPr lang="zh-CN" altLang="en-US" smtClean="0"/>
              <a:t>＂</a:t>
            </a:r>
            <a:r>
              <a:rPr lang="en-US" smtClean="0"/>
              <a:t>amount</a:t>
            </a:r>
            <a:r>
              <a:rPr lang="zh-CN" altLang="en-US" smtClean="0"/>
              <a:t>＂</a:t>
            </a:r>
            <a:r>
              <a:rPr lang="en-US" smtClean="0"/>
              <a:t>,</a:t>
            </a:r>
            <a:endParaRPr lang="zh-CN" altLang="en-US" smtClean="0"/>
          </a:p>
          <a:p>
            <a:pPr algn="l"/>
            <a:r>
              <a:rPr lang="en-US" smtClean="0"/>
              <a:t>new BigDecimal(1),</a:t>
            </a:r>
            <a:endParaRPr lang="zh-CN" altLang="en-US" smtClean="0"/>
          </a:p>
          <a:p>
            <a:pPr algn="l"/>
            <a:r>
              <a:rPr lang="en-US" smtClean="0"/>
              <a:t>new BigDecimal(10))</a:t>
            </a:r>
            <a:endParaRPr lang="zh-CN" altLang="en-US" smtClean="0"/>
          </a:p>
          <a:p>
            <a:pPr algn="l"/>
            <a:r>
              <a:rPr lang="en-US" smtClean="0"/>
              <a:t>).list();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42672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String[] names={</a:t>
            </a:r>
            <a:r>
              <a:rPr lang="zh-CN" altLang="en-US" smtClean="0"/>
              <a:t>＂</a:t>
            </a:r>
            <a:r>
              <a:rPr lang="en-US" smtClean="0"/>
              <a:t>tomclus</a:t>
            </a:r>
            <a:r>
              <a:rPr lang="zh-CN" altLang="en-US" smtClean="0"/>
              <a:t>＂，＂</a:t>
            </a:r>
            <a:r>
              <a:rPr lang="en-US" smtClean="0"/>
              <a:t>abc</a:t>
            </a:r>
            <a:r>
              <a:rPr lang="zh-CN" altLang="en-US" smtClean="0"/>
              <a:t>＂，＂</a:t>
            </a:r>
            <a:r>
              <a:rPr lang="en-US" smtClean="0"/>
              <a:t>tom</a:t>
            </a:r>
            <a:r>
              <a:rPr lang="zh-CN" altLang="en-US" smtClean="0"/>
              <a:t>＂</a:t>
            </a:r>
            <a:r>
              <a:rPr lang="en-US" smtClean="0"/>
              <a:t>}</a:t>
            </a:r>
            <a:r>
              <a:rPr lang="zh-CN" altLang="en-US" smtClean="0"/>
              <a:t>；</a:t>
            </a:r>
          </a:p>
          <a:p>
            <a:pPr algn="l"/>
            <a:r>
              <a:rPr lang="en-US" smtClean="0"/>
              <a:t>List list=session.createCriteria(Student.class)</a:t>
            </a:r>
            <a:endParaRPr lang="zh-CN" altLang="en-US" smtClean="0"/>
          </a:p>
          <a:p>
            <a:pPr algn="l"/>
            <a:r>
              <a:rPr lang="en-US" smtClean="0"/>
              <a:t>      .add(Restrictions.in(</a:t>
            </a:r>
            <a:r>
              <a:rPr lang="zh-CN" altLang="en-US" smtClean="0"/>
              <a:t>＂</a:t>
            </a:r>
            <a:r>
              <a:rPr lang="en-US" smtClean="0"/>
              <a:t>name</a:t>
            </a:r>
            <a:r>
              <a:rPr lang="zh-CN" altLang="en-US" smtClean="0"/>
              <a:t>＂</a:t>
            </a:r>
            <a:r>
              <a:rPr lang="en-US" smtClean="0"/>
              <a:t>,names))</a:t>
            </a:r>
            <a:endParaRPr lang="zh-CN" altLang="en-US" smtClean="0"/>
          </a:p>
          <a:p>
            <a:pPr algn="l"/>
            <a:r>
              <a:rPr lang="en-US" smtClean="0"/>
              <a:t>      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Native SQL</a:t>
            </a:r>
            <a:r>
              <a:rPr lang="zh-CN" altLang="en-US" smtClean="0"/>
              <a:t>查询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和普通的</a:t>
            </a:r>
            <a:r>
              <a:rPr lang="en-US" sz="2000" smtClean="0"/>
              <a:t>HQL</a:t>
            </a:r>
            <a:r>
              <a:rPr lang="zh-CN" altLang="en-US" sz="2000" smtClean="0"/>
              <a:t>查询一样，</a:t>
            </a:r>
            <a:r>
              <a:rPr lang="en-US" sz="2000" smtClean="0"/>
              <a:t>SQL</a:t>
            </a:r>
            <a:r>
              <a:rPr lang="zh-CN" altLang="en-US" sz="2000" smtClean="0"/>
              <a:t>查询同样是从</a:t>
            </a:r>
            <a:r>
              <a:rPr lang="en-US" sz="2000" smtClean="0"/>
              <a:t>Query</a:t>
            </a:r>
            <a:r>
              <a:rPr lang="zh-CN" altLang="en-US" sz="2000" smtClean="0"/>
              <a:t>接口开始的。唯一的区别是</a:t>
            </a:r>
            <a:r>
              <a:rPr lang="en-US" sz="2000" smtClean="0"/>
              <a:t>SQL</a:t>
            </a:r>
            <a:r>
              <a:rPr lang="zh-CN" altLang="en-US" sz="2000" smtClean="0"/>
              <a:t>查询使用</a:t>
            </a:r>
            <a:r>
              <a:rPr lang="en-US" sz="2000" smtClean="0"/>
              <a:t>Session.createSQLQuery()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2209800"/>
            <a:ext cx="7924800" cy="276034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String sql=</a:t>
            </a:r>
            <a:r>
              <a:rPr lang="zh-CN" altLang="en-US" smtClean="0"/>
              <a:t>＂</a:t>
            </a:r>
            <a:r>
              <a:rPr lang="en-US" smtClean="0"/>
              <a:t>select{s</a:t>
            </a:r>
            <a:r>
              <a:rPr lang="en-US" smtClean="0"/>
              <a:t>.*} </a:t>
            </a:r>
            <a:r>
              <a:rPr lang="en-US" smtClean="0"/>
              <a:t> from </a:t>
            </a:r>
            <a:r>
              <a:rPr lang="en-US" smtClean="0"/>
              <a:t>Student s where s.age&gt;20</a:t>
            </a:r>
            <a:r>
              <a:rPr lang="zh-CN" altLang="en-US" smtClean="0"/>
              <a:t>＂</a:t>
            </a:r>
            <a:r>
              <a:rPr lang="en-US" smtClean="0"/>
              <a:t>;</a:t>
            </a:r>
            <a:endParaRPr lang="zh-CN" altLang="en-US" smtClean="0"/>
          </a:p>
          <a:p>
            <a:pPr algn="l"/>
            <a:r>
              <a:rPr lang="en-US" smtClean="0"/>
              <a:t>SQLQuery sqlQuery=session.createSQLQuery(sql);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将别名</a:t>
            </a:r>
            <a:r>
              <a:rPr lang="en-US" smtClean="0"/>
              <a:t>s</a:t>
            </a:r>
            <a:r>
              <a:rPr lang="zh-CN" altLang="en-US" smtClean="0"/>
              <a:t>与实体类</a:t>
            </a:r>
            <a:r>
              <a:rPr lang="en-US" smtClean="0"/>
              <a:t>Student</a:t>
            </a:r>
            <a:r>
              <a:rPr lang="zh-CN" altLang="en-US" smtClean="0"/>
              <a:t>关联在一起</a:t>
            </a:r>
          </a:p>
          <a:p>
            <a:pPr algn="l"/>
            <a:r>
              <a:rPr lang="en-US" smtClean="0"/>
              <a:t>sqlQuery.addEntity(</a:t>
            </a:r>
            <a:r>
              <a:rPr lang="zh-CN" altLang="en-US" smtClean="0"/>
              <a:t>＂</a:t>
            </a:r>
            <a:r>
              <a:rPr lang="en-US" smtClean="0"/>
              <a:t>s</a:t>
            </a:r>
            <a:r>
              <a:rPr lang="zh-CN" altLang="en-US" smtClean="0"/>
              <a:t>＂</a:t>
            </a:r>
            <a:r>
              <a:rPr lang="en-US" smtClean="0"/>
              <a:t>,Student.class);</a:t>
            </a:r>
            <a:endParaRPr lang="zh-CN" altLang="en-US" smtClean="0"/>
          </a:p>
          <a:p>
            <a:pPr algn="l"/>
            <a:r>
              <a:rPr lang="en-US" smtClean="0"/>
              <a:t>list=sqlQuery.list();</a:t>
            </a:r>
            <a:endParaRPr lang="zh-CN" altLang="en-US" smtClean="0"/>
          </a:p>
          <a:p>
            <a:pPr algn="l"/>
            <a:r>
              <a:rPr lang="en-US" smtClean="0"/>
              <a:t>for(int i=0; i&lt;list.size();i++){</a:t>
            </a:r>
            <a:endParaRPr lang="zh-CN" altLang="en-US" smtClean="0"/>
          </a:p>
          <a:p>
            <a:pPr algn="l"/>
            <a:r>
              <a:rPr lang="en-US" smtClean="0"/>
              <a:t>      Student stu=(Student);list.get(i);</a:t>
            </a:r>
            <a:endParaRPr lang="zh-CN" altLang="en-US" smtClean="0"/>
          </a:p>
          <a:p>
            <a:pPr algn="l"/>
            <a:r>
              <a:rPr lang="en-US" smtClean="0"/>
              <a:t>      System.out.println(stu.getAge()+</a:t>
            </a:r>
            <a:r>
              <a:rPr lang="zh-CN" altLang="en-US" smtClean="0"/>
              <a:t>＂＂</a:t>
            </a:r>
            <a:r>
              <a:rPr lang="en-US" smtClean="0"/>
              <a:t>+stu.getName());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fontAlgn="b"/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sz="4800" b="1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使用“？”</a:t>
            </a:r>
            <a:r>
              <a:rPr lang="zh-CN" altLang="en-US" sz="2000" smtClean="0"/>
              <a:t>指定</a:t>
            </a:r>
            <a:r>
              <a:rPr lang="zh-CN" altLang="en-US" sz="2000" smtClean="0"/>
              <a:t>参数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指定</a:t>
            </a:r>
            <a:r>
              <a:rPr lang="en-US" sz="1600" smtClean="0"/>
              <a:t>Query</a:t>
            </a:r>
            <a:r>
              <a:rPr lang="zh-CN" altLang="en-US" sz="1600" smtClean="0"/>
              <a:t>接口可以先设定查询参数，然后通过</a:t>
            </a:r>
            <a:r>
              <a:rPr lang="en-US" sz="1600" smtClean="0"/>
              <a:t>setXXX()</a:t>
            </a:r>
            <a:r>
              <a:rPr lang="zh-CN" altLang="en-US" sz="1600" smtClean="0"/>
              <a:t>等方法，将指定的参数值填入，而不用每次都编写完整的</a:t>
            </a:r>
            <a:r>
              <a:rPr lang="en-US" sz="1600" smtClean="0"/>
              <a:t>HQL</a:t>
            </a:r>
            <a:endParaRPr lang="en-US" altLang="zh-CN" sz="16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2649855"/>
            <a:ext cx="7924800" cy="276034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</a:t>
            </a:r>
            <a:r>
              <a:rPr lang="en-US" smtClean="0"/>
              <a:t> Student  s  </a:t>
            </a:r>
            <a:r>
              <a:rPr lang="en-US" smtClean="0"/>
              <a:t>whrer </a:t>
            </a:r>
            <a:r>
              <a:rPr lang="en-US" smtClean="0"/>
              <a:t>s.age</a:t>
            </a:r>
            <a:r>
              <a:rPr lang="en-US" smtClean="0"/>
              <a:t>&gt; ? </a:t>
            </a:r>
          </a:p>
          <a:p>
            <a:pPr algn="l"/>
            <a:r>
              <a:rPr lang="en-US" smtClean="0"/>
              <a:t>	</a:t>
            </a:r>
            <a:r>
              <a:rPr lang="en-US" smtClean="0"/>
              <a:t>			   and </a:t>
            </a:r>
            <a:r>
              <a:rPr lang="en-US" smtClean="0"/>
              <a:t>s.name like ?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</a:t>
            </a:r>
            <a:r>
              <a:rPr lang="en-US" smtClean="0"/>
              <a:t>age&gt;?</a:t>
            </a:r>
            <a:r>
              <a:rPr lang="zh-CN" altLang="en-US" smtClean="0"/>
              <a:t>中的问号为整型</a:t>
            </a:r>
            <a:r>
              <a:rPr lang="en-US" smtClean="0"/>
              <a:t>25</a:t>
            </a:r>
          </a:p>
          <a:p>
            <a:pPr algn="l"/>
            <a:r>
              <a:rPr lang="en-US" smtClean="0"/>
              <a:t>query.setlnteger(0,25</a:t>
            </a:r>
            <a:r>
              <a:rPr lang="en-US" smtClean="0"/>
              <a:t>); </a:t>
            </a:r>
            <a:endParaRPr 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</a:t>
            </a:r>
            <a:r>
              <a:rPr lang="en-US" smtClean="0"/>
              <a:t>age&gt;?</a:t>
            </a:r>
            <a:r>
              <a:rPr lang="zh-CN" altLang="en-US" smtClean="0"/>
              <a:t>中的问号为字符串“</a:t>
            </a:r>
            <a:r>
              <a:rPr lang="en-US" smtClean="0"/>
              <a:t>%clus%</a:t>
            </a:r>
            <a:r>
              <a:rPr lang="zh-CN" altLang="en-US" smtClean="0"/>
              <a:t>”</a:t>
            </a:r>
          </a:p>
          <a:p>
            <a:pPr algn="l"/>
            <a:r>
              <a:rPr lang="en-US" smtClean="0"/>
              <a:t>query.setString(1</a:t>
            </a:r>
            <a:r>
              <a:rPr lang="en-US" smtClean="0"/>
              <a:t>,</a:t>
            </a:r>
            <a:r>
              <a:rPr lang="zh-CN" altLang="en-US" smtClean="0"/>
              <a:t>＂</a:t>
            </a:r>
            <a:r>
              <a:rPr lang="en-US" smtClean="0"/>
              <a:t>%clus%</a:t>
            </a:r>
            <a:r>
              <a:rPr lang="zh-CN" altLang="en-US" smtClean="0"/>
              <a:t>＂</a:t>
            </a:r>
            <a:r>
              <a:rPr lang="en-US" smtClean="0"/>
              <a:t>);     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List </a:t>
            </a:r>
            <a:r>
              <a:rPr lang="en-US" smtClean="0"/>
              <a:t>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使用“：”后跟变量的方法</a:t>
            </a:r>
            <a:r>
              <a:rPr lang="zh-CN" altLang="en-US" sz="2000" smtClean="0"/>
              <a:t>设置</a:t>
            </a:r>
            <a:r>
              <a:rPr lang="zh-CN" altLang="en-US" sz="2000" smtClean="0"/>
              <a:t>参数</a:t>
            </a:r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828800"/>
            <a:ext cx="7924800" cy="335184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</a:t>
            </a:r>
            <a:r>
              <a:rPr lang="en-US" smtClean="0"/>
              <a:t>query=session.createQuery</a:t>
            </a:r>
            <a:r>
              <a:rPr lang="en-US" smtClean="0"/>
              <a:t>(</a:t>
            </a:r>
          </a:p>
          <a:p>
            <a:pPr algn="l"/>
            <a:r>
              <a:rPr lang="en-US" altLang="zh-CN" smtClean="0"/>
              <a:t>	</a:t>
            </a:r>
            <a:r>
              <a:rPr lang="en-US" altLang="zh-CN" smtClean="0"/>
              <a:t>	</a:t>
            </a:r>
            <a:r>
              <a:rPr lang="zh-CN" altLang="en-US" smtClean="0"/>
              <a:t>＂</a:t>
            </a:r>
            <a:r>
              <a:rPr lang="en-US" smtClean="0"/>
              <a:t>from </a:t>
            </a:r>
            <a:r>
              <a:rPr lang="en-US" smtClean="0"/>
              <a:t>Student </a:t>
            </a:r>
            <a:r>
              <a:rPr lang="en-US" smtClean="0"/>
              <a:t>s </a:t>
            </a:r>
            <a:endParaRPr lang="en-US" smtClean="0"/>
          </a:p>
          <a:p>
            <a:pPr algn="l"/>
            <a:r>
              <a:rPr lang="en-US" smtClean="0"/>
              <a:t>		whrer </a:t>
            </a:r>
            <a:r>
              <a:rPr lang="en-US" smtClean="0"/>
              <a:t>s.age</a:t>
            </a:r>
            <a:r>
              <a:rPr lang="en-US" smtClean="0"/>
              <a:t>&gt;</a:t>
            </a:r>
            <a:r>
              <a:rPr lang="zh-CN" altLang="en-US" smtClean="0"/>
              <a:t>：</a:t>
            </a:r>
            <a:r>
              <a:rPr lang="en-US" smtClean="0"/>
              <a:t>minAge </a:t>
            </a:r>
            <a:r>
              <a:rPr lang="en-US" smtClean="0"/>
              <a:t>and s.name like :likeName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</a:p>
          <a:p>
            <a:pPr algn="l"/>
            <a:r>
              <a:rPr lang="en-US" smtClean="0"/>
              <a:t> </a:t>
            </a:r>
            <a:endParaRPr 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设置“：”号后的</a:t>
            </a:r>
            <a:r>
              <a:rPr lang="en-US" smtClean="0"/>
              <a:t>minAge</a:t>
            </a:r>
            <a:r>
              <a:rPr lang="zh-CN" altLang="en-US" smtClean="0"/>
              <a:t>变量值</a:t>
            </a:r>
          </a:p>
          <a:p>
            <a:pPr algn="l"/>
            <a:r>
              <a:rPr lang="en-US" smtClean="0"/>
              <a:t>query.setlnteger(</a:t>
            </a:r>
            <a:r>
              <a:rPr lang="zh-CN" altLang="en-US" smtClean="0"/>
              <a:t>＂</a:t>
            </a:r>
            <a:r>
              <a:rPr lang="en-US" smtClean="0"/>
              <a:t>minAge</a:t>
            </a:r>
            <a:r>
              <a:rPr lang="zh-CN" altLang="en-US" smtClean="0"/>
              <a:t>＂</a:t>
            </a:r>
            <a:r>
              <a:rPr lang="en-US" smtClean="0"/>
              <a:t>,25</a:t>
            </a:r>
            <a:r>
              <a:rPr lang="en-US" smtClean="0"/>
              <a:t>);              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设置“：”号</a:t>
            </a:r>
            <a:r>
              <a:rPr lang="zh-CN" altLang="en-US" smtClean="0"/>
              <a:t>后</a:t>
            </a:r>
            <a:r>
              <a:rPr lang="zh-CN" altLang="en-US" smtClean="0"/>
              <a:t>的</a:t>
            </a:r>
            <a:r>
              <a:rPr lang="en-US" smtClean="0"/>
              <a:t>likeName</a:t>
            </a:r>
            <a:r>
              <a:rPr lang="zh-CN" altLang="en-US" smtClean="0"/>
              <a:t>变量值</a:t>
            </a:r>
          </a:p>
          <a:p>
            <a:pPr algn="l"/>
            <a:r>
              <a:rPr lang="en-US" smtClean="0"/>
              <a:t>query.setString</a:t>
            </a:r>
            <a:r>
              <a:rPr lang="en-US" smtClean="0"/>
              <a:t>(</a:t>
            </a:r>
            <a:r>
              <a:rPr lang="zh-CN" altLang="en-US" smtClean="0"/>
              <a:t>＂</a:t>
            </a:r>
            <a:r>
              <a:rPr lang="en-US" smtClean="0"/>
              <a:t>likeName</a:t>
            </a:r>
            <a:r>
              <a:rPr lang="zh-CN" altLang="en-US" smtClean="0"/>
              <a:t>＂</a:t>
            </a:r>
            <a:r>
              <a:rPr lang="en-US" smtClean="0"/>
              <a:t>,</a:t>
            </a:r>
            <a:r>
              <a:rPr lang="zh-CN" altLang="en-US" smtClean="0"/>
              <a:t>＂</a:t>
            </a:r>
            <a:r>
              <a:rPr lang="en-US" smtClean="0"/>
              <a:t>%clus%</a:t>
            </a:r>
            <a:r>
              <a:rPr lang="zh-CN" altLang="en-US" smtClean="0"/>
              <a:t>＂</a:t>
            </a:r>
            <a:r>
              <a:rPr lang="en-US" smtClean="0"/>
              <a:t>); </a:t>
            </a:r>
            <a:endParaRPr 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List </a:t>
            </a:r>
            <a:r>
              <a:rPr lang="en-US" smtClean="0"/>
              <a:t>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常用绑定参数的方法</a:t>
            </a:r>
            <a:endParaRPr lang="en-US" altLang="zh-CN" sz="2000" smtClean="0"/>
          </a:p>
          <a:p>
            <a:pPr lvl="1"/>
            <a:r>
              <a:rPr lang="en-US" sz="1600" smtClean="0"/>
              <a:t>setBinary():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binary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setBoolean():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boolean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setByte():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byte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setCalaendar():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calendar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setcharacter():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character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setDate():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date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setDouble():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double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setString():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string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setText():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text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setTime():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time</a:t>
            </a:r>
            <a:r>
              <a:rPr lang="zh-CN" altLang="en-US" sz="1600" smtClean="0"/>
              <a:t>的参数。</a:t>
            </a:r>
          </a:p>
          <a:p>
            <a:pPr lvl="1"/>
            <a:r>
              <a:rPr lang="en-US" sz="1600" smtClean="0"/>
              <a:t>setTimeStamp(): </a:t>
            </a:r>
            <a:r>
              <a:rPr lang="zh-CN" altLang="en-US" sz="1600" smtClean="0"/>
              <a:t>绑定映射类型为</a:t>
            </a:r>
            <a:r>
              <a:rPr lang="en-US" sz="1600" smtClean="0"/>
              <a:t>timeStamp</a:t>
            </a:r>
            <a:r>
              <a:rPr lang="zh-CN" altLang="en-US" sz="1600" smtClean="0"/>
              <a:t>的参数。</a:t>
            </a:r>
            <a:endParaRPr lang="en-US" altLang="zh-CN" sz="16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目标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掌握如何使用</a:t>
            </a:r>
            <a:r>
              <a:rPr lang="en-US" altLang="zh-CN" smtClean="0"/>
              <a:t>Session</a:t>
            </a:r>
            <a:r>
              <a:rPr lang="zh-CN" altLang="en-US" smtClean="0"/>
              <a:t>接口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HQL</a:t>
            </a:r>
            <a:r>
              <a:rPr lang="zh-CN" altLang="en-US" smtClean="0"/>
              <a:t>检索</a:t>
            </a:r>
            <a:endParaRPr lang="zh-CN" altLang="en-US" dirty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Criteria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Native SQL</a:t>
            </a:r>
            <a:r>
              <a:rPr lang="zh-CN" altLang="en-US" smtClean="0"/>
              <a:t>查询</a:t>
            </a:r>
            <a:endParaRPr lang="en-US" altLang="zh-CN" smtClean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Query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setEntity()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828800"/>
            <a:ext cx="80772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ClssBean classBean </a:t>
            </a:r>
            <a:r>
              <a:rPr lang="en-US" smtClean="0"/>
              <a:t>=(</a:t>
            </a:r>
            <a:r>
              <a:rPr lang="en-US" smtClean="0"/>
              <a:t>ClassBean)session.get(ClassBean.class,</a:t>
            </a:r>
          </a:p>
          <a:p>
            <a:pPr algn="l"/>
            <a:r>
              <a:rPr lang="en-US" smtClean="0"/>
              <a:t>	</a:t>
            </a:r>
            <a:r>
              <a:rPr lang="en-US" smtClean="0"/>
              <a:t>				     new </a:t>
            </a:r>
            <a:r>
              <a:rPr lang="en-US" smtClean="0"/>
              <a:t>Integer(1</a:t>
            </a:r>
            <a:r>
              <a:rPr lang="en-US" smtClean="0"/>
              <a:t>));</a:t>
            </a:r>
          </a:p>
          <a:p>
            <a:pPr algn="l"/>
            <a:endParaRPr lang="zh-CN" altLang="en-US" smtClean="0"/>
          </a:p>
          <a:p>
            <a:pPr algn="l"/>
            <a:r>
              <a:rPr lang="en-US" smtClean="0"/>
              <a:t>Query </a:t>
            </a:r>
            <a:r>
              <a:rPr lang="en-US" smtClean="0"/>
              <a:t>query=session.createQuery</a:t>
            </a:r>
            <a:r>
              <a:rPr lang="en-US" smtClean="0"/>
              <a:t>(</a:t>
            </a:r>
          </a:p>
          <a:p>
            <a:pPr algn="l"/>
            <a:r>
              <a:rPr lang="en-US" altLang="zh-CN" smtClean="0"/>
              <a:t>	</a:t>
            </a:r>
            <a:r>
              <a:rPr lang="en-US" altLang="zh-CN" smtClean="0"/>
              <a:t>	      </a:t>
            </a:r>
            <a:r>
              <a:rPr lang="zh-CN" altLang="en-US" smtClean="0"/>
              <a:t>＂</a:t>
            </a:r>
            <a:r>
              <a:rPr lang="en-US" smtClean="0"/>
              <a:t>from Student s </a:t>
            </a:r>
            <a:r>
              <a:rPr lang="en-US" smtClean="0"/>
              <a:t>whrer </a:t>
            </a:r>
            <a:r>
              <a:rPr lang="en-US" smtClean="0"/>
              <a:t>s.stuClass=</a:t>
            </a:r>
            <a:r>
              <a:rPr lang="en-US" smtClean="0"/>
              <a:t>:</a:t>
            </a:r>
            <a:r>
              <a:rPr lang="en-US" smtClean="0"/>
              <a:t>classBean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</a:p>
          <a:p>
            <a:pPr algn="l"/>
            <a:endParaRPr lang="en-US" altLang="zh-CN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设置参数为</a:t>
            </a:r>
            <a:r>
              <a:rPr lang="en-US" smtClean="0"/>
              <a:t>classBean</a:t>
            </a:r>
            <a:endParaRPr lang="zh-CN" altLang="en-US" smtClean="0"/>
          </a:p>
          <a:p>
            <a:pPr algn="l"/>
            <a:r>
              <a:rPr lang="en-US" smtClean="0"/>
              <a:t>query.setEntity</a:t>
            </a:r>
            <a:r>
              <a:rPr lang="en-US" smtClean="0"/>
              <a:t>(</a:t>
            </a:r>
            <a:r>
              <a:rPr lang="zh-CN" altLang="en-US" smtClean="0"/>
              <a:t>＂</a:t>
            </a:r>
            <a:r>
              <a:rPr lang="en-US" smtClean="0"/>
              <a:t>classBean</a:t>
            </a:r>
            <a:r>
              <a:rPr lang="zh-CN" altLang="en-US" smtClean="0"/>
              <a:t>＂</a:t>
            </a:r>
            <a:r>
              <a:rPr lang="en-US" smtClean="0"/>
              <a:t>, classBean</a:t>
            </a:r>
            <a:r>
              <a:rPr lang="en-US" smtClean="0"/>
              <a:t>); </a:t>
            </a:r>
            <a:endParaRPr 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List </a:t>
            </a:r>
            <a:r>
              <a:rPr lang="en-US" smtClean="0"/>
              <a:t>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setParameter</a:t>
            </a:r>
            <a:r>
              <a:rPr lang="en-US" sz="2000" smtClean="0"/>
              <a:t>()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r>
              <a:rPr lang="en-US" sz="2000" smtClean="0"/>
              <a:t>setParamter(String paraName,</a:t>
            </a:r>
            <a:r>
              <a:rPr lang="zh-CN" altLang="en-US" sz="2000" smtClean="0"/>
              <a:t>实例，实例类型</a:t>
            </a:r>
            <a:r>
              <a:rPr lang="en-US" sz="2000" smtClean="0"/>
              <a:t>)</a:t>
            </a:r>
            <a:r>
              <a:rPr lang="zh-CN" altLang="en-US" sz="2000" smtClean="0"/>
              <a:t>，这个方法可以绑定任意类型的参数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32004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query.setParameter(</a:t>
            </a:r>
            <a:r>
              <a:rPr lang="zh-CN" altLang="en-US" smtClean="0"/>
              <a:t>＂</a:t>
            </a:r>
            <a:r>
              <a:rPr lang="en-US" smtClean="0"/>
              <a:t>classBean</a:t>
            </a:r>
            <a:r>
              <a:rPr lang="zh-CN" altLang="en-US" smtClean="0"/>
              <a:t>＂</a:t>
            </a:r>
            <a:r>
              <a:rPr lang="en-US" smtClean="0"/>
              <a:t>, classBean);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Query</a:t>
            </a:r>
            <a:r>
              <a:rPr lang="zh-CN" altLang="en-US" b="1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setPropertyies()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r>
              <a:rPr lang="en-US" sz="2000" smtClean="0"/>
              <a:t>setPropertyies(</a:t>
            </a:r>
            <a:r>
              <a:rPr lang="zh-CN" altLang="en-US" sz="2000" smtClean="0"/>
              <a:t>类</a:t>
            </a:r>
            <a:r>
              <a:rPr lang="zh-CN" altLang="en-US" sz="2000" smtClean="0"/>
              <a:t>实例</a:t>
            </a:r>
            <a:r>
              <a:rPr lang="en-US" sz="2000" smtClean="0"/>
              <a:t>),</a:t>
            </a:r>
            <a:r>
              <a:rPr lang="zh-CN" altLang="en-US" sz="2000" smtClean="0"/>
              <a:t>它</a:t>
            </a:r>
            <a:r>
              <a:rPr lang="zh-CN" altLang="en-US" sz="2000" smtClean="0"/>
              <a:t>将类实例的属性名与参数值相对应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3400" y="23622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Student stuExample=new Student();</a:t>
            </a:r>
            <a:endParaRPr lang="zh-CN" altLang="en-US" smtClean="0"/>
          </a:p>
          <a:p>
            <a:pPr algn="l"/>
            <a:r>
              <a:rPr lang="en-US" smtClean="0"/>
              <a:t>stuExample.setAge(33</a:t>
            </a:r>
            <a:r>
              <a:rPr lang="en-US" smtClean="0"/>
              <a:t>);</a:t>
            </a:r>
          </a:p>
          <a:p>
            <a:pPr algn="l"/>
            <a:endParaRPr lang="zh-CN" altLang="en-US" smtClean="0"/>
          </a:p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Student s whrer s.age=:age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query.setProperties(stuExample</a:t>
            </a:r>
            <a:r>
              <a:rPr lang="en-US" smtClean="0"/>
              <a:t>);</a:t>
            </a:r>
          </a:p>
          <a:p>
            <a:pPr algn="l"/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Query</a:t>
            </a:r>
            <a:r>
              <a:rPr lang="zh-CN" altLang="en-US" sz="2000" smtClean="0"/>
              <a:t>的</a:t>
            </a:r>
            <a:r>
              <a:rPr lang="en-US" sz="2000" smtClean="0"/>
              <a:t>list()</a:t>
            </a:r>
            <a:r>
              <a:rPr lang="zh-CN" altLang="en-US" sz="2000" smtClean="0"/>
              <a:t>方法用于取得一个</a:t>
            </a:r>
            <a:r>
              <a:rPr lang="en-US" sz="2000" smtClean="0"/>
              <a:t>List</a:t>
            </a:r>
            <a:r>
              <a:rPr lang="zh-CN" altLang="en-US" sz="2000" smtClean="0"/>
              <a:t>类的实例，此实例中包括的可能是一个</a:t>
            </a:r>
            <a:r>
              <a:rPr lang="en-US" sz="2000" smtClean="0"/>
              <a:t>Object</a:t>
            </a:r>
            <a:r>
              <a:rPr lang="zh-CN" altLang="en-US" sz="2000" smtClean="0"/>
              <a:t>集合，也可能是</a:t>
            </a:r>
            <a:r>
              <a:rPr lang="en-US" sz="2000" smtClean="0"/>
              <a:t>Object</a:t>
            </a:r>
            <a:r>
              <a:rPr lang="zh-CN" altLang="en-US" sz="2000" smtClean="0"/>
              <a:t>数组</a:t>
            </a:r>
            <a:r>
              <a:rPr lang="zh-CN" altLang="en-US" sz="2000" smtClean="0"/>
              <a:t>集合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sz="2000" smtClean="0"/>
              <a:t>Object</a:t>
            </a:r>
            <a:r>
              <a:rPr lang="zh-CN" altLang="en-US" sz="2000" smtClean="0"/>
              <a:t>集合</a:t>
            </a:r>
            <a:r>
              <a:rPr lang="en-US" altLang="zh-CN" sz="2000" smtClean="0"/>
              <a:t>:</a:t>
            </a:r>
            <a:r>
              <a:rPr lang="en-US" sz="2000" smtClean="0"/>
              <a:t>list()</a:t>
            </a:r>
            <a:r>
              <a:rPr lang="zh-CN" altLang="en-US" sz="2000" smtClean="0"/>
              <a:t>取得一组符合条件</a:t>
            </a:r>
            <a:r>
              <a:rPr lang="zh-CN" altLang="en-US" sz="2000" smtClean="0"/>
              <a:t>实例</a:t>
            </a:r>
            <a:r>
              <a:rPr lang="zh-CN" altLang="en-US" sz="2000" smtClean="0"/>
              <a:t>对象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sz="2000" smtClean="0"/>
              <a:t>Object</a:t>
            </a:r>
            <a:r>
              <a:rPr lang="zh-CN" altLang="en-US" sz="2000" smtClean="0"/>
              <a:t>数组</a:t>
            </a:r>
            <a:r>
              <a:rPr lang="zh-CN" altLang="en-US" sz="2000" smtClean="0"/>
              <a:t>集合</a:t>
            </a:r>
            <a:r>
              <a:rPr lang="en-US" altLang="zh-CN" sz="2000" smtClean="0"/>
              <a:t>:</a:t>
            </a:r>
            <a:r>
              <a:rPr lang="en-US" sz="2000" smtClean="0"/>
              <a:t>list</a:t>
            </a:r>
            <a:r>
              <a:rPr lang="en-US" sz="2000" smtClean="0"/>
              <a:t>()</a:t>
            </a:r>
            <a:r>
              <a:rPr lang="zh-CN" altLang="en-US" sz="2000" smtClean="0"/>
              <a:t>方法取得对象的多个属性时，得到的是由多个数组组成的集合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3400" y="26670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Student s where s.age&gt;20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45720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select s.name,s.age from Student s </a:t>
            </a:r>
            <a:endParaRPr lang="zh-CN" altLang="en-US" smtClean="0"/>
          </a:p>
          <a:p>
            <a:pPr algn="l"/>
            <a:r>
              <a:rPr lang="en-US" smtClean="0"/>
              <a:t>				where </a:t>
            </a:r>
            <a:r>
              <a:rPr lang="en-US" smtClean="0"/>
              <a:t>s.age&gt;20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List list=query.list();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uniqueResult()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当正确使用</a:t>
            </a:r>
            <a:r>
              <a:rPr lang="en-US" sz="2000" smtClean="0"/>
              <a:t>HQL</a:t>
            </a:r>
            <a:r>
              <a:rPr lang="zh-CN" altLang="en-US" sz="2000" smtClean="0"/>
              <a:t>语句查询返回的集合中只有一个</a:t>
            </a:r>
            <a:r>
              <a:rPr lang="zh-CN" altLang="en-US" sz="2000" smtClean="0"/>
              <a:t>对象</a:t>
            </a:r>
            <a:r>
              <a:rPr lang="zh-CN" altLang="en-US" sz="2000" smtClean="0"/>
              <a:t>时</a:t>
            </a:r>
            <a:endParaRPr lang="en-US" altLang="zh-CN" sz="2000" smtClean="0"/>
          </a:p>
          <a:p>
            <a:r>
              <a:rPr lang="zh-CN" altLang="en-US" sz="2000" smtClean="0"/>
              <a:t>由于是使用</a:t>
            </a:r>
            <a:r>
              <a:rPr lang="en-US" sz="2000" smtClean="0"/>
              <a:t>id</a:t>
            </a:r>
            <a:r>
              <a:rPr lang="zh-CN" altLang="en-US" sz="2000" smtClean="0"/>
              <a:t>查询，因此保证只有一个对象</a:t>
            </a:r>
            <a:r>
              <a:rPr lang="en-US" sz="2000" smtClean="0"/>
              <a:t>,</a:t>
            </a:r>
            <a:r>
              <a:rPr lang="zh-CN" altLang="en-US" sz="2000" smtClean="0"/>
              <a:t>如果返回结果有多个对象（也就是</a:t>
            </a:r>
            <a:r>
              <a:rPr lang="en-US" sz="2000" smtClean="0"/>
              <a:t>list.size()&gt;1</a:t>
            </a:r>
            <a:r>
              <a:rPr lang="zh-CN" altLang="en-US" sz="2000" smtClean="0"/>
              <a:t>）</a:t>
            </a:r>
            <a:r>
              <a:rPr lang="en-US" sz="2000" smtClean="0"/>
              <a:t>,</a:t>
            </a:r>
            <a:r>
              <a:rPr lang="zh-CN" altLang="en-US" sz="2000" smtClean="0"/>
              <a:t>则调用</a:t>
            </a:r>
            <a:r>
              <a:rPr lang="en-US" sz="2000" smtClean="0"/>
              <a:t>uniqueResult()</a:t>
            </a:r>
            <a:r>
              <a:rPr lang="zh-CN" altLang="en-US" sz="2000" smtClean="0"/>
              <a:t>会抛出“</a:t>
            </a:r>
            <a:r>
              <a:rPr lang="en-US" sz="2000" smtClean="0"/>
              <a:t>query did not return a unique result</a:t>
            </a:r>
            <a:r>
              <a:rPr lang="zh-CN" altLang="en-US" sz="2000" smtClean="0"/>
              <a:t>”的异常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32766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Query query=session.createQuery(</a:t>
            </a:r>
            <a:r>
              <a:rPr lang="zh-CN" altLang="en-US" smtClean="0"/>
              <a:t>＂</a:t>
            </a:r>
            <a:r>
              <a:rPr lang="en-US" smtClean="0"/>
              <a:t>from Student s where s.id='1'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Student stu=(Student)query.uniqueResult();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掌握如何使用</a:t>
            </a:r>
            <a:r>
              <a:rPr lang="en-US" altLang="zh-CN" smtClean="0"/>
              <a:t>Session</a:t>
            </a:r>
            <a:r>
              <a:rPr lang="zh-CN" altLang="en-US" smtClean="0"/>
              <a:t>接口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HQL</a:t>
            </a:r>
            <a:r>
              <a:rPr lang="zh-CN" altLang="en-US" smtClean="0"/>
              <a:t>检索</a:t>
            </a:r>
            <a:endParaRPr lang="zh-CN" altLang="en-US" dirty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Criteria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Native SQL</a:t>
            </a:r>
            <a:r>
              <a:rPr lang="zh-CN" altLang="en-US" smtClean="0"/>
              <a:t>查询</a:t>
            </a:r>
            <a:endParaRPr lang="en-US" altLang="zh-CN" smtClean="0"/>
          </a:p>
          <a:p>
            <a:r>
              <a:rPr lang="zh-CN" altLang="en-US" smtClean="0"/>
              <a:t>掌握如何使用</a:t>
            </a:r>
            <a:r>
              <a:rPr lang="en-US" altLang="zh-CN" smtClean="0"/>
              <a:t>Query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75688" cy="5173662"/>
          </a:xfrm>
        </p:spPr>
        <p:txBody>
          <a:bodyPr/>
          <a:lstStyle/>
          <a:p>
            <a:r>
              <a:rPr lang="zh-CN" altLang="en-US" smtClean="0"/>
              <a:t>简述</a:t>
            </a:r>
            <a:r>
              <a:rPr lang="en-US" altLang="zh-CN" smtClean="0"/>
              <a:t>Session</a:t>
            </a:r>
            <a:r>
              <a:rPr lang="zh-CN" altLang="en-US" smtClean="0"/>
              <a:t>的</a:t>
            </a:r>
            <a:r>
              <a:rPr lang="en-US" altLang="zh-CN" smtClean="0"/>
              <a:t>get()</a:t>
            </a:r>
            <a:r>
              <a:rPr lang="zh-CN" altLang="en-US" smtClean="0"/>
              <a:t>方法和</a:t>
            </a:r>
            <a:r>
              <a:rPr lang="en-US" altLang="zh-CN" smtClean="0"/>
              <a:t>load</a:t>
            </a:r>
            <a:r>
              <a:rPr lang="en-US" altLang="zh-CN" smtClean="0"/>
              <a:t>()</a:t>
            </a:r>
            <a:r>
              <a:rPr lang="zh-CN" altLang="en-US" smtClean="0"/>
              <a:t>方法的相同点和不同点</a:t>
            </a:r>
            <a:r>
              <a:rPr lang="zh-CN" altLang="en-US" smtClean="0"/>
              <a:t>。</a:t>
            </a:r>
            <a:endParaRPr lang="zh-CN" altLang="en-US" dirty="0"/>
          </a:p>
          <a:p>
            <a:r>
              <a:rPr lang="zh-CN" altLang="en-US" smtClean="0"/>
              <a:t>简述</a:t>
            </a:r>
            <a:r>
              <a:rPr lang="zh-CN" altLang="en-US" smtClean="0"/>
              <a:t>如何如何使用</a:t>
            </a:r>
            <a:r>
              <a:rPr lang="en-US" altLang="zh-CN" smtClean="0"/>
              <a:t>HQL</a:t>
            </a:r>
            <a:r>
              <a:rPr lang="zh-CN" altLang="en-US" smtClean="0"/>
              <a:t>的“</a:t>
            </a:r>
            <a:r>
              <a:rPr lang="en-US" altLang="zh-CN" smtClean="0"/>
              <a:t>from</a:t>
            </a:r>
            <a:r>
              <a:rPr lang="zh-CN" altLang="en-US" smtClean="0"/>
              <a:t>”、“</a:t>
            </a:r>
            <a:r>
              <a:rPr lang="en-US" altLang="zh-CN" smtClean="0"/>
              <a:t>select</a:t>
            </a:r>
            <a:r>
              <a:rPr lang="zh-CN" altLang="en-US" smtClean="0"/>
              <a:t>”和“</a:t>
            </a:r>
            <a:r>
              <a:rPr lang="en-US" altLang="zh-CN" smtClean="0"/>
              <a:t>where</a:t>
            </a:r>
            <a:r>
              <a:rPr lang="zh-CN" altLang="en-US" smtClean="0"/>
              <a:t>”查询。</a:t>
            </a:r>
            <a:endParaRPr lang="zh-CN" altLang="en-US" dirty="0"/>
          </a:p>
          <a:p>
            <a:r>
              <a:rPr lang="zh-CN" altLang="en-US" smtClean="0"/>
              <a:t>简述</a:t>
            </a:r>
            <a:r>
              <a:rPr lang="zh-CN" altLang="en-US" smtClean="0"/>
              <a:t>如何</a:t>
            </a:r>
            <a:r>
              <a:rPr lang="zh-CN" altLang="en-US" smtClean="0"/>
              <a:t>使用</a:t>
            </a:r>
            <a:r>
              <a:rPr lang="en-US" altLang="zh-CN" smtClean="0"/>
              <a:t>Query</a:t>
            </a:r>
            <a:r>
              <a:rPr lang="zh-CN" altLang="en-US" smtClean="0"/>
              <a:t>绑定参数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Session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操纵数据库的最主要的接口</a:t>
            </a:r>
            <a:endParaRPr lang="en-US" altLang="zh-CN" sz="2000" smtClean="0"/>
          </a:p>
          <a:p>
            <a:r>
              <a:rPr lang="zh-CN" altLang="en-US" sz="2000" smtClean="0"/>
              <a:t>提供了基本的保存、更新、删除和加载等方法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Session</a:t>
            </a:r>
            <a:r>
              <a:rPr lang="zh-CN" altLang="en-US" sz="2000" smtClean="0"/>
              <a:t>的</a:t>
            </a:r>
            <a:r>
              <a:rPr lang="en-US" sz="2000" smtClean="0"/>
              <a:t>save()</a:t>
            </a:r>
            <a:r>
              <a:rPr lang="zh-CN" altLang="en-US" sz="2000" smtClean="0"/>
              <a:t>方法完成一下操作：</a:t>
            </a:r>
          </a:p>
          <a:p>
            <a:pPr lvl="1"/>
            <a:r>
              <a:rPr lang="en-US" altLang="zh-CN" sz="1600" smtClean="0"/>
              <a:t>1,</a:t>
            </a:r>
            <a:r>
              <a:rPr lang="zh-CN" altLang="en-US" sz="1600" smtClean="0"/>
              <a:t>把</a:t>
            </a:r>
            <a:r>
              <a:rPr lang="en-US" sz="1600" smtClean="0"/>
              <a:t>Event</a:t>
            </a:r>
            <a:r>
              <a:rPr lang="zh-CN" altLang="en-US" sz="1600" smtClean="0"/>
              <a:t>对象加入到</a:t>
            </a:r>
            <a:r>
              <a:rPr lang="en-US" sz="1600" smtClean="0"/>
              <a:t>Session</a:t>
            </a:r>
            <a:r>
              <a:rPr lang="zh-CN" altLang="en-US" sz="1600" smtClean="0"/>
              <a:t>缓存中，使他进入持久化状态。</a:t>
            </a:r>
          </a:p>
          <a:p>
            <a:pPr lvl="1"/>
            <a:r>
              <a:rPr lang="en-US" altLang="zh-CN" sz="1600" smtClean="0"/>
              <a:t>2,</a:t>
            </a:r>
            <a:r>
              <a:rPr lang="zh-CN" altLang="en-US" sz="1600" smtClean="0"/>
              <a:t>选用指定的标识符生成器，为持久化对象分配唯一的</a:t>
            </a:r>
            <a:r>
              <a:rPr lang="en-US" sz="1600" smtClean="0"/>
              <a:t>OID</a:t>
            </a:r>
            <a:r>
              <a:rPr lang="zh-CN" altLang="en-US" sz="1600" smtClean="0"/>
              <a:t>。</a:t>
            </a:r>
          </a:p>
          <a:p>
            <a:pPr lvl="1"/>
            <a:r>
              <a:rPr lang="en-US" altLang="zh-CN" sz="1600" smtClean="0"/>
              <a:t>3,</a:t>
            </a:r>
            <a:r>
              <a:rPr lang="zh-CN" altLang="en-US" sz="1600" smtClean="0"/>
              <a:t>计划执行一个</a:t>
            </a:r>
            <a:r>
              <a:rPr lang="en-US" sz="1600" smtClean="0"/>
              <a:t>insert</a:t>
            </a:r>
            <a:r>
              <a:rPr lang="zh-CN" altLang="en-US" sz="1600" smtClean="0"/>
              <a:t>语句，把</a:t>
            </a:r>
            <a:r>
              <a:rPr lang="en-US" sz="1600" smtClean="0"/>
              <a:t>Event</a:t>
            </a:r>
            <a:r>
              <a:rPr lang="zh-CN" altLang="en-US" sz="1600" smtClean="0"/>
              <a:t>对象当前的属性值组装到</a:t>
            </a:r>
            <a:r>
              <a:rPr lang="en-US" sz="1600" smtClean="0"/>
              <a:t>insert</a:t>
            </a:r>
            <a:r>
              <a:rPr lang="zh-CN" altLang="en-US" sz="1600" smtClean="0"/>
              <a:t>语句中。</a:t>
            </a:r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3079909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Session session = sessionFactory.openSession();</a:t>
            </a:r>
            <a:endParaRPr lang="zh-CN" altLang="en-US" smtClean="0"/>
          </a:p>
          <a:p>
            <a:pPr algn="l"/>
            <a:r>
              <a:rPr lang="en-US" smtClean="0"/>
              <a:t>session.beginTransaction();</a:t>
            </a:r>
            <a:endParaRPr lang="zh-CN" altLang="en-US" smtClean="0"/>
          </a:p>
          <a:p>
            <a:pPr algn="l"/>
            <a:r>
              <a:rPr lang="en-US" smtClean="0"/>
              <a:t>session.save( </a:t>
            </a:r>
            <a:r>
              <a:rPr lang="en-US" b="1" smtClean="0"/>
              <a:t>new</a:t>
            </a:r>
            <a:r>
              <a:rPr lang="en-US" smtClean="0"/>
              <a:t> Event( “Our very first event!”, </a:t>
            </a:r>
            <a:r>
              <a:rPr lang="en-US" b="1" smtClean="0"/>
              <a:t>new</a:t>
            </a:r>
            <a:r>
              <a:rPr lang="en-US" smtClean="0"/>
              <a:t> Date() ) );</a:t>
            </a:r>
            <a:endParaRPr lang="zh-CN" altLang="en-US" smtClean="0"/>
          </a:p>
          <a:p>
            <a:pPr algn="l"/>
            <a:r>
              <a:rPr lang="en-US" smtClean="0"/>
              <a:t>session.save( </a:t>
            </a:r>
            <a:r>
              <a:rPr lang="en-US" b="1" smtClean="0"/>
              <a:t>new</a:t>
            </a:r>
            <a:r>
              <a:rPr lang="en-US" smtClean="0"/>
              <a:t> Event( “A follow up event”, </a:t>
            </a:r>
            <a:r>
              <a:rPr lang="en-US" b="1" smtClean="0"/>
              <a:t>new</a:t>
            </a:r>
            <a:r>
              <a:rPr lang="en-US" smtClean="0"/>
              <a:t> Date() ) );</a:t>
            </a:r>
            <a:endParaRPr lang="zh-CN" altLang="en-US" smtClean="0"/>
          </a:p>
          <a:p>
            <a:pPr algn="l"/>
            <a:r>
              <a:rPr lang="en-US" smtClean="0"/>
              <a:t>session.getTransaction().commit();</a:t>
            </a:r>
            <a:endParaRPr lang="zh-CN" altLang="en-US" smtClean="0"/>
          </a:p>
          <a:p>
            <a:pPr algn="l"/>
            <a:r>
              <a:rPr lang="en-US" smtClean="0"/>
              <a:t>session.close();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update()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update()</a:t>
            </a:r>
            <a:r>
              <a:rPr lang="zh-CN" altLang="en-US" sz="2000" smtClean="0"/>
              <a:t>方法一般有两种用途：</a:t>
            </a:r>
          </a:p>
          <a:p>
            <a:pPr lvl="1"/>
            <a:r>
              <a:rPr lang="en-US" altLang="zh-CN" sz="1600" smtClean="0"/>
              <a:t>1</a:t>
            </a:r>
            <a:r>
              <a:rPr lang="zh-CN" altLang="en-US" sz="1600" smtClean="0"/>
              <a:t>，重新关联脱管对象为持久化状态对象</a:t>
            </a:r>
          </a:p>
          <a:p>
            <a:pPr lvl="1"/>
            <a:r>
              <a:rPr lang="en-US" altLang="zh-CN" sz="1600" smtClean="0"/>
              <a:t>2</a:t>
            </a:r>
            <a:r>
              <a:rPr lang="zh-CN" altLang="en-US" sz="1600" smtClean="0"/>
              <a:t>，显示调用</a:t>
            </a:r>
            <a:r>
              <a:rPr lang="en-US" sz="1600" smtClean="0"/>
              <a:t>update()</a:t>
            </a:r>
            <a:r>
              <a:rPr lang="zh-CN" altLang="en-US" sz="1600" smtClean="0"/>
              <a:t>方法以更新对象</a:t>
            </a:r>
            <a:endParaRPr lang="en-US" altLang="zh-CN" sz="1600" smtClean="0"/>
          </a:p>
          <a:p>
            <a:r>
              <a:rPr lang="en-US" sz="2000" smtClean="0"/>
              <a:t>update()</a:t>
            </a:r>
            <a:r>
              <a:rPr lang="zh-CN" altLang="en-US" sz="2000" smtClean="0"/>
              <a:t>调用是不必要的</a:t>
            </a:r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3400" y="304800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event=(Event)session.get(Event.class,</a:t>
            </a:r>
            <a:r>
              <a:rPr lang="zh-CN" altLang="en-US" smtClean="0"/>
              <a:t>＂</a:t>
            </a:r>
            <a:r>
              <a:rPr lang="en-US" smtClean="0"/>
              <a:t>1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event.seTitle(</a:t>
            </a:r>
            <a:r>
              <a:rPr lang="zh-CN" altLang="en-US" smtClean="0"/>
              <a:t>＂</a:t>
            </a:r>
            <a:r>
              <a:rPr lang="en-US" smtClean="0"/>
              <a:t>for update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session.update(event);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4814411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event=(Event)session.get(Event.class,</a:t>
            </a:r>
            <a:r>
              <a:rPr lang="zh-CN" altLang="en-US" smtClean="0"/>
              <a:t>＂</a:t>
            </a:r>
            <a:r>
              <a:rPr lang="en-US" smtClean="0"/>
              <a:t>1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event.seTitle(</a:t>
            </a:r>
            <a:r>
              <a:rPr lang="zh-CN" altLang="en-US" smtClean="0"/>
              <a:t>＂</a:t>
            </a:r>
            <a:r>
              <a:rPr lang="en-US" smtClean="0"/>
              <a:t>for update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批量更新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</a:t>
            </a:r>
            <a:r>
              <a:rPr lang="en-US" sz="2000" smtClean="0"/>
              <a:t>JDBC</a:t>
            </a:r>
            <a:r>
              <a:rPr lang="zh-CN" altLang="en-US" sz="2000" smtClean="0"/>
              <a:t>的批处理功能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直接调用</a:t>
            </a:r>
            <a:r>
              <a:rPr lang="en-US" sz="2000" smtClean="0"/>
              <a:t>JDBC</a:t>
            </a:r>
            <a:r>
              <a:rPr lang="zh-CN" altLang="en-US" sz="2000" smtClean="0"/>
              <a:t>的</a:t>
            </a:r>
            <a:r>
              <a:rPr lang="en-US" sz="2000" smtClean="0"/>
              <a:t>API</a:t>
            </a:r>
            <a:r>
              <a:rPr lang="zh-CN" altLang="en-US" sz="2000" smtClean="0"/>
              <a:t>进行操作</a:t>
            </a:r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17526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&lt;property name=</a:t>
            </a:r>
            <a:r>
              <a:rPr lang="zh-CN" altLang="en-US" smtClean="0"/>
              <a:t>＂</a:t>
            </a:r>
            <a:r>
              <a:rPr lang="en-US" smtClean="0"/>
              <a:t>hibernate.jdbc.batch_size</a:t>
            </a:r>
            <a:r>
              <a:rPr lang="zh-CN" altLang="en-US" smtClean="0"/>
              <a:t>＂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   30&lt;!—</a:t>
            </a:r>
            <a:r>
              <a:rPr lang="zh-CN" altLang="en-US" smtClean="0"/>
              <a:t>累积到</a:t>
            </a:r>
            <a:r>
              <a:rPr lang="en-US" smtClean="0"/>
              <a:t>30</a:t>
            </a:r>
            <a:r>
              <a:rPr lang="zh-CN" altLang="en-US" smtClean="0"/>
              <a:t>条语句才向数据库发送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&lt;/ property &gt;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38100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Connection conn=session.connection();</a:t>
            </a:r>
            <a:endParaRPr lang="zh-CN" altLang="en-US" smtClean="0"/>
          </a:p>
          <a:p>
            <a:pPr algn="l"/>
            <a:r>
              <a:rPr lang="en-US" smtClean="0"/>
              <a:t>PreparedStatement stmt=conn.prepareStatement(</a:t>
            </a:r>
          </a:p>
          <a:p>
            <a:pPr algn="l"/>
            <a:r>
              <a:rPr lang="zh-CN" altLang="en-US" smtClean="0"/>
              <a:t>＂</a:t>
            </a:r>
            <a:r>
              <a:rPr lang="en-US" smtClean="0"/>
              <a:t>update student s set s.cardld=concat(s.cardid, ‘beijing ’)</a:t>
            </a:r>
            <a:r>
              <a:rPr lang="zh-CN" altLang="en-US" smtClean="0"/>
              <a:t>“</a:t>
            </a:r>
            <a:r>
              <a:rPr lang="en-US" smtClean="0"/>
              <a:t>);</a:t>
            </a:r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使用</a:t>
            </a:r>
            <a:r>
              <a:rPr lang="en-US" smtClean="0"/>
              <a:t>concat()</a:t>
            </a:r>
            <a:r>
              <a:rPr lang="zh-CN" altLang="en-US" smtClean="0"/>
              <a:t>方法连接字符串</a:t>
            </a:r>
          </a:p>
          <a:p>
            <a:pPr algn="l"/>
            <a:r>
              <a:rPr lang="en-US" smtClean="0"/>
              <a:t>stmt.executeUpdate();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saveOrUpdate()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同时包含了</a:t>
            </a:r>
            <a:r>
              <a:rPr lang="en-US" sz="2000" smtClean="0"/>
              <a:t>save()</a:t>
            </a:r>
            <a:r>
              <a:rPr lang="zh-CN" altLang="en-US" sz="2000" smtClean="0"/>
              <a:t>与</a:t>
            </a:r>
            <a:r>
              <a:rPr lang="en-US" sz="2000" smtClean="0"/>
              <a:t>update()</a:t>
            </a:r>
            <a:r>
              <a:rPr lang="zh-CN" altLang="en-US" sz="2000" smtClean="0"/>
              <a:t>方法的功能</a:t>
            </a:r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76400"/>
            <a:ext cx="396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delete()</a:t>
            </a:r>
            <a:r>
              <a:rPr lang="zh-CN" altLang="en-US" sz="2000" smtClean="0"/>
              <a:t>方法负责删除一个对象（包括持久对象和脱管对象）</a:t>
            </a:r>
            <a:endParaRPr lang="en-US" altLang="zh-CN" sz="2000" smtClean="0"/>
          </a:p>
          <a:p>
            <a:r>
              <a:rPr lang="zh-CN" altLang="en-US" sz="2000" smtClean="0"/>
              <a:t>删除一个持久对象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删除一个脱管对象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2147411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stu=(Student)session.get(Student.class,</a:t>
            </a:r>
            <a:r>
              <a:rPr lang="zh-CN" altLang="en-US" smtClean="0"/>
              <a:t>“</a:t>
            </a:r>
            <a:r>
              <a:rPr lang="en-US" smtClean="0"/>
              <a:t>1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smtClean="0"/>
              <a:t>session.delete(stu);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62000" y="41910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Session1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stu=(Student)session.get(Student.class,</a:t>
            </a:r>
            <a:r>
              <a:rPr lang="zh-CN" altLang="en-US" smtClean="0"/>
              <a:t>“</a:t>
            </a:r>
            <a:r>
              <a:rPr lang="en-US" smtClean="0"/>
              <a:t>1</a:t>
            </a:r>
            <a:r>
              <a:rPr lang="zh-CN" altLang="en-US" smtClean="0"/>
              <a:t>＂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Session1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Session2</a:t>
            </a:r>
            <a:r>
              <a:rPr lang="zh-CN" altLang="en-US" smtClean="0"/>
              <a:t>，开启事务</a:t>
            </a:r>
          </a:p>
          <a:p>
            <a:pPr algn="l"/>
            <a:r>
              <a:rPr lang="en-US" smtClean="0"/>
              <a:t>session2.delete</a:t>
            </a:r>
            <a:r>
              <a:rPr lang="zh-CN" altLang="en-US" smtClean="0"/>
              <a:t>（</a:t>
            </a:r>
            <a:r>
              <a:rPr lang="en-US" smtClean="0"/>
              <a:t>stu</a:t>
            </a:r>
            <a:r>
              <a:rPr lang="zh-CN" altLang="en-US" smtClean="0"/>
              <a:t>）</a:t>
            </a:r>
            <a:r>
              <a:rPr lang="en-US" smtClean="0"/>
              <a:t>;</a:t>
            </a:r>
            <a:endParaRPr lang="zh-CN" altLang="en-US" smtClean="0"/>
          </a:p>
          <a:p>
            <a:pPr algn="l"/>
            <a:r>
              <a:rPr lang="en-US" altLang="zh-CN" smtClean="0"/>
              <a:t>……</a:t>
            </a:r>
            <a:r>
              <a:rPr lang="en-US" smtClean="0"/>
              <a:t>//</a:t>
            </a:r>
            <a:r>
              <a:rPr lang="zh-CN" altLang="en-US" smtClean="0"/>
              <a:t>提交事务，关闭</a:t>
            </a:r>
            <a:r>
              <a:rPr lang="en-US" smtClean="0"/>
              <a:t>Session2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2632</TotalTime>
  <Words>1963</Words>
  <Application>Microsoft PowerPoint</Application>
  <PresentationFormat>全屏显示(4:3)</PresentationFormat>
  <Paragraphs>365</Paragraphs>
  <Slides>36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自定义设计方案</vt:lpstr>
      <vt:lpstr>第3学期JAVA模板</vt:lpstr>
      <vt:lpstr>第三章</vt:lpstr>
      <vt:lpstr>回顾</vt:lpstr>
      <vt:lpstr> 目标</vt:lpstr>
      <vt:lpstr>使用Session接口</vt:lpstr>
      <vt:lpstr>save()方法</vt:lpstr>
      <vt:lpstr>update()方法</vt:lpstr>
      <vt:lpstr>批量更新</vt:lpstr>
      <vt:lpstr>saveOrUpdate()方法</vt:lpstr>
      <vt:lpstr>delete()方法</vt:lpstr>
      <vt:lpstr>get()方法</vt:lpstr>
      <vt:lpstr>load()方法</vt:lpstr>
      <vt:lpstr>延迟加载</vt:lpstr>
      <vt:lpstr>延迟加载</vt:lpstr>
      <vt:lpstr>HQL检索</vt:lpstr>
      <vt:lpstr>HQL查询的from子句</vt:lpstr>
      <vt:lpstr>连接查询</vt:lpstr>
      <vt:lpstr>HQL查询的select子句</vt:lpstr>
      <vt:lpstr>HQL统计函数查询</vt:lpstr>
      <vt:lpstr>HQL函数查询</vt:lpstr>
      <vt:lpstr>HQL查询的where子句</vt:lpstr>
      <vt:lpstr>Order by子句</vt:lpstr>
      <vt:lpstr>子查询</vt:lpstr>
      <vt:lpstr>使用Criteria接口</vt:lpstr>
      <vt:lpstr>常用的限定方法</vt:lpstr>
      <vt:lpstr>常用的限定方法</vt:lpstr>
      <vt:lpstr>Native SQL查询</vt:lpstr>
      <vt:lpstr>使用Query接口</vt:lpstr>
      <vt:lpstr>使用Query接口</vt:lpstr>
      <vt:lpstr>使用Query接口</vt:lpstr>
      <vt:lpstr>使用Query接口</vt:lpstr>
      <vt:lpstr>使用Query接口</vt:lpstr>
      <vt:lpstr>使用Query接口</vt:lpstr>
      <vt:lpstr>list()方法</vt:lpstr>
      <vt:lpstr>uniqueResult()方法</vt:lpstr>
      <vt:lpstr> 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429</cp:revision>
  <cp:lastPrinted>1601-01-01T00:00:00Z</cp:lastPrinted>
  <dcterms:created xsi:type="dcterms:W3CDTF">1601-01-01T00:00:00Z</dcterms:created>
  <dcterms:modified xsi:type="dcterms:W3CDTF">2012-12-01T01:40:36Z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