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88" r:id="rId2"/>
  </p:sldMasterIdLst>
  <p:notesMasterIdLst>
    <p:notesMasterId r:id="rId30"/>
  </p:notesMasterIdLst>
  <p:sldIdLst>
    <p:sldId id="256" r:id="rId3"/>
    <p:sldId id="389" r:id="rId4"/>
    <p:sldId id="333" r:id="rId5"/>
    <p:sldId id="390" r:id="rId6"/>
    <p:sldId id="441" r:id="rId7"/>
    <p:sldId id="422" r:id="rId8"/>
    <p:sldId id="423" r:id="rId9"/>
    <p:sldId id="424" r:id="rId10"/>
    <p:sldId id="425" r:id="rId11"/>
    <p:sldId id="442" r:id="rId12"/>
    <p:sldId id="426" r:id="rId13"/>
    <p:sldId id="427" r:id="rId14"/>
    <p:sldId id="429" r:id="rId15"/>
    <p:sldId id="430" r:id="rId16"/>
    <p:sldId id="443" r:id="rId17"/>
    <p:sldId id="444" r:id="rId18"/>
    <p:sldId id="431" r:id="rId19"/>
    <p:sldId id="432" r:id="rId20"/>
    <p:sldId id="433" r:id="rId21"/>
    <p:sldId id="434" r:id="rId22"/>
    <p:sldId id="435" r:id="rId23"/>
    <p:sldId id="445" r:id="rId24"/>
    <p:sldId id="436" r:id="rId25"/>
    <p:sldId id="437" r:id="rId26"/>
    <p:sldId id="438" r:id="rId27"/>
    <p:sldId id="446" r:id="rId28"/>
    <p:sldId id="260" r:id="rId29"/>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82396" autoAdjust="0"/>
  </p:normalViewPr>
  <p:slideViewPr>
    <p:cSldViewPr>
      <p:cViewPr varScale="1">
        <p:scale>
          <a:sx n="73" d="100"/>
          <a:sy n="73" d="100"/>
        </p:scale>
        <p:origin x="-14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B3C24-BA58-4667-9711-903887503320}" type="datetimeFigureOut">
              <a:rPr lang="zh-CN" altLang="en-US" smtClean="0"/>
              <a:pPr/>
              <a:t>2012-12-1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1A5070-4170-4D53-81A8-ACE9561911B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1A5070-4170-4D53-81A8-ACE9561911B9}"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8194" name="Picture 2" descr="封面"/>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8195" name="Rectangle 3"/>
          <p:cNvSpPr>
            <a:spLocks noGrp="1" noChangeArrowheads="1"/>
          </p:cNvSpPr>
          <p:nvPr>
            <p:ph type="ctrTitle"/>
          </p:nvPr>
        </p:nvSpPr>
        <p:spPr>
          <a:xfrm>
            <a:off x="685800" y="2130425"/>
            <a:ext cx="7772400" cy="1470025"/>
          </a:xfrm>
        </p:spPr>
        <p:txBody>
          <a:bodyPr/>
          <a:lstStyle>
            <a:lvl1pPr algn="ctr">
              <a:defRPr sz="4400" b="1"/>
            </a:lvl1pPr>
          </a:lstStyle>
          <a:p>
            <a:r>
              <a:rPr lang="zh-CN" altLang="en-US"/>
              <a:t>单击此处编辑母版标题样式</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sz="3600" b="0"/>
            </a:lvl1pPr>
          </a:lstStyle>
          <a:p>
            <a:r>
              <a:rPr lang="zh-CN" altLang="en-US"/>
              <a:t>单击此处编辑母版副标题样式</a:t>
            </a:r>
          </a:p>
        </p:txBody>
      </p:sp>
      <p:sp>
        <p:nvSpPr>
          <p:cNvPr id="8197" name="Rectangle 5"/>
          <p:cNvSpPr>
            <a:spLocks noGrp="1" noChangeArrowheads="1"/>
          </p:cNvSpPr>
          <p:nvPr>
            <p:ph type="dt" sz="half" idx="2"/>
          </p:nvPr>
        </p:nvSpPr>
        <p:spPr/>
        <p:txBody>
          <a:bodyPr/>
          <a:lstStyle>
            <a:lvl1pPr>
              <a:defRPr/>
            </a:lvl1pPr>
          </a:lstStyle>
          <a:p>
            <a:endParaRPr lang="en-US" altLang="zh-CN"/>
          </a:p>
        </p:txBody>
      </p:sp>
      <p:sp>
        <p:nvSpPr>
          <p:cNvPr id="8198" name="Rectangle 6"/>
          <p:cNvSpPr>
            <a:spLocks noGrp="1" noChangeArrowheads="1"/>
          </p:cNvSpPr>
          <p:nvPr>
            <p:ph type="ftr" sz="quarter" idx="3"/>
          </p:nvPr>
        </p:nvSpPr>
        <p:spPr/>
        <p:txBody>
          <a:bodyPr/>
          <a:lstStyle>
            <a:lvl1pPr>
              <a:defRPr/>
            </a:lvl1pPr>
          </a:lstStyle>
          <a:p>
            <a:endParaRPr lang="en-US" altLang="zh-CN"/>
          </a:p>
        </p:txBody>
      </p:sp>
      <p:sp>
        <p:nvSpPr>
          <p:cNvPr id="8199" name="Rectangle 7"/>
          <p:cNvSpPr>
            <a:spLocks noGrp="1" noChangeArrowheads="1"/>
          </p:cNvSpPr>
          <p:nvPr>
            <p:ph type="sldNum" sz="quarter" idx="4"/>
          </p:nvPr>
        </p:nvSpPr>
        <p:spPr/>
        <p:txBody>
          <a:bodyPr/>
          <a:lstStyle>
            <a:lvl1pPr>
              <a:defRPr/>
            </a:lvl1pPr>
          </a:lstStyle>
          <a:p>
            <a:fld id="{C4E37A81-074E-4989-953A-AC4A9F484135}" type="slidenum">
              <a:rPr lang="en-US" altLang="zh-CN"/>
              <a:pPr/>
              <a:t>‹#›</a:t>
            </a:fld>
            <a:endParaRPr lang="en-US" altLang="zh-CN"/>
          </a:p>
        </p:txBody>
      </p:sp>
      <p:pic>
        <p:nvPicPr>
          <p:cNvPr id="8200" name="Picture 8" descr="最后确定LOGO"/>
          <p:cNvPicPr>
            <a:picLocks noChangeAspect="1" noChangeArrowheads="1"/>
          </p:cNvPicPr>
          <p:nvPr/>
        </p:nvPicPr>
        <p:blipFill>
          <a:blip r:embed="rId3"/>
          <a:srcRect/>
          <a:stretch>
            <a:fillRect/>
          </a:stretch>
        </p:blipFill>
        <p:spPr bwMode="auto">
          <a:xfrm>
            <a:off x="468313" y="404813"/>
            <a:ext cx="1873250" cy="5222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fade">
                                      <p:cBhvr>
                                        <p:cTn id="7" dur="1000"/>
                                        <p:tgtEl>
                                          <p:spTgt spid="8196">
                                            <p:txEl>
                                              <p:pRg st="0" end="0"/>
                                            </p:txEl>
                                          </p:spTgt>
                                        </p:tgtEl>
                                      </p:cBhvr>
                                    </p:animEffect>
                                    <p:anim calcmode="lin" valueType="num">
                                      <p:cBhvr>
                                        <p:cTn id="8" dur="1000" fill="hold"/>
                                        <p:tgtEl>
                                          <p:spTgt spid="819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tmplLst>
          <p:tmpl lvl="1">
            <p:tnLst>
              <p:par>
                <p:cTn presetID="42" presetClass="entr" presetSubtype="0" fill="hold" nodeType="clickEffect">
                  <p:stCondLst>
                    <p:cond delay="0"/>
                  </p:stCondLst>
                  <p:childTnLst>
                    <p:set>
                      <p:cBhvr>
                        <p:cTn dur="1" fill="hold">
                          <p:stCondLst>
                            <p:cond delay="0"/>
                          </p:stCondLst>
                        </p:cTn>
                        <p:tgtEl>
                          <p:spTgt spid="8196"/>
                        </p:tgtEl>
                        <p:attrNameLst>
                          <p:attrName>style.visibility</p:attrName>
                        </p:attrNameLst>
                      </p:cBhvr>
                      <p:to>
                        <p:strVal val="visible"/>
                      </p:to>
                    </p:set>
                    <p:animEffect transition="in" filter="fade">
                      <p:cBhvr>
                        <p:cTn dur="1000"/>
                        <p:tgtEl>
                          <p:spTgt spid="8196"/>
                        </p:tgtEl>
                      </p:cBhvr>
                    </p:animEffect>
                    <p:anim calcmode="lin" valueType="num">
                      <p:cBhvr>
                        <p:cTn dur="1000" fill="hold"/>
                        <p:tgtEl>
                          <p:spTgt spid="8196"/>
                        </p:tgtEl>
                        <p:attrNameLst>
                          <p:attrName>ppt_x</p:attrName>
                        </p:attrNameLst>
                      </p:cBhvr>
                      <p:tavLst>
                        <p:tav tm="0">
                          <p:val>
                            <p:strVal val="#ppt_x"/>
                          </p:val>
                        </p:tav>
                        <p:tav tm="100000">
                          <p:val>
                            <p:strVal val="#ppt_x"/>
                          </p:val>
                        </p:tav>
                      </p:tavLst>
                    </p:anim>
                    <p:anim calcmode="lin" valueType="num">
                      <p:cBhvr>
                        <p:cTn dur="1000" fill="hold"/>
                        <p:tgtEl>
                          <p:spTgt spid="819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00EADBE-86E0-4296-9932-6DC53B9BAF7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6400" y="0"/>
            <a:ext cx="2098675" cy="6126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146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117125D-F5FF-4EFA-A011-71B446A569D5}"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627313" y="0"/>
            <a:ext cx="6227762" cy="9810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98A7A297-9B1A-4B0C-B579-FB9A7FEC137B}"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p:nvSpPr>
        <p:spPr bwMode="gray">
          <a:xfrm>
            <a:off x="0" y="0"/>
            <a:ext cx="7740650" cy="6858000"/>
          </a:xfrm>
          <a:custGeom>
            <a:avLst/>
            <a:gdLst>
              <a:gd name="connsiteX0" fmla="*/ 0 w 10082"/>
              <a:gd name="connsiteY0" fmla="*/ 0 h 10000"/>
              <a:gd name="connsiteX1" fmla="*/ 10082 w 10082"/>
              <a:gd name="connsiteY1" fmla="*/ 0 h 10000"/>
              <a:gd name="connsiteX2" fmla="*/ 6629 w 10082"/>
              <a:gd name="connsiteY2" fmla="*/ 10000 h 10000"/>
              <a:gd name="connsiteX3" fmla="*/ 0 w 10082"/>
              <a:gd name="connsiteY3" fmla="*/ 10000 h 10000"/>
              <a:gd name="connsiteX4" fmla="*/ 0 w 10082"/>
              <a:gd name="connsiteY4" fmla="*/ 0 h 10000"/>
              <a:gd name="connsiteX0" fmla="*/ 0 w 10082"/>
              <a:gd name="connsiteY0" fmla="*/ 0 h 10000"/>
              <a:gd name="connsiteX1" fmla="*/ 10082 w 10082"/>
              <a:gd name="connsiteY1" fmla="*/ 0 h 10000"/>
              <a:gd name="connsiteX2" fmla="*/ 6706 w 10082"/>
              <a:gd name="connsiteY2" fmla="*/ 10000 h 10000"/>
              <a:gd name="connsiteX3" fmla="*/ 0 w 10082"/>
              <a:gd name="connsiteY3" fmla="*/ 10000 h 10000"/>
              <a:gd name="connsiteX4" fmla="*/ 0 w 10082"/>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2" h="10000">
                <a:moveTo>
                  <a:pt x="0" y="0"/>
                </a:moveTo>
                <a:lnTo>
                  <a:pt x="10082" y="0"/>
                </a:lnTo>
                <a:lnTo>
                  <a:pt x="6706" y="10000"/>
                </a:lnTo>
                <a:lnTo>
                  <a:pt x="0" y="10000"/>
                </a:lnTo>
                <a:lnTo>
                  <a:pt x="0" y="0"/>
                </a:lnTo>
                <a:close/>
              </a:path>
            </a:pathLst>
          </a:custGeom>
          <a:solidFill>
            <a:schemeClr val="bg1">
              <a:lumMod val="95000"/>
            </a:schemeClr>
          </a:solidFill>
          <a:ln>
            <a:noFill/>
            <a:headEnd/>
            <a:tailEnd/>
          </a:ln>
        </p:spPr>
        <p:style>
          <a:lnRef idx="1">
            <a:schemeClr val="dk1"/>
          </a:lnRef>
          <a:fillRef idx="2">
            <a:schemeClr val="dk1"/>
          </a:fillRef>
          <a:effectRef idx="1">
            <a:schemeClr val="dk1"/>
          </a:effectRef>
          <a:fontRef idx="minor">
            <a:schemeClr val="dk1"/>
          </a:fontRef>
        </p:style>
        <p:txBody>
          <a:bodyPr/>
          <a:lstStyle/>
          <a:p>
            <a:pPr>
              <a:defRPr/>
            </a:pPr>
            <a:endParaRPr lang="zh-CN" altLang="en-US"/>
          </a:p>
        </p:txBody>
      </p:sp>
      <p:sp>
        <p:nvSpPr>
          <p:cNvPr id="5" name="Rectangle 18"/>
          <p:cNvSpPr>
            <a:spLocks noChangeArrowheads="1"/>
          </p:cNvSpPr>
          <p:nvPr/>
        </p:nvSpPr>
        <p:spPr bwMode="gray">
          <a:xfrm>
            <a:off x="0" y="962025"/>
            <a:ext cx="9144000" cy="2386013"/>
          </a:xfrm>
          <a:prstGeom prst="rect">
            <a:avLst/>
          </a:prstGeom>
          <a:solidFill>
            <a:srgbClr val="FFCC00"/>
          </a:solidFill>
          <a:ln w="9525" algn="ctr">
            <a:solidFill>
              <a:srgbClr val="FF6600"/>
            </a:solidFill>
            <a:miter lim="800000"/>
            <a:headEnd/>
            <a:tailEnd/>
          </a:ln>
          <a:effectLst>
            <a:outerShdw dist="23000" dir="5400000" rotWithShape="0">
              <a:srgbClr val="000000">
                <a:alpha val="34999"/>
              </a:srgbClr>
            </a:outerShdw>
          </a:effectLst>
        </p:spPr>
        <p:txBody>
          <a:bodyPr wrap="none" anchor="ctr"/>
          <a:lstStyle/>
          <a:p>
            <a:pPr>
              <a:defRPr/>
            </a:pPr>
            <a:endParaRPr lang="zh-CN" altLang="en-US">
              <a:solidFill>
                <a:schemeClr val="lt1"/>
              </a:solidFill>
              <a:latin typeface="+mn-lt"/>
              <a:ea typeface="+mn-ea"/>
            </a:endParaRPr>
          </a:p>
        </p:txBody>
      </p:sp>
      <p:sp>
        <p:nvSpPr>
          <p:cNvPr id="6" name="Rectangle 19"/>
          <p:cNvSpPr>
            <a:spLocks noChangeArrowheads="1"/>
          </p:cNvSpPr>
          <p:nvPr/>
        </p:nvSpPr>
        <p:spPr bwMode="gray">
          <a:xfrm>
            <a:off x="0" y="6477000"/>
            <a:ext cx="9144000" cy="381000"/>
          </a:xfrm>
          <a:prstGeom prst="rect">
            <a:avLst/>
          </a:prstGeom>
          <a:ln>
            <a:noFill/>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zh-CN" altLang="en-US"/>
          </a:p>
        </p:txBody>
      </p:sp>
      <p:sp>
        <p:nvSpPr>
          <p:cNvPr id="7" name="Rectangle 21"/>
          <p:cNvSpPr>
            <a:spLocks noChangeArrowheads="1"/>
          </p:cNvSpPr>
          <p:nvPr/>
        </p:nvSpPr>
        <p:spPr bwMode="gray">
          <a:xfrm>
            <a:off x="0" y="3341688"/>
            <a:ext cx="9144000" cy="447675"/>
          </a:xfrm>
          <a:prstGeom prst="rect">
            <a:avLst/>
          </a:prstGeom>
          <a:solidFill>
            <a:srgbClr val="FF9933"/>
          </a:solidFill>
          <a:ln w="9525" algn="ctr">
            <a:solidFill>
              <a:srgbClr val="FF6600"/>
            </a:solidFill>
            <a:miter lim="800000"/>
            <a:headEnd/>
            <a:tailEnd/>
          </a:ln>
          <a:effectLst>
            <a:outerShdw dist="23000" dir="5400000" rotWithShape="0">
              <a:srgbClr val="000000">
                <a:alpha val="34999"/>
              </a:srgbClr>
            </a:outerShdw>
          </a:effectLst>
        </p:spPr>
        <p:txBody>
          <a:bodyPr wrap="none" anchor="ctr"/>
          <a:lstStyle/>
          <a:p>
            <a:pPr>
              <a:defRPr/>
            </a:pPr>
            <a:endParaRPr lang="zh-CN" altLang="en-US">
              <a:solidFill>
                <a:schemeClr val="lt1"/>
              </a:solidFill>
              <a:latin typeface="+mn-lt"/>
              <a:ea typeface="+mn-ea"/>
            </a:endParaRPr>
          </a:p>
        </p:txBody>
      </p:sp>
      <p:pic>
        <p:nvPicPr>
          <p:cNvPr id="8" name="Picture 19" descr="2012新版LOGOda - 副本副本"/>
          <p:cNvPicPr>
            <a:picLocks noChangeAspect="1" noChangeArrowheads="1"/>
          </p:cNvPicPr>
          <p:nvPr/>
        </p:nvPicPr>
        <p:blipFill>
          <a:blip r:embed="rId2"/>
          <a:srcRect/>
          <a:stretch>
            <a:fillRect/>
          </a:stretch>
        </p:blipFill>
        <p:spPr bwMode="auto">
          <a:xfrm>
            <a:off x="73025" y="244475"/>
            <a:ext cx="1835150" cy="503238"/>
          </a:xfrm>
          <a:prstGeom prst="rect">
            <a:avLst/>
          </a:prstGeom>
          <a:noFill/>
          <a:ln w="9525">
            <a:noFill/>
            <a:miter lim="800000"/>
            <a:headEnd/>
            <a:tailEnd/>
          </a:ln>
        </p:spPr>
      </p:pic>
      <p:pic>
        <p:nvPicPr>
          <p:cNvPr id="9" name="Picture 3" descr="C:\Users\Administrator\Desktop\555666.png"/>
          <p:cNvPicPr>
            <a:picLocks noChangeAspect="1" noChangeArrowheads="1"/>
          </p:cNvPicPr>
          <p:nvPr/>
        </p:nvPicPr>
        <p:blipFill>
          <a:blip r:embed="rId3"/>
          <a:srcRect/>
          <a:stretch>
            <a:fillRect/>
          </a:stretch>
        </p:blipFill>
        <p:spPr bwMode="auto">
          <a:xfrm>
            <a:off x="0" y="1125538"/>
            <a:ext cx="7326313" cy="2200275"/>
          </a:xfrm>
          <a:prstGeom prst="rect">
            <a:avLst/>
          </a:prstGeom>
          <a:noFill/>
          <a:ln w="9525">
            <a:noFill/>
            <a:miter lim="800000"/>
            <a:headEnd/>
            <a:tailEnd/>
          </a:ln>
        </p:spPr>
      </p:pic>
      <p:sp>
        <p:nvSpPr>
          <p:cNvPr id="13" name="Rectangle 30"/>
          <p:cNvSpPr>
            <a:spLocks noGrp="1" noChangeArrowheads="1"/>
          </p:cNvSpPr>
          <p:nvPr>
            <p:ph type="ctrTitle"/>
          </p:nvPr>
        </p:nvSpPr>
        <p:spPr>
          <a:xfrm>
            <a:off x="0" y="4509120"/>
            <a:ext cx="6227763" cy="576263"/>
          </a:xfrm>
        </p:spPr>
        <p:txBody>
          <a:bodyPr/>
          <a:lstStyle>
            <a:lvl1pPr algn="ctr">
              <a:defRPr sz="3600" smtClean="0">
                <a:ln>
                  <a:noFill/>
                </a:ln>
                <a:solidFill>
                  <a:schemeClr val="tx1"/>
                </a:solidFill>
                <a:effectLst/>
                <a:ea typeface="黑体" pitchFamily="49" charset="-122"/>
              </a:defRPr>
            </a:lvl1pPr>
          </a:lstStyle>
          <a:p>
            <a:r>
              <a:rPr lang="zh-CN" altLang="en-US" smtClean="0"/>
              <a:t>单击此处编辑母版标题样式</a:t>
            </a:r>
            <a:endParaRPr lang="zh-CN" altLang="en-US" dirty="0" smtClean="0"/>
          </a:p>
        </p:txBody>
      </p:sp>
      <p:sp>
        <p:nvSpPr>
          <p:cNvPr id="14" name="Rectangle 31"/>
          <p:cNvSpPr>
            <a:spLocks noGrp="1" noChangeArrowheads="1"/>
          </p:cNvSpPr>
          <p:nvPr>
            <p:ph type="subTitle" idx="1"/>
          </p:nvPr>
        </p:nvSpPr>
        <p:spPr>
          <a:xfrm>
            <a:off x="0" y="5301208"/>
            <a:ext cx="6227763" cy="576262"/>
          </a:xfrm>
        </p:spPr>
        <p:txBody>
          <a:bodyPr/>
          <a:lstStyle>
            <a:lvl1pPr marL="0" indent="0" algn="ctr">
              <a:buFontTx/>
              <a:buNone/>
              <a:defRPr sz="3200" b="0" smtClean="0"/>
            </a:lvl1pPr>
          </a:lstStyle>
          <a:p>
            <a:r>
              <a:rPr lang="zh-CN" altLang="en-US" smtClean="0"/>
              <a:t>单击此处编辑母版副标题样式</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cap="none" spc="0">
                <a:ln>
                  <a:noFill/>
                </a:ln>
                <a:solidFill>
                  <a:schemeClr val="tx1"/>
                </a:solidFill>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灯片编号占位符 5"/>
          <p:cNvSpPr>
            <a:spLocks noGrp="1"/>
          </p:cNvSpPr>
          <p:nvPr>
            <p:ph type="sldNum" sz="quarter" idx="10"/>
          </p:nvPr>
        </p:nvSpPr>
        <p:spPr/>
        <p:txBody>
          <a:bodyPr/>
          <a:lstStyle>
            <a:lvl1pPr>
              <a:defRPr/>
            </a:lvl1pPr>
          </a:lstStyle>
          <a:p>
            <a:fld id="{5E2342BC-DF94-49AA-975D-5334AC96B404}" type="slidenum">
              <a:rPr lang="en-US" altLang="zh-CN" smtClean="0"/>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6"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7" name="图片占位符 2"/>
          <p:cNvSpPr>
            <a:spLocks noGrp="1"/>
          </p:cNvSpPr>
          <p:nvPr>
            <p:ph type="pic" idx="1"/>
          </p:nvPr>
        </p:nvSpPr>
        <p:spPr>
          <a:xfrm>
            <a:off x="1792288" y="857231"/>
            <a:ext cx="5486400" cy="387034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8"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fld id="{E484A429-27B6-427C-9B6A-A61505168C85}"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342BC-DF94-49AA-975D-5334AC96B404}"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98E9149-BD45-4D89-9FB2-944AD5225A48}"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AF980C5-2D82-405F-B8DE-68B06D2B867B}"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C537E43-411F-454E-8F85-6296A606783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8751EC1-635D-4585-81B1-F73787920D0C}"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DF8D2D1-7F31-484E-B802-2E9356423576}"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5D9B04C-0D87-4151-A133-D5091A45AD20}"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84A429-27B6-427C-9B6A-A61505168C85}"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PPT1"/>
          <p:cNvPicPr>
            <a:picLocks noChangeAspect="1" noChangeArrowheads="1"/>
          </p:cNvPicPr>
          <p:nvPr/>
        </p:nvPicPr>
        <p:blipFill>
          <a:blip r:embed="rId14"/>
          <a:srcRect/>
          <a:stretch>
            <a:fillRect/>
          </a:stretch>
        </p:blipFill>
        <p:spPr bwMode="auto">
          <a:xfrm>
            <a:off x="0" y="0"/>
            <a:ext cx="9144000" cy="6858000"/>
          </a:xfrm>
          <a:prstGeom prst="rect">
            <a:avLst/>
          </a:prstGeom>
          <a:noFill/>
        </p:spPr>
      </p:pic>
      <p:sp>
        <p:nvSpPr>
          <p:cNvPr id="7171" name="Rectangle 3"/>
          <p:cNvSpPr>
            <a:spLocks noGrp="1" noChangeArrowheads="1"/>
          </p:cNvSpPr>
          <p:nvPr>
            <p:ph type="title"/>
          </p:nvPr>
        </p:nvSpPr>
        <p:spPr bwMode="auto">
          <a:xfrm>
            <a:off x="2627313" y="0"/>
            <a:ext cx="6227762" cy="9810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标题</a:t>
            </a:r>
          </a:p>
        </p:txBody>
      </p:sp>
      <p:sp>
        <p:nvSpPr>
          <p:cNvPr id="717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第一层</a:t>
            </a:r>
          </a:p>
          <a:p>
            <a:pPr lvl="1"/>
            <a:r>
              <a:rPr lang="zh-CN" altLang="en-US" smtClean="0"/>
              <a:t>第二层</a:t>
            </a:r>
          </a:p>
          <a:p>
            <a:pPr lvl="2"/>
            <a:r>
              <a:rPr lang="zh-CN" altLang="en-US" smtClean="0"/>
              <a:t>第三层</a:t>
            </a:r>
          </a:p>
          <a:p>
            <a:pPr lvl="3"/>
            <a:r>
              <a:rPr lang="zh-CN" altLang="en-US" smtClean="0"/>
              <a:t>第四层</a:t>
            </a:r>
          </a:p>
        </p:txBody>
      </p:sp>
      <p:sp>
        <p:nvSpPr>
          <p:cNvPr id="717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ltLang="zh-CN"/>
          </a:p>
        </p:txBody>
      </p:sp>
      <p:sp>
        <p:nvSpPr>
          <p:cNvPr id="717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717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3C25B0D-212A-41DE-A3DA-1566B238012D}" type="slidenum">
              <a:rPr lang="en-US" altLang="zh-CN"/>
              <a:pPr/>
              <a:t>‹#›</a:t>
            </a:fld>
            <a:endParaRPr lang="en-US" altLang="zh-CN"/>
          </a:p>
        </p:txBody>
      </p:sp>
      <p:pic>
        <p:nvPicPr>
          <p:cNvPr id="7176" name="Picture 8" descr="最后确定LOGO"/>
          <p:cNvPicPr>
            <a:picLocks noChangeAspect="1" noChangeArrowheads="1"/>
          </p:cNvPicPr>
          <p:nvPr/>
        </p:nvPicPr>
        <p:blipFill>
          <a:blip r:embed="rId15"/>
          <a:srcRect/>
          <a:stretch>
            <a:fillRect/>
          </a:stretch>
        </p:blipFill>
        <p:spPr bwMode="auto">
          <a:xfrm>
            <a:off x="468313" y="404813"/>
            <a:ext cx="1873250" cy="522287"/>
          </a:xfrm>
          <a:prstGeom prst="rect">
            <a:avLst/>
          </a:prstGeom>
          <a:noFill/>
        </p:spPr>
      </p:pic>
      <p:sp>
        <p:nvSpPr>
          <p:cNvPr id="7177" name="Text Box 9"/>
          <p:cNvSpPr txBox="1">
            <a:spLocks noChangeArrowheads="1"/>
          </p:cNvSpPr>
          <p:nvPr/>
        </p:nvSpPr>
        <p:spPr bwMode="auto">
          <a:xfrm>
            <a:off x="7812088" y="6538913"/>
            <a:ext cx="1331912" cy="274637"/>
          </a:xfrm>
          <a:prstGeom prst="rect">
            <a:avLst/>
          </a:prstGeom>
          <a:noFill/>
          <a:ln w="9525" algn="ctr">
            <a:noFill/>
            <a:miter lim="800000"/>
            <a:headEnd/>
            <a:tailEnd/>
          </a:ln>
          <a:effectLst/>
        </p:spPr>
        <p:txBody>
          <a:bodyPr>
            <a:spAutoFit/>
          </a:bodyPr>
          <a:lstStyle/>
          <a:p>
            <a:pPr>
              <a:spcBef>
                <a:spcPct val="50000"/>
              </a:spcBef>
            </a:pPr>
            <a:r>
              <a:rPr lang="en-US" altLang="zh-CN" sz="1200">
                <a:latin typeface="隶书" pitchFamily="49" charset="-122"/>
                <a:ea typeface="隶书" pitchFamily="49" charset="-122"/>
              </a:rPr>
              <a:t>SSOFT  V2.0</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fade">
                                      <p:cBhvr>
                                        <p:cTn id="7" dur="1000"/>
                                        <p:tgtEl>
                                          <p:spTgt spid="7172">
                                            <p:txEl>
                                              <p:pRg st="0" end="0"/>
                                            </p:txEl>
                                          </p:spTgt>
                                        </p:tgtEl>
                                      </p:cBhvr>
                                    </p:animEffect>
                                    <p:anim calcmode="lin" valueType="num">
                                      <p:cBhvr>
                                        <p:cTn id="8" dur="1000" fill="hold"/>
                                        <p:tgtEl>
                                          <p:spTgt spid="71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fade">
                                      <p:cBhvr>
                                        <p:cTn id="12" dur="1000"/>
                                        <p:tgtEl>
                                          <p:spTgt spid="7172">
                                            <p:txEl>
                                              <p:pRg st="1" end="1"/>
                                            </p:txEl>
                                          </p:spTgt>
                                        </p:tgtEl>
                                      </p:cBhvr>
                                    </p:animEffect>
                                    <p:anim calcmode="lin" valueType="num">
                                      <p:cBhvr>
                                        <p:cTn id="13"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17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Effect transition="in" filter="fade">
                                      <p:cBhvr>
                                        <p:cTn id="17" dur="1000"/>
                                        <p:tgtEl>
                                          <p:spTgt spid="7172">
                                            <p:txEl>
                                              <p:pRg st="2" end="2"/>
                                            </p:txEl>
                                          </p:spTgt>
                                        </p:tgtEl>
                                      </p:cBhvr>
                                    </p:animEffect>
                                    <p:anim calcmode="lin" valueType="num">
                                      <p:cBhvr>
                                        <p:cTn id="18" dur="1000" fill="hold"/>
                                        <p:tgtEl>
                                          <p:spTgt spid="717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17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172">
                                            <p:txEl>
                                              <p:pRg st="3" end="3"/>
                                            </p:txEl>
                                          </p:spTgt>
                                        </p:tgtEl>
                                        <p:attrNameLst>
                                          <p:attrName>style.visibility</p:attrName>
                                        </p:attrNameLst>
                                      </p:cBhvr>
                                      <p:to>
                                        <p:strVal val="visible"/>
                                      </p:to>
                                    </p:set>
                                    <p:animEffect transition="in" filter="fade">
                                      <p:cBhvr>
                                        <p:cTn id="22" dur="1000"/>
                                        <p:tgtEl>
                                          <p:spTgt spid="7172">
                                            <p:txEl>
                                              <p:pRg st="3" end="3"/>
                                            </p:txEl>
                                          </p:spTgt>
                                        </p:tgtEl>
                                      </p:cBhvr>
                                    </p:animEffect>
                                    <p:anim calcmode="lin" valueType="num">
                                      <p:cBhvr>
                                        <p:cTn id="23" dur="1000" fill="hold"/>
                                        <p:tgtEl>
                                          <p:spTgt spid="717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17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tmplLst>
          <p:tmpl lvl="1">
            <p:tnLst>
              <p:par>
                <p:cTn presetID="42" presetClass="entr" presetSubtype="0" fill="hold" nodeType="clickEffect">
                  <p:stCondLst>
                    <p:cond delay="0"/>
                  </p:stCondLst>
                  <p:childTnLst>
                    <p:set>
                      <p:cBhvr>
                        <p:cTn dur="1" fill="hold">
                          <p:stCondLst>
                            <p:cond delay="0"/>
                          </p:stCondLst>
                        </p:cTn>
                        <p:tgtEl>
                          <p:spTgt spid="7172"/>
                        </p:tgtEl>
                        <p:attrNameLst>
                          <p:attrName>style.visibility</p:attrName>
                        </p:attrNameLst>
                      </p:cBhvr>
                      <p:to>
                        <p:strVal val="visible"/>
                      </p:to>
                    </p:set>
                    <p:animEffect transition="in" filter="fade">
                      <p:cBhvr>
                        <p:cTn dur="1000"/>
                        <p:tgtEl>
                          <p:spTgt spid="7172"/>
                        </p:tgtEl>
                      </p:cBhvr>
                    </p:animEffect>
                    <p:anim calcmode="lin" valueType="num">
                      <p:cBhvr>
                        <p:cTn dur="1000" fill="hold"/>
                        <p:tgtEl>
                          <p:spTgt spid="7172"/>
                        </p:tgtEl>
                        <p:attrNameLst>
                          <p:attrName>ppt_x</p:attrName>
                        </p:attrNameLst>
                      </p:cBhvr>
                      <p:tavLst>
                        <p:tav tm="0">
                          <p:val>
                            <p:strVal val="#ppt_x"/>
                          </p:val>
                        </p:tav>
                        <p:tav tm="100000">
                          <p:val>
                            <p:strVal val="#ppt_x"/>
                          </p:val>
                        </p:tav>
                      </p:tavLst>
                    </p:anim>
                    <p:anim calcmode="lin" valueType="num">
                      <p:cBhvr>
                        <p:cTn dur="1000" fill="hold"/>
                        <p:tgtEl>
                          <p:spTgt spid="7172"/>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7172"/>
                        </p:tgtEl>
                        <p:attrNameLst>
                          <p:attrName>style.visibility</p:attrName>
                        </p:attrNameLst>
                      </p:cBhvr>
                      <p:to>
                        <p:strVal val="visible"/>
                      </p:to>
                    </p:set>
                    <p:animEffect transition="in" filter="fade">
                      <p:cBhvr>
                        <p:cTn dur="1000"/>
                        <p:tgtEl>
                          <p:spTgt spid="7172"/>
                        </p:tgtEl>
                      </p:cBhvr>
                    </p:animEffect>
                    <p:anim calcmode="lin" valueType="num">
                      <p:cBhvr>
                        <p:cTn dur="1000" fill="hold"/>
                        <p:tgtEl>
                          <p:spTgt spid="7172"/>
                        </p:tgtEl>
                        <p:attrNameLst>
                          <p:attrName>ppt_x</p:attrName>
                        </p:attrNameLst>
                      </p:cBhvr>
                      <p:tavLst>
                        <p:tav tm="0">
                          <p:val>
                            <p:strVal val="#ppt_x"/>
                          </p:val>
                        </p:tav>
                        <p:tav tm="100000">
                          <p:val>
                            <p:strVal val="#ppt_x"/>
                          </p:val>
                        </p:tav>
                      </p:tavLst>
                    </p:anim>
                    <p:anim calcmode="lin" valueType="num">
                      <p:cBhvr>
                        <p:cTn dur="1000" fill="hold"/>
                        <p:tgtEl>
                          <p:spTgt spid="7172"/>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7172"/>
                        </p:tgtEl>
                        <p:attrNameLst>
                          <p:attrName>style.visibility</p:attrName>
                        </p:attrNameLst>
                      </p:cBhvr>
                      <p:to>
                        <p:strVal val="visible"/>
                      </p:to>
                    </p:set>
                    <p:animEffect transition="in" filter="fade">
                      <p:cBhvr>
                        <p:cTn dur="1000"/>
                        <p:tgtEl>
                          <p:spTgt spid="7172"/>
                        </p:tgtEl>
                      </p:cBhvr>
                    </p:animEffect>
                    <p:anim calcmode="lin" valueType="num">
                      <p:cBhvr>
                        <p:cTn dur="1000" fill="hold"/>
                        <p:tgtEl>
                          <p:spTgt spid="7172"/>
                        </p:tgtEl>
                        <p:attrNameLst>
                          <p:attrName>ppt_x</p:attrName>
                        </p:attrNameLst>
                      </p:cBhvr>
                      <p:tavLst>
                        <p:tav tm="0">
                          <p:val>
                            <p:strVal val="#ppt_x"/>
                          </p:val>
                        </p:tav>
                        <p:tav tm="100000">
                          <p:val>
                            <p:strVal val="#ppt_x"/>
                          </p:val>
                        </p:tav>
                      </p:tavLst>
                    </p:anim>
                    <p:anim calcmode="lin" valueType="num">
                      <p:cBhvr>
                        <p:cTn dur="1000" fill="hold"/>
                        <p:tgtEl>
                          <p:spTgt spid="7172"/>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7172"/>
                        </p:tgtEl>
                        <p:attrNameLst>
                          <p:attrName>style.visibility</p:attrName>
                        </p:attrNameLst>
                      </p:cBhvr>
                      <p:to>
                        <p:strVal val="visible"/>
                      </p:to>
                    </p:set>
                    <p:animEffect transition="in" filter="fade">
                      <p:cBhvr>
                        <p:cTn dur="1000"/>
                        <p:tgtEl>
                          <p:spTgt spid="7172"/>
                        </p:tgtEl>
                      </p:cBhvr>
                    </p:animEffect>
                    <p:anim calcmode="lin" valueType="num">
                      <p:cBhvr>
                        <p:cTn dur="1000" fill="hold"/>
                        <p:tgtEl>
                          <p:spTgt spid="7172"/>
                        </p:tgtEl>
                        <p:attrNameLst>
                          <p:attrName>ppt_x</p:attrName>
                        </p:attrNameLst>
                      </p:cBhvr>
                      <p:tavLst>
                        <p:tav tm="0">
                          <p:val>
                            <p:strVal val="#ppt_x"/>
                          </p:val>
                        </p:tav>
                        <p:tav tm="100000">
                          <p:val>
                            <p:strVal val="#ppt_x"/>
                          </p:val>
                        </p:tav>
                      </p:tavLst>
                    </p:anim>
                    <p:anim calcmode="lin" valueType="num">
                      <p:cBhvr>
                        <p:cTn dur="1000" fill="hold"/>
                        <p:tgtEl>
                          <p:spTgt spid="7172"/>
                        </p:tgtEl>
                        <p:attrNameLst>
                          <p:attrName>ppt_y</p:attrName>
                        </p:attrNameLst>
                      </p:cBhvr>
                      <p:tavLst>
                        <p:tav tm="0">
                          <p:val>
                            <p:strVal val="#ppt_y+.1"/>
                          </p:val>
                        </p:tav>
                        <p:tav tm="100000">
                          <p:val>
                            <p:strVal val="#ppt_y"/>
                          </p:val>
                        </p:tav>
                      </p:tavLst>
                    </p:anim>
                  </p:childTnLst>
                </p:cTn>
              </p:par>
            </p:tnLst>
          </p:tmpl>
        </p:tmplLst>
      </p:bldP>
    </p:bldLst>
  </p:timing>
  <p:txStyles>
    <p:titleStyle>
      <a:lvl1pPr algn="r" rtl="0" fontAlgn="base">
        <a:spcBef>
          <a:spcPct val="0"/>
        </a:spcBef>
        <a:spcAft>
          <a:spcPct val="0"/>
        </a:spcAft>
        <a:defRPr sz="3600">
          <a:solidFill>
            <a:schemeClr val="tx2"/>
          </a:solidFill>
          <a:latin typeface="+mj-lt"/>
          <a:ea typeface="+mj-ea"/>
          <a:cs typeface="+mj-cs"/>
        </a:defRPr>
      </a:lvl1pPr>
      <a:lvl2pPr algn="r" rtl="0" fontAlgn="base">
        <a:spcBef>
          <a:spcPct val="0"/>
        </a:spcBef>
        <a:spcAft>
          <a:spcPct val="0"/>
        </a:spcAft>
        <a:defRPr sz="3600">
          <a:solidFill>
            <a:schemeClr val="tx2"/>
          </a:solidFill>
          <a:latin typeface="Arial" charset="0"/>
          <a:ea typeface="黑体" pitchFamily="2" charset="-122"/>
        </a:defRPr>
      </a:lvl2pPr>
      <a:lvl3pPr algn="r" rtl="0" fontAlgn="base">
        <a:spcBef>
          <a:spcPct val="0"/>
        </a:spcBef>
        <a:spcAft>
          <a:spcPct val="0"/>
        </a:spcAft>
        <a:defRPr sz="3600">
          <a:solidFill>
            <a:schemeClr val="tx2"/>
          </a:solidFill>
          <a:latin typeface="Arial" charset="0"/>
          <a:ea typeface="黑体" pitchFamily="2" charset="-122"/>
        </a:defRPr>
      </a:lvl3pPr>
      <a:lvl4pPr algn="r" rtl="0" fontAlgn="base">
        <a:spcBef>
          <a:spcPct val="0"/>
        </a:spcBef>
        <a:spcAft>
          <a:spcPct val="0"/>
        </a:spcAft>
        <a:defRPr sz="3600">
          <a:solidFill>
            <a:schemeClr val="tx2"/>
          </a:solidFill>
          <a:latin typeface="Arial" charset="0"/>
          <a:ea typeface="黑体" pitchFamily="2" charset="-122"/>
        </a:defRPr>
      </a:lvl4pPr>
      <a:lvl5pPr algn="r" rtl="0" fontAlgn="base">
        <a:spcBef>
          <a:spcPct val="0"/>
        </a:spcBef>
        <a:spcAft>
          <a:spcPct val="0"/>
        </a:spcAft>
        <a:defRPr sz="3600">
          <a:solidFill>
            <a:schemeClr val="tx2"/>
          </a:solidFill>
          <a:latin typeface="Arial" charset="0"/>
          <a:ea typeface="黑体" pitchFamily="2" charset="-122"/>
        </a:defRPr>
      </a:lvl5pPr>
      <a:lvl6pPr marL="457200" algn="r" rtl="0" fontAlgn="base">
        <a:spcBef>
          <a:spcPct val="0"/>
        </a:spcBef>
        <a:spcAft>
          <a:spcPct val="0"/>
        </a:spcAft>
        <a:defRPr sz="3600">
          <a:solidFill>
            <a:schemeClr val="tx2"/>
          </a:solidFill>
          <a:latin typeface="Arial" charset="0"/>
          <a:ea typeface="黑体" pitchFamily="2" charset="-122"/>
        </a:defRPr>
      </a:lvl6pPr>
      <a:lvl7pPr marL="914400" algn="r" rtl="0" fontAlgn="base">
        <a:spcBef>
          <a:spcPct val="0"/>
        </a:spcBef>
        <a:spcAft>
          <a:spcPct val="0"/>
        </a:spcAft>
        <a:defRPr sz="3600">
          <a:solidFill>
            <a:schemeClr val="tx2"/>
          </a:solidFill>
          <a:latin typeface="Arial" charset="0"/>
          <a:ea typeface="黑体" pitchFamily="2" charset="-122"/>
        </a:defRPr>
      </a:lvl7pPr>
      <a:lvl8pPr marL="1371600" algn="r" rtl="0" fontAlgn="base">
        <a:spcBef>
          <a:spcPct val="0"/>
        </a:spcBef>
        <a:spcAft>
          <a:spcPct val="0"/>
        </a:spcAft>
        <a:defRPr sz="3600">
          <a:solidFill>
            <a:schemeClr val="tx2"/>
          </a:solidFill>
          <a:latin typeface="Arial" charset="0"/>
          <a:ea typeface="黑体" pitchFamily="2" charset="-122"/>
        </a:defRPr>
      </a:lvl8pPr>
      <a:lvl9pPr marL="1828800" algn="r" rtl="0" fontAlgn="base">
        <a:spcBef>
          <a:spcPct val="0"/>
        </a:spcBef>
        <a:spcAft>
          <a:spcPct val="0"/>
        </a:spcAft>
        <a:defRPr sz="3600">
          <a:solidFill>
            <a:schemeClr val="tx2"/>
          </a:solidFill>
          <a:latin typeface="Arial" charset="0"/>
          <a:ea typeface="黑体" pitchFamily="2" charset="-122"/>
        </a:defRPr>
      </a:lvl9pPr>
    </p:titleStyle>
    <p:body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4" name="Freeform 10"/>
          <p:cNvSpPr>
            <a:spLocks/>
          </p:cNvSpPr>
          <p:nvPr/>
        </p:nvSpPr>
        <p:spPr bwMode="gray">
          <a:xfrm>
            <a:off x="0" y="0"/>
            <a:ext cx="9134475" cy="622300"/>
          </a:xfrm>
          <a:custGeom>
            <a:avLst/>
            <a:gdLst>
              <a:gd name="T0" fmla="*/ 0 w 5754"/>
              <a:gd name="T1" fmla="*/ 515669 h 392"/>
              <a:gd name="T2" fmla="*/ 0 w 5754"/>
              <a:gd name="T3" fmla="*/ 0 h 392"/>
              <a:gd name="T4" fmla="*/ 9131300 w 5754"/>
              <a:gd name="T5" fmla="*/ 0 h 392"/>
              <a:gd name="T6" fmla="*/ 9131300 w 5754"/>
              <a:gd name="T7" fmla="*/ 620713 h 392"/>
              <a:gd name="T8" fmla="*/ 6286499 w 5754"/>
              <a:gd name="T9" fmla="*/ 620713 h 392"/>
              <a:gd name="T10" fmla="*/ 5829300 w 5754"/>
              <a:gd name="T11" fmla="*/ 276933 h 392"/>
              <a:gd name="T12" fmla="*/ 127000 w 5754"/>
              <a:gd name="T13" fmla="*/ 276933 h 392"/>
              <a:gd name="T14" fmla="*/ 127000 w 5754"/>
              <a:gd name="T15" fmla="*/ 515669 h 392"/>
              <a:gd name="T16" fmla="*/ 0 w 5754"/>
              <a:gd name="T17" fmla="*/ 515669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54"/>
              <a:gd name="T28" fmla="*/ 0 h 392"/>
              <a:gd name="T29" fmla="*/ 5752 w 5754"/>
              <a:gd name="T30" fmla="*/ 520 h 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54" h="392">
                <a:moveTo>
                  <a:pt x="5752" y="0"/>
                </a:moveTo>
                <a:lnTo>
                  <a:pt x="0" y="0"/>
                </a:lnTo>
                <a:lnTo>
                  <a:pt x="0" y="391"/>
                </a:lnTo>
                <a:lnTo>
                  <a:pt x="1912" y="392"/>
                </a:lnTo>
                <a:lnTo>
                  <a:pt x="2080" y="174"/>
                </a:lnTo>
                <a:lnTo>
                  <a:pt x="5754" y="168"/>
                </a:lnTo>
              </a:path>
            </a:pathLst>
          </a:custGeom>
          <a:solidFill>
            <a:srgbClr val="FFE6CD"/>
          </a:solidFill>
          <a:ln w="9525" cap="flat" cmpd="sng">
            <a:noFill/>
            <a:prstDash val="solid"/>
            <a:round/>
            <a:headEnd/>
            <a:tailEnd/>
          </a:ln>
        </p:spPr>
        <p:txBody>
          <a:bodyPr/>
          <a:lstStyle/>
          <a:p>
            <a:pPr>
              <a:defRPr/>
            </a:pPr>
            <a:endParaRPr lang="zh-CN" altLang="en-US">
              <a:ea typeface="宋体" pitchFamily="2" charset="-122"/>
            </a:endParaRPr>
          </a:p>
        </p:txBody>
      </p:sp>
      <p:sp>
        <p:nvSpPr>
          <p:cNvPr id="1027" name="文本占位符 2"/>
          <p:cNvSpPr>
            <a:spLocks noGrp="1"/>
          </p:cNvSpPr>
          <p:nvPr>
            <p:ph type="body" idx="1"/>
          </p:nvPr>
        </p:nvSpPr>
        <p:spPr bwMode="auto">
          <a:xfrm>
            <a:off x="468313" y="919163"/>
            <a:ext cx="8229600" cy="5173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标题</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3" name="Freeform 9"/>
          <p:cNvSpPr>
            <a:spLocks/>
          </p:cNvSpPr>
          <p:nvPr/>
        </p:nvSpPr>
        <p:spPr bwMode="ltGray">
          <a:xfrm flipH="1">
            <a:off x="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a:defRPr/>
            </a:pPr>
            <a:endParaRPr lang="zh-CN" altLang="en-US">
              <a:ea typeface="宋体" pitchFamily="2" charset="-122"/>
            </a:endParaRPr>
          </a:p>
        </p:txBody>
      </p:sp>
      <p:sp>
        <p:nvSpPr>
          <p:cNvPr id="1038" name="Freeform 14"/>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60000 65536"/>
              <a:gd name="T11" fmla="*/ 0 60000 65536"/>
              <a:gd name="T12" fmla="*/ 0 60000 65536"/>
              <a:gd name="T13" fmla="*/ 0 60000 65536"/>
              <a:gd name="T14" fmla="*/ 0 60000 65536"/>
              <a:gd name="T15" fmla="*/ 0 w 4224"/>
              <a:gd name="T16" fmla="*/ 0 h 88"/>
              <a:gd name="T17" fmla="*/ 4224 w 4224"/>
              <a:gd name="T18" fmla="*/ 88 h 88"/>
            </a:gdLst>
            <a:ahLst/>
            <a:cxnLst>
              <a:cxn ang="T10">
                <a:pos x="T0" y="T1"/>
              </a:cxn>
              <a:cxn ang="T11">
                <a:pos x="T2" y="T3"/>
              </a:cxn>
              <a:cxn ang="T12">
                <a:pos x="T4" y="T5"/>
              </a:cxn>
              <a:cxn ang="T13">
                <a:pos x="T6" y="T7"/>
              </a:cxn>
              <a:cxn ang="T14">
                <a:pos x="T8" y="T9"/>
              </a:cxn>
            </a:cxnLst>
            <a:rect l="T15" t="T16" r="T17" b="T18"/>
            <a:pathLst>
              <a:path w="4224" h="88">
                <a:moveTo>
                  <a:pt x="0" y="0"/>
                </a:moveTo>
                <a:lnTo>
                  <a:pt x="88" y="88"/>
                </a:lnTo>
                <a:lnTo>
                  <a:pt x="4224" y="88"/>
                </a:lnTo>
                <a:lnTo>
                  <a:pt x="4224" y="0"/>
                </a:lnTo>
                <a:lnTo>
                  <a:pt x="0" y="0"/>
                </a:lnTo>
                <a:close/>
              </a:path>
            </a:pathLst>
          </a:custGeom>
          <a:solidFill>
            <a:srgbClr val="FF9933"/>
          </a:solidFill>
          <a:ln w="9525" cap="flat" cmpd="sng">
            <a:noFill/>
            <a:prstDash val="solid"/>
            <a:round/>
            <a:headEnd/>
            <a:tailEnd/>
          </a:ln>
        </p:spPr>
        <p:txBody>
          <a:bodyPr/>
          <a:lstStyle/>
          <a:p>
            <a:pPr>
              <a:defRPr/>
            </a:pPr>
            <a:endParaRPr lang="zh-CN" altLang="en-US">
              <a:ea typeface="宋体" pitchFamily="2" charset="-122"/>
            </a:endParaRPr>
          </a:p>
        </p:txBody>
      </p:sp>
      <p:sp>
        <p:nvSpPr>
          <p:cNvPr id="1030" name="Rectangle 28"/>
          <p:cNvSpPr>
            <a:spLocks noGrp="1" noChangeArrowheads="1"/>
          </p:cNvSpPr>
          <p:nvPr>
            <p:ph type="title"/>
          </p:nvPr>
        </p:nvSpPr>
        <p:spPr bwMode="auto">
          <a:xfrm>
            <a:off x="3708400" y="260350"/>
            <a:ext cx="534987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 name="灯片编号占位符 5"/>
          <p:cNvSpPr>
            <a:spLocks noGrp="1"/>
          </p:cNvSpPr>
          <p:nvPr>
            <p:ph type="sldNum" sz="quarter" idx="4"/>
          </p:nvPr>
        </p:nvSpPr>
        <p:spPr>
          <a:xfrm>
            <a:off x="107950" y="6492875"/>
            <a:ext cx="1317625"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fld id="{A3C25B0D-212A-41DE-A3DA-1566B238012D}" type="slidenum">
              <a:rPr lang="en-US" altLang="zh-CN" smtClean="0"/>
              <a:pPr/>
              <a:t>‹#›</a:t>
            </a:fld>
            <a:endParaRPr lang="en-US" altLang="zh-CN"/>
          </a:p>
        </p:txBody>
      </p:sp>
      <p:pic>
        <p:nvPicPr>
          <p:cNvPr id="1032" name="Picture 19" descr="2012新版LOGOda - 副本副本"/>
          <p:cNvPicPr>
            <a:picLocks noChangeAspect="1" noChangeArrowheads="1"/>
          </p:cNvPicPr>
          <p:nvPr/>
        </p:nvPicPr>
        <p:blipFill>
          <a:blip r:embed="rId5"/>
          <a:srcRect/>
          <a:stretch>
            <a:fillRect/>
          </a:stretch>
        </p:blipFill>
        <p:spPr bwMode="auto">
          <a:xfrm>
            <a:off x="107950" y="188913"/>
            <a:ext cx="1571625" cy="430212"/>
          </a:xfrm>
          <a:prstGeom prst="rect">
            <a:avLst/>
          </a:prstGeom>
          <a:noFill/>
          <a:ln w="9525">
            <a:noFill/>
            <a:miter lim="800000"/>
            <a:headEnd/>
            <a:tailEnd/>
          </a:ln>
        </p:spPr>
      </p:pic>
      <p:pic>
        <p:nvPicPr>
          <p:cNvPr id="2" name="Picture 9" descr="C:\Users\Administrator\Desktop\00.png"/>
          <p:cNvPicPr>
            <a:picLocks noChangeAspect="1" noChangeArrowheads="1"/>
          </p:cNvPicPr>
          <p:nvPr/>
        </p:nvPicPr>
        <p:blipFill>
          <a:blip r:embed="rId6"/>
          <a:srcRect/>
          <a:stretch>
            <a:fillRect/>
          </a:stretch>
        </p:blipFill>
        <p:spPr bwMode="auto">
          <a:xfrm>
            <a:off x="7812088" y="6165850"/>
            <a:ext cx="1135062" cy="393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500" fill="hold"/>
                                        <p:tgtEl>
                                          <p:spTgt spid="1033"/>
                                        </p:tgtEl>
                                        <p:attrNameLst>
                                          <p:attrName>ppt_x</p:attrName>
                                        </p:attrNameLst>
                                      </p:cBhvr>
                                      <p:tavLst>
                                        <p:tav tm="0">
                                          <p:val>
                                            <p:strVal val="0-#ppt_w/2"/>
                                          </p:val>
                                        </p:tav>
                                        <p:tav tm="100000">
                                          <p:val>
                                            <p:strVal val="#ppt_x"/>
                                          </p:val>
                                        </p:tav>
                                      </p:tavLst>
                                    </p:anim>
                                    <p:anim calcmode="lin" valueType="num">
                                      <p:cBhvr additive="base">
                                        <p:cTn id="8" dur="500" fill="hold"/>
                                        <p:tgtEl>
                                          <p:spTgt spid="103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38"/>
                                        </p:tgtEl>
                                        <p:attrNameLst>
                                          <p:attrName>style.visibility</p:attrName>
                                        </p:attrNameLst>
                                      </p:cBhvr>
                                      <p:to>
                                        <p:strVal val="visible"/>
                                      </p:to>
                                    </p:set>
                                    <p:anim calcmode="lin" valueType="num">
                                      <p:cBhvr additive="base">
                                        <p:cTn id="11" dur="500" fill="hold"/>
                                        <p:tgtEl>
                                          <p:spTgt spid="1038"/>
                                        </p:tgtEl>
                                        <p:attrNameLst>
                                          <p:attrName>ppt_x</p:attrName>
                                        </p:attrNameLst>
                                      </p:cBhvr>
                                      <p:tavLst>
                                        <p:tav tm="0">
                                          <p:val>
                                            <p:strVal val="1+#ppt_w/2"/>
                                          </p:val>
                                        </p:tav>
                                        <p:tav tm="100000">
                                          <p:val>
                                            <p:strVal val="#ppt_x"/>
                                          </p:val>
                                        </p:tav>
                                      </p:tavLst>
                                    </p:anim>
                                    <p:anim calcmode="lin" valueType="num">
                                      <p:cBhvr additive="base">
                                        <p:cTn id="12" dur="500" fill="hold"/>
                                        <p:tgtEl>
                                          <p:spTgt spid="1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38" grpId="0" animBg="1"/>
    </p:bldLst>
  </p:timing>
  <p:txStyles>
    <p:titleStyle>
      <a:lvl1pPr algn="r" rtl="0" eaLnBrk="1" fontAlgn="base" hangingPunct="1">
        <a:spcBef>
          <a:spcPct val="0"/>
        </a:spcBef>
        <a:spcAft>
          <a:spcPct val="0"/>
        </a:spcAft>
        <a:defRPr sz="3200" kern="1200">
          <a:solidFill>
            <a:schemeClr val="tx1"/>
          </a:solidFill>
          <a:latin typeface="+mj-lt"/>
          <a:ea typeface="文鼎CS大宋" pitchFamily="49" charset="-122"/>
          <a:cs typeface="+mj-cs"/>
        </a:defRPr>
      </a:lvl1pPr>
      <a:lvl2pPr algn="r" rtl="0" eaLnBrk="1" fontAlgn="base" hangingPunct="1">
        <a:spcBef>
          <a:spcPct val="0"/>
        </a:spcBef>
        <a:spcAft>
          <a:spcPct val="0"/>
        </a:spcAft>
        <a:defRPr sz="3200">
          <a:solidFill>
            <a:schemeClr val="tx1"/>
          </a:solidFill>
          <a:latin typeface="Calibri" pitchFamily="34" charset="0"/>
          <a:ea typeface="文鼎CS大宋" pitchFamily="49" charset="-122"/>
        </a:defRPr>
      </a:lvl2pPr>
      <a:lvl3pPr algn="r" rtl="0" eaLnBrk="1" fontAlgn="base" hangingPunct="1">
        <a:spcBef>
          <a:spcPct val="0"/>
        </a:spcBef>
        <a:spcAft>
          <a:spcPct val="0"/>
        </a:spcAft>
        <a:defRPr sz="3200">
          <a:solidFill>
            <a:schemeClr val="tx1"/>
          </a:solidFill>
          <a:latin typeface="Calibri" pitchFamily="34" charset="0"/>
          <a:ea typeface="文鼎CS大宋" pitchFamily="49" charset="-122"/>
        </a:defRPr>
      </a:lvl3pPr>
      <a:lvl4pPr algn="r" rtl="0" eaLnBrk="1" fontAlgn="base" hangingPunct="1">
        <a:spcBef>
          <a:spcPct val="0"/>
        </a:spcBef>
        <a:spcAft>
          <a:spcPct val="0"/>
        </a:spcAft>
        <a:defRPr sz="3200">
          <a:solidFill>
            <a:schemeClr val="tx1"/>
          </a:solidFill>
          <a:latin typeface="Calibri" pitchFamily="34" charset="0"/>
          <a:ea typeface="文鼎CS大宋" pitchFamily="49" charset="-122"/>
        </a:defRPr>
      </a:lvl4pPr>
      <a:lvl5pPr algn="r" rtl="0" eaLnBrk="1" fontAlgn="base" hangingPunct="1">
        <a:spcBef>
          <a:spcPct val="0"/>
        </a:spcBef>
        <a:spcAft>
          <a:spcPct val="0"/>
        </a:spcAft>
        <a:defRPr sz="3200">
          <a:solidFill>
            <a:schemeClr val="tx1"/>
          </a:solidFill>
          <a:latin typeface="Calibri" pitchFamily="34" charset="0"/>
          <a:ea typeface="文鼎CS大宋" pitchFamily="49" charset="-122"/>
        </a:defRPr>
      </a:lvl5pPr>
      <a:lvl6pPr marL="457200" algn="ctr" rtl="0" eaLnBrk="1" fontAlgn="base" hangingPunct="1">
        <a:spcBef>
          <a:spcPct val="0"/>
        </a:spcBef>
        <a:spcAft>
          <a:spcPct val="0"/>
        </a:spcAft>
        <a:defRPr sz="4400" b="1">
          <a:solidFill>
            <a:schemeClr val="tx1"/>
          </a:solidFill>
          <a:latin typeface="Calibri" pitchFamily="34" charset="0"/>
          <a:ea typeface="宋体" charset="-122"/>
        </a:defRPr>
      </a:lvl6pPr>
      <a:lvl7pPr marL="914400" algn="ctr" rtl="0" eaLnBrk="1" fontAlgn="base" hangingPunct="1">
        <a:spcBef>
          <a:spcPct val="0"/>
        </a:spcBef>
        <a:spcAft>
          <a:spcPct val="0"/>
        </a:spcAft>
        <a:defRPr sz="4400" b="1">
          <a:solidFill>
            <a:schemeClr val="tx1"/>
          </a:solidFill>
          <a:latin typeface="Calibri" pitchFamily="34" charset="0"/>
          <a:ea typeface="宋体" charset="-122"/>
        </a:defRPr>
      </a:lvl7pPr>
      <a:lvl8pPr marL="1371600" algn="ctr" rtl="0" eaLnBrk="1" fontAlgn="base" hangingPunct="1">
        <a:spcBef>
          <a:spcPct val="0"/>
        </a:spcBef>
        <a:spcAft>
          <a:spcPct val="0"/>
        </a:spcAft>
        <a:defRPr sz="4400" b="1">
          <a:solidFill>
            <a:schemeClr val="tx1"/>
          </a:solidFill>
          <a:latin typeface="Calibri" pitchFamily="34" charset="0"/>
          <a:ea typeface="宋体" charset="-122"/>
        </a:defRPr>
      </a:lvl8pPr>
      <a:lvl9pPr marL="1828800" algn="ctr" rtl="0" eaLnBrk="1" fontAlgn="base" hangingPunct="1">
        <a:spcBef>
          <a:spcPct val="0"/>
        </a:spcBef>
        <a:spcAft>
          <a:spcPct val="0"/>
        </a:spcAft>
        <a:defRPr sz="4400" b="1">
          <a:solidFill>
            <a:schemeClr val="tx1"/>
          </a:solidFill>
          <a:latin typeface="Calibri" pitchFamily="34" charset="0"/>
          <a:ea typeface="宋体" charset="-122"/>
        </a:defRPr>
      </a:lvl9pPr>
    </p:titleStyle>
    <p:bodyStyle>
      <a:lvl1pPr marL="342900" indent="-342900" algn="l" rtl="0" eaLnBrk="1" fontAlgn="base" hangingPunct="1">
        <a:lnSpc>
          <a:spcPct val="150000"/>
        </a:lnSpc>
        <a:spcBef>
          <a:spcPct val="20000"/>
        </a:spcBef>
        <a:spcAft>
          <a:spcPct val="0"/>
        </a:spcAft>
        <a:buBlip>
          <a:blip r:embed="rId7"/>
        </a:buBlip>
        <a:defRPr sz="2800" b="1" kern="1200">
          <a:solidFill>
            <a:schemeClr val="tx1"/>
          </a:solidFill>
          <a:latin typeface="+mn-lt"/>
          <a:ea typeface="黑体" pitchFamily="49" charset="-122"/>
          <a:cs typeface="+mn-cs"/>
        </a:defRPr>
      </a:lvl1pPr>
      <a:lvl2pPr marL="742950" indent="-285750" algn="l" rtl="0" eaLnBrk="1" fontAlgn="base" hangingPunct="1">
        <a:lnSpc>
          <a:spcPct val="150000"/>
        </a:lnSpc>
        <a:spcBef>
          <a:spcPct val="20000"/>
        </a:spcBef>
        <a:spcAft>
          <a:spcPct val="0"/>
        </a:spcAft>
        <a:buClr>
          <a:srgbClr val="558ED5"/>
        </a:buClr>
        <a:buFont typeface="Arial" charset="0"/>
        <a:buChar char="–"/>
        <a:defRPr sz="2400" b="1" kern="1200">
          <a:solidFill>
            <a:schemeClr val="tx1"/>
          </a:solidFill>
          <a:latin typeface="+mn-lt"/>
          <a:ea typeface="黑体" pitchFamily="49" charset="-122"/>
          <a:cs typeface="+mn-cs"/>
        </a:defRPr>
      </a:lvl2pPr>
      <a:lvl3pPr marL="1143000" indent="-228600" algn="l" rtl="0" eaLnBrk="1" fontAlgn="base" hangingPunct="1">
        <a:lnSpc>
          <a:spcPct val="150000"/>
        </a:lnSpc>
        <a:spcBef>
          <a:spcPct val="20000"/>
        </a:spcBef>
        <a:spcAft>
          <a:spcPct val="0"/>
        </a:spcAft>
        <a:buClr>
          <a:srgbClr val="558ED5"/>
        </a:buClr>
        <a:buFont typeface="Arial" charset="0"/>
        <a:buChar char="•"/>
        <a:defRPr sz="2400" kern="1200">
          <a:solidFill>
            <a:schemeClr val="tx1"/>
          </a:solidFill>
          <a:latin typeface="+mn-lt"/>
          <a:ea typeface="黑体" pitchFamily="49" charset="-122"/>
          <a:cs typeface="+mn-cs"/>
        </a:defRPr>
      </a:lvl3pPr>
      <a:lvl4pPr marL="1600200" indent="-228600" algn="l" rtl="0" eaLnBrk="1" fontAlgn="base" hangingPunct="1">
        <a:lnSpc>
          <a:spcPct val="150000"/>
        </a:lnSpc>
        <a:spcBef>
          <a:spcPct val="20000"/>
        </a:spcBef>
        <a:spcAft>
          <a:spcPct val="0"/>
        </a:spcAft>
        <a:buClr>
          <a:srgbClr val="558ED5"/>
        </a:buClr>
        <a:buFont typeface="Arial" charset="0"/>
        <a:buChar char="–"/>
        <a:defRPr sz="2000" kern="1200">
          <a:solidFill>
            <a:schemeClr val="tx1"/>
          </a:solidFill>
          <a:latin typeface="+mn-lt"/>
          <a:ea typeface="黑体" pitchFamily="49" charset="-122"/>
          <a:cs typeface="+mn-cs"/>
        </a:defRPr>
      </a:lvl4pPr>
      <a:lvl5pPr marL="2057400" indent="-228600" algn="l" rtl="0" eaLnBrk="1" fontAlgn="base" hangingPunct="1">
        <a:lnSpc>
          <a:spcPct val="150000"/>
        </a:lnSpc>
        <a:spcBef>
          <a:spcPct val="20000"/>
        </a:spcBef>
        <a:spcAft>
          <a:spcPct val="0"/>
        </a:spcAft>
        <a:buClr>
          <a:srgbClr val="558ED5"/>
        </a:buClr>
        <a:buFont typeface="Arial" charset="0"/>
        <a:buChar char="»"/>
        <a:defRPr kern="1200">
          <a:solidFill>
            <a:schemeClr val="tx1"/>
          </a:solidFill>
          <a:latin typeface="+mn-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smtClean="0"/>
              <a:t>第</a:t>
            </a:r>
            <a:r>
              <a:rPr lang="zh-CN" altLang="en-US"/>
              <a:t>四</a:t>
            </a:r>
            <a:r>
              <a:rPr lang="zh-CN" altLang="en-US" smtClean="0"/>
              <a:t>章</a:t>
            </a:r>
            <a:endParaRPr lang="zh-CN" altLang="en-US" dirty="0"/>
          </a:p>
        </p:txBody>
      </p:sp>
      <p:sp>
        <p:nvSpPr>
          <p:cNvPr id="5123" name="Rectangle 3"/>
          <p:cNvSpPr>
            <a:spLocks noGrp="1" noChangeArrowheads="1"/>
          </p:cNvSpPr>
          <p:nvPr>
            <p:ph type="subTitle" idx="1"/>
          </p:nvPr>
        </p:nvSpPr>
        <p:spPr/>
        <p:txBody>
          <a:bodyPr/>
          <a:lstStyle/>
          <a:p>
            <a:r>
              <a:rPr lang="en-US" altLang="zh-CN" smtClean="0"/>
              <a:t>Hibernate</a:t>
            </a:r>
            <a:r>
              <a:rPr lang="zh-CN" altLang="en-US" smtClean="0"/>
              <a:t>事务与缓存</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Java</a:t>
            </a:r>
            <a:r>
              <a:rPr lang="zh-CN" altLang="en-US" smtClean="0"/>
              <a:t>应用的运行环境</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zh-CN" altLang="en-US" sz="2000" smtClean="0"/>
              <a:t>受管理环境</a:t>
            </a:r>
            <a:r>
              <a:rPr lang="en-US" sz="2000" smtClean="0"/>
              <a:t>Managed </a:t>
            </a:r>
            <a:r>
              <a:rPr lang="en-US" sz="2000" smtClean="0"/>
              <a:t>environment</a:t>
            </a:r>
          </a:p>
          <a:p>
            <a:pPr lvl="1"/>
            <a:r>
              <a:rPr lang="zh-CN" altLang="en-US" sz="1600" b="0" smtClean="0"/>
              <a:t>由容器负责管理各种共享资源，如线程池和数据库连接池，以及管理事务和安全</a:t>
            </a:r>
            <a:endParaRPr lang="en-US" sz="1600" b="0" smtClean="0"/>
          </a:p>
          <a:p>
            <a:r>
              <a:rPr lang="zh-CN" altLang="en-US" sz="2000" smtClean="0"/>
              <a:t>不受管理环境</a:t>
            </a:r>
            <a:r>
              <a:rPr lang="en-US" sz="2000" smtClean="0"/>
              <a:t>Non-managed </a:t>
            </a:r>
            <a:r>
              <a:rPr lang="en-US" sz="2000" smtClean="0"/>
              <a:t>environment</a:t>
            </a:r>
          </a:p>
          <a:p>
            <a:pPr lvl="1"/>
            <a:r>
              <a:rPr lang="zh-CN" altLang="en-US" sz="1600" b="0" smtClean="0"/>
              <a:t>由应用本身负责管理数据库连接，定义事务边界以及管理安全</a:t>
            </a:r>
          </a:p>
          <a:p>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C3P0</a:t>
            </a:r>
            <a:r>
              <a:rPr lang="zh-CN" altLang="en-US" smtClean="0"/>
              <a:t>连接</a:t>
            </a:r>
            <a:r>
              <a:rPr lang="zh-CN" altLang="en-US" smtClean="0"/>
              <a:t>池配置</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en-US" sz="2000" smtClean="0"/>
              <a:t>C3P0</a:t>
            </a:r>
            <a:r>
              <a:rPr lang="zh-CN" altLang="en-US" sz="2000" smtClean="0"/>
              <a:t>连接池</a:t>
            </a:r>
            <a:r>
              <a:rPr lang="zh-CN" altLang="en-US" sz="2000" smtClean="0"/>
              <a:t>配置</a:t>
            </a:r>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7" name="AutoShape 4"/>
          <p:cNvSpPr>
            <a:spLocks noChangeArrowheads="1"/>
          </p:cNvSpPr>
          <p:nvPr/>
        </p:nvSpPr>
        <p:spPr bwMode="auto">
          <a:xfrm>
            <a:off x="533400" y="1752600"/>
            <a:ext cx="7924800" cy="4239101"/>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algn="l"/>
            <a:r>
              <a:rPr lang="en-US" smtClean="0"/>
              <a:t>hibernate.c3p0.min_size=5//</a:t>
            </a:r>
            <a:r>
              <a:rPr lang="zh-CN" altLang="en-US" smtClean="0"/>
              <a:t>在连接池中可用的数据库连接的最少数目</a:t>
            </a:r>
          </a:p>
          <a:p>
            <a:pPr algn="l"/>
            <a:r>
              <a:rPr lang="en-US" smtClean="0"/>
              <a:t>hibernate.c3p0.max_size=20//</a:t>
            </a:r>
            <a:r>
              <a:rPr lang="zh-CN" altLang="en-US" smtClean="0"/>
              <a:t>在连接池中可用的数据库连接的</a:t>
            </a:r>
            <a:r>
              <a:rPr lang="zh-CN" altLang="en-US" smtClean="0"/>
              <a:t>最多</a:t>
            </a:r>
            <a:r>
              <a:rPr lang="zh-CN" altLang="en-US" smtClean="0"/>
              <a:t>数目</a:t>
            </a:r>
            <a:endParaRPr lang="en-US" altLang="zh-CN" smtClean="0"/>
          </a:p>
          <a:p>
            <a:pPr algn="l"/>
            <a:endParaRPr lang="zh-CN" altLang="en-US" smtClean="0"/>
          </a:p>
          <a:p>
            <a:pPr algn="l"/>
            <a:r>
              <a:rPr lang="en-US" smtClean="0"/>
              <a:t>//</a:t>
            </a:r>
            <a:r>
              <a:rPr lang="zh-CN" altLang="en-US" smtClean="0"/>
              <a:t>设定数据库连接的过期时间，以秒为单位。</a:t>
            </a:r>
          </a:p>
          <a:p>
            <a:pPr algn="l"/>
            <a:r>
              <a:rPr lang="en-US" smtClean="0"/>
              <a:t>//</a:t>
            </a:r>
            <a:r>
              <a:rPr lang="zh-CN" altLang="en-US" smtClean="0"/>
              <a:t>如果连接池中的某个数据库连接处于空闲状态的时间超过了指定的时间，</a:t>
            </a:r>
          </a:p>
          <a:p>
            <a:pPr algn="l"/>
            <a:r>
              <a:rPr lang="en-US" smtClean="0"/>
              <a:t>//</a:t>
            </a:r>
            <a:r>
              <a:rPr lang="zh-CN" altLang="en-US" smtClean="0"/>
              <a:t>就会从连接池中清除</a:t>
            </a:r>
          </a:p>
          <a:p>
            <a:pPr algn="l"/>
            <a:r>
              <a:rPr lang="en-US" smtClean="0"/>
              <a:t>hibernate.c3p0.timeout=300</a:t>
            </a:r>
            <a:r>
              <a:rPr lang="zh-CN" altLang="en-US" smtClean="0"/>
              <a:t>。</a:t>
            </a:r>
            <a:endParaRPr lang="en-US" altLang="zh-CN" smtClean="0"/>
          </a:p>
          <a:p>
            <a:pPr algn="l"/>
            <a:endParaRPr lang="zh-CN" altLang="en-US" smtClean="0"/>
          </a:p>
          <a:p>
            <a:pPr algn="l"/>
            <a:r>
              <a:rPr lang="en-US" smtClean="0"/>
              <a:t>//</a:t>
            </a:r>
            <a:r>
              <a:rPr lang="zh-CN" altLang="en-US" smtClean="0"/>
              <a:t>可以被缓存的</a:t>
            </a:r>
            <a:r>
              <a:rPr lang="en-US" smtClean="0"/>
              <a:t>PreparedStatement</a:t>
            </a:r>
            <a:r>
              <a:rPr lang="zh-CN" altLang="en-US" smtClean="0"/>
              <a:t>实例的最大数目。</a:t>
            </a:r>
          </a:p>
          <a:p>
            <a:pPr algn="l"/>
            <a:r>
              <a:rPr lang="en-US" smtClean="0"/>
              <a:t>//</a:t>
            </a:r>
            <a:r>
              <a:rPr lang="zh-CN" altLang="en-US" smtClean="0"/>
              <a:t>缓存适量的</a:t>
            </a:r>
            <a:r>
              <a:rPr lang="en-US" smtClean="0"/>
              <a:t>PreparedStatement</a:t>
            </a:r>
            <a:r>
              <a:rPr lang="zh-CN" altLang="en-US" smtClean="0"/>
              <a:t>实例，能够大大提高</a:t>
            </a:r>
            <a:r>
              <a:rPr lang="en-US" smtClean="0"/>
              <a:t>hibernate</a:t>
            </a:r>
            <a:r>
              <a:rPr lang="zh-CN" altLang="en-US" smtClean="0"/>
              <a:t>的性能。</a:t>
            </a:r>
          </a:p>
          <a:p>
            <a:pPr algn="l"/>
            <a:r>
              <a:rPr lang="en-US" smtClean="0"/>
              <a:t>hibernate.c3p0.max_statements=50</a:t>
            </a:r>
          </a:p>
          <a:p>
            <a:pPr algn="l"/>
            <a:endParaRPr lang="zh-CN" altLang="en-US" smtClean="0"/>
          </a:p>
          <a:p>
            <a:pPr algn="l"/>
            <a:r>
              <a:rPr lang="en-US" smtClean="0"/>
              <a:t>//</a:t>
            </a:r>
            <a:r>
              <a:rPr lang="zh-CN" altLang="en-US" smtClean="0"/>
              <a:t>在使数据库连接自动生效之前处于空闲状态的时间，以秒为单位。</a:t>
            </a:r>
          </a:p>
          <a:p>
            <a:pPr algn="l"/>
            <a:r>
              <a:rPr lang="en-US" smtClean="0"/>
              <a:t>hibernate.c3p0.max_statements=50hibernate.c3p0.idle_test_period=3000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Hibernate</a:t>
            </a:r>
            <a:r>
              <a:rPr lang="zh-CN" altLang="en-US" smtClean="0"/>
              <a:t>事务</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zh-CN" altLang="en-US" sz="2000" smtClean="0"/>
              <a:t>基于</a:t>
            </a:r>
            <a:r>
              <a:rPr lang="en-US" sz="2000" smtClean="0"/>
              <a:t>JDBC</a:t>
            </a:r>
            <a:r>
              <a:rPr lang="zh-CN" altLang="en-US" sz="2000" smtClean="0"/>
              <a:t>事务</a:t>
            </a:r>
            <a:r>
              <a:rPr lang="zh-CN" altLang="en-US" sz="2000" smtClean="0"/>
              <a:t>的</a:t>
            </a:r>
            <a:r>
              <a:rPr lang="zh-CN" altLang="en-US" sz="2000" smtClean="0"/>
              <a:t>实现</a:t>
            </a:r>
            <a:endParaRPr lang="en-US" altLang="zh-CN" sz="2000" smtClean="0"/>
          </a:p>
          <a:p>
            <a:pPr lvl="1"/>
            <a:r>
              <a:rPr lang="zh-CN" altLang="en-US" sz="1600" b="0" smtClean="0"/>
              <a:t>实现类：</a:t>
            </a:r>
            <a:r>
              <a:rPr lang="en-US" sz="1600" b="0" smtClean="0"/>
              <a:t>org.hibernate.engine.transaction.internal.jdbc.JDBCTransaction</a:t>
            </a:r>
            <a:endParaRPr lang="en-US" altLang="zh-CN" sz="1600" b="0" smtClean="0"/>
          </a:p>
          <a:p>
            <a:endParaRPr lang="en-US" altLang="zh-CN" sz="2000" smtClean="0"/>
          </a:p>
          <a:p>
            <a:endParaRPr lang="en-US" altLang="zh-CN" sz="2000" smtClean="0"/>
          </a:p>
          <a:p>
            <a:r>
              <a:rPr lang="zh-CN" altLang="en-US" sz="2000" smtClean="0"/>
              <a:t>基于</a:t>
            </a:r>
            <a:r>
              <a:rPr lang="en-US" sz="2000" smtClean="0"/>
              <a:t>JTA</a:t>
            </a:r>
            <a:r>
              <a:rPr lang="zh-CN" altLang="en-US" sz="2000" smtClean="0"/>
              <a:t>事务的实现</a:t>
            </a:r>
            <a:endParaRPr lang="en-US" altLang="zh-CN" sz="2000" smtClean="0"/>
          </a:p>
          <a:p>
            <a:pPr lvl="1"/>
            <a:r>
              <a:rPr lang="zh-CN" altLang="en-US" sz="1600" b="0" smtClean="0"/>
              <a:t>实现类</a:t>
            </a:r>
            <a:r>
              <a:rPr lang="zh-CN" altLang="en-US" sz="1600" b="0" smtClean="0"/>
              <a:t>： </a:t>
            </a:r>
            <a:r>
              <a:rPr lang="en-US" sz="1600" b="0" smtClean="0"/>
              <a:t>org.hibernate.engine.transaction.internal.jta.JTATransaction</a:t>
            </a:r>
            <a:endParaRPr lang="en-US" altLang="zh-CN" sz="1600" b="0" smtClean="0"/>
          </a:p>
          <a:p>
            <a:endParaRPr lang="en-US" altLang="zh-CN" sz="2000" smtClean="0"/>
          </a:p>
          <a:p>
            <a:endParaRPr lang="en-US" altLang="zh-CN" sz="2000" smtClean="0"/>
          </a:p>
          <a:p>
            <a:r>
              <a:rPr lang="zh-CN" altLang="en-US" sz="2000" smtClean="0"/>
              <a:t>不</a:t>
            </a:r>
            <a:r>
              <a:rPr lang="zh-CN" altLang="en-US" sz="2000" smtClean="0"/>
              <a:t>进行配置，</a:t>
            </a:r>
            <a:r>
              <a:rPr lang="en-US" sz="2000" smtClean="0"/>
              <a:t>Hibernate</a:t>
            </a:r>
            <a:r>
              <a:rPr lang="zh-CN" altLang="en-US" sz="2000" smtClean="0"/>
              <a:t>就会认为系统使用的事务是</a:t>
            </a:r>
            <a:r>
              <a:rPr lang="en-US" sz="2000" smtClean="0"/>
              <a:t>JDBC</a:t>
            </a:r>
            <a:r>
              <a:rPr lang="zh-CN" altLang="en-US" sz="2000" smtClean="0"/>
              <a:t>事务</a:t>
            </a:r>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7" name="AutoShape 4"/>
          <p:cNvSpPr>
            <a:spLocks noChangeArrowheads="1"/>
          </p:cNvSpPr>
          <p:nvPr/>
        </p:nvSpPr>
        <p:spPr bwMode="auto">
          <a:xfrm>
            <a:off x="762000" y="4110514"/>
            <a:ext cx="7924800" cy="690086"/>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algn="l"/>
            <a:r>
              <a:rPr lang="en-US" smtClean="0"/>
              <a:t>#</a:t>
            </a:r>
            <a:r>
              <a:rPr lang="en-US" smtClean="0"/>
              <a:t>hibernate.transaction.factory_class </a:t>
            </a:r>
            <a:r>
              <a:rPr lang="en-US" smtClean="0"/>
              <a:t>org.hibernate.transaction.JTATransactionFactory</a:t>
            </a:r>
            <a:endParaRPr lang="zh-CN" altLang="en-US" smtClean="0"/>
          </a:p>
        </p:txBody>
      </p:sp>
      <p:sp>
        <p:nvSpPr>
          <p:cNvPr id="8" name="AutoShape 4"/>
          <p:cNvSpPr>
            <a:spLocks noChangeArrowheads="1"/>
          </p:cNvSpPr>
          <p:nvPr/>
        </p:nvSpPr>
        <p:spPr bwMode="auto">
          <a:xfrm>
            <a:off x="762000" y="2133600"/>
            <a:ext cx="7924800" cy="690086"/>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algn="l"/>
            <a:r>
              <a:rPr lang="en-US" smtClean="0"/>
              <a:t>#</a:t>
            </a:r>
            <a:r>
              <a:rPr lang="en-US" smtClean="0"/>
              <a:t>hibernate.transaction.factory_class org.hibernate.transaction.JDBCTransactionFactory</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JDBC</a:t>
            </a:r>
            <a:r>
              <a:rPr lang="zh-CN" altLang="en-US" smtClean="0"/>
              <a:t>事务</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zh-CN" altLang="en-US" sz="2000" smtClean="0"/>
              <a:t>处理</a:t>
            </a:r>
            <a:r>
              <a:rPr lang="en-US" sz="2000" smtClean="0"/>
              <a:t>hibernate</a:t>
            </a:r>
            <a:r>
              <a:rPr lang="zh-CN" altLang="en-US" sz="2000" smtClean="0"/>
              <a:t>事务的基本流程如下</a:t>
            </a:r>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7" name="AutoShape 4"/>
          <p:cNvSpPr>
            <a:spLocks noChangeArrowheads="1"/>
          </p:cNvSpPr>
          <p:nvPr/>
        </p:nvSpPr>
        <p:spPr bwMode="auto">
          <a:xfrm>
            <a:off x="685800" y="1676400"/>
            <a:ext cx="7924800" cy="4534853"/>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algn="l"/>
            <a:r>
              <a:rPr lang="en-US" smtClean="0"/>
              <a:t>Session sess = factory.openSession();</a:t>
            </a:r>
            <a:endParaRPr lang="zh-CN" altLang="en-US" smtClean="0"/>
          </a:p>
          <a:p>
            <a:pPr algn="l"/>
            <a:r>
              <a:rPr lang="en-US" smtClean="0"/>
              <a:t>Transaction tx = null;</a:t>
            </a:r>
            <a:endParaRPr lang="zh-CN" altLang="en-US" smtClean="0"/>
          </a:p>
          <a:p>
            <a:pPr algn="l"/>
            <a:r>
              <a:rPr lang="en-US" smtClean="0"/>
              <a:t>try {</a:t>
            </a:r>
            <a:endParaRPr lang="zh-CN" altLang="en-US" smtClean="0"/>
          </a:p>
          <a:p>
            <a:pPr algn="l"/>
            <a:r>
              <a:rPr lang="en-US" smtClean="0"/>
              <a:t>        tx = sess.beginTransaction();</a:t>
            </a:r>
            <a:endParaRPr lang="zh-CN" altLang="en-US" smtClean="0"/>
          </a:p>
          <a:p>
            <a:pPr algn="l"/>
            <a:r>
              <a:rPr lang="en-US" smtClean="0"/>
              <a:t>        // do some work</a:t>
            </a:r>
            <a:endParaRPr lang="zh-CN" altLang="en-US" smtClean="0"/>
          </a:p>
          <a:p>
            <a:pPr algn="l"/>
            <a:r>
              <a:rPr lang="en-US" smtClean="0"/>
              <a:t>        ...</a:t>
            </a:r>
            <a:endParaRPr lang="zh-CN" altLang="en-US" smtClean="0"/>
          </a:p>
          <a:p>
            <a:pPr algn="l"/>
            <a:r>
              <a:rPr lang="en-US" smtClean="0"/>
              <a:t>        tx.commit();</a:t>
            </a:r>
            <a:endParaRPr lang="zh-CN" altLang="en-US" smtClean="0"/>
          </a:p>
          <a:p>
            <a:pPr algn="l"/>
            <a:r>
              <a:rPr lang="en-US" smtClean="0"/>
              <a:t>}</a:t>
            </a:r>
            <a:endParaRPr lang="zh-CN" altLang="en-US" smtClean="0"/>
          </a:p>
          <a:p>
            <a:pPr algn="l"/>
            <a:r>
              <a:rPr lang="en-US" smtClean="0"/>
              <a:t>catch (RuntimeException e) {</a:t>
            </a:r>
            <a:endParaRPr lang="zh-CN" altLang="en-US" smtClean="0"/>
          </a:p>
          <a:p>
            <a:pPr algn="l"/>
            <a:r>
              <a:rPr lang="en-US" smtClean="0"/>
              <a:t>        if (tx != null) tx.rollback();</a:t>
            </a:r>
            <a:endParaRPr lang="zh-CN" altLang="en-US" smtClean="0"/>
          </a:p>
          <a:p>
            <a:pPr algn="l"/>
            <a:r>
              <a:rPr lang="en-US" smtClean="0"/>
              <a:t>        throw e; // or display error message</a:t>
            </a:r>
            <a:endParaRPr lang="zh-CN" altLang="en-US" smtClean="0"/>
          </a:p>
          <a:p>
            <a:pPr algn="l"/>
            <a:r>
              <a:rPr lang="en-US" smtClean="0"/>
              <a:t>}</a:t>
            </a:r>
            <a:endParaRPr lang="zh-CN" altLang="en-US" smtClean="0"/>
          </a:p>
          <a:p>
            <a:pPr algn="l"/>
            <a:r>
              <a:rPr lang="en-US" smtClean="0"/>
              <a:t>finally {</a:t>
            </a:r>
            <a:endParaRPr lang="zh-CN" altLang="en-US" smtClean="0"/>
          </a:p>
          <a:p>
            <a:pPr algn="l"/>
            <a:r>
              <a:rPr lang="en-US" smtClean="0"/>
              <a:t>        sess.close();</a:t>
            </a:r>
            <a:endParaRPr lang="zh-CN" altLang="en-US" smtClean="0"/>
          </a:p>
          <a:p>
            <a:pPr algn="l"/>
            <a:r>
              <a:rPr lang="en-US" smtClean="0"/>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JTA</a:t>
            </a:r>
            <a:r>
              <a:rPr lang="zh-CN" altLang="en-US" smtClean="0"/>
              <a:t>事务</a:t>
            </a:r>
            <a:endParaRPr lang="zh-CN" altLang="en-US" dirty="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8" name="AutoShape 4"/>
          <p:cNvSpPr>
            <a:spLocks noChangeArrowheads="1"/>
          </p:cNvSpPr>
          <p:nvPr/>
        </p:nvSpPr>
        <p:spPr bwMode="auto">
          <a:xfrm>
            <a:off x="609600" y="1143000"/>
            <a:ext cx="7924800" cy="4534853"/>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algn="l"/>
            <a:r>
              <a:rPr lang="en-US" smtClean="0"/>
              <a:t>javax.transaction.UserTransaction tx=null;//</a:t>
            </a:r>
            <a:r>
              <a:rPr lang="zh-CN" altLang="en-US" smtClean="0"/>
              <a:t>声明一个</a:t>
            </a:r>
            <a:r>
              <a:rPr lang="en-US" smtClean="0"/>
              <a:t>JTA</a:t>
            </a:r>
            <a:r>
              <a:rPr lang="zh-CN" altLang="en-US" smtClean="0"/>
              <a:t>对象</a:t>
            </a:r>
          </a:p>
          <a:p>
            <a:pPr algn="l"/>
            <a:r>
              <a:rPr lang="en-US" smtClean="0"/>
              <a:t>//</a:t>
            </a:r>
            <a:r>
              <a:rPr lang="zh-CN" altLang="en-US" smtClean="0"/>
              <a:t>通过</a:t>
            </a:r>
            <a:r>
              <a:rPr lang="en-US" smtClean="0"/>
              <a:t>JNDI</a:t>
            </a:r>
            <a:r>
              <a:rPr lang="zh-CN" altLang="en-US" smtClean="0"/>
              <a:t>名查到此</a:t>
            </a:r>
            <a:r>
              <a:rPr lang="en-US" smtClean="0"/>
              <a:t>JTA</a:t>
            </a:r>
            <a:r>
              <a:rPr lang="zh-CN" altLang="en-US" smtClean="0"/>
              <a:t>并得到一个实例</a:t>
            </a:r>
          </a:p>
          <a:p>
            <a:pPr algn="l"/>
            <a:r>
              <a:rPr lang="en-US" smtClean="0"/>
              <a:t>tx=newlnitialContext().lookup(</a:t>
            </a:r>
            <a:r>
              <a:rPr lang="zh-CN" altLang="en-US" smtClean="0"/>
              <a:t>＂</a:t>
            </a:r>
            <a:r>
              <a:rPr lang="en-US" smtClean="0"/>
              <a:t>javax.transaction.UserTransaction</a:t>
            </a:r>
            <a:r>
              <a:rPr lang="zh-CN" altLang="en-US" smtClean="0"/>
              <a:t>＂</a:t>
            </a:r>
            <a:r>
              <a:rPr lang="en-US" smtClean="0"/>
              <a:t>);</a:t>
            </a:r>
            <a:endParaRPr lang="zh-CN" altLang="en-US" smtClean="0"/>
          </a:p>
          <a:p>
            <a:pPr algn="l"/>
            <a:endParaRPr lang="en-US" smtClean="0"/>
          </a:p>
          <a:p>
            <a:pPr algn="l"/>
            <a:r>
              <a:rPr lang="en-US" smtClean="0"/>
              <a:t>tx.begin</a:t>
            </a:r>
            <a:r>
              <a:rPr lang="en-US" smtClean="0"/>
              <a:t>();                                </a:t>
            </a:r>
            <a:r>
              <a:rPr lang="en-US" smtClean="0"/>
              <a:t>               //</a:t>
            </a:r>
            <a:r>
              <a:rPr lang="en-US" smtClean="0"/>
              <a:t>JTA</a:t>
            </a:r>
            <a:r>
              <a:rPr lang="zh-CN" altLang="en-US" smtClean="0"/>
              <a:t>事务开始</a:t>
            </a:r>
          </a:p>
          <a:p>
            <a:pPr algn="l"/>
            <a:r>
              <a:rPr lang="en-US" smtClean="0"/>
              <a:t>Session s1=sf.openSession();               //</a:t>
            </a:r>
            <a:r>
              <a:rPr lang="zh-CN" altLang="en-US" smtClean="0"/>
              <a:t>开启连接</a:t>
            </a:r>
          </a:p>
          <a:p>
            <a:pPr algn="l"/>
            <a:r>
              <a:rPr lang="en-US" altLang="zh-CN" smtClean="0"/>
              <a:t>……</a:t>
            </a:r>
          </a:p>
          <a:p>
            <a:pPr algn="l"/>
            <a:r>
              <a:rPr lang="en-US" smtClean="0"/>
              <a:t>s1.flush</a:t>
            </a:r>
            <a:r>
              <a:rPr lang="en-US" smtClean="0"/>
              <a:t>();                                </a:t>
            </a:r>
            <a:r>
              <a:rPr lang="en-US" smtClean="0"/>
              <a:t>               //</a:t>
            </a:r>
            <a:r>
              <a:rPr lang="zh-CN" altLang="en-US" smtClean="0"/>
              <a:t>在</a:t>
            </a:r>
            <a:r>
              <a:rPr lang="en-US" smtClean="0"/>
              <a:t>s1</a:t>
            </a:r>
            <a:r>
              <a:rPr lang="zh-CN" altLang="en-US" smtClean="0"/>
              <a:t>连接中将操作同步到数据库</a:t>
            </a:r>
          </a:p>
          <a:p>
            <a:pPr algn="l"/>
            <a:r>
              <a:rPr lang="en-US" smtClean="0"/>
              <a:t>s1.close</a:t>
            </a:r>
            <a:r>
              <a:rPr lang="en-US" smtClean="0"/>
              <a:t>();                                </a:t>
            </a:r>
            <a:r>
              <a:rPr lang="en-US" smtClean="0"/>
              <a:t>              //</a:t>
            </a:r>
            <a:r>
              <a:rPr lang="zh-CN" altLang="en-US" smtClean="0"/>
              <a:t>关闭</a:t>
            </a:r>
            <a:r>
              <a:rPr lang="en-US" smtClean="0"/>
              <a:t>s1</a:t>
            </a:r>
            <a:r>
              <a:rPr lang="zh-CN" altLang="en-US" smtClean="0"/>
              <a:t>连接</a:t>
            </a:r>
          </a:p>
          <a:p>
            <a:pPr algn="l"/>
            <a:r>
              <a:rPr lang="en-US" altLang="zh-CN" smtClean="0"/>
              <a:t>……</a:t>
            </a:r>
          </a:p>
          <a:p>
            <a:pPr algn="l"/>
            <a:r>
              <a:rPr lang="en-US" smtClean="0"/>
              <a:t>Session s2=sf.openSession();               //</a:t>
            </a:r>
            <a:r>
              <a:rPr lang="zh-CN" altLang="en-US" smtClean="0"/>
              <a:t>新打开一个连接</a:t>
            </a:r>
            <a:r>
              <a:rPr lang="en-US" smtClean="0"/>
              <a:t>s2</a:t>
            </a:r>
            <a:endParaRPr lang="zh-CN" altLang="en-US" smtClean="0"/>
          </a:p>
          <a:p>
            <a:pPr algn="l"/>
            <a:r>
              <a:rPr lang="en-US" altLang="zh-CN" smtClean="0"/>
              <a:t>……</a:t>
            </a:r>
          </a:p>
          <a:p>
            <a:pPr algn="l"/>
            <a:r>
              <a:rPr lang="en-US" smtClean="0"/>
              <a:t>s2.flush</a:t>
            </a:r>
            <a:r>
              <a:rPr lang="en-US" smtClean="0"/>
              <a:t>();                                </a:t>
            </a:r>
            <a:r>
              <a:rPr lang="en-US" smtClean="0"/>
              <a:t>               //</a:t>
            </a:r>
            <a:r>
              <a:rPr lang="zh-CN" altLang="en-US" smtClean="0"/>
              <a:t>在</a:t>
            </a:r>
            <a:r>
              <a:rPr lang="en-US" smtClean="0"/>
              <a:t>s2</a:t>
            </a:r>
            <a:r>
              <a:rPr lang="zh-CN" altLang="en-US" smtClean="0"/>
              <a:t>连接中将操作同步到数据库</a:t>
            </a:r>
          </a:p>
          <a:p>
            <a:pPr algn="l"/>
            <a:r>
              <a:rPr lang="en-US" smtClean="0"/>
              <a:t>s2.close</a:t>
            </a:r>
            <a:r>
              <a:rPr lang="en-US" smtClean="0"/>
              <a:t>();                                </a:t>
            </a:r>
            <a:r>
              <a:rPr lang="en-US" smtClean="0"/>
              <a:t>              //</a:t>
            </a:r>
            <a:r>
              <a:rPr lang="zh-CN" altLang="en-US" smtClean="0"/>
              <a:t>关闭</a:t>
            </a:r>
            <a:r>
              <a:rPr lang="en-US" smtClean="0"/>
              <a:t>s2</a:t>
            </a:r>
            <a:r>
              <a:rPr lang="zh-CN" altLang="en-US" smtClean="0"/>
              <a:t>连接</a:t>
            </a:r>
          </a:p>
          <a:p>
            <a:pPr algn="l"/>
            <a:r>
              <a:rPr lang="en-US" smtClean="0"/>
              <a:t>tx.commit</a:t>
            </a:r>
            <a:r>
              <a:rPr lang="en-US" smtClean="0"/>
              <a:t>();                               </a:t>
            </a:r>
            <a:r>
              <a:rPr lang="en-US" smtClean="0"/>
              <a:t>      //</a:t>
            </a:r>
            <a:r>
              <a:rPr lang="zh-CN" altLang="en-US" smtClean="0"/>
              <a:t>提交跨过两个</a:t>
            </a:r>
            <a:r>
              <a:rPr lang="en-US" smtClean="0"/>
              <a:t>Session</a:t>
            </a:r>
            <a:r>
              <a:rPr lang="zh-CN" altLang="en-US" smtClean="0"/>
              <a:t>连接的</a:t>
            </a:r>
            <a:r>
              <a:rPr lang="en-US" smtClean="0"/>
              <a:t>JTA</a:t>
            </a:r>
            <a:r>
              <a:rPr lang="zh-CN" altLang="en-US" smtClean="0"/>
              <a:t>事务</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缓存</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zh-CN" altLang="en-US" sz="2000" smtClean="0"/>
              <a:t>缓存就是位于速度相差较大的两种硬件</a:t>
            </a:r>
            <a:r>
              <a:rPr lang="en-US" sz="2000" smtClean="0"/>
              <a:t>/</a:t>
            </a:r>
            <a:r>
              <a:rPr lang="zh-CN" altLang="en-US" sz="2000" smtClean="0"/>
              <a:t>软件之间的，用于协调两者数据传输速度差异的结构，均可称之为缓存（</a:t>
            </a:r>
            <a:r>
              <a:rPr lang="en-US" sz="2000" smtClean="0"/>
              <a:t>Cache</a:t>
            </a:r>
            <a:r>
              <a:rPr lang="zh-CN" altLang="en-US" sz="2000" smtClean="0"/>
              <a:t>）</a:t>
            </a:r>
            <a:r>
              <a:rPr lang="zh-CN" altLang="en-US" sz="2000" smtClean="0"/>
              <a:t>。</a:t>
            </a:r>
            <a:endParaRPr lang="en-US" altLang="zh-CN" sz="2000" smtClean="0"/>
          </a:p>
          <a:p>
            <a:r>
              <a:rPr lang="zh-CN" altLang="en-US" sz="2000" smtClean="0"/>
              <a:t>缓存</a:t>
            </a:r>
            <a:r>
              <a:rPr lang="zh-CN" altLang="en-US" sz="2000" smtClean="0"/>
              <a:t>的目的是：让数据更接近于应用程序，协调速度不匹配，使访问速度更</a:t>
            </a:r>
            <a:r>
              <a:rPr lang="zh-CN" altLang="en-US" sz="2000" smtClean="0"/>
              <a:t>快</a:t>
            </a:r>
            <a:r>
              <a:rPr lang="zh-CN" altLang="en-US" sz="2000" smtClean="0"/>
              <a:t>。</a:t>
            </a:r>
            <a:endParaRPr lang="en-US" altLang="zh-CN" sz="2000" smtClean="0"/>
          </a:p>
          <a:p>
            <a:r>
              <a:rPr lang="zh-CN" altLang="en-US" sz="2000" smtClean="0"/>
              <a:t>缓存内的数据是对物理数据</a:t>
            </a:r>
            <a:r>
              <a:rPr lang="zh-CN" altLang="en-US" sz="2000" smtClean="0"/>
              <a:t>的</a:t>
            </a:r>
            <a:r>
              <a:rPr lang="zh-CN" altLang="en-US" sz="2000" smtClean="0"/>
              <a:t>复制</a:t>
            </a:r>
            <a:r>
              <a:rPr lang="en-US" altLang="zh-CN" sz="2000" smtClean="0"/>
              <a:t>.</a:t>
            </a:r>
          </a:p>
          <a:p>
            <a:r>
              <a:rPr lang="zh-CN" altLang="en-US" sz="2000" smtClean="0"/>
              <a:t>缓存</a:t>
            </a:r>
            <a:r>
              <a:rPr lang="zh-CN" altLang="en-US" sz="2000" smtClean="0"/>
              <a:t>系统所应该包括的最基本的功能是数据的缓存和</a:t>
            </a:r>
            <a:r>
              <a:rPr lang="zh-CN" altLang="en-US" sz="2000" smtClean="0"/>
              <a:t>读取</a:t>
            </a:r>
            <a:r>
              <a:rPr lang="zh-CN" altLang="en-US" sz="2000" smtClean="0"/>
              <a:t>，</a:t>
            </a:r>
            <a:endParaRPr lang="en-US" altLang="zh-CN" sz="2000" smtClean="0"/>
          </a:p>
          <a:p>
            <a:r>
              <a:rPr lang="zh-CN" altLang="en-US" sz="2000" smtClean="0"/>
              <a:t>缓存还要</a:t>
            </a:r>
            <a:r>
              <a:rPr lang="zh-CN" altLang="en-US" sz="2000" smtClean="0"/>
              <a:t>考虑缓存中的数据与物理数据的同步，也就是要保持两者是一致的。</a:t>
            </a:r>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Hibernate</a:t>
            </a:r>
            <a:r>
              <a:rPr lang="zh-CN" altLang="en-US" smtClean="0"/>
              <a:t>缓存</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zh-CN" altLang="en-US" sz="2000" smtClean="0"/>
              <a:t>一级缓存和二级缓存</a:t>
            </a:r>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pic>
        <p:nvPicPr>
          <p:cNvPr id="6" name="图片 5"/>
          <p:cNvPicPr/>
          <p:nvPr/>
        </p:nvPicPr>
        <p:blipFill>
          <a:blip r:embed="rId3"/>
          <a:srcRect/>
          <a:stretch>
            <a:fillRect/>
          </a:stretch>
        </p:blipFill>
        <p:spPr bwMode="auto">
          <a:xfrm>
            <a:off x="2057400" y="1828800"/>
            <a:ext cx="42672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一级缓存</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en-US" sz="2000" smtClean="0"/>
              <a:t>Session</a:t>
            </a:r>
            <a:r>
              <a:rPr lang="zh-CN" altLang="en-US" sz="2000" smtClean="0"/>
              <a:t>的缓存是内置的，也被称之为</a:t>
            </a:r>
            <a:r>
              <a:rPr lang="en-US" sz="2000" smtClean="0"/>
              <a:t>Hibernate</a:t>
            </a:r>
            <a:r>
              <a:rPr lang="zh-CN" altLang="en-US" sz="2000" smtClean="0"/>
              <a:t>的第一级缓存</a:t>
            </a:r>
            <a:r>
              <a:rPr lang="zh-CN" altLang="en-US" sz="1600" smtClean="0"/>
              <a:t>。</a:t>
            </a:r>
            <a:endParaRPr lang="zh-CN" altLang="en-US" sz="1600" smtClean="0"/>
          </a:p>
          <a:p>
            <a:r>
              <a:rPr lang="zh-CN" altLang="en-US" sz="2000" smtClean="0"/>
              <a:t>属于事务级数据</a:t>
            </a:r>
            <a:r>
              <a:rPr lang="zh-CN" altLang="en-US" sz="2000" smtClean="0"/>
              <a:t>缓冲</a:t>
            </a:r>
            <a:r>
              <a:rPr lang="zh-CN" altLang="en-US" sz="2000" smtClean="0"/>
              <a:t>。</a:t>
            </a:r>
            <a:endParaRPr lang="en-US" altLang="zh-CN" sz="2000" smtClean="0"/>
          </a:p>
          <a:p>
            <a:pPr lvl="1"/>
            <a:r>
              <a:rPr lang="zh-CN" altLang="en-US" sz="1600" smtClean="0"/>
              <a:t>一旦</a:t>
            </a:r>
            <a:r>
              <a:rPr lang="zh-CN" altLang="en-US" sz="1600" smtClean="0"/>
              <a:t>事务结束，这个</a:t>
            </a:r>
            <a:r>
              <a:rPr lang="en-US" sz="1600" smtClean="0"/>
              <a:t>Cache</a:t>
            </a:r>
            <a:r>
              <a:rPr lang="zh-CN" altLang="en-US" sz="1600" smtClean="0"/>
              <a:t>也随之</a:t>
            </a:r>
            <a:r>
              <a:rPr lang="zh-CN" altLang="en-US" sz="1600" smtClean="0"/>
              <a:t>失效</a:t>
            </a:r>
            <a:r>
              <a:rPr lang="zh-CN" altLang="en-US" sz="1600" smtClean="0"/>
              <a:t>。</a:t>
            </a:r>
            <a:endParaRPr lang="en-US" altLang="zh-CN" sz="1600" smtClean="0"/>
          </a:p>
          <a:p>
            <a:pPr lvl="1"/>
            <a:r>
              <a:rPr lang="zh-CN" altLang="en-US" sz="1600" smtClean="0"/>
              <a:t>一</a:t>
            </a:r>
            <a:r>
              <a:rPr lang="zh-CN" altLang="en-US" sz="1600" smtClean="0"/>
              <a:t>个</a:t>
            </a:r>
            <a:r>
              <a:rPr lang="en-US" sz="1600" smtClean="0"/>
              <a:t>Session</a:t>
            </a:r>
            <a:r>
              <a:rPr lang="zh-CN" altLang="en-US" sz="1600" smtClean="0"/>
              <a:t>的生命周期对应于一个数据库事务或一个程序事务。</a:t>
            </a:r>
            <a:endParaRPr lang="en-US" altLang="zh-CN" sz="1600" smtClean="0"/>
          </a:p>
          <a:p>
            <a:r>
              <a:rPr lang="zh-CN" altLang="en-US" sz="2000" smtClean="0"/>
              <a:t>不用刻意去打开</a:t>
            </a:r>
            <a:r>
              <a:rPr lang="en-US" sz="2000" smtClean="0"/>
              <a:t>Session-cache</a:t>
            </a:r>
            <a:r>
              <a:rPr lang="zh-CN" altLang="en-US" sz="2000" smtClean="0"/>
              <a:t>，它总是被打开并且不能被</a:t>
            </a:r>
            <a:r>
              <a:rPr lang="zh-CN" altLang="en-US" sz="2000" smtClean="0"/>
              <a:t>关闭</a:t>
            </a:r>
            <a:r>
              <a:rPr lang="zh-CN" altLang="en-US" sz="2000" smtClean="0"/>
              <a:t>。</a:t>
            </a:r>
            <a:endParaRPr lang="en-US" altLang="zh-CN" sz="2000" smtClean="0"/>
          </a:p>
          <a:p>
            <a:r>
              <a:rPr lang="zh-CN" altLang="en-US" sz="2000" smtClean="0"/>
              <a:t>当使用</a:t>
            </a:r>
            <a:r>
              <a:rPr lang="en-US" sz="2000" smtClean="0"/>
              <a:t>save()</a:t>
            </a:r>
            <a:r>
              <a:rPr lang="zh-CN" altLang="en-US" sz="2000" smtClean="0"/>
              <a:t>、</a:t>
            </a:r>
            <a:r>
              <a:rPr lang="en-US" sz="2000" smtClean="0"/>
              <a:t>update()</a:t>
            </a:r>
            <a:r>
              <a:rPr lang="zh-CN" altLang="en-US" sz="2000" smtClean="0"/>
              <a:t>或</a:t>
            </a:r>
            <a:r>
              <a:rPr lang="en-US" sz="2000" smtClean="0"/>
              <a:t>saveOrUpdate()</a:t>
            </a:r>
            <a:r>
              <a:rPr lang="zh-CN" altLang="en-US" sz="2000" smtClean="0"/>
              <a:t>来保存数据更改，或通过</a:t>
            </a:r>
            <a:r>
              <a:rPr lang="en-US" sz="2000" smtClean="0"/>
              <a:t>load()</a:t>
            </a:r>
            <a:r>
              <a:rPr lang="zh-CN" altLang="en-US" sz="2000" smtClean="0"/>
              <a:t>、</a:t>
            </a:r>
            <a:r>
              <a:rPr lang="en-US" sz="2000" smtClean="0"/>
              <a:t>find()</a:t>
            </a:r>
            <a:r>
              <a:rPr lang="zh-CN" altLang="en-US" sz="2000" smtClean="0"/>
              <a:t>、</a:t>
            </a:r>
            <a:r>
              <a:rPr lang="en-US" sz="2000" smtClean="0"/>
              <a:t>list()</a:t>
            </a:r>
            <a:r>
              <a:rPr lang="zh-CN" altLang="en-US" sz="2000" smtClean="0"/>
              <a:t>等方法来得到对象时，对象就会被加入到</a:t>
            </a:r>
            <a:r>
              <a:rPr lang="en-US" sz="2000" smtClean="0"/>
              <a:t>Session-cache</a:t>
            </a:r>
            <a:r>
              <a:rPr lang="zh-CN" altLang="en-US" sz="2000" smtClean="0"/>
              <a:t>。</a:t>
            </a:r>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二级缓存</a:t>
            </a:r>
            <a:endParaRPr lang="zh-CN" altLang="en-US" dirty="0"/>
          </a:p>
        </p:txBody>
      </p:sp>
      <p:sp>
        <p:nvSpPr>
          <p:cNvPr id="22566" name="Rectangle 38"/>
          <p:cNvSpPr>
            <a:spLocks noGrp="1" noChangeArrowheads="1"/>
          </p:cNvSpPr>
          <p:nvPr>
            <p:ph idx="1"/>
          </p:nvPr>
        </p:nvSpPr>
        <p:spPr>
          <a:xfrm>
            <a:off x="533400" y="990600"/>
            <a:ext cx="8305800" cy="685800"/>
          </a:xfrm>
          <a:noFill/>
          <a:ln/>
        </p:spPr>
        <p:txBody>
          <a:bodyPr/>
          <a:lstStyle/>
          <a:p>
            <a:r>
              <a:rPr lang="en-US" sz="2000" smtClean="0"/>
              <a:t>SessionFactory</a:t>
            </a:r>
            <a:r>
              <a:rPr lang="zh-CN" altLang="en-US" sz="2000" smtClean="0"/>
              <a:t>有</a:t>
            </a:r>
            <a:r>
              <a:rPr lang="zh-CN" altLang="en-US" sz="2000" smtClean="0"/>
              <a:t>一个外置缓存。外置缓存是可以配置的、可插拔的缓存插件，这个外置缓存被称为</a:t>
            </a:r>
            <a:r>
              <a:rPr lang="en-US" sz="2000" smtClean="0"/>
              <a:t>Hibernate</a:t>
            </a:r>
            <a:r>
              <a:rPr lang="zh-CN" altLang="en-US" sz="2000" smtClean="0"/>
              <a:t>的第二级</a:t>
            </a:r>
            <a:r>
              <a:rPr lang="zh-CN" altLang="en-US" sz="2000" smtClean="0"/>
              <a:t>缓存</a:t>
            </a:r>
            <a:r>
              <a:rPr lang="zh-CN" altLang="en-US" sz="2000" smtClean="0"/>
              <a:t>。</a:t>
            </a:r>
            <a:endParaRPr lang="en-US" altLang="zh-CN" sz="2000" smtClean="0"/>
          </a:p>
          <a:p>
            <a:r>
              <a:rPr lang="zh-CN" altLang="en-US" sz="2000" smtClean="0"/>
              <a:t>二级</a:t>
            </a:r>
            <a:r>
              <a:rPr lang="en-US" sz="2000" smtClean="0"/>
              <a:t>Cache</a:t>
            </a:r>
            <a:r>
              <a:rPr lang="zh-CN" altLang="en-US" sz="2000" smtClean="0"/>
              <a:t>是</a:t>
            </a:r>
            <a:r>
              <a:rPr lang="en-US" sz="2000" smtClean="0"/>
              <a:t>SessionFactory</a:t>
            </a:r>
            <a:r>
              <a:rPr lang="zh-CN" altLang="en-US" sz="2000" smtClean="0"/>
              <a:t>范围内</a:t>
            </a:r>
            <a:r>
              <a:rPr lang="zh-CN" altLang="en-US" sz="2000" smtClean="0"/>
              <a:t>的</a:t>
            </a:r>
            <a:r>
              <a:rPr lang="zh-CN" altLang="en-US" sz="2000" smtClean="0"/>
              <a:t>缓存，所有</a:t>
            </a:r>
            <a:r>
              <a:rPr lang="zh-CN" altLang="en-US" sz="2000" smtClean="0"/>
              <a:t>的</a:t>
            </a:r>
            <a:r>
              <a:rPr lang="en-US" sz="2000" smtClean="0"/>
              <a:t>Session</a:t>
            </a:r>
            <a:r>
              <a:rPr lang="zh-CN" altLang="en-US" sz="2000" smtClean="0"/>
              <a:t>共享同一个二级</a:t>
            </a:r>
            <a:r>
              <a:rPr lang="en-US" sz="2000" smtClean="0"/>
              <a:t>Cache</a:t>
            </a:r>
            <a:endParaRPr lang="en-US" altLang="zh-CN" sz="2000" smtClean="0"/>
          </a:p>
          <a:p>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缓存插件</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pPr lvl="0"/>
            <a:r>
              <a:rPr lang="en-US" sz="2000" smtClean="0"/>
              <a:t>EHCache</a:t>
            </a:r>
            <a:r>
              <a:rPr lang="zh-CN" altLang="en-US" sz="2000" smtClean="0"/>
              <a:t>： 可以在</a:t>
            </a:r>
            <a:r>
              <a:rPr lang="en-US" sz="2000" smtClean="0"/>
              <a:t>JVM</a:t>
            </a:r>
            <a:r>
              <a:rPr lang="zh-CN" altLang="en-US" sz="2000" smtClean="0"/>
              <a:t>中作为一个简单进程范围的缓存，它可以把缓存的数据放入内存或磁盘，并支持</a:t>
            </a:r>
            <a:r>
              <a:rPr lang="en-US" sz="2000" smtClean="0"/>
              <a:t>Hibernate</a:t>
            </a:r>
            <a:r>
              <a:rPr lang="zh-CN" altLang="en-US" sz="2000" smtClean="0"/>
              <a:t>中可选用的查询缓存。</a:t>
            </a:r>
          </a:p>
          <a:p>
            <a:pPr lvl="0"/>
            <a:r>
              <a:rPr lang="en-US" sz="2000" smtClean="0"/>
              <a:t>OpenSymphony OSCache</a:t>
            </a:r>
            <a:r>
              <a:rPr lang="zh-CN" altLang="en-US" sz="2000" smtClean="0"/>
              <a:t>： 和</a:t>
            </a:r>
            <a:r>
              <a:rPr lang="en-US" sz="2000" smtClean="0"/>
              <a:t>EHCache</a:t>
            </a:r>
            <a:r>
              <a:rPr lang="zh-CN" altLang="en-US" sz="2000" smtClean="0"/>
              <a:t>相似，并且它提供了丰富的缓存过期策略。</a:t>
            </a:r>
          </a:p>
          <a:p>
            <a:pPr lvl="0"/>
            <a:r>
              <a:rPr lang="en-US" sz="2000" smtClean="0"/>
              <a:t>SwarmCache</a:t>
            </a:r>
            <a:r>
              <a:rPr lang="zh-CN" altLang="en-US" sz="2000" smtClean="0"/>
              <a:t>： 可作为集群范围的缓存，但不支持查询缓存。</a:t>
            </a:r>
          </a:p>
          <a:p>
            <a:pPr lvl="0"/>
            <a:r>
              <a:rPr lang="en-US" sz="2000" smtClean="0"/>
              <a:t>JBossCache</a:t>
            </a:r>
            <a:r>
              <a:rPr lang="zh-CN" altLang="en-US" sz="2000" smtClean="0"/>
              <a:t>：可作为集群范围的缓存，而且支持查询缓存。</a:t>
            </a:r>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pic>
        <p:nvPicPr>
          <p:cNvPr id="8" name="图片 7"/>
          <p:cNvPicPr/>
          <p:nvPr/>
        </p:nvPicPr>
        <p:blipFill>
          <a:blip r:embed="rId3"/>
          <a:srcRect/>
          <a:stretch>
            <a:fillRect/>
          </a:stretch>
        </p:blipFill>
        <p:spPr bwMode="auto">
          <a:xfrm>
            <a:off x="1447800" y="4114800"/>
            <a:ext cx="60960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mtClean="0"/>
              <a:t> </a:t>
            </a:r>
            <a:r>
              <a:rPr lang="zh-CN" altLang="en-US" smtClean="0"/>
              <a:t>回顾</a:t>
            </a:r>
            <a:endParaRPr lang="zh-CN" altLang="en-US"/>
          </a:p>
        </p:txBody>
      </p:sp>
      <p:sp>
        <p:nvSpPr>
          <p:cNvPr id="11267" name="Rectangle 3"/>
          <p:cNvSpPr>
            <a:spLocks noGrp="1" noChangeArrowheads="1"/>
          </p:cNvSpPr>
          <p:nvPr>
            <p:ph idx="1"/>
          </p:nvPr>
        </p:nvSpPr>
        <p:spPr/>
        <p:txBody>
          <a:bodyPr/>
          <a:lstStyle/>
          <a:p>
            <a:r>
              <a:rPr lang="zh-CN" altLang="en-US" smtClean="0"/>
              <a:t>掌握如何使用</a:t>
            </a:r>
            <a:r>
              <a:rPr lang="en-US" altLang="zh-CN" smtClean="0"/>
              <a:t>Session</a:t>
            </a:r>
            <a:r>
              <a:rPr lang="zh-CN" altLang="en-US" smtClean="0"/>
              <a:t>接口</a:t>
            </a:r>
            <a:endParaRPr lang="zh-CN" altLang="en-US" dirty="0" smtClean="0"/>
          </a:p>
          <a:p>
            <a:r>
              <a:rPr lang="zh-CN" altLang="en-US" smtClean="0"/>
              <a:t>掌握</a:t>
            </a:r>
            <a:r>
              <a:rPr lang="en-US" altLang="zh-CN" smtClean="0"/>
              <a:t>HQL</a:t>
            </a:r>
            <a:r>
              <a:rPr lang="zh-CN" altLang="en-US" smtClean="0"/>
              <a:t>检索</a:t>
            </a:r>
            <a:endParaRPr lang="zh-CN" altLang="en-US" dirty="0"/>
          </a:p>
          <a:p>
            <a:r>
              <a:rPr lang="zh-CN" altLang="en-US" smtClean="0"/>
              <a:t>掌握如何使用</a:t>
            </a:r>
            <a:r>
              <a:rPr lang="en-US" altLang="zh-CN" smtClean="0"/>
              <a:t>Criteria</a:t>
            </a:r>
            <a:r>
              <a:rPr lang="zh-CN" altLang="en-US" smtClean="0"/>
              <a:t>接口</a:t>
            </a:r>
            <a:endParaRPr lang="en-US" altLang="zh-CN" smtClean="0"/>
          </a:p>
          <a:p>
            <a:r>
              <a:rPr lang="zh-CN" altLang="en-US" smtClean="0"/>
              <a:t>掌握如何使用</a:t>
            </a:r>
            <a:r>
              <a:rPr lang="en-US" altLang="zh-CN" smtClean="0"/>
              <a:t>Native SQL</a:t>
            </a:r>
            <a:r>
              <a:rPr lang="zh-CN" altLang="en-US" smtClean="0"/>
              <a:t>查询</a:t>
            </a:r>
            <a:endParaRPr lang="en-US" altLang="zh-CN" smtClean="0"/>
          </a:p>
          <a:p>
            <a:r>
              <a:rPr lang="zh-CN" altLang="en-US" smtClean="0"/>
              <a:t>掌握如何使用</a:t>
            </a:r>
            <a:r>
              <a:rPr lang="en-US" altLang="zh-CN" smtClean="0"/>
              <a:t>Query</a:t>
            </a:r>
            <a:r>
              <a:rPr lang="zh-CN" altLang="en-US" smtClean="0"/>
              <a:t>接口</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EHCache</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zh-CN" altLang="en-US" sz="2000" smtClean="0"/>
              <a:t>纯</a:t>
            </a:r>
            <a:r>
              <a:rPr lang="en-US" sz="2000" smtClean="0"/>
              <a:t>Java</a:t>
            </a:r>
            <a:r>
              <a:rPr lang="zh-CN" altLang="en-US" sz="2000" smtClean="0"/>
              <a:t>实现的简单、快速的</a:t>
            </a:r>
            <a:r>
              <a:rPr lang="en-US" sz="2000" smtClean="0"/>
              <a:t>Cache</a:t>
            </a:r>
            <a:r>
              <a:rPr lang="zh-CN" altLang="en-US" sz="2000" smtClean="0"/>
              <a:t>组件</a:t>
            </a:r>
            <a:endParaRPr lang="en-US" altLang="zh-CN" sz="2000" smtClean="0"/>
          </a:p>
          <a:p>
            <a:r>
              <a:rPr lang="en-US" sz="2000" smtClean="0"/>
              <a:t>EHCache</a:t>
            </a:r>
            <a:r>
              <a:rPr lang="zh-CN" altLang="en-US" sz="2000" smtClean="0"/>
              <a:t>是一个开</a:t>
            </a:r>
            <a:r>
              <a:rPr lang="zh-CN" altLang="en-US" sz="2000" smtClean="0"/>
              <a:t>源</a:t>
            </a:r>
            <a:r>
              <a:rPr lang="zh-CN" altLang="en-US" sz="2000" smtClean="0"/>
              <a:t>项目</a:t>
            </a:r>
            <a:endParaRPr lang="en-US" altLang="zh-CN" sz="2000" smtClean="0"/>
          </a:p>
          <a:p>
            <a:r>
              <a:rPr lang="zh-CN" altLang="en-US" sz="2000" smtClean="0"/>
              <a:t>官方</a:t>
            </a:r>
            <a:r>
              <a:rPr lang="zh-CN" altLang="en-US" sz="2000" smtClean="0"/>
              <a:t>网址：</a:t>
            </a:r>
            <a:r>
              <a:rPr lang="en-US" sz="2000" smtClean="0"/>
              <a:t>http</a:t>
            </a:r>
            <a:r>
              <a:rPr lang="en-US" sz="2000" smtClean="0"/>
              <a:t>://www.ehcache.org</a:t>
            </a:r>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添加</a:t>
            </a:r>
            <a:r>
              <a:rPr lang="en-US" smtClean="0"/>
              <a:t>Ehcache</a:t>
            </a:r>
            <a:r>
              <a:rPr lang="zh-CN" altLang="en-US" smtClean="0"/>
              <a:t>插件</a:t>
            </a:r>
            <a:endParaRPr lang="zh-CN" altLang="en-US" dirty="0"/>
          </a:p>
        </p:txBody>
      </p:sp>
      <p:sp>
        <p:nvSpPr>
          <p:cNvPr id="22566" name="Rectangle 38"/>
          <p:cNvSpPr>
            <a:spLocks noGrp="1" noChangeArrowheads="1"/>
          </p:cNvSpPr>
          <p:nvPr>
            <p:ph idx="1"/>
          </p:nvPr>
        </p:nvSpPr>
        <p:spPr>
          <a:xfrm>
            <a:off x="533400" y="990600"/>
            <a:ext cx="8305800" cy="685800"/>
          </a:xfrm>
          <a:noFill/>
          <a:ln/>
        </p:spPr>
        <p:txBody>
          <a:bodyPr/>
          <a:lstStyle/>
          <a:p>
            <a:r>
              <a:rPr lang="en-US" altLang="zh-CN" sz="2000" smtClean="0"/>
              <a:t>1</a:t>
            </a:r>
            <a:r>
              <a:rPr lang="zh-CN" altLang="en-US" sz="2000" smtClean="0"/>
              <a:t>，添加</a:t>
            </a:r>
            <a:r>
              <a:rPr lang="en-US" sz="2000" smtClean="0"/>
              <a:t>EHCache</a:t>
            </a:r>
            <a:r>
              <a:rPr lang="zh-CN" altLang="en-US" sz="2000" smtClean="0"/>
              <a:t>依赖包</a:t>
            </a:r>
          </a:p>
          <a:p>
            <a:pPr lvl="1"/>
            <a:r>
              <a:rPr lang="en-US" sz="1600" smtClean="0"/>
              <a:t>ehcache-core-2.6.2.jar</a:t>
            </a:r>
          </a:p>
          <a:p>
            <a:pPr lvl="1"/>
            <a:r>
              <a:rPr lang="en-US" sz="1600" smtClean="0"/>
              <a:t>slf4j-api-1.6.1.jar</a:t>
            </a:r>
          </a:p>
          <a:p>
            <a:pPr lvl="1"/>
            <a:r>
              <a:rPr lang="en-US" sz="1600" smtClean="0"/>
              <a:t>hibernate-ehcache-4.1.8.Final.jar</a:t>
            </a:r>
            <a:endParaRPr lang="zh-CN" altLang="en-US" sz="1600" smtClean="0"/>
          </a:p>
          <a:p>
            <a:r>
              <a:rPr lang="en-US" sz="2000" smtClean="0"/>
              <a:t>2</a:t>
            </a:r>
            <a:r>
              <a:rPr lang="zh-CN" altLang="en-US" sz="2000" smtClean="0"/>
              <a:t>，添加</a:t>
            </a:r>
            <a:r>
              <a:rPr lang="en-US" sz="2000" smtClean="0"/>
              <a:t>EHCache</a:t>
            </a:r>
            <a:r>
              <a:rPr lang="zh-CN" altLang="en-US" sz="2000" smtClean="0"/>
              <a:t>配置文件</a:t>
            </a:r>
            <a:endParaRPr lang="en-US" altLang="zh-CN" sz="2000" smtClean="0"/>
          </a:p>
          <a:p>
            <a:pPr lvl="1"/>
            <a:r>
              <a:rPr lang="zh-CN" altLang="en-US" sz="1600" smtClean="0"/>
              <a:t>将</a:t>
            </a:r>
            <a:r>
              <a:rPr lang="en-US" sz="1600" smtClean="0"/>
              <a:t>EHCache</a:t>
            </a:r>
            <a:r>
              <a:rPr lang="zh-CN" altLang="en-US" sz="1600" smtClean="0"/>
              <a:t>项目的配置文件“</a:t>
            </a:r>
            <a:r>
              <a:rPr lang="en-US" sz="1600" smtClean="0"/>
              <a:t>ehcache.xml</a:t>
            </a:r>
            <a:r>
              <a:rPr lang="zh-CN" altLang="en-US" sz="1600" smtClean="0"/>
              <a:t>”添加到</a:t>
            </a:r>
            <a:r>
              <a:rPr lang="zh-CN" altLang="en-US" sz="1600" smtClean="0"/>
              <a:t>项目中</a:t>
            </a:r>
            <a:endParaRPr lang="en-US" altLang="zh-CN" sz="1600" smtClean="0"/>
          </a:p>
          <a:p>
            <a:r>
              <a:rPr lang="en-US" altLang="zh-CN" sz="2000" smtClean="0"/>
              <a:t>3</a:t>
            </a:r>
            <a:r>
              <a:rPr lang="zh-CN" altLang="en-US" sz="2000" smtClean="0"/>
              <a:t>，修改</a:t>
            </a:r>
            <a:r>
              <a:rPr lang="en-US" sz="2000" smtClean="0"/>
              <a:t>Hibernate</a:t>
            </a:r>
            <a:r>
              <a:rPr lang="zh-CN" altLang="en-US" sz="2000" smtClean="0"/>
              <a:t>配置文件</a:t>
            </a:r>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8" name="AutoShape 4"/>
          <p:cNvSpPr>
            <a:spLocks noChangeArrowheads="1"/>
          </p:cNvSpPr>
          <p:nvPr/>
        </p:nvSpPr>
        <p:spPr bwMode="auto">
          <a:xfrm>
            <a:off x="457200" y="4366260"/>
            <a:ext cx="8458200" cy="1577340"/>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algn="l"/>
            <a:r>
              <a:rPr lang="en-US" smtClean="0"/>
              <a:t>&lt;</a:t>
            </a:r>
            <a:r>
              <a:rPr lang="en-US" smtClean="0"/>
              <a:t>property name=</a:t>
            </a:r>
            <a:r>
              <a:rPr lang="en-US" i="1" smtClean="0"/>
              <a:t>"hibernate.cache.region.factory_class"</a:t>
            </a:r>
            <a:r>
              <a:rPr lang="en-US" smtClean="0"/>
              <a:t>&gt;</a:t>
            </a:r>
            <a:endParaRPr lang="zh-CN" altLang="en-US" smtClean="0"/>
          </a:p>
          <a:p>
            <a:pPr algn="l"/>
            <a:r>
              <a:rPr lang="en-US" smtClean="0"/>
              <a:t>	org.hibernate.cache.ehcache.EhCacheRegionFactory</a:t>
            </a:r>
            <a:endParaRPr lang="zh-CN" altLang="en-US" smtClean="0"/>
          </a:p>
          <a:p>
            <a:pPr algn="l"/>
            <a:r>
              <a:rPr lang="en-US" smtClean="0"/>
              <a:t>&lt;/property&gt;</a:t>
            </a:r>
            <a:endParaRPr lang="zh-CN" altLang="en-US" smtClean="0"/>
          </a:p>
          <a:p>
            <a:pPr algn="l"/>
            <a:r>
              <a:rPr lang="en-US" smtClean="0"/>
              <a:t>&lt;</a:t>
            </a:r>
            <a:r>
              <a:rPr lang="en-US" smtClean="0"/>
              <a:t>property </a:t>
            </a:r>
            <a:r>
              <a:rPr lang="en-US" smtClean="0"/>
              <a:t>name</a:t>
            </a:r>
            <a:r>
              <a:rPr lang="en-US" smtClean="0"/>
              <a:t>=</a:t>
            </a:r>
            <a:r>
              <a:rPr lang="en-US" i="1" smtClean="0"/>
              <a:t>“hibernate.cache.use_second_level_cache”</a:t>
            </a:r>
            <a:r>
              <a:rPr lang="en-US" smtClean="0"/>
              <a:t>&gt;</a:t>
            </a:r>
            <a:r>
              <a:rPr lang="en-US" smtClean="0"/>
              <a:t>true&lt;/property&gt;</a:t>
            </a:r>
            <a:endParaRPr lang="zh-CN" altLang="en-US" smtClean="0"/>
          </a:p>
          <a:p>
            <a:pPr algn="l"/>
            <a:r>
              <a:rPr lang="en-US" smtClean="0"/>
              <a:t>&lt;</a:t>
            </a:r>
            <a:r>
              <a:rPr lang="en-US" smtClean="0"/>
              <a:t>property name=</a:t>
            </a:r>
            <a:r>
              <a:rPr lang="en-US" i="1" smtClean="0"/>
              <a:t>"hibernate.cache.use_query_cache"</a:t>
            </a:r>
            <a:r>
              <a:rPr lang="en-US" smtClean="0"/>
              <a:t>&gt;true&lt;/property&gt;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添加</a:t>
            </a:r>
            <a:r>
              <a:rPr lang="en-US" smtClean="0"/>
              <a:t>Ehcache</a:t>
            </a:r>
            <a:r>
              <a:rPr lang="zh-CN" altLang="en-US" smtClean="0"/>
              <a:t>插件</a:t>
            </a:r>
            <a:endParaRPr lang="zh-CN" altLang="en-US" dirty="0"/>
          </a:p>
        </p:txBody>
      </p:sp>
      <p:sp>
        <p:nvSpPr>
          <p:cNvPr id="22566" name="Rectangle 38"/>
          <p:cNvSpPr>
            <a:spLocks noGrp="1" noChangeArrowheads="1"/>
          </p:cNvSpPr>
          <p:nvPr>
            <p:ph idx="1"/>
          </p:nvPr>
        </p:nvSpPr>
        <p:spPr>
          <a:xfrm>
            <a:off x="533400" y="990600"/>
            <a:ext cx="8305800" cy="685800"/>
          </a:xfrm>
          <a:noFill/>
          <a:ln/>
        </p:spPr>
        <p:txBody>
          <a:bodyPr/>
          <a:lstStyle/>
          <a:p>
            <a:r>
              <a:rPr lang="zh-CN" altLang="en-US" sz="2000" smtClean="0"/>
              <a:t>程目录结构图</a:t>
            </a:r>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pic>
        <p:nvPicPr>
          <p:cNvPr id="7" name="图片 6"/>
          <p:cNvPicPr/>
          <p:nvPr/>
        </p:nvPicPr>
        <p:blipFill>
          <a:blip r:embed="rId3"/>
          <a:srcRect/>
          <a:stretch>
            <a:fillRect/>
          </a:stretch>
        </p:blipFill>
        <p:spPr bwMode="auto">
          <a:xfrm>
            <a:off x="1447800" y="1600200"/>
            <a:ext cx="46482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lvl="2" fontAlgn="b"/>
            <a:r>
              <a:rPr lang="zh-CN" altLang="en-US" smtClean="0"/>
              <a:t>通过</a:t>
            </a:r>
            <a:r>
              <a:rPr lang="en-US" smtClean="0"/>
              <a:t>ehcache.xml</a:t>
            </a:r>
            <a:r>
              <a:rPr lang="zh-CN" altLang="en-US" smtClean="0"/>
              <a:t>设置</a:t>
            </a:r>
            <a:r>
              <a:rPr lang="en-US" smtClean="0"/>
              <a:t>cache</a:t>
            </a:r>
            <a:endParaRPr lang="zh-CN" altLang="en-US" sz="4800"/>
          </a:p>
        </p:txBody>
      </p:sp>
      <p:sp>
        <p:nvSpPr>
          <p:cNvPr id="22566" name="Rectangle 38"/>
          <p:cNvSpPr>
            <a:spLocks noGrp="1" noChangeArrowheads="1"/>
          </p:cNvSpPr>
          <p:nvPr>
            <p:ph idx="1"/>
          </p:nvPr>
        </p:nvSpPr>
        <p:spPr>
          <a:xfrm>
            <a:off x="533400" y="1066800"/>
            <a:ext cx="8305800" cy="685800"/>
          </a:xfrm>
          <a:noFill/>
          <a:ln/>
        </p:spPr>
        <p:txBody>
          <a:bodyPr/>
          <a:lstStyle/>
          <a:p>
            <a:r>
              <a:rPr lang="en-US" sz="2000" smtClean="0"/>
              <a:t>&lt;diskStore</a:t>
            </a:r>
            <a:r>
              <a:rPr lang="en-US" sz="2000" smtClean="0"/>
              <a:t>&gt;</a:t>
            </a:r>
            <a:r>
              <a:rPr lang="zh-CN" altLang="en-US" sz="2000" smtClean="0"/>
              <a:t>元素</a:t>
            </a:r>
            <a:endParaRPr lang="en-US" altLang="zh-CN" sz="2000" smtClean="0"/>
          </a:p>
          <a:p>
            <a:pPr lvl="1"/>
            <a:r>
              <a:rPr lang="zh-CN" altLang="en-US" sz="1600" b="0" smtClean="0"/>
              <a:t>指定一个文件目录，当</a:t>
            </a:r>
            <a:r>
              <a:rPr lang="en-US" sz="1600" b="0" smtClean="0"/>
              <a:t>EHCache</a:t>
            </a:r>
            <a:r>
              <a:rPr lang="zh-CN" altLang="en-US" sz="1600" b="0" smtClean="0"/>
              <a:t>把数据写到硬盘上时，将把数据写到这个目录位置</a:t>
            </a:r>
            <a:endParaRPr lang="en-US" altLang="zh-CN" sz="1600" b="0" smtClean="0"/>
          </a:p>
          <a:p>
            <a:pPr lvl="1"/>
            <a:r>
              <a:rPr lang="en-US" sz="1600" smtClean="0"/>
              <a:t>&lt;diskStore path=</a:t>
            </a:r>
            <a:r>
              <a:rPr lang="en-US" sz="1600" i="1" smtClean="0"/>
              <a:t>"java.io.tmpdir"</a:t>
            </a:r>
            <a:r>
              <a:rPr lang="en-US" sz="1600" smtClean="0"/>
              <a:t>/&gt;</a:t>
            </a:r>
            <a:endParaRPr lang="zh-CN" altLang="en-US" sz="1600" smtClean="0"/>
          </a:p>
          <a:p>
            <a:r>
              <a:rPr lang="en-US" sz="2000" smtClean="0"/>
              <a:t>&lt;defaultCache&gt;</a:t>
            </a:r>
            <a:r>
              <a:rPr lang="zh-CN" altLang="en-US" sz="2000" smtClean="0"/>
              <a:t>元素</a:t>
            </a:r>
            <a:endParaRPr lang="en-US" altLang="zh-CN" sz="2000" smtClean="0"/>
          </a:p>
          <a:p>
            <a:pPr lvl="1"/>
            <a:r>
              <a:rPr lang="zh-CN" altLang="en-US" sz="1600" b="0" smtClean="0"/>
              <a:t>设定缓存的默认数据</a:t>
            </a:r>
            <a:r>
              <a:rPr lang="zh-CN" altLang="en-US" sz="1600" b="0" smtClean="0"/>
              <a:t>过期</a:t>
            </a:r>
            <a:r>
              <a:rPr lang="zh-CN" altLang="en-US" sz="1600" b="0" smtClean="0"/>
              <a:t>策略</a:t>
            </a:r>
            <a:endParaRPr lang="en-US" altLang="zh-CN" sz="1600" b="0" smtClean="0"/>
          </a:p>
          <a:p>
            <a:r>
              <a:rPr lang="en-US" sz="2000" smtClean="0"/>
              <a:t>&lt;cache</a:t>
            </a:r>
            <a:r>
              <a:rPr lang="en-US" sz="2000" smtClean="0"/>
              <a:t>&gt;</a:t>
            </a:r>
            <a:r>
              <a:rPr lang="zh-CN" altLang="en-US" sz="2000" smtClean="0"/>
              <a:t>元素</a:t>
            </a:r>
            <a:endParaRPr lang="en-US" altLang="zh-CN" sz="2000" smtClean="0"/>
          </a:p>
          <a:p>
            <a:pPr lvl="1"/>
            <a:r>
              <a:rPr lang="zh-CN" altLang="en-US" sz="1600" b="0" smtClean="0"/>
              <a:t>设定具体的第二级缓存的默认数据过期策略</a:t>
            </a:r>
            <a:endParaRPr lang="en-US" sz="1600" b="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lvl="2" fontAlgn="b"/>
            <a:r>
              <a:rPr lang="zh-CN" altLang="en-US" smtClean="0"/>
              <a:t>配置</a:t>
            </a:r>
            <a:r>
              <a:rPr lang="en-US" smtClean="0"/>
              <a:t>cache</a:t>
            </a:r>
            <a:endParaRPr lang="zh-CN" altLang="en-US" sz="4800"/>
          </a:p>
        </p:txBody>
      </p:sp>
      <p:sp>
        <p:nvSpPr>
          <p:cNvPr id="22566" name="Rectangle 38"/>
          <p:cNvSpPr>
            <a:spLocks noGrp="1" noChangeArrowheads="1"/>
          </p:cNvSpPr>
          <p:nvPr>
            <p:ph idx="1"/>
          </p:nvPr>
        </p:nvSpPr>
        <p:spPr>
          <a:xfrm>
            <a:off x="533400" y="1066800"/>
            <a:ext cx="8305800" cy="685800"/>
          </a:xfrm>
          <a:noFill/>
          <a:ln/>
        </p:spPr>
        <p:txBody>
          <a:bodyPr/>
          <a:lstStyle/>
          <a:p>
            <a:r>
              <a:rPr lang="en-US" sz="2000" smtClean="0"/>
              <a:t>1,hibernate.cfg.xml</a:t>
            </a:r>
            <a:r>
              <a:rPr lang="zh-CN" altLang="en-US" sz="2000" smtClean="0"/>
              <a:t>中标签</a:t>
            </a:r>
            <a:r>
              <a:rPr lang="zh-CN" altLang="en-US" sz="2000" smtClean="0"/>
              <a:t>配置</a:t>
            </a:r>
            <a:r>
              <a:rPr lang="zh-CN" altLang="en-US" sz="2000" smtClean="0"/>
              <a:t>方式</a:t>
            </a:r>
            <a:endParaRPr lang="en-US" altLang="zh-CN" sz="2000" smtClean="0"/>
          </a:p>
          <a:p>
            <a:endParaRPr lang="en-US" altLang="zh-CN" sz="2000" smtClean="0"/>
          </a:p>
          <a:p>
            <a:r>
              <a:rPr lang="en-US" sz="2000" smtClean="0"/>
              <a:t>2</a:t>
            </a:r>
            <a:r>
              <a:rPr lang="en-US" sz="2000" smtClean="0"/>
              <a:t>,</a:t>
            </a:r>
            <a:r>
              <a:rPr lang="zh-CN" altLang="en-US" sz="2000" smtClean="0"/>
              <a:t>映射文件</a:t>
            </a:r>
            <a:r>
              <a:rPr lang="en-US" sz="2000" smtClean="0"/>
              <a:t>*.hbm.xml</a:t>
            </a:r>
            <a:r>
              <a:rPr lang="zh-CN" altLang="en-US" sz="2000" smtClean="0"/>
              <a:t>中标签</a:t>
            </a:r>
            <a:r>
              <a:rPr lang="zh-CN" altLang="en-US" sz="2000" smtClean="0"/>
              <a:t>配置</a:t>
            </a:r>
            <a:r>
              <a:rPr lang="zh-CN" altLang="en-US" sz="2000" smtClean="0"/>
              <a:t>方式</a:t>
            </a:r>
            <a:endParaRPr lang="en-US" altLang="zh-CN" sz="2000" smtClean="0"/>
          </a:p>
          <a:p>
            <a:endParaRPr lang="zh-CN" altLang="en-US" sz="2000" smtClean="0"/>
          </a:p>
          <a:p>
            <a:r>
              <a:rPr lang="en-US" sz="2000" smtClean="0"/>
              <a:t>3</a:t>
            </a:r>
            <a:r>
              <a:rPr lang="en-US" sz="2000" smtClean="0"/>
              <a:t>,</a:t>
            </a:r>
            <a:r>
              <a:rPr lang="zh-CN" altLang="en-US" sz="2000" smtClean="0"/>
              <a:t>注解配置的方式 </a:t>
            </a:r>
          </a:p>
          <a:p>
            <a:pPr lvl="1"/>
            <a:endParaRPr lang="en-US" altLang="zh-CN" sz="1600" smtClean="0"/>
          </a:p>
          <a:p>
            <a:endParaRPr lang="en-US" altLang="zh-CN" sz="2000" smtClean="0"/>
          </a:p>
          <a:p>
            <a:endParaRPr lang="zh-CN" altLang="en-US" sz="1600" smtClean="0"/>
          </a:p>
          <a:p>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8" name="AutoShape 4"/>
          <p:cNvSpPr>
            <a:spLocks noChangeArrowheads="1"/>
          </p:cNvSpPr>
          <p:nvPr/>
        </p:nvSpPr>
        <p:spPr bwMode="auto">
          <a:xfrm>
            <a:off x="838200" y="1676400"/>
            <a:ext cx="7924800" cy="361474"/>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lvl="1" algn="l"/>
            <a:r>
              <a:rPr lang="en-US" sz="1600" smtClean="0"/>
              <a:t>&lt;class-cache class="example.Event" usage="read-write" /&gt;</a:t>
            </a:r>
            <a:endParaRPr lang="zh-CN" altLang="en-US" sz="1600" smtClean="0"/>
          </a:p>
        </p:txBody>
      </p:sp>
      <p:sp>
        <p:nvSpPr>
          <p:cNvPr id="9" name="AutoShape 4"/>
          <p:cNvSpPr>
            <a:spLocks noChangeArrowheads="1"/>
          </p:cNvSpPr>
          <p:nvPr/>
        </p:nvSpPr>
        <p:spPr bwMode="auto">
          <a:xfrm>
            <a:off x="838200" y="2667000"/>
            <a:ext cx="7924800" cy="361474"/>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lvl="1" algn="l"/>
            <a:r>
              <a:rPr lang="en-US" sz="1600" smtClean="0"/>
              <a:t>&lt;cache usage=</a:t>
            </a:r>
            <a:r>
              <a:rPr lang="en-US" sz="1600" i="1" smtClean="0"/>
              <a:t>"read-write"</a:t>
            </a:r>
            <a:r>
              <a:rPr lang="en-US" sz="1600" smtClean="0"/>
              <a:t> /&gt;</a:t>
            </a:r>
            <a:endParaRPr lang="zh-CN" altLang="en-US" sz="1600" smtClean="0"/>
          </a:p>
        </p:txBody>
      </p:sp>
      <p:sp>
        <p:nvSpPr>
          <p:cNvPr id="10" name="AutoShape 4"/>
          <p:cNvSpPr>
            <a:spLocks noChangeArrowheads="1"/>
          </p:cNvSpPr>
          <p:nvPr/>
        </p:nvSpPr>
        <p:spPr bwMode="auto">
          <a:xfrm>
            <a:off x="838200" y="3886200"/>
            <a:ext cx="7924800" cy="361474"/>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lvl="1" algn="l"/>
            <a:r>
              <a:rPr lang="en-US" sz="1600" smtClean="0"/>
              <a:t>@Cache(usage = CacheConcurrencyStrategy.</a:t>
            </a:r>
            <a:r>
              <a:rPr lang="en-US" sz="1600" i="1" smtClean="0"/>
              <a:t>READ_WRITE</a:t>
            </a:r>
            <a:r>
              <a:rPr lang="en-US" sz="1600" smtClean="0"/>
              <a:t>)</a:t>
            </a:r>
            <a:endParaRPr lang="zh-CN" altLang="en-US" sz="1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再谈一级缓存和二级缓存</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zh-CN" altLang="en-US" sz="2000" smtClean="0"/>
              <a:t>一级</a:t>
            </a:r>
            <a:r>
              <a:rPr lang="zh-CN" altLang="en-US" sz="2000" smtClean="0"/>
              <a:t>缓存也就是</a:t>
            </a:r>
            <a:r>
              <a:rPr lang="en-US" sz="2000" smtClean="0"/>
              <a:t>session</a:t>
            </a:r>
            <a:r>
              <a:rPr lang="zh-CN" altLang="en-US" sz="2000" smtClean="0"/>
              <a:t>的缓存</a:t>
            </a:r>
            <a:r>
              <a:rPr lang="en-US" sz="2000" smtClean="0"/>
              <a:t>,</a:t>
            </a:r>
            <a:r>
              <a:rPr lang="zh-CN" altLang="en-US" sz="2000" smtClean="0"/>
              <a:t>会随着</a:t>
            </a:r>
            <a:r>
              <a:rPr lang="en-US" sz="2000" smtClean="0"/>
              <a:t>session</a:t>
            </a:r>
            <a:r>
              <a:rPr lang="zh-CN" altLang="en-US" sz="2000" smtClean="0"/>
              <a:t>的关闭，其缓存数据也会从内存中</a:t>
            </a:r>
            <a:r>
              <a:rPr lang="zh-CN" altLang="en-US" sz="2000" smtClean="0"/>
              <a:t>删除</a:t>
            </a:r>
            <a:r>
              <a:rPr lang="zh-CN" altLang="en-US" sz="2000" smtClean="0"/>
              <a:t>。</a:t>
            </a:r>
            <a:endParaRPr lang="en-US" altLang="zh-CN" sz="2000" smtClean="0"/>
          </a:p>
          <a:p>
            <a:r>
              <a:rPr lang="zh-CN" altLang="en-US" sz="2000" smtClean="0"/>
              <a:t>二</a:t>
            </a:r>
            <a:r>
              <a:rPr lang="zh-CN" altLang="en-US" sz="2000" smtClean="0"/>
              <a:t>级缓存和</a:t>
            </a:r>
            <a:r>
              <a:rPr lang="en-US" sz="2000" smtClean="0"/>
              <a:t>session</a:t>
            </a:r>
            <a:r>
              <a:rPr lang="zh-CN" altLang="en-US" sz="2000" smtClean="0"/>
              <a:t>没有关系，不管</a:t>
            </a:r>
            <a:r>
              <a:rPr lang="en-US" sz="2000" smtClean="0"/>
              <a:t>session</a:t>
            </a:r>
            <a:r>
              <a:rPr lang="zh-CN" altLang="en-US" sz="2000" smtClean="0"/>
              <a:t>是否关闭，只要二级缓存中的数据还没有过期，都可以直接从二级缓存中获取。</a:t>
            </a:r>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总结</a:t>
            </a:r>
            <a:endParaRPr lang="zh-CN" altLang="en-US"/>
          </a:p>
        </p:txBody>
      </p:sp>
      <p:sp>
        <p:nvSpPr>
          <p:cNvPr id="11267" name="Rectangle 3"/>
          <p:cNvSpPr>
            <a:spLocks noGrp="1" noChangeArrowheads="1"/>
          </p:cNvSpPr>
          <p:nvPr>
            <p:ph idx="1"/>
          </p:nvPr>
        </p:nvSpPr>
        <p:spPr/>
        <p:txBody>
          <a:bodyPr/>
          <a:lstStyle/>
          <a:p>
            <a:r>
              <a:rPr lang="zh-CN" altLang="en-US" smtClean="0"/>
              <a:t>理解</a:t>
            </a:r>
            <a:r>
              <a:rPr lang="en-US" altLang="zh-CN" smtClean="0"/>
              <a:t>Hibernate</a:t>
            </a:r>
            <a:r>
              <a:rPr lang="zh-CN" altLang="en-US" smtClean="0"/>
              <a:t>事务</a:t>
            </a:r>
            <a:endParaRPr lang="zh-CN" altLang="en-US" dirty="0" smtClean="0"/>
          </a:p>
          <a:p>
            <a:r>
              <a:rPr lang="zh-CN" altLang="en-US" smtClean="0"/>
              <a:t>理解</a:t>
            </a:r>
            <a:r>
              <a:rPr lang="en-US" altLang="zh-CN" smtClean="0"/>
              <a:t>Hibernate</a:t>
            </a:r>
            <a:r>
              <a:rPr lang="zh-CN" altLang="en-US" smtClean="0"/>
              <a:t>缓存</a:t>
            </a:r>
            <a:endParaRPr lang="zh-CN" altLang="en-US" dirty="0"/>
          </a:p>
          <a:p>
            <a:r>
              <a:rPr lang="zh-CN" altLang="en-US" smtClean="0"/>
              <a:t>掌握如何配置</a:t>
            </a:r>
            <a:r>
              <a:rPr lang="en-US" altLang="zh-CN" smtClean="0"/>
              <a:t>EHCache</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作业</a:t>
            </a:r>
          </a:p>
        </p:txBody>
      </p:sp>
      <p:sp>
        <p:nvSpPr>
          <p:cNvPr id="13315" name="Rectangle 3"/>
          <p:cNvSpPr>
            <a:spLocks noGrp="1" noChangeArrowheads="1"/>
          </p:cNvSpPr>
          <p:nvPr>
            <p:ph idx="1"/>
          </p:nvPr>
        </p:nvSpPr>
        <p:spPr>
          <a:xfrm>
            <a:off x="228600" y="914400"/>
            <a:ext cx="8675688" cy="5173662"/>
          </a:xfrm>
        </p:spPr>
        <p:txBody>
          <a:bodyPr/>
          <a:lstStyle/>
          <a:p>
            <a:r>
              <a:rPr lang="zh-CN" altLang="en-US" smtClean="0"/>
              <a:t>简述什么是数据库事务，以及其特性。</a:t>
            </a:r>
            <a:endParaRPr lang="en-US" altLang="zh-CN" smtClean="0"/>
          </a:p>
          <a:p>
            <a:r>
              <a:rPr lang="zh-CN" altLang="en-US" smtClean="0"/>
              <a:t>简述</a:t>
            </a:r>
            <a:r>
              <a:rPr lang="en-US" altLang="zh-CN" smtClean="0"/>
              <a:t>Hibernate</a:t>
            </a:r>
            <a:r>
              <a:rPr lang="zh-CN" altLang="en-US" smtClean="0"/>
              <a:t>有哪些事务的实现方式，如何配置事务的实现方式。</a:t>
            </a:r>
          </a:p>
          <a:p>
            <a:r>
              <a:rPr lang="zh-CN" altLang="en-US" smtClean="0"/>
              <a:t>简述什么是</a:t>
            </a:r>
            <a:r>
              <a:rPr lang="en-US" altLang="zh-CN" smtClean="0"/>
              <a:t>Hibernate</a:t>
            </a:r>
            <a:r>
              <a:rPr lang="zh-CN" altLang="en-US" smtClean="0"/>
              <a:t>一级缓存和二级缓存。</a:t>
            </a:r>
          </a:p>
          <a:p>
            <a:r>
              <a:rPr lang="zh-CN" altLang="en-US" smtClean="0"/>
              <a:t>简述如何配置</a:t>
            </a:r>
            <a:r>
              <a:rPr lang="en-US" altLang="zh-CN" smtClean="0"/>
              <a:t>EHCache</a:t>
            </a:r>
            <a:r>
              <a:rPr lang="zh-CN" altLang="en-US" smtClean="0"/>
              <a:t>到</a:t>
            </a:r>
            <a:r>
              <a:rPr lang="en-US" altLang="zh-CN" smtClean="0"/>
              <a:t>Hibernate</a:t>
            </a:r>
            <a:r>
              <a:rPr lang="zh-CN" altLang="en-US" smtClean="0"/>
              <a:t>项目中。</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目标</a:t>
            </a:r>
            <a:endParaRPr lang="zh-CN" altLang="en-US"/>
          </a:p>
        </p:txBody>
      </p:sp>
      <p:sp>
        <p:nvSpPr>
          <p:cNvPr id="11267" name="Rectangle 3"/>
          <p:cNvSpPr>
            <a:spLocks noGrp="1" noChangeArrowheads="1"/>
          </p:cNvSpPr>
          <p:nvPr>
            <p:ph idx="1"/>
          </p:nvPr>
        </p:nvSpPr>
        <p:spPr/>
        <p:txBody>
          <a:bodyPr/>
          <a:lstStyle/>
          <a:p>
            <a:r>
              <a:rPr lang="zh-CN" altLang="en-US" smtClean="0"/>
              <a:t>理解</a:t>
            </a:r>
            <a:r>
              <a:rPr lang="en-US" altLang="zh-CN" smtClean="0"/>
              <a:t>Hibernate</a:t>
            </a:r>
            <a:r>
              <a:rPr lang="zh-CN" altLang="en-US" smtClean="0"/>
              <a:t>事务</a:t>
            </a:r>
            <a:endParaRPr lang="zh-CN" altLang="en-US" dirty="0" smtClean="0"/>
          </a:p>
          <a:p>
            <a:r>
              <a:rPr lang="zh-CN" altLang="en-US" smtClean="0"/>
              <a:t>理解</a:t>
            </a:r>
            <a:r>
              <a:rPr lang="en-US" altLang="zh-CN" smtClean="0"/>
              <a:t>Hibernate</a:t>
            </a:r>
            <a:r>
              <a:rPr lang="zh-CN" altLang="en-US" smtClean="0"/>
              <a:t>缓存</a:t>
            </a:r>
            <a:endParaRPr lang="zh-CN" altLang="en-US" dirty="0"/>
          </a:p>
          <a:p>
            <a:r>
              <a:rPr lang="zh-CN" altLang="en-US" smtClean="0"/>
              <a:t>掌握如何配置</a:t>
            </a:r>
            <a:r>
              <a:rPr lang="en-US" altLang="zh-CN" smtClean="0"/>
              <a:t>EHCache</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数据库事务</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zh-CN" altLang="en-US" sz="2000" smtClean="0"/>
              <a:t>数据库事务是指由一个或多个</a:t>
            </a:r>
            <a:r>
              <a:rPr lang="en-US" sz="2000" smtClean="0"/>
              <a:t>SQL</a:t>
            </a:r>
            <a:r>
              <a:rPr lang="zh-CN" altLang="en-US" sz="2000" smtClean="0"/>
              <a:t>语句组成的工作单元，这个工作单元中的</a:t>
            </a:r>
            <a:r>
              <a:rPr lang="en-US" sz="2000" smtClean="0"/>
              <a:t>SQL</a:t>
            </a:r>
            <a:r>
              <a:rPr lang="zh-CN" altLang="en-US" sz="2000" smtClean="0"/>
              <a:t>语句相互依赖，如果有一个</a:t>
            </a:r>
            <a:r>
              <a:rPr lang="en-US" sz="2000" smtClean="0"/>
              <a:t>SQL</a:t>
            </a:r>
            <a:r>
              <a:rPr lang="zh-CN" altLang="en-US" sz="2000" smtClean="0"/>
              <a:t>语句执行失败，就必须撤销整个工作工作</a:t>
            </a:r>
            <a:r>
              <a:rPr lang="zh-CN" altLang="en-US" sz="2000" smtClean="0"/>
              <a:t>单元</a:t>
            </a:r>
            <a:r>
              <a:rPr lang="zh-CN" altLang="en-US" sz="2000" smtClean="0"/>
              <a:t>。</a:t>
            </a:r>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数据库事务</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en-US" sz="2000" smtClean="0"/>
              <a:t>Atomic</a:t>
            </a:r>
            <a:r>
              <a:rPr lang="zh-CN" altLang="en-US" sz="2000" smtClean="0"/>
              <a:t>（原子性）：事务中包含的操作被看作一个逻辑单元，这个逻辑单元中的操作要么全部成功，要么全部</a:t>
            </a:r>
            <a:r>
              <a:rPr lang="zh-CN" altLang="en-US" sz="2000" smtClean="0"/>
              <a:t>失败</a:t>
            </a:r>
            <a:r>
              <a:rPr lang="zh-CN" altLang="en-US" sz="2000" smtClean="0"/>
              <a:t>。</a:t>
            </a:r>
            <a:endParaRPr lang="en-US" altLang="zh-CN" sz="2000" smtClean="0"/>
          </a:p>
          <a:p>
            <a:r>
              <a:rPr lang="en-US" sz="2000" smtClean="0"/>
              <a:t>Consistency</a:t>
            </a:r>
            <a:r>
              <a:rPr lang="zh-CN" altLang="en-US" sz="2000" smtClean="0"/>
              <a:t>（一致性）：只有合法的数据可以被写入数据库，否则事务应该将其回滚到最初</a:t>
            </a:r>
            <a:r>
              <a:rPr lang="zh-CN" altLang="en-US" sz="2000" smtClean="0"/>
              <a:t>状态</a:t>
            </a:r>
            <a:r>
              <a:rPr lang="zh-CN" altLang="en-US" sz="2000" smtClean="0"/>
              <a:t>。</a:t>
            </a:r>
            <a:endParaRPr lang="en-US" altLang="zh-CN" sz="2000" smtClean="0"/>
          </a:p>
          <a:p>
            <a:r>
              <a:rPr lang="en-US" sz="2000" smtClean="0"/>
              <a:t>Isolation</a:t>
            </a:r>
            <a:r>
              <a:rPr lang="zh-CN" altLang="en-US" sz="2000" smtClean="0"/>
              <a:t>（隔离性）：事务允许多个用户对同一个数据的并发访问，而不破坏数据的正确性和</a:t>
            </a:r>
            <a:r>
              <a:rPr lang="zh-CN" altLang="en-US" sz="2000" smtClean="0"/>
              <a:t>完整性</a:t>
            </a:r>
            <a:r>
              <a:rPr lang="zh-CN" altLang="en-US" sz="2000" smtClean="0"/>
              <a:t>。</a:t>
            </a:r>
            <a:endParaRPr lang="en-US" altLang="zh-CN" sz="2000" smtClean="0"/>
          </a:p>
          <a:p>
            <a:r>
              <a:rPr lang="zh-CN" altLang="en-US" sz="2000" smtClean="0"/>
              <a:t> </a:t>
            </a:r>
            <a:r>
              <a:rPr lang="en-US" sz="2000" smtClean="0"/>
              <a:t>Durability</a:t>
            </a:r>
            <a:r>
              <a:rPr lang="zh-CN" altLang="en-US" sz="2000" smtClean="0"/>
              <a:t>（持久性）：事务结束后，事务处理的结果必须能够得到固化。</a:t>
            </a:r>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事务边界</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pPr lvl="0"/>
            <a:r>
              <a:rPr lang="zh-CN" altLang="en-US" sz="2000" smtClean="0"/>
              <a:t>事务的开始边界（</a:t>
            </a:r>
            <a:r>
              <a:rPr lang="en-US" sz="2000" smtClean="0"/>
              <a:t>BEGIN</a:t>
            </a:r>
            <a:r>
              <a:rPr lang="zh-CN" altLang="en-US" sz="2000" smtClean="0"/>
              <a:t>）。</a:t>
            </a:r>
          </a:p>
          <a:p>
            <a:pPr lvl="0"/>
            <a:r>
              <a:rPr lang="zh-CN" altLang="en-US" sz="2000" smtClean="0"/>
              <a:t>事务的正常结束边界（</a:t>
            </a:r>
            <a:r>
              <a:rPr lang="en-US" sz="2000" smtClean="0"/>
              <a:t>COMMIT</a:t>
            </a:r>
            <a:r>
              <a:rPr lang="zh-CN" altLang="en-US" sz="2000" smtClean="0"/>
              <a:t>）：提交事务。</a:t>
            </a:r>
          </a:p>
          <a:p>
            <a:pPr lvl="0"/>
            <a:r>
              <a:rPr lang="zh-CN" altLang="en-US" sz="2000" smtClean="0"/>
              <a:t>事务的异常结束边界（</a:t>
            </a:r>
            <a:r>
              <a:rPr lang="en-US" sz="2000" smtClean="0"/>
              <a:t>ROLLBACK</a:t>
            </a:r>
            <a:r>
              <a:rPr lang="zh-CN" altLang="en-US" sz="2000" smtClean="0"/>
              <a:t>）：回滚撤销事务。</a:t>
            </a:r>
          </a:p>
          <a:p>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pic>
        <p:nvPicPr>
          <p:cNvPr id="8" name="图片 7"/>
          <p:cNvPicPr/>
          <p:nvPr/>
        </p:nvPicPr>
        <p:blipFill>
          <a:blip r:embed="rId3"/>
          <a:srcRect/>
          <a:stretch>
            <a:fillRect/>
          </a:stretch>
        </p:blipFill>
        <p:spPr bwMode="auto">
          <a:xfrm>
            <a:off x="1600200" y="2743200"/>
            <a:ext cx="3048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lvl="2" fontAlgn="b"/>
            <a:r>
              <a:rPr lang="zh-CN" altLang="en-US" smtClean="0"/>
              <a:t>数据库连接</a:t>
            </a:r>
            <a:endParaRPr lang="zh-CN" altLang="en-US" sz="4800"/>
          </a:p>
        </p:txBody>
      </p:sp>
      <p:sp>
        <p:nvSpPr>
          <p:cNvPr id="22566" name="Rectangle 38"/>
          <p:cNvSpPr>
            <a:spLocks noGrp="1" noChangeArrowheads="1"/>
          </p:cNvSpPr>
          <p:nvPr>
            <p:ph idx="1"/>
          </p:nvPr>
        </p:nvSpPr>
        <p:spPr>
          <a:xfrm>
            <a:off x="533400" y="1066800"/>
            <a:ext cx="8305800" cy="685800"/>
          </a:xfrm>
          <a:noFill/>
          <a:ln/>
        </p:spPr>
        <p:txBody>
          <a:bodyPr/>
          <a:lstStyle/>
          <a:p>
            <a:r>
              <a:rPr lang="en-US" sz="2000" smtClean="0"/>
              <a:t>JDBC</a:t>
            </a:r>
            <a:r>
              <a:rPr lang="zh-CN" altLang="en-US" sz="2000" smtClean="0"/>
              <a:t>需要</a:t>
            </a:r>
            <a:r>
              <a:rPr lang="zh-CN" altLang="en-US" sz="2000" smtClean="0"/>
              <a:t>获取一个数据库连接</a:t>
            </a:r>
            <a:r>
              <a:rPr lang="zh-CN" altLang="en-US" sz="2000" smtClean="0"/>
              <a:t>对象</a:t>
            </a:r>
            <a:r>
              <a:rPr lang="zh-CN" altLang="en-US" sz="2000" smtClean="0"/>
              <a:t>。</a:t>
            </a:r>
            <a:endParaRPr lang="en-US" altLang="zh-CN" sz="2000" smtClean="0"/>
          </a:p>
          <a:p>
            <a:r>
              <a:rPr lang="zh-CN" altLang="en-US" sz="2000" smtClean="0"/>
              <a:t>使用</a:t>
            </a:r>
            <a:r>
              <a:rPr lang="en-US" sz="2000" smtClean="0"/>
              <a:t>java.sql.Connection</a:t>
            </a:r>
            <a:r>
              <a:rPr lang="zh-CN" altLang="en-US" sz="2000" smtClean="0"/>
              <a:t>类代表数据库连接</a:t>
            </a:r>
            <a:r>
              <a:rPr lang="en-US" sz="2000" smtClean="0"/>
              <a:t>,</a:t>
            </a:r>
            <a:r>
              <a:rPr lang="zh-CN" altLang="en-US" sz="2000" smtClean="0"/>
              <a:t>并通过该对象完成数据库事务控制。</a:t>
            </a:r>
            <a:endParaRPr lang="en-US" altLang="zh-CN" sz="2000" smtClean="0"/>
          </a:p>
          <a:p>
            <a:r>
              <a:rPr lang="en-US" sz="2000" smtClean="0"/>
              <a:t>Connection</a:t>
            </a:r>
            <a:r>
              <a:rPr lang="zh-CN" altLang="en-US" sz="2000" smtClean="0"/>
              <a:t>类提供了以下用于控制事务的方法：</a:t>
            </a:r>
          </a:p>
          <a:p>
            <a:pPr lvl="1"/>
            <a:r>
              <a:rPr lang="en-US" sz="1600" smtClean="0"/>
              <a:t>setAutoCommit(Boolean auroCommit) </a:t>
            </a:r>
            <a:r>
              <a:rPr lang="zh-CN" altLang="en-US" sz="1600" smtClean="0"/>
              <a:t>设置是否自动提交事务。</a:t>
            </a:r>
          </a:p>
          <a:p>
            <a:pPr lvl="1"/>
            <a:r>
              <a:rPr lang="en-US" sz="1600" smtClean="0"/>
              <a:t>commit() </a:t>
            </a:r>
            <a:r>
              <a:rPr lang="zh-CN" altLang="en-US" sz="1600" smtClean="0"/>
              <a:t>提交事务</a:t>
            </a:r>
          </a:p>
          <a:p>
            <a:pPr lvl="1"/>
            <a:r>
              <a:rPr lang="en-US" sz="1600" smtClean="0"/>
              <a:t>rollback() </a:t>
            </a:r>
            <a:r>
              <a:rPr lang="zh-CN" altLang="en-US" sz="1600" smtClean="0"/>
              <a:t>撤销回滚事务</a:t>
            </a:r>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数据库连接</a:t>
            </a:r>
            <a:endParaRPr lang="zh-CN" altLang="en-US" dirty="0"/>
          </a:p>
        </p:txBody>
      </p:sp>
      <p:sp>
        <p:nvSpPr>
          <p:cNvPr id="22566" name="Rectangle 38"/>
          <p:cNvSpPr>
            <a:spLocks noGrp="1" noChangeArrowheads="1"/>
          </p:cNvSpPr>
          <p:nvPr>
            <p:ph idx="1"/>
          </p:nvPr>
        </p:nvSpPr>
        <p:spPr>
          <a:xfrm>
            <a:off x="533400" y="762000"/>
            <a:ext cx="8305800" cy="685800"/>
          </a:xfrm>
          <a:noFill/>
          <a:ln/>
        </p:spPr>
        <p:txBody>
          <a:bodyPr/>
          <a:lstStyle/>
          <a:p>
            <a:r>
              <a:rPr lang="en-US" sz="2000" smtClean="0"/>
              <a:t>JDBC</a:t>
            </a:r>
            <a:r>
              <a:rPr lang="zh-CN" altLang="en-US" sz="2000" smtClean="0"/>
              <a:t>事务处理代码</a:t>
            </a:r>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7" name="AutoShape 4"/>
          <p:cNvSpPr>
            <a:spLocks noChangeArrowheads="1"/>
          </p:cNvSpPr>
          <p:nvPr/>
        </p:nvSpPr>
        <p:spPr bwMode="auto">
          <a:xfrm>
            <a:off x="533400" y="1371600"/>
            <a:ext cx="7924800" cy="4534853"/>
          </a:xfrm>
          <a:prstGeom prst="roundRect">
            <a:avLst>
              <a:gd name="adj" fmla="val 11574"/>
            </a:avLst>
          </a:prstGeom>
          <a:gradFill rotWithShape="1">
            <a:gsLst>
              <a:gs pos="0">
                <a:srgbClr val="C6E0F8"/>
              </a:gs>
              <a:gs pos="100000">
                <a:srgbClr val="FFFFFF"/>
              </a:gs>
            </a:gsLst>
            <a:lin ang="5400000" scaled="1"/>
          </a:gradFill>
          <a:ln w="9525" algn="ctr">
            <a:solidFill>
              <a:srgbClr val="558ED5"/>
            </a:solidFill>
            <a:round/>
            <a:headEnd/>
            <a:tailEnd/>
          </a:ln>
        </p:spPr>
        <p:txBody>
          <a:bodyPr wrap="square">
            <a:spAutoFit/>
          </a:bodyPr>
          <a:lstStyle/>
          <a:p>
            <a:pPr algn="l"/>
            <a:r>
              <a:rPr lang="en-US" smtClean="0"/>
              <a:t>try {</a:t>
            </a:r>
            <a:endParaRPr lang="zh-CN" altLang="en-US" smtClean="0"/>
          </a:p>
          <a:p>
            <a:pPr algn="l"/>
            <a:r>
              <a:rPr lang="en-US" smtClean="0"/>
              <a:t>    conn =DriverManager.getConnection("url","username","userpwd";</a:t>
            </a:r>
            <a:endParaRPr lang="zh-CN" altLang="en-US" smtClean="0"/>
          </a:p>
          <a:p>
            <a:pPr algn="l"/>
            <a:r>
              <a:rPr lang="en-US" smtClean="0"/>
              <a:t>    conn.setAutoCommit(false);//</a:t>
            </a:r>
            <a:r>
              <a:rPr lang="zh-CN" altLang="en-US" smtClean="0"/>
              <a:t>禁止自动提交，设置回滚点</a:t>
            </a:r>
          </a:p>
          <a:p>
            <a:pPr algn="l"/>
            <a:r>
              <a:rPr lang="en-US" smtClean="0"/>
              <a:t>    stmt = conn.createStatement();</a:t>
            </a:r>
            <a:endParaRPr lang="zh-CN" altLang="en-US" smtClean="0"/>
          </a:p>
          <a:p>
            <a:pPr algn="l"/>
            <a:r>
              <a:rPr lang="en-US" smtClean="0"/>
              <a:t>    stmt.executeUpdate("alter table </a:t>
            </a:r>
            <a:r>
              <a:rPr lang="en-US" altLang="zh-CN" smtClean="0"/>
              <a:t>…</a:t>
            </a:r>
            <a:r>
              <a:rPr lang="en-US" smtClean="0"/>
              <a:t>"); //</a:t>
            </a:r>
            <a:r>
              <a:rPr lang="zh-CN" altLang="en-US" smtClean="0"/>
              <a:t>数据库更新操作</a:t>
            </a:r>
            <a:r>
              <a:rPr lang="en-US" smtClean="0"/>
              <a:t>1</a:t>
            </a:r>
            <a:endParaRPr lang="zh-CN" altLang="en-US" smtClean="0"/>
          </a:p>
          <a:p>
            <a:pPr algn="l"/>
            <a:r>
              <a:rPr lang="en-US" smtClean="0"/>
              <a:t>    stmt.executeUpdate("insert into table </a:t>
            </a:r>
            <a:r>
              <a:rPr lang="en-US" altLang="zh-CN" smtClean="0"/>
              <a:t>…</a:t>
            </a:r>
            <a:r>
              <a:rPr lang="en-US" smtClean="0"/>
              <a:t>"); //</a:t>
            </a:r>
            <a:r>
              <a:rPr lang="zh-CN" altLang="en-US" smtClean="0"/>
              <a:t>数据库更新操作</a:t>
            </a:r>
            <a:r>
              <a:rPr lang="en-US" smtClean="0"/>
              <a:t>2</a:t>
            </a:r>
            <a:endParaRPr lang="zh-CN" altLang="en-US" smtClean="0"/>
          </a:p>
          <a:p>
            <a:pPr algn="l"/>
            <a:r>
              <a:rPr lang="en-US" smtClean="0"/>
              <a:t>    conn.commit(); //</a:t>
            </a:r>
            <a:r>
              <a:rPr lang="zh-CN" altLang="en-US" smtClean="0"/>
              <a:t>事务提交</a:t>
            </a:r>
          </a:p>
          <a:p>
            <a:pPr algn="l"/>
            <a:r>
              <a:rPr lang="en-US" smtClean="0"/>
              <a:t>}catch(Exception ex) {  </a:t>
            </a:r>
            <a:endParaRPr lang="zh-CN" altLang="en-US" smtClean="0"/>
          </a:p>
          <a:p>
            <a:pPr algn="l"/>
            <a:r>
              <a:rPr lang="en-US" smtClean="0"/>
              <a:t>  ex.printStackTrace();</a:t>
            </a:r>
            <a:endParaRPr lang="zh-CN" altLang="en-US" smtClean="0"/>
          </a:p>
          <a:p>
            <a:pPr algn="l"/>
            <a:r>
              <a:rPr lang="en-US" smtClean="0"/>
              <a:t>  try {</a:t>
            </a:r>
            <a:endParaRPr lang="zh-CN" altLang="en-US" smtClean="0"/>
          </a:p>
          <a:p>
            <a:pPr algn="l"/>
            <a:r>
              <a:rPr lang="en-US" smtClean="0"/>
              <a:t>      conn.rollback(); //</a:t>
            </a:r>
            <a:r>
              <a:rPr lang="zh-CN" altLang="en-US" smtClean="0"/>
              <a:t>操作不成功则回滚</a:t>
            </a:r>
          </a:p>
          <a:p>
            <a:pPr algn="l"/>
            <a:r>
              <a:rPr lang="en-US" smtClean="0"/>
              <a:t>  }catch(Exception e) {</a:t>
            </a:r>
            <a:endParaRPr lang="zh-CN" altLang="en-US" smtClean="0"/>
          </a:p>
          <a:p>
            <a:pPr algn="l"/>
            <a:r>
              <a:rPr lang="en-US" smtClean="0"/>
              <a:t>        e.printStackTrace();</a:t>
            </a:r>
            <a:endParaRPr lang="zh-CN" altLang="en-US" smtClean="0"/>
          </a:p>
          <a:p>
            <a:pPr algn="l"/>
            <a:r>
              <a:rPr lang="en-US" smtClean="0"/>
              <a:t>    }</a:t>
            </a:r>
            <a:endParaRPr lang="zh-CN" altLang="en-US" smtClean="0"/>
          </a:p>
          <a:p>
            <a:pPr algn="l"/>
            <a:r>
              <a:rPr lang="en-US" smtClean="0"/>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数据库连接池</a:t>
            </a:r>
            <a:endParaRPr lang="zh-CN" altLang="en-US" dirty="0"/>
          </a:p>
        </p:txBody>
      </p:sp>
      <p:sp>
        <p:nvSpPr>
          <p:cNvPr id="22566" name="Rectangle 38"/>
          <p:cNvSpPr>
            <a:spLocks noGrp="1" noChangeArrowheads="1"/>
          </p:cNvSpPr>
          <p:nvPr>
            <p:ph idx="1"/>
          </p:nvPr>
        </p:nvSpPr>
        <p:spPr>
          <a:xfrm>
            <a:off x="533400" y="1066800"/>
            <a:ext cx="8305800" cy="685800"/>
          </a:xfrm>
          <a:noFill/>
          <a:ln/>
        </p:spPr>
        <p:txBody>
          <a:bodyPr/>
          <a:lstStyle/>
          <a:p>
            <a:r>
              <a:rPr lang="en-US" sz="2000" smtClean="0"/>
              <a:t>DriverManagerConnectionProvider</a:t>
            </a:r>
            <a:r>
              <a:rPr lang="zh-CN" altLang="en-US" sz="2000" smtClean="0"/>
              <a:t>：代表</a:t>
            </a:r>
            <a:r>
              <a:rPr lang="en-US" sz="2000" smtClean="0"/>
              <a:t>hibernate</a:t>
            </a:r>
            <a:r>
              <a:rPr lang="zh-CN" altLang="en-US" sz="2000" smtClean="0"/>
              <a:t>提供的默认的数据库连接池。</a:t>
            </a:r>
          </a:p>
          <a:p>
            <a:r>
              <a:rPr lang="en-US" sz="2000" smtClean="0"/>
              <a:t>DataSourceConnectionProvider</a:t>
            </a:r>
            <a:r>
              <a:rPr lang="zh-CN" altLang="en-US" sz="2000" smtClean="0"/>
              <a:t>：代表在</a:t>
            </a:r>
            <a:r>
              <a:rPr lang="zh-CN" altLang="en-US" sz="2000" smtClean="0"/>
              <a:t>受管理环境中由容器提供的数据源。</a:t>
            </a:r>
          </a:p>
          <a:p>
            <a:r>
              <a:rPr lang="en-US" sz="2000" smtClean="0"/>
              <a:t>DBCPConnectionProvider</a:t>
            </a:r>
            <a:r>
              <a:rPr lang="zh-CN" altLang="en-US" sz="2000" smtClean="0"/>
              <a:t>：代表</a:t>
            </a:r>
            <a:r>
              <a:rPr lang="en-US" sz="2000" smtClean="0"/>
              <a:t>DBCP</a:t>
            </a:r>
            <a:r>
              <a:rPr lang="zh-CN" altLang="en-US" sz="2000" smtClean="0"/>
              <a:t>连接池。</a:t>
            </a:r>
          </a:p>
          <a:p>
            <a:r>
              <a:rPr lang="en-US" sz="2000" smtClean="0"/>
              <a:t>C3P0ConnectionProvider</a:t>
            </a:r>
            <a:r>
              <a:rPr lang="zh-CN" altLang="en-US" sz="2000" smtClean="0"/>
              <a:t>：代表</a:t>
            </a:r>
            <a:r>
              <a:rPr lang="en-US" sz="2000" smtClean="0"/>
              <a:t>C3P0</a:t>
            </a:r>
            <a:r>
              <a:rPr lang="zh-CN" altLang="en-US" sz="2000" smtClean="0"/>
              <a:t>连接池。</a:t>
            </a:r>
          </a:p>
          <a:p>
            <a:r>
              <a:rPr lang="en-US" sz="2000" smtClean="0"/>
              <a:t>ProxoolConnectionProvider</a:t>
            </a:r>
            <a:r>
              <a:rPr lang="zh-CN" altLang="en-US" sz="2000" smtClean="0"/>
              <a:t>：代表</a:t>
            </a:r>
            <a:r>
              <a:rPr lang="en-US" sz="2000" smtClean="0"/>
              <a:t>Proxool</a:t>
            </a:r>
            <a:r>
              <a:rPr lang="zh-CN" altLang="en-US" sz="2000" smtClean="0"/>
              <a:t>连接池。</a:t>
            </a:r>
          </a:p>
          <a:p>
            <a:endParaRPr lang="en-US" altLang="zh-CN" sz="2000" smtClean="0"/>
          </a:p>
          <a:p>
            <a:endParaRPr lang="en-US" altLang="zh-CN" sz="2000" smtClean="0"/>
          </a:p>
          <a:p>
            <a:endParaRPr lang="en-US" sz="2000" smtClean="0"/>
          </a:p>
        </p:txBody>
      </p:sp>
      <p:sp>
        <p:nvSpPr>
          <p:cNvPr id="22532" name="Rectangle 4"/>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
        <p:nvSpPr>
          <p:cNvPr id="22549" name="Rectangle 21"/>
          <p:cNvSpPr>
            <a:spLocks noChangeArrowheads="1"/>
          </p:cNvSpPr>
          <p:nvPr/>
        </p:nvSpPr>
        <p:spPr bwMode="auto">
          <a:xfrm>
            <a:off x="0" y="3154363"/>
            <a:ext cx="9144000" cy="0"/>
          </a:xfrm>
          <a:prstGeom prst="rect">
            <a:avLst/>
          </a:prstGeom>
          <a:solidFill>
            <a:srgbClr val="D9D9D9"/>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rgbClr val="0033CC"/>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1">
          <a:gsLst>
            <a:gs pos="0">
              <a:schemeClr val="bg1"/>
            </a:gs>
            <a:gs pos="100000">
              <a:srgbClr val="0033CC"/>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第3学期JAVA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课件模版</Template>
  <TotalTime>3015</TotalTime>
  <Words>1501</Words>
  <Application>Microsoft PowerPoint</Application>
  <PresentationFormat>全屏显示(4:3)</PresentationFormat>
  <Paragraphs>221</Paragraphs>
  <Slides>27</Slides>
  <Notes>23</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自定义设计方案</vt:lpstr>
      <vt:lpstr>第3学期JAVA模板</vt:lpstr>
      <vt:lpstr>第四章</vt:lpstr>
      <vt:lpstr> 回顾</vt:lpstr>
      <vt:lpstr>目标</vt:lpstr>
      <vt:lpstr>数据库事务</vt:lpstr>
      <vt:lpstr>数据库事务</vt:lpstr>
      <vt:lpstr>事务边界</vt:lpstr>
      <vt:lpstr>数据库连接</vt:lpstr>
      <vt:lpstr>数据库连接</vt:lpstr>
      <vt:lpstr>数据库连接池</vt:lpstr>
      <vt:lpstr>Java应用的运行环境</vt:lpstr>
      <vt:lpstr>C3P0连接池配置</vt:lpstr>
      <vt:lpstr>Hibernate事务</vt:lpstr>
      <vt:lpstr>JDBC事务</vt:lpstr>
      <vt:lpstr>JTA事务</vt:lpstr>
      <vt:lpstr>缓存</vt:lpstr>
      <vt:lpstr>Hibernate缓存</vt:lpstr>
      <vt:lpstr>一级缓存</vt:lpstr>
      <vt:lpstr>二级缓存</vt:lpstr>
      <vt:lpstr>缓存插件</vt:lpstr>
      <vt:lpstr>EHCache</vt:lpstr>
      <vt:lpstr>添加Ehcache插件</vt:lpstr>
      <vt:lpstr>添加Ehcache插件</vt:lpstr>
      <vt:lpstr>通过ehcache.xml设置cache</vt:lpstr>
      <vt:lpstr>配置cache</vt:lpstr>
      <vt:lpstr>再谈一级缓存和二级缓存</vt:lpstr>
      <vt:lpstr>总结</vt:lpstr>
      <vt:lpstr>作业</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雨林木风</cp:lastModifiedBy>
  <cp:revision>485</cp:revision>
  <cp:lastPrinted>1601-01-01T00:00:00Z</cp:lastPrinted>
  <dcterms:created xsi:type="dcterms:W3CDTF">1601-01-01T00:00:00Z</dcterms:created>
  <dcterms:modified xsi:type="dcterms:W3CDTF">2012-12-01T08:52:01Z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