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33"/>
  </p:notesMasterIdLst>
  <p:sldIdLst>
    <p:sldId id="256" r:id="rId3"/>
    <p:sldId id="258" r:id="rId4"/>
    <p:sldId id="261" r:id="rId5"/>
    <p:sldId id="266" r:id="rId6"/>
    <p:sldId id="275" r:id="rId7"/>
    <p:sldId id="276" r:id="rId8"/>
    <p:sldId id="265" r:id="rId9"/>
    <p:sldId id="277" r:id="rId10"/>
    <p:sldId id="278" r:id="rId11"/>
    <p:sldId id="269" r:id="rId12"/>
    <p:sldId id="279" r:id="rId13"/>
    <p:sldId id="280" r:id="rId14"/>
    <p:sldId id="281" r:id="rId15"/>
    <p:sldId id="282" r:id="rId16"/>
    <p:sldId id="267" r:id="rId17"/>
    <p:sldId id="283" r:id="rId18"/>
    <p:sldId id="284" r:id="rId19"/>
    <p:sldId id="285" r:id="rId20"/>
    <p:sldId id="286" r:id="rId21"/>
    <p:sldId id="289" r:id="rId22"/>
    <p:sldId id="288" r:id="rId23"/>
    <p:sldId id="290" r:id="rId24"/>
    <p:sldId id="291" r:id="rId25"/>
    <p:sldId id="292" r:id="rId26"/>
    <p:sldId id="297" r:id="rId27"/>
    <p:sldId id="293" r:id="rId28"/>
    <p:sldId id="294" r:id="rId29"/>
    <p:sldId id="268" r:id="rId30"/>
    <p:sldId id="259" r:id="rId31"/>
    <p:sldId id="260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96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Struts 2 </a:t>
            </a:r>
            <a:r>
              <a:rPr lang="zh-CN" altLang="en-US" dirty="0"/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请求周期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3810000"/>
          </a:xfrm>
          <a:noFill/>
          <a:ln/>
        </p:spPr>
        <p:txBody>
          <a:bodyPr/>
          <a:lstStyle/>
          <a:p>
            <a:r>
              <a:rPr lang="zh-CN" altLang="en-US" sz="2000" dirty="0" smtClean="0"/>
              <a:t>用户发送请求</a:t>
            </a:r>
            <a:endParaRPr lang="en-US" altLang="zh-CN" sz="2000" dirty="0" smtClean="0"/>
          </a:p>
          <a:p>
            <a:r>
              <a:rPr lang="en-US" sz="2000" dirty="0" smtClean="0"/>
              <a:t>FilterDispatcher</a:t>
            </a:r>
            <a:r>
              <a:rPr lang="zh-CN" altLang="en-US" sz="2000" dirty="0" smtClean="0"/>
              <a:t>决定适当的</a:t>
            </a:r>
            <a:r>
              <a:rPr lang="en-US" sz="2000" dirty="0" smtClean="0"/>
              <a:t>action</a:t>
            </a:r>
          </a:p>
          <a:p>
            <a:r>
              <a:rPr lang="zh-CN" altLang="en-US" sz="2000" dirty="0" smtClean="0"/>
              <a:t>调用拦截器</a:t>
            </a:r>
            <a:endParaRPr lang="en-US" altLang="zh-CN" sz="2000" dirty="0" smtClean="0"/>
          </a:p>
          <a:p>
            <a:r>
              <a:rPr lang="en-US" sz="2000" dirty="0" smtClean="0"/>
              <a:t>action</a:t>
            </a:r>
            <a:r>
              <a:rPr lang="zh-CN" altLang="en-US" sz="2000" dirty="0" smtClean="0"/>
              <a:t>的执行</a:t>
            </a:r>
            <a:endParaRPr lang="en-US" altLang="zh-CN" sz="2000" dirty="0" smtClean="0"/>
          </a:p>
          <a:p>
            <a:r>
              <a:rPr lang="zh-CN" altLang="en-US" sz="2000" dirty="0" smtClean="0"/>
              <a:t>呈递输出</a:t>
            </a:r>
            <a:endParaRPr lang="en-US" altLang="zh-CN" sz="2000" dirty="0" smtClean="0"/>
          </a:p>
          <a:p>
            <a:r>
              <a:rPr lang="zh-CN" altLang="en-US" sz="2000" dirty="0" smtClean="0"/>
              <a:t>返回请求</a:t>
            </a:r>
            <a:endParaRPr lang="en-US" altLang="zh-CN" sz="2000" dirty="0" smtClean="0"/>
          </a:p>
          <a:p>
            <a:r>
              <a:rPr lang="zh-CN" altLang="en-US" sz="2000" dirty="0" smtClean="0"/>
              <a:t>向用户展示结果</a:t>
            </a:r>
            <a:endParaRPr lang="zh-CN" altLang="en-US" sz="20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请求周期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请求流程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请求流程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838200"/>
            <a:ext cx="5715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组成介绍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5562600"/>
          </a:xfrm>
          <a:noFill/>
          <a:ln/>
        </p:spPr>
        <p:txBody>
          <a:bodyPr/>
          <a:lstStyle/>
          <a:p>
            <a:r>
              <a:rPr lang="en-US" sz="2000" dirty="0" smtClean="0"/>
              <a:t>FilterDispatcher </a:t>
            </a:r>
          </a:p>
          <a:p>
            <a:pPr lvl="1"/>
            <a:r>
              <a:rPr lang="zh-CN" altLang="en-US" sz="1600" b="0" dirty="0" smtClean="0"/>
              <a:t>整个</a:t>
            </a:r>
            <a:r>
              <a:rPr lang="en-US" sz="1600" b="0" dirty="0" smtClean="0"/>
              <a:t>Struts2</a:t>
            </a:r>
            <a:r>
              <a:rPr lang="zh-CN" altLang="en-US" sz="1600" b="0" dirty="0" smtClean="0"/>
              <a:t>的调度中心，根据</a:t>
            </a:r>
            <a:r>
              <a:rPr lang="en-US" sz="1600" b="0" dirty="0" err="1" smtClean="0"/>
              <a:t>ActionMapper</a:t>
            </a:r>
            <a:r>
              <a:rPr lang="zh-CN" altLang="en-US" sz="1600" b="0" dirty="0" smtClean="0"/>
              <a:t>的结果来决定是否处理请求</a:t>
            </a:r>
            <a:r>
              <a:rPr lang="en-US" altLang="zh-CN" sz="1600" b="0" dirty="0" smtClean="0"/>
              <a:t>	</a:t>
            </a:r>
            <a:endParaRPr lang="en-US" sz="1600" b="0" dirty="0" smtClean="0"/>
          </a:p>
          <a:p>
            <a:r>
              <a:rPr lang="en-US" sz="2000" dirty="0" err="1" smtClean="0"/>
              <a:t>ActionMapper</a:t>
            </a:r>
            <a:endParaRPr lang="en-US" sz="2000" dirty="0" smtClean="0"/>
          </a:p>
          <a:p>
            <a:pPr lvl="1"/>
            <a:r>
              <a:rPr lang="zh-CN" altLang="en-US" sz="1600" b="0" dirty="0" smtClean="0"/>
              <a:t>提供了</a:t>
            </a:r>
            <a:r>
              <a:rPr lang="en-US" sz="1600" b="0" dirty="0" smtClean="0"/>
              <a:t>HTTP</a:t>
            </a:r>
            <a:r>
              <a:rPr lang="zh-CN" altLang="en-US" sz="1600" b="0" dirty="0" smtClean="0"/>
              <a:t>请求与</a:t>
            </a:r>
            <a:r>
              <a:rPr lang="en-US" sz="1600" b="0" dirty="0" smtClean="0"/>
              <a:t>action</a:t>
            </a:r>
            <a:r>
              <a:rPr lang="zh-CN" altLang="en-US" sz="1600" b="0" dirty="0" smtClean="0"/>
              <a:t>执行之间的映射</a:t>
            </a:r>
            <a:endParaRPr lang="en-US" sz="1600" b="0" dirty="0" smtClean="0"/>
          </a:p>
          <a:p>
            <a:r>
              <a:rPr lang="en-US" sz="2000" dirty="0" err="1" smtClean="0"/>
              <a:t>ActionProxy</a:t>
            </a:r>
            <a:r>
              <a:rPr lang="en-US" sz="2000" dirty="0" smtClean="0"/>
              <a:t> </a:t>
            </a:r>
          </a:p>
          <a:p>
            <a:pPr lvl="1"/>
            <a:r>
              <a:rPr lang="zh-CN" altLang="en-US" sz="1600" b="0" dirty="0" smtClean="0"/>
              <a:t>一个特别的中间层，位于</a:t>
            </a:r>
            <a:r>
              <a:rPr lang="en-US" sz="1600" b="0" dirty="0" smtClean="0"/>
              <a:t>Action</a:t>
            </a:r>
            <a:r>
              <a:rPr lang="zh-CN" altLang="en-US" sz="1600" b="0" dirty="0" smtClean="0"/>
              <a:t>和</a:t>
            </a:r>
            <a:r>
              <a:rPr lang="en-US" sz="1600" b="0" dirty="0" err="1" smtClean="0"/>
              <a:t>xwork</a:t>
            </a:r>
            <a:r>
              <a:rPr lang="zh-CN" altLang="en-US" sz="1600" b="0" dirty="0" smtClean="0"/>
              <a:t>之间，使得我们在将来有机会引入更多的实现方式，比如通过</a:t>
            </a:r>
            <a:r>
              <a:rPr lang="en-US" sz="1600" b="0" dirty="0" err="1" smtClean="0"/>
              <a:t>WebService</a:t>
            </a:r>
            <a:r>
              <a:rPr lang="zh-CN" altLang="en-US" sz="1600" b="0" dirty="0" smtClean="0"/>
              <a:t>来实现等</a:t>
            </a:r>
            <a:endParaRPr lang="en-US" altLang="zh-CN" sz="1600" b="0" dirty="0" smtClean="0"/>
          </a:p>
          <a:p>
            <a:r>
              <a:rPr lang="en-US" sz="2000" dirty="0" err="1" smtClean="0"/>
              <a:t>ConfigurationManager</a:t>
            </a:r>
            <a:endParaRPr lang="en-US" sz="2000" dirty="0" smtClean="0"/>
          </a:p>
          <a:p>
            <a:pPr lvl="1"/>
            <a:r>
              <a:rPr lang="zh-CN" altLang="en-US" sz="1600" b="0" dirty="0" smtClean="0"/>
              <a:t>通俗的讲，可以把它看做</a:t>
            </a:r>
            <a:r>
              <a:rPr lang="en-US" sz="1600" b="0" dirty="0" smtClean="0"/>
              <a:t>struts.xml</a:t>
            </a:r>
            <a:r>
              <a:rPr lang="zh-CN" altLang="en-US" sz="1600" b="0" dirty="0" smtClean="0"/>
              <a:t>这个配置文件在内存中的对应。</a:t>
            </a:r>
            <a:endParaRPr lang="en-US" altLang="zh-CN" sz="1600" b="0" dirty="0" smtClean="0"/>
          </a:p>
          <a:p>
            <a:r>
              <a:rPr lang="en-US" sz="2000" dirty="0" smtClean="0"/>
              <a:t>struts.xml</a:t>
            </a:r>
          </a:p>
          <a:p>
            <a:pPr lvl="1"/>
            <a:r>
              <a:rPr lang="en-US" sz="1600" b="0" dirty="0" smtClean="0"/>
              <a:t>Stuts2</a:t>
            </a:r>
            <a:r>
              <a:rPr lang="zh-CN" altLang="en-US" sz="1600" b="0" dirty="0" smtClean="0"/>
              <a:t>的应用配置文件，负责诸如</a:t>
            </a:r>
            <a:r>
              <a:rPr lang="en-US" sz="1600" b="0" dirty="0" smtClean="0"/>
              <a:t>URL</a:t>
            </a:r>
            <a:r>
              <a:rPr lang="zh-CN" altLang="en-US" sz="1600" b="0" dirty="0" smtClean="0"/>
              <a:t>与</a:t>
            </a:r>
            <a:r>
              <a:rPr lang="en-US" sz="1600" b="0" dirty="0" smtClean="0"/>
              <a:t>Action</a:t>
            </a:r>
            <a:r>
              <a:rPr lang="zh-CN" altLang="en-US" sz="1600" b="0" dirty="0" smtClean="0"/>
              <a:t>之间映射的配置、以及执行后页面跳转的</a:t>
            </a:r>
            <a:r>
              <a:rPr lang="en-US" sz="1600" b="0" dirty="0" smtClean="0"/>
              <a:t>Result</a:t>
            </a:r>
            <a:r>
              <a:rPr lang="zh-CN" altLang="en-US" sz="1600" b="0" dirty="0" smtClean="0"/>
              <a:t>配置等。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组成介绍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305800" cy="5943600"/>
          </a:xfrm>
          <a:noFill/>
          <a:ln/>
        </p:spPr>
        <p:txBody>
          <a:bodyPr/>
          <a:lstStyle/>
          <a:p>
            <a:r>
              <a:rPr lang="en-US" sz="2000" dirty="0" err="1" smtClean="0"/>
              <a:t>ActionInvocation</a:t>
            </a:r>
            <a:endParaRPr lang="en-US" sz="2000" dirty="0" smtClean="0"/>
          </a:p>
          <a:p>
            <a:pPr lvl="1"/>
            <a:r>
              <a:rPr lang="zh-CN" altLang="en-US" sz="1600" b="0" dirty="0" smtClean="0"/>
              <a:t>负责调用并执行</a:t>
            </a:r>
            <a:r>
              <a:rPr lang="en-US" sz="1600" b="0" dirty="0" smtClean="0"/>
              <a:t>Action</a:t>
            </a:r>
            <a:r>
              <a:rPr lang="en-US" altLang="zh-CN" sz="1600" b="0" dirty="0" smtClean="0"/>
              <a:t>	</a:t>
            </a:r>
            <a:endParaRPr lang="en-US" sz="1600" b="0" dirty="0" smtClean="0"/>
          </a:p>
          <a:p>
            <a:r>
              <a:rPr lang="en-US" sz="2000" dirty="0" smtClean="0"/>
              <a:t>Interceptor</a:t>
            </a:r>
          </a:p>
          <a:p>
            <a:pPr lvl="1"/>
            <a:r>
              <a:rPr lang="zh-CN" altLang="en-US" sz="1600" b="0" dirty="0" smtClean="0"/>
              <a:t> 拦截器。类似于我们熟悉的</a:t>
            </a:r>
            <a:r>
              <a:rPr lang="en-US" sz="1600" b="0" dirty="0" err="1" smtClean="0"/>
              <a:t>javax.servlet.Filter</a:t>
            </a:r>
            <a:endParaRPr lang="en-US" sz="1600" b="0" dirty="0" smtClean="0"/>
          </a:p>
          <a:p>
            <a:r>
              <a:rPr lang="en-US" sz="2000" dirty="0" smtClean="0"/>
              <a:t>Action</a:t>
            </a:r>
          </a:p>
          <a:p>
            <a:pPr lvl="1"/>
            <a:r>
              <a:rPr lang="zh-CN" altLang="en-US" sz="1600" b="0" dirty="0" smtClean="0"/>
              <a:t>动作类是</a:t>
            </a:r>
            <a:r>
              <a:rPr lang="en-US" sz="1600" b="0" dirty="0" smtClean="0"/>
              <a:t>Struts2</a:t>
            </a:r>
            <a:r>
              <a:rPr lang="zh-CN" altLang="en-US" sz="1600" b="0" dirty="0" smtClean="0"/>
              <a:t>中的动作执行单元</a:t>
            </a:r>
            <a:endParaRPr lang="en-US" altLang="zh-CN" sz="1600" b="0" dirty="0" smtClean="0"/>
          </a:p>
          <a:p>
            <a:r>
              <a:rPr lang="en-US" sz="2000" dirty="0" smtClean="0"/>
              <a:t>Result</a:t>
            </a:r>
          </a:p>
          <a:p>
            <a:pPr lvl="1"/>
            <a:r>
              <a:rPr lang="en-US" sz="1600" b="0" dirty="0" smtClean="0"/>
              <a:t>Result</a:t>
            </a:r>
            <a:r>
              <a:rPr lang="zh-CN" altLang="en-US" sz="1600" b="0" dirty="0" smtClean="0"/>
              <a:t>就是不同视图类型的抽象封装模型，不同的视图类型会对应不同的</a:t>
            </a:r>
            <a:r>
              <a:rPr lang="en-US" sz="1600" b="0" dirty="0" smtClean="0"/>
              <a:t>Result</a:t>
            </a:r>
            <a:r>
              <a:rPr lang="zh-CN" altLang="en-US" sz="1600" b="0" dirty="0" smtClean="0"/>
              <a:t>实现，</a:t>
            </a:r>
            <a:r>
              <a:rPr lang="en-US" sz="1600" b="0" dirty="0" smtClean="0"/>
              <a:t>Struts2</a:t>
            </a:r>
            <a:r>
              <a:rPr lang="zh-CN" altLang="en-US" sz="1600" b="0" dirty="0" smtClean="0"/>
              <a:t>中支持多种视图类型，比如</a:t>
            </a:r>
            <a:r>
              <a:rPr lang="en-US" sz="1600" b="0" dirty="0" err="1" smtClean="0"/>
              <a:t>Jsp</a:t>
            </a:r>
            <a:r>
              <a:rPr lang="zh-CN" altLang="en-US" sz="1600" b="0" dirty="0" smtClean="0"/>
              <a:t>，</a:t>
            </a:r>
            <a:r>
              <a:rPr lang="en-US" sz="1600" b="0" dirty="0" err="1" smtClean="0"/>
              <a:t>FreeMarker</a:t>
            </a:r>
            <a:r>
              <a:rPr lang="zh-CN" altLang="en-US" sz="1600" b="0" dirty="0" smtClean="0"/>
              <a:t>等。</a:t>
            </a:r>
            <a:endParaRPr lang="en-US" altLang="zh-CN" sz="1600" b="0" dirty="0" smtClean="0"/>
          </a:p>
          <a:p>
            <a:r>
              <a:rPr lang="en-US" sz="2000" dirty="0" smtClean="0"/>
              <a:t>Templates</a:t>
            </a:r>
          </a:p>
          <a:p>
            <a:pPr lvl="1"/>
            <a:r>
              <a:rPr lang="zh-CN" altLang="en-US" sz="1600" b="0" dirty="0" smtClean="0"/>
              <a:t>各种视图类型的页面模板</a:t>
            </a:r>
            <a:endParaRPr lang="en-US" altLang="zh-CN" sz="1600" b="0" dirty="0" smtClean="0"/>
          </a:p>
          <a:p>
            <a:r>
              <a:rPr lang="en-US" sz="2000" dirty="0" smtClean="0"/>
              <a:t>Tag Subsystem</a:t>
            </a:r>
          </a:p>
          <a:p>
            <a:pPr lvl="1"/>
            <a:r>
              <a:rPr lang="en-US" sz="1600" b="0" dirty="0" smtClean="0"/>
              <a:t>Struts2</a:t>
            </a:r>
            <a:r>
              <a:rPr lang="zh-CN" altLang="en-US" sz="1600" b="0" dirty="0" smtClean="0"/>
              <a:t>的标签库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项目资源</a:t>
            </a:r>
            <a:endParaRPr lang="zh-CN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5400"/>
            <a:ext cx="708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574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下载资源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项目资源</a:t>
            </a:r>
            <a:endParaRPr lang="zh-CN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项目资源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19200"/>
            <a:ext cx="6705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组成介绍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334000"/>
          </a:xfrm>
          <a:noFill/>
          <a:ln/>
        </p:spPr>
        <p:txBody>
          <a:bodyPr/>
          <a:lstStyle/>
          <a:p>
            <a:r>
              <a:rPr lang="en-US" sz="2000" dirty="0" smtClean="0"/>
              <a:t>apps </a:t>
            </a:r>
            <a:r>
              <a:rPr lang="en-US" altLang="zh-CN" sz="2000" dirty="0" smtClean="0"/>
              <a:t>— </a:t>
            </a:r>
            <a:r>
              <a:rPr lang="zh-CN" altLang="en-US" sz="2000" dirty="0" smtClean="0"/>
              <a:t>存放了所有</a:t>
            </a:r>
            <a:r>
              <a:rPr lang="en-US" sz="2000" dirty="0" smtClean="0"/>
              <a:t>Struts 2</a:t>
            </a:r>
            <a:r>
              <a:rPr lang="zh-CN" altLang="en-US" sz="2000" dirty="0" smtClean="0"/>
              <a:t>的示例项目</a:t>
            </a:r>
            <a:r>
              <a:rPr lang="en-US" altLang="zh-CN" sz="1600" b="0" dirty="0" smtClean="0"/>
              <a:t>	</a:t>
            </a:r>
          </a:p>
          <a:p>
            <a:endParaRPr lang="en-US" sz="1600" b="0" dirty="0" smtClean="0"/>
          </a:p>
          <a:p>
            <a:r>
              <a:rPr lang="en-US" sz="2000" dirty="0" smtClean="0"/>
              <a:t>docs </a:t>
            </a:r>
            <a:r>
              <a:rPr lang="en-US" altLang="zh-CN" sz="2000" dirty="0" smtClean="0"/>
              <a:t>— </a:t>
            </a:r>
            <a:r>
              <a:rPr lang="zh-CN" altLang="en-US" sz="2000" dirty="0" smtClean="0"/>
              <a:t>存放了所有</a:t>
            </a:r>
            <a:r>
              <a:rPr lang="en-US" sz="2000" dirty="0" smtClean="0"/>
              <a:t>Struts 2</a:t>
            </a:r>
            <a:r>
              <a:rPr lang="zh-CN" altLang="en-US" sz="2000" dirty="0" smtClean="0"/>
              <a:t>的文档</a:t>
            </a:r>
            <a:endParaRPr lang="en-US" altLang="zh-CN" sz="2000" dirty="0" smtClean="0"/>
          </a:p>
          <a:p>
            <a:endParaRPr lang="en-US" sz="1600" b="0" dirty="0" smtClean="0"/>
          </a:p>
          <a:p>
            <a:r>
              <a:rPr lang="en-US" sz="2000" dirty="0" smtClean="0"/>
              <a:t>lib </a:t>
            </a:r>
            <a:r>
              <a:rPr lang="en-US" altLang="zh-CN" sz="2000" dirty="0" smtClean="0"/>
              <a:t>— </a:t>
            </a:r>
            <a:r>
              <a:rPr lang="zh-CN" altLang="en-US" sz="2000" dirty="0" smtClean="0"/>
              <a:t>存放了所有</a:t>
            </a:r>
            <a:r>
              <a:rPr lang="en-US" sz="2000" dirty="0" smtClean="0"/>
              <a:t>Struts 2</a:t>
            </a:r>
            <a:r>
              <a:rPr lang="zh-CN" altLang="en-US" sz="2000" dirty="0" smtClean="0"/>
              <a:t>的示例项目</a:t>
            </a:r>
            <a:endParaRPr lang="en-US" altLang="zh-CN" sz="2000" dirty="0" smtClean="0"/>
          </a:p>
          <a:p>
            <a:endParaRPr lang="en-US" altLang="zh-CN" sz="1600" b="0" dirty="0" smtClean="0"/>
          </a:p>
          <a:p>
            <a:r>
              <a:rPr lang="en-US" sz="2000" dirty="0" err="1" smtClean="0"/>
              <a:t>src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— </a:t>
            </a:r>
            <a:r>
              <a:rPr lang="zh-CN" altLang="en-US" sz="2000" dirty="0" smtClean="0"/>
              <a:t>存放了所有</a:t>
            </a:r>
            <a:r>
              <a:rPr lang="en-US" sz="2000" dirty="0" smtClean="0"/>
              <a:t>Struts 2</a:t>
            </a:r>
            <a:r>
              <a:rPr lang="zh-CN" altLang="en-US" sz="2000" dirty="0" smtClean="0"/>
              <a:t>的示例项目</a:t>
            </a:r>
            <a:endParaRPr lang="en-US" altLang="zh-CN" sz="1600" b="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Struts 2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通过文档资料学习</a:t>
            </a:r>
            <a:r>
              <a:rPr lang="en-US" altLang="zh-CN" dirty="0" smtClean="0"/>
              <a:t>Struts 2</a:t>
            </a:r>
          </a:p>
          <a:p>
            <a:r>
              <a:rPr lang="zh-CN" altLang="en-US" dirty="0" smtClean="0"/>
              <a:t>通过源码资料学习</a:t>
            </a:r>
            <a:r>
              <a:rPr lang="en-US" altLang="zh-CN" dirty="0" smtClean="0"/>
              <a:t>Struts 2</a:t>
            </a:r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教程文档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Struts 2</a:t>
            </a:r>
            <a:endParaRPr lang="zh-CN" altLang="en-US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Struts </a:t>
            </a:r>
            <a:r>
              <a:rPr lang="en-US" altLang="zh-CN" dirty="0" smtClean="0"/>
              <a:t>2</a:t>
            </a:r>
            <a:r>
              <a:rPr lang="zh-CN" altLang="en-US" dirty="0" smtClean="0"/>
              <a:t>体系结构</a:t>
            </a:r>
            <a:endParaRPr lang="zh-CN" altLang="en-US" dirty="0"/>
          </a:p>
          <a:p>
            <a:r>
              <a:rPr lang="zh-CN" altLang="en-US" dirty="0" smtClean="0"/>
              <a:t>掌握如何通过文档学习</a:t>
            </a:r>
            <a:r>
              <a:rPr lang="en-US" altLang="zh-CN" dirty="0" smtClean="0"/>
              <a:t>Struts 2</a:t>
            </a:r>
            <a:endParaRPr lang="zh-CN" altLang="en-US" dirty="0"/>
          </a:p>
          <a:p>
            <a:r>
              <a:rPr lang="zh-CN" altLang="en-US" dirty="0" smtClean="0"/>
              <a:t>掌握如何通过源码学习</a:t>
            </a:r>
            <a:r>
              <a:rPr lang="en-US" altLang="zh-CN" dirty="0" smtClean="0"/>
              <a:t>Struts 2</a:t>
            </a:r>
            <a:endParaRPr lang="zh-CN" altLang="en-US" dirty="0" smtClean="0"/>
          </a:p>
          <a:p>
            <a:r>
              <a:rPr lang="zh-CN" altLang="en-US" dirty="0" smtClean="0"/>
              <a:t>可以搭建运行简单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指南文档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78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核心指南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通过源码学习</a:t>
            </a:r>
            <a:r>
              <a:rPr lang="en-US" altLang="zh-CN" dirty="0" smtClean="0"/>
              <a:t>Struts 2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源码学习方法</a:t>
            </a:r>
            <a:endParaRPr lang="en-US" altLang="zh-CN" dirty="0" smtClean="0"/>
          </a:p>
          <a:p>
            <a:r>
              <a:rPr lang="zh-CN" altLang="en-US" dirty="0" smtClean="0"/>
              <a:t>示例工程介绍</a:t>
            </a:r>
            <a:endParaRPr lang="en-US" altLang="zh-CN" dirty="0" smtClean="0"/>
          </a:p>
          <a:p>
            <a:r>
              <a:rPr lang="zh-CN" altLang="en-US" dirty="0" smtClean="0"/>
              <a:t>运行示例工程</a:t>
            </a:r>
            <a:endParaRPr lang="en-US" altLang="zh-CN" dirty="0" smtClean="0"/>
          </a:p>
          <a:p>
            <a:r>
              <a:rPr lang="zh-CN" altLang="en-US" dirty="0" smtClean="0"/>
              <a:t>调试跟踪源码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源码学习方法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当遇到问题时，就尽量在代码里找谜底，而不是在代码之外找谜底！</a:t>
            </a:r>
            <a:endParaRPr lang="en-US" altLang="zh-CN" dirty="0" smtClean="0"/>
          </a:p>
          <a:p>
            <a:r>
              <a:rPr lang="zh-CN" altLang="en-US" dirty="0" smtClean="0"/>
              <a:t>源代码学习的推荐方法步骤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下载源代码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编译运行</a:t>
            </a:r>
            <a:endParaRPr lang="zh-CN" altLang="en-US" b="0" dirty="0"/>
          </a:p>
          <a:p>
            <a:pPr lvl="1"/>
            <a:r>
              <a:rPr lang="zh-CN" altLang="en-US" b="0" dirty="0" smtClean="0"/>
              <a:t>断点调试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示例工程介绍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09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19400" y="4267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</a:t>
            </a:r>
            <a:r>
              <a:rPr lang="zh-CN" altLang="en-US" dirty="0" smtClean="0"/>
              <a:t>对应的源码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运行示例工程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工具方式</a:t>
            </a:r>
            <a:endParaRPr lang="en-US" altLang="zh-CN" dirty="0" smtClean="0"/>
          </a:p>
          <a:p>
            <a:r>
              <a:rPr lang="zh-CN" altLang="en-US" dirty="0" smtClean="0"/>
              <a:t>新建工程导入源码方式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运行示例工程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38400" y="396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blank</a:t>
            </a:r>
            <a:r>
              <a:rPr lang="zh-CN" altLang="en-US" dirty="0" smtClean="0"/>
              <a:t>运行图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调试跟踪源码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1671637"/>
          </a:xfrm>
        </p:spPr>
        <p:txBody>
          <a:bodyPr/>
          <a:lstStyle/>
          <a:p>
            <a:r>
              <a:rPr lang="zh-CN" altLang="en-US" dirty="0" smtClean="0"/>
              <a:t>加载源码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585025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调试跟踪源码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1671637"/>
          </a:xfrm>
        </p:spPr>
        <p:txBody>
          <a:bodyPr/>
          <a:lstStyle/>
          <a:p>
            <a:r>
              <a:rPr lang="zh-CN" altLang="en-US" dirty="0" smtClean="0"/>
              <a:t>断点调试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62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搭建运行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dirty="0" smtClean="0"/>
              <a:t>Struts 2</a:t>
            </a:r>
            <a:r>
              <a:rPr lang="zh-CN" altLang="en-US" dirty="0" smtClean="0"/>
              <a:t>依赖库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dirty="0" smtClean="0"/>
              <a:t>Filter</a:t>
            </a:r>
            <a:endParaRPr lang="zh-CN" altLang="en-US" dirty="0"/>
          </a:p>
          <a:p>
            <a:pPr lvl="1"/>
            <a:r>
              <a:rPr lang="zh-CN" altLang="en-US" dirty="0" smtClean="0"/>
              <a:t>添加页面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dirty="0" smtClean="0"/>
              <a:t>Action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zh-CN" altLang="en-US" dirty="0" smtClean="0"/>
              <a:t>代码流程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 </a:t>
            </a:r>
            <a:r>
              <a:rPr lang="zh-CN" altLang="en-US" dirty="0" smtClean="0"/>
              <a:t>简介</a:t>
            </a:r>
            <a:endParaRPr lang="zh-CN" altLang="en-US" dirty="0"/>
          </a:p>
          <a:p>
            <a:r>
              <a:rPr lang="en-US" altLang="zh-CN" dirty="0" smtClean="0"/>
              <a:t>Struts 2</a:t>
            </a:r>
            <a:r>
              <a:rPr lang="zh-CN" altLang="en-US" dirty="0" smtClean="0"/>
              <a:t>体系结构</a:t>
            </a:r>
            <a:endParaRPr lang="zh-CN" altLang="en-US" dirty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Struts 2</a:t>
            </a:r>
            <a:endParaRPr lang="zh-CN" altLang="en-US" dirty="0"/>
          </a:p>
          <a:p>
            <a:r>
              <a:rPr lang="zh-CN" altLang="en-US" dirty="0" smtClean="0"/>
              <a:t>搭建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Struts 2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Struts 2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体系有哪几部分。</a:t>
            </a:r>
            <a:endParaRPr lang="zh-CN" altLang="en-US" dirty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组成。</a:t>
            </a:r>
            <a:endParaRPr lang="zh-CN" altLang="en-US" dirty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请求流程。</a:t>
            </a:r>
            <a:endParaRPr lang="zh-CN" altLang="en-US" dirty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Struts 2</a:t>
            </a:r>
            <a:r>
              <a:rPr lang="zh-CN" altLang="en-US" smtClean="0"/>
              <a:t>项目搭建步骤。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010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38400" y="502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1</a:t>
            </a:r>
            <a:r>
              <a:rPr lang="zh-CN" altLang="en-US" dirty="0" smtClean="0"/>
              <a:t>程序流程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02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2</a:t>
            </a:r>
            <a:r>
              <a:rPr lang="zh-CN" altLang="en-US" dirty="0" smtClean="0"/>
              <a:t>程序流程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02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Struts</a:t>
            </a:r>
            <a:r>
              <a:rPr lang="en-US" dirty="0" smtClean="0"/>
              <a:t> 2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18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Struts 2</a:t>
            </a:r>
            <a:endParaRPr lang="zh-CN" altLang="en-U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681037"/>
          </a:xfrm>
        </p:spPr>
        <p:txBody>
          <a:bodyPr/>
          <a:lstStyle/>
          <a:p>
            <a:r>
              <a:rPr lang="en-US" dirty="0" smtClean="0"/>
              <a:t>Struts2</a:t>
            </a:r>
            <a:r>
              <a:rPr lang="zh-CN" altLang="en-US" dirty="0" smtClean="0"/>
              <a:t>是一种基于</a:t>
            </a:r>
            <a:r>
              <a:rPr lang="en-US" dirty="0" smtClean="0"/>
              <a:t>MVC</a:t>
            </a:r>
            <a:r>
              <a:rPr lang="zh-CN" altLang="en-US" dirty="0" smtClean="0"/>
              <a:t>的轻量级的</a:t>
            </a:r>
            <a:r>
              <a:rPr lang="en-US" dirty="0" smtClean="0"/>
              <a:t>WEB</a:t>
            </a:r>
            <a:r>
              <a:rPr lang="zh-CN" altLang="en-US" dirty="0" smtClean="0"/>
              <a:t>应用框架。</a:t>
            </a:r>
            <a:endParaRPr lang="en-US" altLang="zh-CN" dirty="0" smtClean="0"/>
          </a:p>
          <a:p>
            <a:r>
              <a:rPr lang="en-US" dirty="0" smtClean="0"/>
              <a:t>Model</a:t>
            </a:r>
            <a:r>
              <a:rPr lang="en-US" altLang="zh-CN" dirty="0" smtClean="0"/>
              <a:t>—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View</a:t>
            </a:r>
            <a:r>
              <a:rPr lang="en-US" altLang="zh-CN" dirty="0" smtClean="0"/>
              <a:t>—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Controller</a:t>
            </a:r>
            <a:r>
              <a:rPr lang="en-US" altLang="zh-CN" dirty="0" smtClean="0"/>
              <a:t>—</a:t>
            </a:r>
            <a:r>
              <a:rPr lang="en-US" dirty="0" smtClean="0"/>
              <a:t>FilterDispatcher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Struts 2</a:t>
            </a:r>
            <a:endParaRPr lang="zh-CN" altLang="en-U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838200"/>
            <a:ext cx="6096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请求周期</a:t>
            </a:r>
            <a:endParaRPr lang="en-US" altLang="zh-CN" dirty="0" smtClean="0"/>
          </a:p>
          <a:p>
            <a:r>
              <a:rPr lang="en-US" altLang="zh-CN" dirty="0" smtClean="0"/>
              <a:t>Struts 2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r>
              <a:rPr lang="en-US" altLang="zh-CN" dirty="0" smtClean="0"/>
              <a:t>Struts 2</a:t>
            </a:r>
            <a:r>
              <a:rPr lang="zh-CN" altLang="en-US" dirty="0" smtClean="0"/>
              <a:t>组成介绍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1504</TotalTime>
  <Words>403</Words>
  <Application>Microsoft PowerPoint</Application>
  <PresentationFormat>全屏显示(4:3)</PresentationFormat>
  <Paragraphs>140</Paragraphs>
  <Slides>30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自定义设计方案</vt:lpstr>
      <vt:lpstr>第3学期JAVA模板</vt:lpstr>
      <vt:lpstr>第一章</vt:lpstr>
      <vt:lpstr>目标</vt:lpstr>
      <vt:lpstr>了解Struts 2</vt:lpstr>
      <vt:lpstr>Struts 2的发展史</vt:lpstr>
      <vt:lpstr>Struts 2的发展史</vt:lpstr>
      <vt:lpstr>Struts 2的发展史</vt:lpstr>
      <vt:lpstr>什么是Struts 2</vt:lpstr>
      <vt:lpstr>什么是Struts 2</vt:lpstr>
      <vt:lpstr>Struts 2体系结构</vt:lpstr>
      <vt:lpstr>Struts 2请求周期</vt:lpstr>
      <vt:lpstr>Struts 2请求周期</vt:lpstr>
      <vt:lpstr>Struts 2体系结构</vt:lpstr>
      <vt:lpstr>Struts 2组成介绍</vt:lpstr>
      <vt:lpstr>Struts 2组成介绍</vt:lpstr>
      <vt:lpstr>Struts 2项目资源</vt:lpstr>
      <vt:lpstr>Struts 2项目资源</vt:lpstr>
      <vt:lpstr>Struts 2组成介绍</vt:lpstr>
      <vt:lpstr>如何学习Struts 2</vt:lpstr>
      <vt:lpstr>Struts 2教程文档</vt:lpstr>
      <vt:lpstr>Struts 2指南文档</vt:lpstr>
      <vt:lpstr>通过源码学习Struts 2</vt:lpstr>
      <vt:lpstr>源码学习方法</vt:lpstr>
      <vt:lpstr>示例工程介绍</vt:lpstr>
      <vt:lpstr>运行示例工程</vt:lpstr>
      <vt:lpstr>运行示例工程</vt:lpstr>
      <vt:lpstr>调试跟踪源码</vt:lpstr>
      <vt:lpstr>调试跟踪源码</vt:lpstr>
      <vt:lpstr>搭建运行Struts 2项目</vt:lpstr>
      <vt:lpstr>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166</cp:revision>
  <cp:lastPrinted>1601-01-01T00:00:00Z</cp:lastPrinted>
  <dcterms:created xsi:type="dcterms:W3CDTF">1601-01-01T00:00:00Z</dcterms:created>
  <dcterms:modified xsi:type="dcterms:W3CDTF">2012-10-10T01:08:13Z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