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</p:sldMasterIdLst>
  <p:notesMasterIdLst>
    <p:notesMasterId r:id="rId43"/>
  </p:notesMasterIdLst>
  <p:sldIdLst>
    <p:sldId id="256" r:id="rId3"/>
    <p:sldId id="299" r:id="rId4"/>
    <p:sldId id="258" r:id="rId5"/>
    <p:sldId id="261" r:id="rId6"/>
    <p:sldId id="300" r:id="rId7"/>
    <p:sldId id="301" r:id="rId8"/>
    <p:sldId id="308" r:id="rId9"/>
    <p:sldId id="302" r:id="rId10"/>
    <p:sldId id="303" r:id="rId11"/>
    <p:sldId id="310" r:id="rId12"/>
    <p:sldId id="309" r:id="rId13"/>
    <p:sldId id="312" r:id="rId14"/>
    <p:sldId id="311" r:id="rId15"/>
    <p:sldId id="305" r:id="rId16"/>
    <p:sldId id="313" r:id="rId17"/>
    <p:sldId id="316" r:id="rId18"/>
    <p:sldId id="317" r:id="rId19"/>
    <p:sldId id="319" r:id="rId20"/>
    <p:sldId id="314" r:id="rId21"/>
    <p:sldId id="321" r:id="rId22"/>
    <p:sldId id="322" r:id="rId23"/>
    <p:sldId id="320" r:id="rId24"/>
    <p:sldId id="327" r:id="rId25"/>
    <p:sldId id="326" r:id="rId26"/>
    <p:sldId id="328" r:id="rId27"/>
    <p:sldId id="329" r:id="rId28"/>
    <p:sldId id="325" r:id="rId29"/>
    <p:sldId id="330" r:id="rId30"/>
    <p:sldId id="324" r:id="rId31"/>
    <p:sldId id="323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260" r:id="rId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396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3C24-BA58-4667-9711-903887503320}" type="datetimeFigureOut">
              <a:rPr lang="zh-CN" altLang="en-US" smtClean="0"/>
              <a:pPr/>
              <a:t>2012-10-10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5070-4170-4D53-81A8-ACE9561911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E37A81-074E-4989-953A-AC4A9F48413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8" descr="最后确定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9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ADBE-86E0-4296-9932-6DC53B9BAF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6400" y="0"/>
            <a:ext cx="2098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46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7125D-F5FF-4EFA-A011-71B446A569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313" y="0"/>
            <a:ext cx="62277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A7A297-9B1A-4B0C-B579-FB9A7FEC13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9" descr="2012新版LOGOda - 副本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244475"/>
            <a:ext cx="1835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dministrator\Desktop\555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9149-BD45-4D89-9FB2-944AD522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980C5-2D82-405F-B8DE-68B06D2B86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37E43-411F-454E-8F85-6296A60678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51EC1-635D-4585-81B1-F73787920D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8D2D1-7F31-484E-B802-2E93564235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9B04C-0D87-4151-A133-D5091A45AD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22776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25B0D-212A-41DE-A3DA-1566B238012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8" descr="最后确定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812088" y="6538913"/>
            <a:ext cx="1331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隶书" pitchFamily="49" charset="-122"/>
                <a:ea typeface="隶书" pitchFamily="49" charset="-122"/>
              </a:rPr>
              <a:t>SSOFT  V2.0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A3C25B0D-212A-41DE-A3DA-1566B238012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Picture 19" descr="2012新版LOGOda - 副本副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88913"/>
            <a:ext cx="1571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 descr="C:\Users\Administrator\Desktop\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2088" y="6165850"/>
            <a:ext cx="11350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8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Struts 2 </a:t>
            </a:r>
            <a:r>
              <a:rPr lang="zh-CN" altLang="en-US" dirty="0"/>
              <a:t>核心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dirty="0" smtClean="0"/>
              <a:t>action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后缀</a:t>
            </a:r>
            <a:endParaRPr lang="en-US" altLang="zh-CN" dirty="0" smtClean="0"/>
          </a:p>
          <a:p>
            <a:pPr lvl="1"/>
            <a:r>
              <a:rPr lang="en-US" dirty="0" smtClean="0"/>
              <a:t>&lt;constant name=</a:t>
            </a:r>
            <a:r>
              <a:rPr lang="en-US" i="1" dirty="0" smtClean="0"/>
              <a:t>"</a:t>
            </a:r>
            <a:r>
              <a:rPr lang="en-US" i="1" dirty="0" err="1" smtClean="0"/>
              <a:t>struts.action.extension</a:t>
            </a:r>
            <a:r>
              <a:rPr lang="en-US" i="1" dirty="0" smtClean="0"/>
              <a:t>"</a:t>
            </a:r>
            <a:r>
              <a:rPr lang="en-US" dirty="0" smtClean="0"/>
              <a:t> value=</a:t>
            </a:r>
            <a:r>
              <a:rPr lang="en-US" i="1" dirty="0" smtClean="0"/>
              <a:t>"action"</a:t>
            </a:r>
            <a:r>
              <a:rPr lang="en-US" dirty="0" smtClean="0"/>
              <a:t> /&gt;</a:t>
            </a:r>
            <a:endParaRPr lang="en-US" altLang="zh-CN" dirty="0" smtClean="0"/>
          </a:p>
          <a:p>
            <a:r>
              <a:rPr lang="en-US" dirty="0" smtClean="0"/>
              <a:t>Action</a:t>
            </a:r>
            <a:r>
              <a:rPr lang="zh-CN" altLang="en-US" dirty="0" smtClean="0"/>
              <a:t>所在包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dirty="0" smtClean="0"/>
              <a:t>&lt;default-action-ref name=</a:t>
            </a:r>
            <a:r>
              <a:rPr lang="en-US" i="1" dirty="0" smtClean="0"/>
              <a:t>"index"</a:t>
            </a:r>
            <a:r>
              <a:rPr lang="en-US" dirty="0" smtClean="0"/>
              <a:t> /&gt;</a:t>
            </a:r>
            <a:endParaRPr lang="en-US" altLang="zh-CN" dirty="0" smtClean="0"/>
          </a:p>
          <a:p>
            <a:r>
              <a:rPr lang="zh-CN" altLang="en-US" dirty="0" smtClean="0"/>
              <a:t>默认</a:t>
            </a:r>
            <a:r>
              <a:rPr lang="zh-CN" altLang="en-US" dirty="0" smtClean="0"/>
              <a:t>的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&lt;default-action-ref name=</a:t>
            </a:r>
            <a:r>
              <a:rPr lang="en-US" i="1" dirty="0" smtClean="0"/>
              <a:t>"index"</a:t>
            </a:r>
            <a:r>
              <a:rPr lang="en-US" dirty="0" smtClean="0"/>
              <a:t> </a:t>
            </a:r>
            <a:r>
              <a:rPr lang="en-US" dirty="0" smtClean="0"/>
              <a:t>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214437"/>
          </a:xfrm>
        </p:spPr>
        <p:txBody>
          <a:bodyPr/>
          <a:lstStyle/>
          <a:p>
            <a:r>
              <a:rPr lang="en-US" dirty="0" smtClean="0"/>
              <a:t>Action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&lt;action name=</a:t>
            </a:r>
            <a:r>
              <a:rPr lang="en-US" i="1" dirty="0" smtClean="0"/>
              <a:t>"index"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&lt;result type=</a:t>
            </a:r>
            <a:r>
              <a:rPr lang="en-US" i="1" dirty="0" smtClean="0"/>
              <a:t>"</a:t>
            </a:r>
            <a:r>
              <a:rPr lang="en-US" i="1" dirty="0" err="1" smtClean="0"/>
              <a:t>redirectAction</a:t>
            </a:r>
            <a:r>
              <a:rPr lang="en-US" i="1" dirty="0" smtClean="0"/>
              <a:t>"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   &lt;</a:t>
            </a:r>
            <a:r>
              <a:rPr lang="en-US" dirty="0" err="1" smtClean="0"/>
              <a:t>param</a:t>
            </a:r>
            <a:r>
              <a:rPr lang="en-US" dirty="0" smtClean="0"/>
              <a:t> name=</a:t>
            </a:r>
            <a:r>
              <a:rPr lang="en-US" i="1" dirty="0" smtClean="0"/>
              <a:t>"</a:t>
            </a:r>
            <a:r>
              <a:rPr lang="en-US" i="1" dirty="0" err="1" smtClean="0"/>
              <a:t>actionName</a:t>
            </a:r>
            <a:r>
              <a:rPr lang="en-US" i="1" dirty="0" smtClean="0"/>
              <a:t>"</a:t>
            </a:r>
            <a:r>
              <a:rPr lang="en-US" dirty="0" smtClean="0"/>
              <a:t>&gt;</a:t>
            </a:r>
            <a:r>
              <a:rPr lang="en-US" dirty="0" err="1" smtClean="0"/>
              <a:t>HelloWorld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   &lt;</a:t>
            </a:r>
            <a:r>
              <a:rPr lang="en-US" dirty="0" err="1" smtClean="0"/>
              <a:t>param</a:t>
            </a:r>
            <a:r>
              <a:rPr lang="en-US" dirty="0" smtClean="0"/>
              <a:t> name=</a:t>
            </a:r>
            <a:r>
              <a:rPr lang="en-US" i="1" dirty="0" smtClean="0"/>
              <a:t>"namespace"</a:t>
            </a:r>
            <a:r>
              <a:rPr lang="en-US" dirty="0" smtClean="0"/>
              <a:t>&gt;/example&lt;/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&lt;/action&gt;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en-US" sz="2800" dirty="0" smtClean="0"/>
              <a:t>Action </a:t>
            </a:r>
            <a:r>
              <a:rPr lang="zh-CN" altLang="en-US" sz="2800" dirty="0" smtClean="0"/>
              <a:t>典型配置， 指定</a:t>
            </a:r>
            <a:r>
              <a:rPr lang="en-US" sz="2800" dirty="0" smtClean="0"/>
              <a:t>name class </a:t>
            </a:r>
            <a:r>
              <a:rPr lang="zh-CN" altLang="en-US" sz="2800" dirty="0" smtClean="0"/>
              <a:t>属性</a:t>
            </a:r>
            <a:r>
              <a:rPr lang="en-US" sz="2800" dirty="0" smtClean="0"/>
              <a:t>,</a:t>
            </a:r>
            <a:r>
              <a:rPr lang="zh-CN" altLang="en-US" sz="2800" dirty="0" smtClean="0"/>
              <a:t>包含</a:t>
            </a:r>
            <a:r>
              <a:rPr lang="en-US" sz="2800" dirty="0" smtClean="0"/>
              <a:t>result</a:t>
            </a:r>
            <a:r>
              <a:rPr lang="zh-CN" altLang="en-US" sz="2800" dirty="0" smtClean="0"/>
              <a:t>节点配置</a:t>
            </a:r>
            <a:endParaRPr lang="en-US" sz="28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58ED5"/>
              </a:buClr>
              <a:buSzTx/>
              <a:buFont typeface="Arial" charset="0"/>
              <a:buChar char="–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&lt;action name=</a:t>
            </a:r>
            <a:r>
              <a:rPr lang="en-US" i="1" dirty="0" smtClean="0"/>
              <a:t>"</a:t>
            </a:r>
            <a:r>
              <a:rPr lang="en-US" i="1" dirty="0" err="1" smtClean="0"/>
              <a:t>HelloWorld</a:t>
            </a:r>
            <a:r>
              <a:rPr lang="en-US" i="1" dirty="0" smtClean="0"/>
              <a:t>"</a:t>
            </a:r>
            <a:r>
              <a:rPr lang="en-US" dirty="0" smtClean="0"/>
              <a:t> class=</a:t>
            </a:r>
            <a:r>
              <a:rPr lang="en-US" i="1" dirty="0" smtClean="0"/>
              <a:t>"</a:t>
            </a:r>
            <a:r>
              <a:rPr lang="en-US" i="1" dirty="0" err="1" smtClean="0"/>
              <a:t>example.HelloWorld</a:t>
            </a:r>
            <a:r>
              <a:rPr lang="en-US" i="1" dirty="0" smtClean="0"/>
              <a:t>"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&lt;result&gt;/example/HelloWorld.jsp&lt;/result&gt;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&lt;/</a:t>
            </a:r>
            <a:r>
              <a:rPr lang="en-US" dirty="0" smtClean="0"/>
              <a:t>action&gt;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</a:t>
            </a:r>
            <a:r>
              <a:rPr lang="zh-CN" altLang="en-US" dirty="0" smtClean="0"/>
              <a:t>模块化管理</a:t>
            </a:r>
            <a:r>
              <a:rPr lang="en-US" dirty="0" smtClean="0"/>
              <a:t>struts.xml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en-US" dirty="0" smtClean="0"/>
              <a:t>&lt;include file="struts-login.xml"/&gt;</a:t>
            </a:r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Action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en-US" altLang="zh-CN" dirty="0" err="1" smtClean="0"/>
              <a:t>ActionSupport</a:t>
            </a:r>
            <a:endParaRPr lang="en-US" altLang="zh-CN" dirty="0" smtClean="0"/>
          </a:p>
          <a:p>
            <a:r>
              <a:rPr lang="zh-CN" altLang="en-US" dirty="0" smtClean="0"/>
              <a:t>动态方法调用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通配符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en-US" dirty="0" smtClean="0"/>
              <a:t>Action</a:t>
            </a:r>
            <a:r>
              <a:rPr lang="zh-CN" altLang="en-US" dirty="0" smtClean="0"/>
              <a:t>类是一个普通的</a:t>
            </a:r>
            <a:r>
              <a:rPr lang="en-US" dirty="0" smtClean="0"/>
              <a:t>POJO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dirty="0" smtClean="0"/>
              <a:t>Action</a:t>
            </a:r>
            <a:r>
              <a:rPr lang="zh-CN" altLang="en-US" dirty="0" smtClean="0"/>
              <a:t>相关的映射</a:t>
            </a:r>
            <a:endParaRPr lang="en-US" altLang="zh-CN" dirty="0" smtClean="0"/>
          </a:p>
          <a:p>
            <a:r>
              <a:rPr lang="zh-CN" altLang="en-US" dirty="0" smtClean="0"/>
              <a:t>页面标签</a:t>
            </a:r>
            <a:r>
              <a:rPr lang="zh-CN" altLang="en-US" dirty="0" smtClean="0"/>
              <a:t>来</a:t>
            </a:r>
            <a:r>
              <a:rPr lang="zh-CN" altLang="en-US" dirty="0" smtClean="0"/>
              <a:t>输出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 err="1" smtClean="0"/>
              <a:t>ActionSupport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接口类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en-US" altLang="zh-CN" dirty="0" err="1" smtClean="0"/>
              <a:t>ActionSupport</a:t>
            </a:r>
            <a:r>
              <a:rPr lang="zh-CN" altLang="en-US" dirty="0" smtClean="0"/>
              <a:t>重载</a:t>
            </a:r>
            <a:r>
              <a:rPr lang="en-US" altLang="zh-CN" dirty="0" smtClean="0"/>
              <a:t>execute()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动态方法调用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一个</a:t>
            </a:r>
            <a:r>
              <a:rPr lang="en-US" dirty="0" smtClean="0"/>
              <a:t>Action</a:t>
            </a:r>
            <a:r>
              <a:rPr lang="zh-CN" altLang="en-US" dirty="0" smtClean="0"/>
              <a:t>内包含多个控制处理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dirty="0" smtClean="0"/>
              <a:t>动态方法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dirty="0" smtClean="0"/>
              <a:t>Action</a:t>
            </a:r>
            <a:r>
              <a:rPr lang="en-US" dirty="0" smtClean="0"/>
              <a:t>="</a:t>
            </a:r>
            <a:r>
              <a:rPr lang="en-US" dirty="0" err="1" smtClean="0"/>
              <a:t>ActionName</a:t>
            </a:r>
            <a:r>
              <a:rPr lang="zh-CN" altLang="en-US" dirty="0" smtClean="0"/>
              <a:t>！</a:t>
            </a:r>
            <a:r>
              <a:rPr lang="en-US" dirty="0" err="1" smtClean="0"/>
              <a:t>methodName</a:t>
            </a:r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动态方法调用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简单示例</a:t>
            </a:r>
            <a:endParaRPr lang="en-US" altLang="zh-CN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5800" y="1981200"/>
            <a:ext cx="79248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LoginRegistAction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ActionSupport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 algn="l"/>
            <a:r>
              <a:rPr lang="en-US" altLang="zh-CN" dirty="0" smtClean="0"/>
              <a:t>	</a:t>
            </a:r>
            <a:r>
              <a:rPr lang="en-US" dirty="0" smtClean="0"/>
              <a:t>//Action</a:t>
            </a:r>
            <a:r>
              <a:rPr lang="zh-CN" altLang="en-US" dirty="0" smtClean="0"/>
              <a:t>包含的注册控制逻辑</a:t>
            </a:r>
          </a:p>
          <a:p>
            <a:pPr algn="l"/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regist</a:t>
            </a:r>
            <a:r>
              <a:rPr lang="en-US" dirty="0" smtClean="0"/>
              <a:t>() </a:t>
            </a:r>
            <a:r>
              <a:rPr lang="en-US" b="1" dirty="0" smtClean="0"/>
              <a:t>throws</a:t>
            </a:r>
            <a:r>
              <a:rPr lang="en-US" dirty="0" smtClean="0"/>
              <a:t> Exception</a:t>
            </a:r>
            <a:endParaRPr lang="zh-CN" alt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{…}</a:t>
            </a:r>
            <a:endParaRPr lang="zh-CN" altLang="en-US" dirty="0" smtClean="0"/>
          </a:p>
          <a:p>
            <a:pPr lvl="0" indent="228600" algn="l"/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85800" y="4114800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regist</a:t>
            </a:r>
            <a:r>
              <a:rPr lang="en-US" dirty="0" smtClean="0"/>
              <a:t>(){</a:t>
            </a:r>
            <a:endParaRPr lang="zh-CN" altLang="en-US" dirty="0" smtClean="0"/>
          </a:p>
          <a:p>
            <a:pPr algn="l"/>
            <a:r>
              <a:rPr lang="en-US" dirty="0" smtClean="0"/>
              <a:t>     //</a:t>
            </a:r>
            <a:r>
              <a:rPr lang="zh-CN" altLang="en-US" dirty="0" smtClean="0"/>
              <a:t>获取</a:t>
            </a:r>
            <a:r>
              <a:rPr lang="en-US" dirty="0" smtClean="0"/>
              <a:t>JSP</a:t>
            </a:r>
            <a:r>
              <a:rPr lang="zh-CN" altLang="en-US" dirty="0" smtClean="0"/>
              <a:t>页面中的一个表单元素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targetForm</a:t>
            </a:r>
            <a:r>
              <a:rPr lang="en-US" dirty="0" smtClean="0"/>
              <a:t> =</a:t>
            </a:r>
            <a:r>
              <a:rPr lang="en-US" dirty="0" err="1" smtClean="0"/>
              <a:t>document.forms</a:t>
            </a:r>
            <a:r>
              <a:rPr lang="en-US" dirty="0" smtClean="0"/>
              <a:t>[0];</a:t>
            </a:r>
            <a:endParaRPr lang="zh-CN" altLang="en-US" dirty="0" smtClean="0"/>
          </a:p>
          <a:p>
            <a:pPr algn="l"/>
            <a:r>
              <a:rPr lang="en-US" dirty="0" smtClean="0"/>
              <a:t>     //</a:t>
            </a:r>
            <a:r>
              <a:rPr lang="zh-CN" altLang="en-US" dirty="0" smtClean="0"/>
              <a:t>动态修改目标表单的</a:t>
            </a:r>
            <a:r>
              <a:rPr lang="en-US" dirty="0" smtClean="0"/>
              <a:t>action</a:t>
            </a:r>
            <a:r>
              <a:rPr lang="zh-CN" altLang="en-US" dirty="0" smtClean="0"/>
              <a:t>属性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targetForm.action</a:t>
            </a:r>
            <a:r>
              <a:rPr lang="en-US" dirty="0" smtClean="0"/>
              <a:t> = "</a:t>
            </a:r>
            <a:r>
              <a:rPr lang="en-US" dirty="0" err="1" smtClean="0"/>
              <a:t>login!regist</a:t>
            </a:r>
            <a:r>
              <a:rPr lang="en-US" dirty="0" smtClean="0"/>
              <a:t>";</a:t>
            </a:r>
            <a:endParaRPr lang="zh-CN" altLang="en-US" dirty="0" smtClean="0"/>
          </a:p>
          <a:p>
            <a:pPr algn="l"/>
            <a:r>
              <a:rPr lang="en-US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600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Action </a:t>
            </a:r>
            <a:r>
              <a:rPr lang="zh-CN" altLang="en-US" dirty="0" smtClean="0"/>
              <a:t>类：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7338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页面请求：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dirty="0" smtClean="0"/>
              <a:t>&lt;action&gt;</a:t>
            </a:r>
            <a:r>
              <a:rPr lang="zh-CN" altLang="en-US" dirty="0" smtClean="0"/>
              <a:t>元素时，指定</a:t>
            </a:r>
            <a:r>
              <a:rPr lang="en-US" dirty="0" smtClean="0"/>
              <a:t>action</a:t>
            </a:r>
            <a:r>
              <a:rPr lang="zh-CN" altLang="en-US" dirty="0" smtClean="0"/>
              <a:t>的</a:t>
            </a:r>
            <a:r>
              <a:rPr lang="en-US" dirty="0" smtClean="0"/>
              <a:t>method</a:t>
            </a:r>
            <a:endParaRPr lang="en-US" dirty="0" smtClean="0"/>
          </a:p>
          <a:p>
            <a:pPr lvl="1"/>
            <a:r>
              <a:rPr lang="en-US" dirty="0" smtClean="0"/>
              <a:t>&lt;action </a:t>
            </a:r>
            <a:r>
              <a:rPr lang="en-US" dirty="0" smtClean="0"/>
              <a:t>name=</a:t>
            </a:r>
            <a:r>
              <a:rPr lang="zh-CN" altLang="en-US" dirty="0" smtClean="0"/>
              <a:t>＂</a:t>
            </a:r>
            <a:r>
              <a:rPr lang="en-US" dirty="0" smtClean="0"/>
              <a:t>Login</a:t>
            </a:r>
            <a:r>
              <a:rPr lang="zh-CN" altLang="en-US" dirty="0" smtClean="0"/>
              <a:t>＂</a:t>
            </a:r>
            <a:r>
              <a:rPr lang="en-US" dirty="0" smtClean="0"/>
              <a:t>class=</a:t>
            </a:r>
            <a:r>
              <a:rPr lang="zh-CN" altLang="en-US" dirty="0" smtClean="0"/>
              <a:t>＂</a:t>
            </a:r>
            <a:r>
              <a:rPr lang="en-US" dirty="0" err="1" smtClean="0"/>
              <a:t>example.LoginAction</a:t>
            </a:r>
            <a:r>
              <a:rPr lang="zh-CN" altLang="en-US" dirty="0" smtClean="0"/>
              <a:t>＂</a:t>
            </a:r>
            <a:r>
              <a:rPr lang="en-US" dirty="0" smtClean="0"/>
              <a:t>method=</a:t>
            </a:r>
            <a:r>
              <a:rPr lang="zh-CN" altLang="en-US" dirty="0" smtClean="0"/>
              <a:t>＂</a:t>
            </a:r>
            <a:r>
              <a:rPr lang="en-US" dirty="0" smtClean="0"/>
              <a:t>login</a:t>
            </a:r>
            <a:r>
              <a:rPr lang="zh-CN" altLang="en-US" dirty="0" smtClean="0"/>
              <a:t>＂</a:t>
            </a:r>
            <a:r>
              <a:rPr lang="en-US" dirty="0" smtClean="0"/>
              <a:t>/&gt;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74738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Struts 2</a:t>
            </a:r>
            <a:endParaRPr lang="zh-CN" altLang="en-US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体系结构</a:t>
            </a:r>
            <a:endParaRPr lang="zh-CN" altLang="en-US" dirty="0"/>
          </a:p>
          <a:p>
            <a:r>
              <a:rPr lang="zh-CN" altLang="en-US" dirty="0" smtClean="0"/>
              <a:t>掌握如何通过文档学习</a:t>
            </a:r>
            <a:r>
              <a:rPr lang="en-US" altLang="zh-CN" dirty="0" smtClean="0"/>
              <a:t>Struts 2</a:t>
            </a:r>
            <a:endParaRPr lang="zh-CN" altLang="en-US" dirty="0"/>
          </a:p>
          <a:p>
            <a:r>
              <a:rPr lang="zh-CN" altLang="en-US" dirty="0" smtClean="0"/>
              <a:t>掌握如何通过源码学习</a:t>
            </a:r>
            <a:r>
              <a:rPr lang="en-US" altLang="zh-CN" dirty="0" smtClean="0"/>
              <a:t>Struts 2</a:t>
            </a:r>
            <a:endParaRPr lang="zh-CN" altLang="en-US" dirty="0" smtClean="0"/>
          </a:p>
          <a:p>
            <a:r>
              <a:rPr lang="zh-CN" altLang="en-US" dirty="0" smtClean="0"/>
              <a:t>可以搭建运行简单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</a:t>
            </a:r>
            <a:r>
              <a:rPr lang="zh-CN" altLang="en-US" dirty="0" smtClean="0"/>
              <a:t>配符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使用数字模式字符串定义</a:t>
            </a:r>
            <a:r>
              <a:rPr lang="en-US" dirty="0" smtClean="0"/>
              <a:t>Action</a:t>
            </a:r>
            <a:r>
              <a:rPr lang="zh-CN" altLang="en-US" dirty="0" smtClean="0"/>
              <a:t>的</a:t>
            </a:r>
            <a:r>
              <a:rPr lang="en-US" dirty="0" smtClean="0"/>
              <a:t>name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smtClean="0"/>
              <a:t>*</a:t>
            </a:r>
            <a:r>
              <a:rPr lang="zh-CN" altLang="en-US" dirty="0" smtClean="0"/>
              <a:t>所代替的字符串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5800" y="2667000"/>
            <a:ext cx="7924800" cy="305609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&lt;!-- </a:t>
            </a:r>
            <a:r>
              <a:rPr lang="zh-CN" altLang="en-US" dirty="0" smtClean="0"/>
              <a:t>使用数字模式字符串定义</a:t>
            </a:r>
            <a:r>
              <a:rPr lang="en-US" dirty="0" smtClean="0"/>
              <a:t>Action</a:t>
            </a:r>
            <a:r>
              <a:rPr lang="zh-CN" altLang="en-US" dirty="0" smtClean="0"/>
              <a:t>的</a:t>
            </a:r>
            <a:r>
              <a:rPr lang="en-US" dirty="0" smtClean="0"/>
              <a:t>name</a:t>
            </a:r>
            <a:r>
              <a:rPr lang="zh-CN" altLang="en-US" dirty="0" smtClean="0"/>
              <a:t>，指定所有以</a:t>
            </a:r>
            <a:r>
              <a:rPr lang="en-US" dirty="0" smtClean="0"/>
              <a:t>Action</a:t>
            </a:r>
            <a:r>
              <a:rPr lang="zh-CN" altLang="en-US" dirty="0" smtClean="0"/>
              <a:t>结尾</a:t>
            </a:r>
          </a:p>
          <a:p>
            <a:pPr algn="l"/>
            <a:r>
              <a:rPr lang="zh-CN" altLang="en-US" dirty="0" smtClean="0"/>
              <a:t>的</a:t>
            </a:r>
            <a:r>
              <a:rPr lang="zh-CN" altLang="en-US" dirty="0" smtClean="0"/>
              <a:t>请求，都可用</a:t>
            </a:r>
            <a:r>
              <a:rPr lang="en-US" dirty="0" err="1" smtClean="0"/>
              <a:t>lexample</a:t>
            </a:r>
            <a:r>
              <a:rPr lang="en-US" dirty="0" smtClean="0"/>
              <a:t>.{1}Action</a:t>
            </a:r>
            <a:r>
              <a:rPr lang="zh-CN" altLang="en-US" dirty="0" smtClean="0"/>
              <a:t>来处理，这个</a:t>
            </a:r>
            <a:r>
              <a:rPr lang="en-US" dirty="0" smtClean="0"/>
              <a:t>{1}</a:t>
            </a:r>
            <a:r>
              <a:rPr lang="zh-CN" altLang="en-US" dirty="0" smtClean="0"/>
              <a:t>代表进行模式匹配</a:t>
            </a:r>
            <a:r>
              <a:rPr lang="zh-CN" altLang="en-US" dirty="0" smtClean="0"/>
              <a:t>时第一</a:t>
            </a:r>
            <a:r>
              <a:rPr lang="zh-CN" altLang="en-US" dirty="0" smtClean="0"/>
              <a:t>个</a:t>
            </a:r>
            <a:r>
              <a:rPr lang="en-US" dirty="0" smtClean="0"/>
              <a:t>*</a:t>
            </a:r>
            <a:r>
              <a:rPr lang="zh-CN" altLang="en-US" dirty="0" smtClean="0"/>
              <a:t>所代替的字符串</a:t>
            </a:r>
            <a:r>
              <a:rPr lang="en-US" dirty="0" smtClean="0"/>
              <a:t> </a:t>
            </a:r>
            <a:r>
              <a:rPr lang="en-US" dirty="0" smtClean="0"/>
              <a:t>--&gt;</a:t>
            </a:r>
          </a:p>
          <a:p>
            <a:pPr algn="l"/>
            <a:endParaRPr lang="zh-CN" altLang="en-US" dirty="0" smtClean="0"/>
          </a:p>
          <a:p>
            <a:pPr algn="l"/>
            <a:r>
              <a:rPr lang="en-US" dirty="0" smtClean="0"/>
              <a:t>         &lt;action name=</a:t>
            </a:r>
            <a:r>
              <a:rPr lang="en-US" i="1" dirty="0" smtClean="0"/>
              <a:t>"*Action"</a:t>
            </a:r>
            <a:r>
              <a:rPr lang="en-US" dirty="0" smtClean="0"/>
              <a:t>  class=</a:t>
            </a:r>
            <a:r>
              <a:rPr lang="en-US" i="1" dirty="0" smtClean="0"/>
              <a:t>"example.{1}Action"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&lt;result name=</a:t>
            </a:r>
            <a:r>
              <a:rPr lang="en-US" i="1" dirty="0" smtClean="0"/>
              <a:t>"input"</a:t>
            </a:r>
            <a:r>
              <a:rPr lang="en-US" dirty="0" smtClean="0"/>
              <a:t>&gt;/login.jsp&lt;/result 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&lt;result name=</a:t>
            </a:r>
            <a:r>
              <a:rPr lang="en-US" i="1" dirty="0" smtClean="0"/>
              <a:t>"error"</a:t>
            </a:r>
            <a:r>
              <a:rPr lang="en-US" dirty="0" smtClean="0"/>
              <a:t>&gt;/error.jsp&lt;/result&gt;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&lt;result name=</a:t>
            </a:r>
            <a:r>
              <a:rPr lang="en-US" i="1" dirty="0" smtClean="0"/>
              <a:t>"success"</a:t>
            </a:r>
            <a:r>
              <a:rPr lang="en-US" dirty="0" smtClean="0"/>
              <a:t>&gt;/welcome.jsp&lt;/result&gt;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          &lt;/action&gt;</a:t>
            </a:r>
            <a:endParaRPr lang="zh-CN" altLang="en-US" dirty="0" smtClean="0"/>
          </a:p>
          <a:p>
            <a:pPr algn="l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</a:t>
            </a:r>
            <a:r>
              <a:rPr lang="zh-CN" altLang="en-US" dirty="0" smtClean="0"/>
              <a:t>配符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class</a:t>
            </a:r>
            <a:r>
              <a:rPr lang="zh-CN" altLang="en-US" dirty="0" smtClean="0"/>
              <a:t>属性和</a:t>
            </a:r>
            <a:r>
              <a:rPr lang="en-US" dirty="0" smtClean="0"/>
              <a:t>method</a:t>
            </a:r>
            <a:r>
              <a:rPr lang="zh-CN" altLang="en-US" dirty="0" smtClean="0"/>
              <a:t>属性中同时使用</a:t>
            </a:r>
            <a:r>
              <a:rPr lang="zh-CN" altLang="en-US" dirty="0" smtClean="0"/>
              <a:t>表达式</a:t>
            </a:r>
            <a:endParaRPr lang="en-US" altLang="zh-CN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1681162"/>
            <a:ext cx="7924800" cy="985838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&lt;!-- </a:t>
            </a:r>
            <a:r>
              <a:rPr lang="zh-CN" altLang="en-US" dirty="0" smtClean="0"/>
              <a:t>定义了一个</a:t>
            </a:r>
            <a:r>
              <a:rPr lang="en-US" dirty="0" smtClean="0"/>
              <a:t>action</a:t>
            </a:r>
            <a:r>
              <a:rPr lang="zh-CN" altLang="en-US" dirty="0" smtClean="0"/>
              <a:t>，同时在</a:t>
            </a:r>
            <a:r>
              <a:rPr lang="en-US" dirty="0" smtClean="0"/>
              <a:t>class</a:t>
            </a:r>
            <a:r>
              <a:rPr lang="zh-CN" altLang="en-US" dirty="0" smtClean="0"/>
              <a:t>属性和</a:t>
            </a:r>
            <a:r>
              <a:rPr lang="en-US" dirty="0" smtClean="0"/>
              <a:t>method</a:t>
            </a:r>
            <a:r>
              <a:rPr lang="zh-CN" altLang="en-US" dirty="0" smtClean="0"/>
              <a:t>属性中同时使用表达式</a:t>
            </a:r>
            <a:r>
              <a:rPr lang="en-US" dirty="0" smtClean="0"/>
              <a:t> </a:t>
            </a:r>
            <a:r>
              <a:rPr lang="en-US" dirty="0" smtClean="0"/>
              <a:t>-&gt;</a:t>
            </a:r>
            <a:endParaRPr lang="zh-CN" altLang="en-US" dirty="0" smtClean="0"/>
          </a:p>
          <a:p>
            <a:r>
              <a:rPr lang="en-US" dirty="0" smtClean="0"/>
              <a:t>&lt;action name=</a:t>
            </a:r>
            <a:r>
              <a:rPr lang="zh-CN" altLang="en-US" dirty="0" smtClean="0"/>
              <a:t>＂</a:t>
            </a:r>
            <a:r>
              <a:rPr lang="en-US" dirty="0" smtClean="0"/>
              <a:t>*-*</a:t>
            </a:r>
            <a:r>
              <a:rPr lang="zh-CN" altLang="en-US" dirty="0" smtClean="0"/>
              <a:t>＂</a:t>
            </a:r>
            <a:r>
              <a:rPr lang="en-US" dirty="0" smtClean="0"/>
              <a:t> method=</a:t>
            </a:r>
            <a:r>
              <a:rPr lang="zh-CN" altLang="en-US" dirty="0" smtClean="0"/>
              <a:t>＂</a:t>
            </a:r>
            <a:r>
              <a:rPr lang="en-US" dirty="0" smtClean="0"/>
              <a:t>{2}</a:t>
            </a:r>
            <a:r>
              <a:rPr lang="zh-CN" altLang="en-US" dirty="0" smtClean="0"/>
              <a:t>＂</a:t>
            </a:r>
            <a:r>
              <a:rPr lang="en-US" dirty="0" smtClean="0"/>
              <a:t>  class=</a:t>
            </a:r>
            <a:r>
              <a:rPr lang="zh-CN" altLang="en-US" dirty="0" smtClean="0"/>
              <a:t>＂</a:t>
            </a:r>
            <a:r>
              <a:rPr lang="en-US" dirty="0" smtClean="0"/>
              <a:t>action.{1}</a:t>
            </a:r>
            <a:r>
              <a:rPr lang="zh-CN" altLang="en-US" dirty="0" smtClean="0"/>
              <a:t>＂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33528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50000"/>
              </a:lnSpc>
              <a:spcBef>
                <a:spcPct val="20000"/>
              </a:spcBef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黑体" pitchFamily="49" charset="-122"/>
              </a:rPr>
              <a:t>匹配任意的</a:t>
            </a:r>
            <a:r>
              <a:rPr lang="en-US" sz="2800" b="1" dirty="0" smtClean="0">
                <a:latin typeface="+mn-lt"/>
                <a:ea typeface="黑体" pitchFamily="49" charset="-122"/>
              </a:rPr>
              <a:t>Action</a:t>
            </a:r>
            <a:endParaRPr lang="en-US" altLang="zh-CN" sz="2800" b="1" dirty="0" smtClean="0">
              <a:latin typeface="+mn-lt"/>
              <a:ea typeface="黑体" pitchFamily="49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4191000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&lt;!-- </a:t>
            </a:r>
            <a:r>
              <a:rPr lang="zh-CN" altLang="en-US" dirty="0" smtClean="0"/>
              <a:t>定义一个通用</a:t>
            </a:r>
            <a:r>
              <a:rPr lang="en-US" dirty="0" smtClean="0"/>
              <a:t>Action --&gt;</a:t>
            </a:r>
            <a:endParaRPr lang="zh-CN" altLang="en-US" dirty="0" smtClean="0"/>
          </a:p>
          <a:p>
            <a:pPr algn="l"/>
            <a:r>
              <a:rPr lang="en-US" dirty="0" smtClean="0"/>
              <a:t>&lt;action </a:t>
            </a:r>
            <a:r>
              <a:rPr lang="en-US" b="1" dirty="0" smtClean="0"/>
              <a:t>name=</a:t>
            </a:r>
            <a:r>
              <a:rPr lang="zh-CN" altLang="en-US" b="1" dirty="0" smtClean="0"/>
              <a:t>＂</a:t>
            </a:r>
            <a:r>
              <a:rPr lang="en-US" b="1" dirty="0" smtClean="0"/>
              <a:t>*</a:t>
            </a:r>
            <a:r>
              <a:rPr lang="zh-CN" altLang="en-US" b="1" dirty="0" smtClean="0"/>
              <a:t>＂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&lt;!-- </a:t>
            </a:r>
            <a:r>
              <a:rPr lang="zh-CN" altLang="en-US" dirty="0" smtClean="0"/>
              <a:t>使用表达式定义</a:t>
            </a:r>
            <a:r>
              <a:rPr lang="en-US" dirty="0" smtClean="0"/>
              <a:t>Result&gt;</a:t>
            </a:r>
            <a:endParaRPr lang="zh-CN" altLang="en-US" dirty="0" smtClean="0"/>
          </a:p>
          <a:p>
            <a:pPr algn="l"/>
            <a:r>
              <a:rPr lang="en-US" dirty="0" smtClean="0"/>
              <a:t>     &lt;result&gt;/</a:t>
            </a:r>
            <a:r>
              <a:rPr lang="en-US" b="1" dirty="0" smtClean="0"/>
              <a:t>{1}.</a:t>
            </a:r>
            <a:r>
              <a:rPr lang="en-US" b="1" dirty="0" err="1" smtClean="0"/>
              <a:t>jsp</a:t>
            </a:r>
            <a:r>
              <a:rPr lang="en-US" dirty="0" smtClean="0"/>
              <a:t>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&lt;/action&gt;</a:t>
            </a:r>
            <a:endParaRPr lang="zh-CN" altLang="en-US" dirty="0" smtClean="0"/>
          </a:p>
          <a:p>
            <a:pPr algn="l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配置处理结果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理解处理结果</a:t>
            </a:r>
            <a:endParaRPr lang="en-US" altLang="zh-CN" dirty="0" smtClean="0"/>
          </a:p>
          <a:p>
            <a:r>
              <a:rPr lang="zh-CN" altLang="en-US" dirty="0" smtClean="0"/>
              <a:t>配置结果</a:t>
            </a:r>
            <a:endParaRPr lang="en-US" altLang="zh-CN" dirty="0" smtClean="0"/>
          </a:p>
          <a:p>
            <a:r>
              <a:rPr lang="en-US" altLang="zh-CN" dirty="0" smtClean="0"/>
              <a:t>Struts 2</a:t>
            </a:r>
            <a:r>
              <a:rPr lang="zh-CN" altLang="en-US" dirty="0" smtClean="0"/>
              <a:t>支持的结果类型</a:t>
            </a:r>
            <a:endParaRPr lang="en-US" altLang="zh-CN" dirty="0" smtClean="0"/>
          </a:p>
          <a:p>
            <a:r>
              <a:rPr lang="en-US" altLang="zh-CN" dirty="0" err="1" smtClean="0"/>
              <a:t>plainText</a:t>
            </a:r>
            <a:r>
              <a:rPr lang="zh-CN" altLang="en-US" dirty="0" smtClean="0"/>
              <a:t>结果类型</a:t>
            </a:r>
            <a:endParaRPr lang="en-US" altLang="zh-CN" dirty="0" smtClean="0"/>
          </a:p>
          <a:p>
            <a:r>
              <a:rPr lang="zh-CN" altLang="en-US" dirty="0" smtClean="0"/>
              <a:t>动态结果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属性值决定视图资源</a:t>
            </a:r>
            <a:endParaRPr lang="en-US" altLang="zh-CN" dirty="0" smtClean="0"/>
          </a:p>
          <a:p>
            <a:r>
              <a:rPr lang="zh-CN" altLang="en-US" dirty="0" smtClean="0"/>
              <a:t>全局结果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zh-CN" altLang="en-US" dirty="0" smtClean="0"/>
              <a:t>处理结果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086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配置结果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局部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将</a:t>
            </a:r>
            <a:r>
              <a:rPr lang="en-US" b="0" dirty="0" smtClean="0"/>
              <a:t>&lt;result&gt;</a:t>
            </a:r>
            <a:r>
              <a:rPr lang="zh-CN" altLang="en-US" b="0" dirty="0" smtClean="0"/>
              <a:t>作为</a:t>
            </a:r>
            <a:r>
              <a:rPr lang="en-US" b="0" dirty="0" smtClean="0"/>
              <a:t>&lt;action&gt;</a:t>
            </a:r>
            <a:r>
              <a:rPr lang="zh-CN" altLang="en-US" b="0" dirty="0" smtClean="0"/>
              <a:t>元素的子元素配置</a:t>
            </a:r>
            <a:endParaRPr lang="en-US" altLang="zh-CN" b="0" dirty="0" smtClean="0"/>
          </a:p>
          <a:p>
            <a:r>
              <a:rPr lang="zh-CN" altLang="en-US" dirty="0" smtClean="0"/>
              <a:t>全局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将</a:t>
            </a:r>
            <a:r>
              <a:rPr lang="en-US" b="0" dirty="0" smtClean="0"/>
              <a:t>&lt;result&gt;</a:t>
            </a:r>
            <a:r>
              <a:rPr lang="zh-CN" altLang="en-US" b="0" dirty="0" smtClean="0"/>
              <a:t>作为</a:t>
            </a:r>
            <a:r>
              <a:rPr lang="en-US" b="0" dirty="0" smtClean="0"/>
              <a:t>&lt;global-results&gt;</a:t>
            </a:r>
            <a:r>
              <a:rPr lang="zh-CN" altLang="en-US" b="0" dirty="0" smtClean="0"/>
              <a:t>作为元素的子元素配置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配置结果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2133600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dirty="0" smtClean="0"/>
              <a:t>&lt;result&gt;</a:t>
            </a:r>
            <a:r>
              <a:rPr lang="zh-CN" altLang="en-US" dirty="0" smtClean="0"/>
              <a:t>元素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两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b="0" dirty="0" smtClean="0"/>
              <a:t>name: </a:t>
            </a:r>
            <a:r>
              <a:rPr lang="zh-CN" altLang="en-US" b="0" dirty="0" smtClean="0"/>
              <a:t>该属性指定所配置的逻辑视图</a:t>
            </a:r>
            <a:r>
              <a:rPr lang="zh-CN" altLang="en-US" b="0" dirty="0" smtClean="0"/>
              <a:t>名</a:t>
            </a:r>
            <a:endParaRPr lang="en-US" altLang="zh-CN" b="0" dirty="0" smtClean="0"/>
          </a:p>
          <a:p>
            <a:pPr lvl="1"/>
            <a:r>
              <a:rPr lang="en-US" b="0" dirty="0" smtClean="0"/>
              <a:t>type: </a:t>
            </a:r>
            <a:r>
              <a:rPr lang="zh-CN" altLang="en-US" b="0" dirty="0" smtClean="0"/>
              <a:t>该属性指定结果</a:t>
            </a:r>
            <a:r>
              <a:rPr lang="zh-CN" altLang="en-US" b="0" dirty="0" smtClean="0"/>
              <a:t>类型</a:t>
            </a:r>
            <a:endParaRPr lang="en-US" altLang="zh-CN" b="0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33400" y="2971800"/>
            <a:ext cx="79248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&lt;action name=</a:t>
            </a:r>
            <a:r>
              <a:rPr lang="zh-CN" altLang="en-US" dirty="0" smtClean="0"/>
              <a:t>＂</a:t>
            </a:r>
            <a:r>
              <a:rPr lang="en-US" dirty="0" smtClean="0"/>
              <a:t>Login</a:t>
            </a:r>
            <a:r>
              <a:rPr lang="zh-CN" altLang="en-US" dirty="0" smtClean="0"/>
              <a:t>＂</a:t>
            </a:r>
            <a:r>
              <a:rPr lang="en-US" dirty="0" smtClean="0"/>
              <a:t>class=</a:t>
            </a:r>
            <a:r>
              <a:rPr lang="zh-CN" altLang="en-US" dirty="0" smtClean="0"/>
              <a:t>＂</a:t>
            </a:r>
            <a:r>
              <a:rPr lang="en-US" dirty="0" err="1" smtClean="0"/>
              <a:t>example.LoginAction</a:t>
            </a:r>
            <a:r>
              <a:rPr lang="zh-CN" altLang="en-US" dirty="0" smtClean="0"/>
              <a:t>＂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&lt;!-- </a:t>
            </a:r>
            <a:r>
              <a:rPr lang="zh-CN" altLang="en-US" dirty="0" smtClean="0"/>
              <a:t>为</a:t>
            </a:r>
            <a:r>
              <a:rPr lang="en-US" dirty="0" smtClean="0"/>
              <a:t>success</a:t>
            </a:r>
            <a:r>
              <a:rPr lang="zh-CN" altLang="en-US" dirty="0" smtClean="0"/>
              <a:t>的逻辑视图配置</a:t>
            </a:r>
            <a:r>
              <a:rPr lang="en-US" dirty="0" smtClean="0"/>
              <a:t>Result</a:t>
            </a:r>
            <a:r>
              <a:rPr lang="zh-CN" altLang="en-US" dirty="0" smtClean="0"/>
              <a:t>，</a:t>
            </a:r>
            <a:r>
              <a:rPr lang="en-US" dirty="0" smtClean="0"/>
              <a:t>type</a:t>
            </a:r>
            <a:r>
              <a:rPr lang="zh-CN" altLang="en-US" dirty="0" smtClean="0"/>
              <a:t>属性指定结果类型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     &lt;result</a:t>
            </a:r>
            <a:r>
              <a:rPr lang="en-US" b="1" dirty="0" smtClean="0"/>
              <a:t> name=</a:t>
            </a:r>
            <a:r>
              <a:rPr lang="zh-CN" altLang="en-US" b="1" dirty="0" smtClean="0"/>
              <a:t>＂</a:t>
            </a:r>
            <a:r>
              <a:rPr lang="en-US" b="1" dirty="0" smtClean="0"/>
              <a:t>success</a:t>
            </a:r>
            <a:r>
              <a:rPr lang="zh-CN" altLang="en-US" b="1" dirty="0" smtClean="0"/>
              <a:t>＂</a:t>
            </a:r>
            <a:r>
              <a:rPr lang="en-US" b="1" dirty="0" smtClean="0"/>
              <a:t> type=</a:t>
            </a:r>
            <a:r>
              <a:rPr lang="zh-CN" altLang="en-US" b="1" dirty="0" smtClean="0"/>
              <a:t>＂</a:t>
            </a:r>
            <a:r>
              <a:rPr lang="en-US" b="1" dirty="0" smtClean="0"/>
              <a:t>dispatcher</a:t>
            </a:r>
            <a:r>
              <a:rPr lang="zh-CN" altLang="en-US" b="1" dirty="0" smtClean="0"/>
              <a:t>＂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&lt;!-- </a:t>
            </a:r>
            <a:r>
              <a:rPr lang="zh-CN" altLang="en-US" dirty="0" smtClean="0"/>
              <a:t>指定该逻辑视图对应的实际视图资源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          &lt;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b="1" dirty="0" smtClean="0"/>
              <a:t>name=</a:t>
            </a:r>
            <a:r>
              <a:rPr lang="zh-CN" altLang="en-US" b="1" dirty="0" smtClean="0"/>
              <a:t>＂</a:t>
            </a:r>
            <a:r>
              <a:rPr lang="en-US" b="1" dirty="0" smtClean="0"/>
              <a:t>location</a:t>
            </a:r>
            <a:r>
              <a:rPr lang="zh-CN" altLang="en-US" b="1" dirty="0" smtClean="0"/>
              <a:t>＂</a:t>
            </a:r>
            <a:r>
              <a:rPr lang="en-US" b="1" dirty="0" smtClean="0"/>
              <a:t>&gt;/thank_you.jsp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&lt;/action</a:t>
            </a:r>
            <a:r>
              <a:rPr lang="en-US" dirty="0" smtClean="0"/>
              <a:t>&gt;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支持的结果类型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en-US" dirty="0" smtClean="0"/>
              <a:t>chain</a:t>
            </a:r>
            <a:r>
              <a:rPr lang="zh-CN" altLang="en-US" dirty="0" smtClean="0"/>
              <a:t>结果类型：</a:t>
            </a:r>
            <a:r>
              <a:rPr lang="en-US" dirty="0" smtClean="0"/>
              <a:t>Action</a:t>
            </a:r>
            <a:r>
              <a:rPr lang="zh-CN" altLang="en-US" dirty="0" smtClean="0"/>
              <a:t>链式处理的结果类型。</a:t>
            </a:r>
          </a:p>
          <a:p>
            <a:r>
              <a:rPr lang="en-US" dirty="0" smtClean="0"/>
              <a:t>dispatcher</a:t>
            </a:r>
            <a:r>
              <a:rPr lang="zh-CN" altLang="en-US" dirty="0" smtClean="0"/>
              <a:t>结果类型：用于指定使用</a:t>
            </a:r>
            <a:r>
              <a:rPr lang="en-US" dirty="0" smtClean="0"/>
              <a:t>JSP</a:t>
            </a:r>
            <a:r>
              <a:rPr lang="zh-CN" altLang="en-US" dirty="0" smtClean="0"/>
              <a:t>作为视图的结果类型。</a:t>
            </a:r>
          </a:p>
          <a:p>
            <a:r>
              <a:rPr lang="en-US" dirty="0" err="1" smtClean="0"/>
              <a:t>freemarker</a:t>
            </a:r>
            <a:r>
              <a:rPr lang="zh-CN" altLang="en-US" dirty="0" smtClean="0"/>
              <a:t>结果类型：用于指定使用</a:t>
            </a:r>
            <a:r>
              <a:rPr lang="en-US" dirty="0" err="1" smtClean="0"/>
              <a:t>FreeMarker</a:t>
            </a:r>
            <a:r>
              <a:rPr lang="zh-CN" altLang="en-US" dirty="0" smtClean="0"/>
              <a:t>模版作为视图的结果类型。</a:t>
            </a:r>
          </a:p>
          <a:p>
            <a:r>
              <a:rPr lang="en-US" dirty="0" err="1" smtClean="0"/>
              <a:t>httpheader</a:t>
            </a:r>
            <a:r>
              <a:rPr lang="zh-CN" altLang="en-US" dirty="0" smtClean="0"/>
              <a:t>结果类型：用于控制特殊的</a:t>
            </a:r>
            <a:r>
              <a:rPr lang="en-US" dirty="0" smtClean="0"/>
              <a:t>HTTP</a:t>
            </a:r>
            <a:r>
              <a:rPr lang="zh-CN" altLang="en-US" dirty="0" smtClean="0"/>
              <a:t>行为的结果类型。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支持的结果类型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en-US" dirty="0" smtClean="0"/>
              <a:t>redirect</a:t>
            </a:r>
            <a:r>
              <a:rPr lang="zh-CN" altLang="en-US" dirty="0" smtClean="0"/>
              <a:t>结果类型：用于直接跳转到其他</a:t>
            </a:r>
            <a:r>
              <a:rPr lang="en-US" dirty="0" smtClean="0"/>
              <a:t>URL</a:t>
            </a:r>
            <a:r>
              <a:rPr lang="zh-CN" altLang="en-US" dirty="0" smtClean="0"/>
              <a:t>的结果类型。</a:t>
            </a:r>
          </a:p>
          <a:p>
            <a:r>
              <a:rPr lang="en-US" dirty="0" err="1" smtClean="0"/>
              <a:t>redirectAction</a:t>
            </a:r>
            <a:r>
              <a:rPr lang="zh-CN" altLang="en-US" dirty="0" smtClean="0"/>
              <a:t>结果类型：用于直接跳转到其他</a:t>
            </a:r>
            <a:r>
              <a:rPr lang="en-US" dirty="0" smtClean="0"/>
              <a:t>Action</a:t>
            </a:r>
            <a:r>
              <a:rPr lang="zh-CN" altLang="en-US" dirty="0" smtClean="0"/>
              <a:t>的结果类型。</a:t>
            </a:r>
          </a:p>
          <a:p>
            <a:r>
              <a:rPr lang="en-US" dirty="0" smtClean="0"/>
              <a:t>stream</a:t>
            </a:r>
            <a:r>
              <a:rPr lang="zh-CN" altLang="en-US" dirty="0" smtClean="0"/>
              <a:t>结果类型：用于向浏览器返回一个</a:t>
            </a:r>
            <a:r>
              <a:rPr lang="en-US" dirty="0" err="1" smtClean="0"/>
              <a:t>InputStream</a:t>
            </a:r>
            <a:r>
              <a:rPr lang="zh-CN" altLang="en-US" dirty="0" smtClean="0"/>
              <a:t>（一般用于文件下载）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支持的结果类型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en-US" dirty="0" smtClean="0"/>
              <a:t>velocity</a:t>
            </a:r>
            <a:r>
              <a:rPr lang="zh-CN" altLang="en-US" dirty="0" smtClean="0"/>
              <a:t>结果类型：用于指定使用</a:t>
            </a:r>
            <a:r>
              <a:rPr lang="en-US" dirty="0" smtClean="0"/>
              <a:t>Velocity</a:t>
            </a:r>
            <a:r>
              <a:rPr lang="zh-CN" altLang="en-US" dirty="0" smtClean="0"/>
              <a:t>模版作为视图的结果类型。</a:t>
            </a:r>
          </a:p>
          <a:p>
            <a:r>
              <a:rPr lang="en-US" dirty="0" err="1" smtClean="0"/>
              <a:t>xslt</a:t>
            </a:r>
            <a:r>
              <a:rPr lang="zh-CN" altLang="en-US" dirty="0" smtClean="0"/>
              <a:t>结果类型：用于与</a:t>
            </a:r>
            <a:r>
              <a:rPr lang="en-US" dirty="0" smtClean="0"/>
              <a:t>XML/XSLT</a:t>
            </a:r>
            <a:r>
              <a:rPr lang="zh-CN" altLang="en-US" dirty="0" smtClean="0"/>
              <a:t>整合的结果类型。</a:t>
            </a:r>
          </a:p>
          <a:p>
            <a:r>
              <a:rPr lang="en-US" dirty="0" err="1" smtClean="0"/>
              <a:t>plainText</a:t>
            </a:r>
            <a:r>
              <a:rPr lang="zh-CN" altLang="en-US" dirty="0" smtClean="0"/>
              <a:t>结果类型：用于显示某个页面的原始代码的结果类型。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plainText</a:t>
            </a:r>
            <a:r>
              <a:rPr lang="zh-CN" altLang="en-US" dirty="0" smtClean="0"/>
              <a:t>结果类型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plainTxt</a:t>
            </a:r>
            <a:r>
              <a:rPr lang="zh-CN" altLang="en-US" dirty="0" smtClean="0"/>
              <a:t>结果类型为例，学习指定其他类型结果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1752600"/>
            <a:ext cx="79248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&lt;!-- </a:t>
            </a:r>
            <a:r>
              <a:rPr lang="zh-CN" altLang="en-US" dirty="0" smtClean="0"/>
              <a:t>指定</a:t>
            </a:r>
            <a:r>
              <a:rPr lang="en-US" dirty="0" smtClean="0"/>
              <a:t>Result</a:t>
            </a:r>
            <a:r>
              <a:rPr lang="zh-CN" altLang="en-US" dirty="0" smtClean="0"/>
              <a:t>的类型为</a:t>
            </a:r>
            <a:r>
              <a:rPr lang="en-US" dirty="0" err="1" smtClean="0"/>
              <a:t>plainText</a:t>
            </a:r>
            <a:r>
              <a:rPr lang="zh-CN" altLang="en-US" dirty="0" smtClean="0"/>
              <a:t>类型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&lt;</a:t>
            </a:r>
            <a:r>
              <a:rPr lang="en-US" dirty="0" smtClean="0"/>
              <a:t>result type</a:t>
            </a:r>
            <a:r>
              <a:rPr lang="en-US" dirty="0" smtClean="0"/>
              <a:t>=</a:t>
            </a:r>
            <a:r>
              <a:rPr lang="en-US" i="1" dirty="0" smtClean="0"/>
              <a:t>“</a:t>
            </a:r>
            <a:r>
              <a:rPr lang="en-US" i="1" dirty="0" err="1" smtClean="0"/>
              <a:t>plainText</a:t>
            </a:r>
            <a:r>
              <a:rPr lang="en-US" i="1" dirty="0" smtClean="0"/>
              <a:t>”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 &lt;!--</a:t>
            </a:r>
            <a:r>
              <a:rPr lang="zh-CN" altLang="en-US" dirty="0" smtClean="0"/>
              <a:t>指定实际的视图资源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 </a:t>
            </a:r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</a:t>
            </a:r>
            <a:r>
              <a:rPr lang="en-US" dirty="0" smtClean="0"/>
              <a:t>=</a:t>
            </a:r>
            <a:r>
              <a:rPr lang="en-US" i="1" dirty="0" smtClean="0"/>
              <a:t>“location”</a:t>
            </a:r>
            <a:r>
              <a:rPr lang="en-US" dirty="0" smtClean="0"/>
              <a:t>&gt;/</a:t>
            </a:r>
            <a:r>
              <a:rPr lang="en-US" dirty="0" smtClean="0"/>
              <a:t>welcome.jsp&lt;/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 </a:t>
            </a:r>
            <a:r>
              <a:rPr lang="en-US" dirty="0" smtClean="0"/>
              <a:t>&lt;!--</a:t>
            </a:r>
            <a:r>
              <a:rPr lang="zh-CN" altLang="en-US" dirty="0" smtClean="0"/>
              <a:t>指定使用指定的字符集来处理页面代码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	&lt;</a:t>
            </a:r>
            <a:r>
              <a:rPr lang="en-US" dirty="0" err="1" smtClean="0"/>
              <a:t>param</a:t>
            </a:r>
            <a:r>
              <a:rPr lang="en-US" dirty="0" smtClean="0"/>
              <a:t> name</a:t>
            </a:r>
            <a:r>
              <a:rPr lang="en-US" dirty="0" smtClean="0"/>
              <a:t>=</a:t>
            </a:r>
            <a:r>
              <a:rPr lang="en-US" i="1" dirty="0" smtClean="0"/>
              <a:t>“</a:t>
            </a:r>
            <a:r>
              <a:rPr lang="en-US" i="1" dirty="0" err="1" smtClean="0"/>
              <a:t>charSet</a:t>
            </a:r>
            <a:r>
              <a:rPr lang="en-US" i="1" dirty="0" smtClean="0"/>
              <a:t>”</a:t>
            </a:r>
            <a:r>
              <a:rPr lang="en-US" dirty="0" smtClean="0"/>
              <a:t>&gt;</a:t>
            </a:r>
            <a:r>
              <a:rPr lang="en-US" dirty="0" smtClean="0"/>
              <a:t>GBK&lt;/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&lt;/</a:t>
            </a:r>
            <a:r>
              <a:rPr lang="en-US" dirty="0" smtClean="0"/>
              <a:t>result &gt;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配置声明</a:t>
            </a:r>
            <a:endParaRPr lang="zh-CN" altLang="en-US" dirty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Struts 2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配置实现</a:t>
            </a:r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拦截器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动态结果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指定</a:t>
            </a:r>
            <a:r>
              <a:rPr lang="zh-CN" altLang="en-US" dirty="0" smtClean="0"/>
              <a:t>实际视图资源时使用了表达式语法，通过这种语法可以允许</a:t>
            </a:r>
            <a:r>
              <a:rPr lang="en-US" dirty="0" smtClean="0"/>
              <a:t>Action</a:t>
            </a:r>
            <a:r>
              <a:rPr lang="zh-CN" altLang="en-US" dirty="0" smtClean="0"/>
              <a:t>处理完用户请求后，动态转入实际的视图资源。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33400" y="3200400"/>
            <a:ext cx="8305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&lt;action</a:t>
            </a:r>
            <a:r>
              <a:rPr lang="en-US" b="1" dirty="0" smtClean="0"/>
              <a:t> name=</a:t>
            </a:r>
            <a:r>
              <a:rPr lang="zh-CN" altLang="en-US" b="1" dirty="0" smtClean="0"/>
              <a:t>＂</a:t>
            </a:r>
            <a:r>
              <a:rPr lang="en-US" b="1" dirty="0" smtClean="0"/>
              <a:t>crud_*</a:t>
            </a:r>
            <a:r>
              <a:rPr lang="zh-CN" altLang="en-US" b="1" dirty="0" smtClean="0"/>
              <a:t>＂</a:t>
            </a:r>
            <a:r>
              <a:rPr lang="en-US" dirty="0" smtClean="0"/>
              <a:t> class=</a:t>
            </a:r>
            <a:r>
              <a:rPr lang="zh-CN" altLang="en-US" dirty="0" smtClean="0"/>
              <a:t>＂</a:t>
            </a:r>
            <a:r>
              <a:rPr lang="en-US" dirty="0" err="1" smtClean="0"/>
              <a:t>example.CrudAction</a:t>
            </a:r>
            <a:r>
              <a:rPr lang="zh-CN" altLang="en-US" dirty="0" smtClean="0"/>
              <a:t>＂</a:t>
            </a:r>
            <a:r>
              <a:rPr lang="en-US" b="1" dirty="0" smtClean="0"/>
              <a:t>method=</a:t>
            </a:r>
            <a:r>
              <a:rPr lang="zh-CN" altLang="en-US" b="1" dirty="0" smtClean="0"/>
              <a:t>＂</a:t>
            </a:r>
            <a:r>
              <a:rPr lang="en-US" b="1" dirty="0" smtClean="0"/>
              <a:t>{1}</a:t>
            </a:r>
            <a:r>
              <a:rPr lang="zh-CN" altLang="en-US" b="1" dirty="0" smtClean="0"/>
              <a:t>＂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      &lt;result name=</a:t>
            </a:r>
            <a:r>
              <a:rPr lang="zh-CN" altLang="en-US" dirty="0" smtClean="0"/>
              <a:t>＂</a:t>
            </a:r>
            <a:r>
              <a:rPr lang="en-US" dirty="0" smtClean="0"/>
              <a:t>input</a:t>
            </a:r>
            <a:r>
              <a:rPr lang="zh-CN" altLang="en-US" dirty="0" smtClean="0"/>
              <a:t>＂</a:t>
            </a:r>
            <a:r>
              <a:rPr lang="en-US" dirty="0" smtClean="0"/>
              <a:t>&gt;/input.jsp&lt;/result&gt;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      </a:t>
            </a:r>
            <a:r>
              <a:rPr lang="en-US" b="1" dirty="0" smtClean="0"/>
              <a:t>&lt;result&gt;/{1}.</a:t>
            </a:r>
            <a:r>
              <a:rPr lang="en-US" b="1" dirty="0" err="1" smtClean="0"/>
              <a:t>jsp</a:t>
            </a:r>
            <a:r>
              <a:rPr lang="en-US" b="1" dirty="0" smtClean="0"/>
              <a:t>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&lt;/action&gt;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属性值决定视图资源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dirty="0" smtClean="0"/>
              <a:t>&lt;result&gt;</a:t>
            </a:r>
            <a:r>
              <a:rPr lang="zh-CN" altLang="en-US" dirty="0" smtClean="0"/>
              <a:t>元素时，不仅可以使用</a:t>
            </a:r>
            <a:r>
              <a:rPr lang="en-US" dirty="0" smtClean="0"/>
              <a:t>${0}</a:t>
            </a:r>
            <a:r>
              <a:rPr lang="zh-CN" altLang="en-US" dirty="0" smtClean="0"/>
              <a:t>表达式形式来指定视图资源，还要以使用</a:t>
            </a:r>
            <a:r>
              <a:rPr lang="en-US" dirty="0" smtClean="0"/>
              <a:t>${</a:t>
            </a:r>
            <a:r>
              <a:rPr lang="zh-CN" altLang="en-US" dirty="0" smtClean="0"/>
              <a:t>属性名</a:t>
            </a:r>
            <a:r>
              <a:rPr lang="en-US" dirty="0" smtClean="0"/>
              <a:t>}</a:t>
            </a:r>
            <a:r>
              <a:rPr lang="zh-CN" altLang="en-US" dirty="0" smtClean="0"/>
              <a:t>的方式来指定视图</a:t>
            </a:r>
            <a:r>
              <a:rPr lang="zh-CN" altLang="en-US" dirty="0" smtClean="0"/>
              <a:t>资源</a:t>
            </a:r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33400" y="3200400"/>
            <a:ext cx="8305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&lt;!--</a:t>
            </a:r>
            <a:r>
              <a:rPr lang="zh-CN" altLang="en-US" dirty="0" smtClean="0"/>
              <a:t>使用</a:t>
            </a:r>
            <a:r>
              <a:rPr lang="en-US" dirty="0" smtClean="0"/>
              <a:t>OGNL</a:t>
            </a:r>
            <a:r>
              <a:rPr lang="zh-CN" altLang="en-US" dirty="0" smtClean="0"/>
              <a:t>表达式来指定结果资源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&lt;result type=</a:t>
            </a:r>
            <a:r>
              <a:rPr lang="zh-CN" altLang="en-US" dirty="0" smtClean="0"/>
              <a:t>＂</a:t>
            </a:r>
            <a:r>
              <a:rPr lang="en-US" dirty="0" smtClean="0"/>
              <a:t>redirect&gt;</a:t>
            </a:r>
          </a:p>
          <a:p>
            <a:pPr algn="l"/>
            <a:r>
              <a:rPr lang="en-US" b="1" dirty="0" err="1" smtClean="0"/>
              <a:t>edit.aceion?skillName</a:t>
            </a:r>
            <a:r>
              <a:rPr lang="en-US" b="1" dirty="0" smtClean="0"/>
              <a:t>=${currentSkill.name</a:t>
            </a:r>
            <a:r>
              <a:rPr lang="en-US" b="1" dirty="0" smtClean="0"/>
              <a:t>}</a:t>
            </a:r>
          </a:p>
          <a:p>
            <a:pPr algn="l"/>
            <a:r>
              <a:rPr lang="en-US" dirty="0" smtClean="0"/>
              <a:t>&lt;/</a:t>
            </a:r>
            <a:r>
              <a:rPr lang="en-US" dirty="0" smtClean="0"/>
              <a:t>result&gt;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全局结果将对所有的</a:t>
            </a:r>
            <a:r>
              <a:rPr lang="en-US" dirty="0" smtClean="0"/>
              <a:t>Action</a:t>
            </a:r>
            <a:r>
              <a:rPr lang="zh-CN" altLang="en-US" dirty="0" smtClean="0"/>
              <a:t>都</a:t>
            </a:r>
            <a:r>
              <a:rPr lang="zh-CN" altLang="en-US" dirty="0" smtClean="0"/>
              <a:t>有效</a:t>
            </a:r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2133600"/>
            <a:ext cx="7848600" cy="157734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&lt;!-- </a:t>
            </a:r>
            <a:r>
              <a:rPr lang="zh-CN" altLang="en-US" dirty="0" smtClean="0"/>
              <a:t>定义全局结果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&lt;</a:t>
            </a:r>
            <a:r>
              <a:rPr lang="en-US" dirty="0" smtClean="0"/>
              <a:t>global-results&gt;</a:t>
            </a:r>
            <a:endParaRPr lang="zh-CN" altLang="en-US" dirty="0" smtClean="0"/>
          </a:p>
          <a:p>
            <a:pPr algn="l"/>
            <a:r>
              <a:rPr lang="en-US" dirty="0" smtClean="0"/>
              <a:t>         &lt;!--  </a:t>
            </a:r>
            <a:r>
              <a:rPr lang="zh-CN" altLang="en-US" dirty="0" smtClean="0"/>
              <a:t>下面定义的结果对所有的</a:t>
            </a:r>
            <a:r>
              <a:rPr lang="en-US" dirty="0" smtClean="0"/>
              <a:t>Action</a:t>
            </a:r>
            <a:r>
              <a:rPr lang="zh-CN" altLang="en-US" dirty="0" smtClean="0"/>
              <a:t>都有效</a:t>
            </a:r>
            <a:r>
              <a:rPr lang="en-US" dirty="0" smtClean="0"/>
              <a:t>  --&gt;</a:t>
            </a:r>
            <a:endParaRPr lang="zh-CN" altLang="en-US" dirty="0" smtClean="0"/>
          </a:p>
          <a:p>
            <a:pPr algn="l"/>
            <a:r>
              <a:rPr lang="en-US" dirty="0" smtClean="0"/>
              <a:t>         </a:t>
            </a:r>
            <a:r>
              <a:rPr lang="en-US" dirty="0" smtClean="0"/>
              <a:t>&lt;result name</a:t>
            </a:r>
            <a:r>
              <a:rPr lang="en-US" dirty="0" smtClean="0"/>
              <a:t>=</a:t>
            </a:r>
            <a:r>
              <a:rPr lang="en-US" i="1" dirty="0" smtClean="0"/>
              <a:t>“success”</a:t>
            </a:r>
            <a:r>
              <a:rPr lang="en-US" dirty="0" smtClean="0"/>
              <a:t>&gt;/${</a:t>
            </a:r>
            <a:r>
              <a:rPr lang="en-US" dirty="0" smtClean="0"/>
              <a:t>target}.</a:t>
            </a:r>
            <a:r>
              <a:rPr lang="en-US" dirty="0" err="1" smtClean="0"/>
              <a:t>jsp</a:t>
            </a:r>
            <a:r>
              <a:rPr lang="en-US" dirty="0" smtClean="0"/>
              <a:t> &lt;/result &gt;</a:t>
            </a:r>
            <a:endParaRPr lang="zh-CN" altLang="en-US" dirty="0" smtClean="0"/>
          </a:p>
          <a:p>
            <a:pPr algn="l"/>
            <a:r>
              <a:rPr lang="en-US" dirty="0" smtClean="0"/>
              <a:t>&lt;/</a:t>
            </a:r>
            <a:r>
              <a:rPr lang="en-US" dirty="0" smtClean="0"/>
              <a:t>global-results 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内建的拦截器</a:t>
            </a:r>
            <a:endParaRPr lang="en-US" altLang="zh-CN" dirty="0" smtClean="0"/>
          </a:p>
          <a:p>
            <a:r>
              <a:rPr lang="zh-CN" altLang="en-US" dirty="0" smtClean="0"/>
              <a:t>配置拦截器</a:t>
            </a:r>
            <a:endParaRPr lang="en-US" altLang="zh-CN" dirty="0" smtClean="0"/>
          </a:p>
          <a:p>
            <a:r>
              <a:rPr lang="zh-CN" altLang="en-US" dirty="0" smtClean="0"/>
              <a:t>自定义拦截器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内建的拦截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en-US" dirty="0" smtClean="0"/>
              <a:t>Struts 2</a:t>
            </a:r>
            <a:r>
              <a:rPr lang="zh-CN" altLang="en-US" dirty="0" smtClean="0"/>
              <a:t>内建了大量拦截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内建</a:t>
            </a:r>
            <a:r>
              <a:rPr lang="zh-CN" altLang="en-US" dirty="0" smtClean="0"/>
              <a:t>拦截</a:t>
            </a:r>
            <a:r>
              <a:rPr lang="zh-CN" altLang="en-US" dirty="0" smtClean="0"/>
              <a:t>器以</a:t>
            </a:r>
            <a:r>
              <a:rPr lang="en-US" dirty="0" smtClean="0"/>
              <a:t>name-</a:t>
            </a:r>
            <a:r>
              <a:rPr lang="en-US" dirty="0" err="1" smtClean="0"/>
              <a:t>clsaa</a:t>
            </a:r>
            <a:r>
              <a:rPr lang="zh-CN" altLang="en-US" dirty="0" smtClean="0"/>
              <a:t>对的形式配置在</a:t>
            </a:r>
            <a:r>
              <a:rPr lang="en-US" dirty="0" smtClean="0"/>
              <a:t>sturts-default.xml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dirty="0" smtClean="0"/>
              <a:t>name</a:t>
            </a:r>
            <a:r>
              <a:rPr lang="zh-CN" altLang="en-US" dirty="0" smtClean="0"/>
              <a:t>是拦截器的名字，就是以后使用该拦截器的唯一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pPr lvl="1"/>
            <a:r>
              <a:rPr lang="en-US" dirty="0" smtClean="0"/>
              <a:t>class</a:t>
            </a:r>
            <a:r>
              <a:rPr lang="zh-CN" altLang="en-US" dirty="0" smtClean="0"/>
              <a:t>则指定了该拦截器的实现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我们定义的</a:t>
            </a:r>
            <a:r>
              <a:rPr lang="en-US" dirty="0" smtClean="0"/>
              <a:t>package</a:t>
            </a:r>
            <a:r>
              <a:rPr lang="zh-CN" altLang="en-US" dirty="0" smtClean="0"/>
              <a:t>继承了</a:t>
            </a:r>
            <a:r>
              <a:rPr lang="en-US" dirty="0" smtClean="0"/>
              <a:t>Struts 2</a:t>
            </a:r>
            <a:r>
              <a:rPr lang="zh-CN" altLang="en-US" dirty="0" smtClean="0"/>
              <a:t>的默认</a:t>
            </a:r>
            <a:r>
              <a:rPr lang="en-US" dirty="0" err="1" smtClean="0"/>
              <a:t>sturts</a:t>
            </a:r>
            <a:r>
              <a:rPr lang="en-US" dirty="0" smtClean="0"/>
              <a:t>-default</a:t>
            </a:r>
            <a:r>
              <a:rPr lang="zh-CN" altLang="en-US" dirty="0" smtClean="0"/>
              <a:t>包，则可以自由使用下面定义的拦截</a:t>
            </a:r>
            <a:r>
              <a:rPr lang="zh-CN" altLang="en-US" dirty="0" smtClean="0"/>
              <a:t>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配置拦截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只需为拦截器类指定一个拦截器名，就完成了拦截器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2819400"/>
            <a:ext cx="78486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&lt;!-- </a:t>
            </a:r>
            <a:r>
              <a:rPr lang="zh-CN" altLang="en-US" dirty="0" smtClean="0"/>
              <a:t>通过指定拦截器名和拦截器实现类来定义拦截器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&lt;interceptor name=</a:t>
            </a:r>
            <a:r>
              <a:rPr lang="zh-CN" altLang="en-US" dirty="0" smtClean="0"/>
              <a:t>＂拦截器名＂</a:t>
            </a:r>
            <a:r>
              <a:rPr lang="en-US" dirty="0" smtClean="0"/>
              <a:t> class=</a:t>
            </a:r>
            <a:r>
              <a:rPr lang="zh-CN" altLang="en-US" dirty="0" smtClean="0"/>
              <a:t>＂拦截器实现类＂</a:t>
            </a:r>
            <a:r>
              <a:rPr lang="en-US" dirty="0" smtClean="0"/>
              <a:t>/&gt;</a:t>
            </a:r>
            <a:endParaRPr lang="zh-CN" altLang="en-US" dirty="0" smtClean="0"/>
          </a:p>
          <a:p>
            <a:pPr algn="l"/>
            <a:r>
              <a:rPr lang="en-US" dirty="0" smtClean="0"/>
              <a:t>              &lt;!—</a:t>
            </a:r>
            <a:r>
              <a:rPr lang="zh-CN" altLang="en-US" dirty="0" smtClean="0"/>
              <a:t>下面元素可以出现</a:t>
            </a:r>
            <a:r>
              <a:rPr lang="en-US" dirty="0" smtClean="0"/>
              <a:t>0</a:t>
            </a:r>
            <a:r>
              <a:rPr lang="zh-CN" altLang="en-US" dirty="0" smtClean="0"/>
              <a:t>次，也可以无限</a:t>
            </a:r>
            <a:r>
              <a:rPr lang="zh-CN" altLang="en-US" dirty="0" smtClean="0"/>
              <a:t>多次其中</a:t>
            </a:r>
            <a:r>
              <a:rPr lang="en-US" dirty="0" smtClean="0"/>
              <a:t>name</a:t>
            </a:r>
            <a:r>
              <a:rPr lang="zh-CN" altLang="en-US" dirty="0" smtClean="0"/>
              <a:t>属性指定需要设置的参数名，中间指定的就是该参数的值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        </a:t>
            </a:r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 name=</a:t>
            </a:r>
            <a:r>
              <a:rPr lang="zh-CN" altLang="en-US" b="1" dirty="0" smtClean="0"/>
              <a:t>＂参数名＂</a:t>
            </a:r>
            <a:r>
              <a:rPr lang="en-US" b="1" dirty="0" smtClean="0"/>
              <a:t>&gt;</a:t>
            </a:r>
            <a:r>
              <a:rPr lang="zh-CN" altLang="en-US" b="1" dirty="0" smtClean="0"/>
              <a:t>参数值</a:t>
            </a:r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&lt;/ interceptor 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 smtClean="0"/>
              <a:t>拦截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dirty="0" smtClean="0"/>
              <a:t>Interceptor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dirty="0" smtClean="0"/>
              <a:t>void 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void destroy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String intercept(</a:t>
            </a:r>
            <a:r>
              <a:rPr lang="en-US" dirty="0" err="1" smtClean="0"/>
              <a:t>ActionInvocation</a:t>
            </a:r>
            <a:r>
              <a:rPr lang="en-US" dirty="0" smtClean="0"/>
              <a:t> invocation) throws Exception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 smtClean="0"/>
              <a:t>拦截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配置自定义拦截器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33400" y="1752600"/>
            <a:ext cx="7848600" cy="216884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&lt;!-- </a:t>
            </a:r>
            <a:r>
              <a:rPr lang="zh-CN" altLang="en-US" dirty="0" smtClean="0"/>
              <a:t>拦截器配置定义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&lt;</a:t>
            </a:r>
            <a:r>
              <a:rPr lang="en-US" dirty="0" smtClean="0"/>
              <a:t>interceptors&gt;		</a:t>
            </a:r>
            <a:endParaRPr lang="zh-CN" altLang="en-US" dirty="0" smtClean="0"/>
          </a:p>
          <a:p>
            <a:pPr algn="l"/>
            <a:r>
              <a:rPr lang="en-US" dirty="0" smtClean="0"/>
              <a:t>&lt;</a:t>
            </a:r>
            <a:r>
              <a:rPr lang="en-US" dirty="0" smtClean="0"/>
              <a:t>interceptor name</a:t>
            </a:r>
            <a:r>
              <a:rPr lang="en-US" dirty="0" smtClean="0"/>
              <a:t>=</a:t>
            </a:r>
            <a:r>
              <a:rPr lang="en-US" i="1" dirty="0" smtClean="0"/>
              <a:t>“example”</a:t>
            </a:r>
            <a:r>
              <a:rPr lang="zh-CN" altLang="en-US" i="1" dirty="0" smtClean="0"/>
              <a:t> </a:t>
            </a:r>
            <a:r>
              <a:rPr lang="en-US" dirty="0" smtClean="0"/>
              <a:t>class=</a:t>
            </a:r>
            <a:r>
              <a:rPr lang="en-US" i="1" dirty="0" smtClean="0"/>
              <a:t>“</a:t>
            </a:r>
            <a:r>
              <a:rPr lang="en-US" i="1" dirty="0" err="1" smtClean="0"/>
              <a:t>example.ExampleInterceptor</a:t>
            </a:r>
            <a:r>
              <a:rPr lang="en-US" i="1" dirty="0" smtClean="0"/>
              <a:t>”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&lt;!-- </a:t>
            </a:r>
            <a:r>
              <a:rPr lang="zh-CN" altLang="en-US" dirty="0" smtClean="0"/>
              <a:t>参数设置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</a:t>
            </a:r>
            <a:r>
              <a:rPr lang="en-US" dirty="0" smtClean="0"/>
              <a:t>=</a:t>
            </a:r>
            <a:r>
              <a:rPr lang="en-US" i="1" dirty="0" smtClean="0"/>
              <a:t>“</a:t>
            </a:r>
            <a:r>
              <a:rPr lang="en-US" i="1" dirty="0" err="1" smtClean="0"/>
              <a:t>newParam</a:t>
            </a:r>
            <a:r>
              <a:rPr lang="en-US" i="1" dirty="0" smtClean="0"/>
              <a:t>”</a:t>
            </a:r>
            <a:r>
              <a:rPr lang="en-US" dirty="0" smtClean="0"/>
              <a:t>&gt;</a:t>
            </a:r>
            <a:r>
              <a:rPr lang="en-US" dirty="0" smtClean="0"/>
              <a:t>test&lt;/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&lt;/</a:t>
            </a:r>
            <a:r>
              <a:rPr lang="en-US" dirty="0" smtClean="0"/>
              <a:t>interceptor&gt;</a:t>
            </a:r>
            <a:endParaRPr lang="zh-CN" altLang="en-US" dirty="0" smtClean="0"/>
          </a:p>
          <a:p>
            <a:pPr algn="l"/>
            <a:r>
              <a:rPr lang="en-US" dirty="0" smtClean="0"/>
              <a:t>&lt;/</a:t>
            </a:r>
            <a:r>
              <a:rPr lang="en-US" dirty="0" smtClean="0"/>
              <a:t>interceptors&gt;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 smtClean="0"/>
              <a:t>拦截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8200"/>
            <a:ext cx="8229600" cy="5173662"/>
          </a:xfrm>
        </p:spPr>
        <p:txBody>
          <a:bodyPr/>
          <a:lstStyle/>
          <a:p>
            <a:r>
              <a:rPr lang="zh-CN" altLang="en-US" dirty="0" smtClean="0"/>
              <a:t>使用自定义拦截器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33400" y="1752600"/>
            <a:ext cx="7848600" cy="276034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/>
              <a:t>action name</a:t>
            </a:r>
            <a:r>
              <a:rPr lang="en-US" dirty="0" smtClean="0"/>
              <a:t>=</a:t>
            </a:r>
            <a:r>
              <a:rPr lang="en-US" i="1" dirty="0" smtClean="0"/>
              <a:t>“login”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r>
              <a:rPr lang="en-US" dirty="0" smtClean="0"/>
              <a:t>=</a:t>
            </a:r>
            <a:r>
              <a:rPr lang="en-US" i="1" dirty="0" smtClean="0"/>
              <a:t>“</a:t>
            </a:r>
            <a:r>
              <a:rPr lang="en-US" i="1" dirty="0" err="1" smtClean="0"/>
              <a:t>example.LoginRegistAction</a:t>
            </a:r>
            <a:r>
              <a:rPr lang="en-US" i="1" dirty="0" smtClean="0"/>
              <a:t>”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	&lt;</a:t>
            </a:r>
            <a:r>
              <a:rPr lang="en-US" dirty="0" smtClean="0"/>
              <a:t>result name</a:t>
            </a:r>
            <a:r>
              <a:rPr lang="en-US" dirty="0" smtClean="0"/>
              <a:t>=</a:t>
            </a:r>
            <a:r>
              <a:rPr lang="en-US" i="1" dirty="0" smtClean="0"/>
              <a:t>“input”</a:t>
            </a:r>
            <a:r>
              <a:rPr lang="en-US" dirty="0" smtClean="0"/>
              <a:t>&gt;/</a:t>
            </a:r>
            <a:r>
              <a:rPr lang="en-US" dirty="0" smtClean="0"/>
              <a:t>longin.jsp&lt;/result&gt;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	result </a:t>
            </a:r>
            <a:r>
              <a:rPr lang="en-US" dirty="0" smtClean="0"/>
              <a:t>name</a:t>
            </a:r>
            <a:r>
              <a:rPr lang="en-US" dirty="0" smtClean="0"/>
              <a:t>=</a:t>
            </a:r>
            <a:r>
              <a:rPr lang="en-US" i="1" dirty="0" smtClean="0"/>
              <a:t>“error”</a:t>
            </a:r>
            <a:r>
              <a:rPr lang="en-US" dirty="0" smtClean="0"/>
              <a:t>&gt;/</a:t>
            </a:r>
            <a:r>
              <a:rPr lang="en-US" dirty="0" smtClean="0"/>
              <a:t>error.jsp&lt;/result&gt;</a:t>
            </a:r>
            <a:endParaRPr lang="zh-CN" altLang="en-US" dirty="0" smtClean="0"/>
          </a:p>
          <a:p>
            <a:pPr algn="l"/>
            <a:r>
              <a:rPr lang="en-US" dirty="0" smtClean="0"/>
              <a:t>	&lt;!-- </a:t>
            </a:r>
            <a:r>
              <a:rPr lang="en-US" dirty="0" smtClean="0"/>
              <a:t>Action</a:t>
            </a:r>
            <a:r>
              <a:rPr lang="zh-CN" altLang="en-US" dirty="0" smtClean="0"/>
              <a:t>中拦截器定义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	&lt;interceptor-ref </a:t>
            </a:r>
            <a:r>
              <a:rPr lang="en-US" dirty="0" smtClean="0"/>
              <a:t>name</a:t>
            </a:r>
            <a:r>
              <a:rPr lang="en-US" dirty="0" smtClean="0"/>
              <a:t>=</a:t>
            </a:r>
            <a:r>
              <a:rPr lang="en-US" i="1" dirty="0" smtClean="0"/>
              <a:t>“example”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		&lt;!-- </a:t>
            </a:r>
            <a:r>
              <a:rPr lang="zh-CN" altLang="en-US" dirty="0" smtClean="0"/>
              <a:t>改变拦截器参数值</a:t>
            </a:r>
            <a:r>
              <a:rPr lang="en-US" dirty="0" smtClean="0"/>
              <a:t> --&gt;</a:t>
            </a:r>
            <a:endParaRPr lang="zh-CN" altLang="en-US" dirty="0" smtClean="0"/>
          </a:p>
          <a:p>
            <a:pPr algn="l"/>
            <a:r>
              <a:rPr lang="en-US" dirty="0" smtClean="0"/>
              <a:t>		&lt;</a:t>
            </a:r>
            <a:r>
              <a:rPr lang="en-US" dirty="0" err="1" smtClean="0"/>
              <a:t>param</a:t>
            </a:r>
            <a:r>
              <a:rPr lang="en-US" dirty="0" smtClean="0"/>
              <a:t> name</a:t>
            </a:r>
            <a:r>
              <a:rPr lang="en-US" dirty="0" smtClean="0"/>
              <a:t>=</a:t>
            </a:r>
            <a:r>
              <a:rPr lang="en-US" i="1" dirty="0" smtClean="0"/>
              <a:t>“</a:t>
            </a:r>
            <a:r>
              <a:rPr lang="en-US" i="1" dirty="0" err="1" smtClean="0"/>
              <a:t>newParam</a:t>
            </a:r>
            <a:r>
              <a:rPr lang="en-US" i="1" dirty="0" smtClean="0"/>
              <a:t>”</a:t>
            </a:r>
            <a:r>
              <a:rPr lang="en-US" dirty="0" smtClean="0"/>
              <a:t>&gt;</a:t>
            </a:r>
            <a:r>
              <a:rPr lang="en-US" dirty="0" smtClean="0"/>
              <a:t>example&lt;/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pPr algn="l"/>
            <a:r>
              <a:rPr lang="en-US" dirty="0" smtClean="0"/>
              <a:t>	&lt;/</a:t>
            </a:r>
            <a:r>
              <a:rPr lang="en-US" dirty="0" smtClean="0"/>
              <a:t>interceptor-ref&gt;			</a:t>
            </a:r>
            <a:endParaRPr lang="zh-CN" altLang="en-US" dirty="0" smtClean="0"/>
          </a:p>
          <a:p>
            <a:pPr algn="l"/>
            <a:r>
              <a:rPr lang="en-US" dirty="0" smtClean="0"/>
              <a:t>&lt;/</a:t>
            </a:r>
            <a:r>
              <a:rPr lang="en-US" dirty="0" smtClean="0"/>
              <a:t>action&gt;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Struts </a:t>
            </a:r>
            <a:r>
              <a:rPr lang="en-US" altLang="zh-CN" dirty="0" smtClean="0"/>
              <a:t>2</a:t>
            </a:r>
            <a:r>
              <a:rPr lang="zh-CN" altLang="en-US" dirty="0" smtClean="0"/>
              <a:t>配置声明</a:t>
            </a:r>
            <a:endParaRPr lang="zh-CN" altLang="en-US" dirty="0"/>
          </a:p>
          <a:p>
            <a:r>
              <a:rPr lang="en-US" altLang="zh-CN" dirty="0" smtClean="0"/>
              <a:t>Struts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配置实现</a:t>
            </a:r>
          </a:p>
          <a:p>
            <a:r>
              <a:rPr lang="en-US" altLang="zh-CN" dirty="0" smtClean="0"/>
              <a:t>Struts </a:t>
            </a:r>
            <a:r>
              <a:rPr lang="en-US" altLang="zh-CN" dirty="0" smtClean="0"/>
              <a:t>2</a:t>
            </a:r>
            <a:r>
              <a:rPr lang="zh-CN" altLang="en-US" dirty="0" smtClean="0"/>
              <a:t>拦截器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Struts 2</a:t>
            </a:r>
            <a:r>
              <a:rPr lang="zh-CN" altLang="en-US" dirty="0" smtClean="0"/>
              <a:t>配置声明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配置声明方式</a:t>
            </a:r>
            <a:endParaRPr lang="en-US" altLang="zh-CN" dirty="0" smtClean="0"/>
          </a:p>
          <a:p>
            <a:r>
              <a:rPr lang="zh-CN" altLang="en-US" dirty="0" smtClean="0"/>
              <a:t>配置文件概述</a:t>
            </a:r>
            <a:endParaRPr lang="en-US" altLang="zh-CN" dirty="0" smtClean="0"/>
          </a:p>
          <a:p>
            <a:r>
              <a:rPr lang="en-US" altLang="zh-CN" dirty="0" smtClean="0"/>
              <a:t>struts.xml</a:t>
            </a:r>
          </a:p>
          <a:p>
            <a:r>
              <a:rPr lang="zh-CN" altLang="en-US" dirty="0" smtClean="0"/>
              <a:t>包和命名空间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Action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smtClean="0"/>
              <a:t>Struts 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配置文件有哪些，其作用特点。</a:t>
            </a:r>
            <a:endParaRPr lang="zh-CN" altLang="en-US" dirty="0"/>
          </a:p>
          <a:p>
            <a:r>
              <a:rPr lang="zh-CN" altLang="en-US" dirty="0" smtClean="0"/>
              <a:t>简述如何使用通配符。</a:t>
            </a:r>
            <a:endParaRPr lang="zh-CN" altLang="en-US" dirty="0"/>
          </a:p>
          <a:p>
            <a:r>
              <a:rPr lang="zh-CN" altLang="en-US" dirty="0" smtClean="0"/>
              <a:t>简述什么动态结果。</a:t>
            </a:r>
            <a:endParaRPr lang="zh-CN" altLang="en-US" dirty="0"/>
          </a:p>
          <a:p>
            <a:r>
              <a:rPr lang="zh-CN" altLang="en-US" dirty="0" smtClean="0"/>
              <a:t>简述什么全局结果。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配置声明方式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19163"/>
            <a:ext cx="8229600" cy="1671637"/>
          </a:xfrm>
        </p:spPr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注解方式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dirty="0" smtClean="0"/>
              <a:t>xml</a:t>
            </a:r>
            <a:r>
              <a:rPr lang="zh-CN" altLang="en-US" dirty="0" smtClean="0"/>
              <a:t>或</a:t>
            </a:r>
            <a:r>
              <a:rPr lang="en-US" dirty="0" smtClean="0"/>
              <a:t>properties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0"/>
            <a:ext cx="4648200" cy="397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graphicFrame>
        <p:nvGraphicFramePr>
          <p:cNvPr id="4" name="Group 376"/>
          <p:cNvGraphicFramePr>
            <a:graphicFrameLocks/>
          </p:cNvGraphicFramePr>
          <p:nvPr/>
        </p:nvGraphicFramePr>
        <p:xfrm>
          <a:off x="457200" y="914400"/>
          <a:ext cx="8229600" cy="3338722"/>
        </p:xfrm>
        <a:graphic>
          <a:graphicData uri="http://schemas.openxmlformats.org/drawingml/2006/table">
            <a:tbl>
              <a:tblPr/>
              <a:tblGrid>
                <a:gridCol w="1676400"/>
                <a:gridCol w="2057400"/>
                <a:gridCol w="1143000"/>
                <a:gridCol w="3352800"/>
              </a:tblGrid>
              <a:tr h="55369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配置文件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所在位置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作用范围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用途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322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web.xml</a:t>
                      </a:r>
                      <a:endParaRPr kumimoji="0" lang="zh-CN" altLang="zh-CN" sz="1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/WEB-INF/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应用级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 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的入口程序定义、运行参数定义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380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zh-CN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struts-default.xml</a:t>
                      </a:r>
                      <a:endParaRPr kumimoji="0" lang="zh-CN" altLang="zh-CN" sz="1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/WEB-INF/lib/struts2-core.jar!struts-default.xml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框架级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 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默认的框架级的配置定义。包含所有的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 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的基本构成元素定义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322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struts.xml</a:t>
                      </a:r>
                      <a:endParaRPr kumimoji="0" lang="zh-CN" altLang="zh-CN" sz="1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/WEB-INF/classes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应用级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 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默认的应用级的主配置文件。包含所有的应用级别对框架级别默认行为的覆盖定义。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配置文件概述</a:t>
            </a:r>
            <a:endParaRPr lang="zh-CN" altLang="en-US" dirty="0"/>
          </a:p>
        </p:txBody>
      </p:sp>
      <p:graphicFrame>
        <p:nvGraphicFramePr>
          <p:cNvPr id="4" name="Group 376"/>
          <p:cNvGraphicFramePr>
            <a:graphicFrameLocks/>
          </p:cNvGraphicFramePr>
          <p:nvPr/>
        </p:nvGraphicFramePr>
        <p:xfrm>
          <a:off x="457200" y="914400"/>
          <a:ext cx="8305799" cy="4341726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219200"/>
                <a:gridCol w="3581399"/>
              </a:tblGrid>
              <a:tr h="5183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配置文件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所在位置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作用范围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用途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6111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zh-CN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default.properties</a:t>
                      </a:r>
                      <a:endParaRPr kumimoji="0" lang="zh-CN" altLang="zh-CN" sz="1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/WEB-INF/lib/struts2-core.jar!org.apache.struts2.default.properties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框架级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 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默认框架级的运行参数配置。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174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zh-CN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struts.properties</a:t>
                      </a:r>
                      <a:endParaRPr kumimoji="0" lang="zh-CN" altLang="zh-CN" sz="14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/WEB-INF/classes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应用级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 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默认应用级的运行参数配置。包含所有的应用级别对框架级别的运行参数的覆盖定义。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529"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struts-plugin.xml</a:t>
                      </a: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插件所在的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JAR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文件的根目录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应用级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65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 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所支持的插件形式的配置文件。文件结构和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struts.xml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一致。其定义作为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struts.xml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的扩展，也可以覆盖框架级别的行为定义。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truts</a:t>
            </a:r>
            <a:r>
              <a:rPr lang="en-US" altLang="zh-CN" dirty="0" smtClean="0"/>
              <a:t>.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struts.xml</a:t>
            </a:r>
            <a:r>
              <a:rPr lang="zh-CN" altLang="en-US" dirty="0" smtClean="0"/>
              <a:t>集中了所有页面的导航定义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struts.xml</a:t>
            </a:r>
            <a:r>
              <a:rPr lang="zh-CN" altLang="en-US" dirty="0" smtClean="0"/>
              <a:t>是掌握</a:t>
            </a:r>
            <a:r>
              <a:rPr lang="en-US" dirty="0" smtClean="0"/>
              <a:t>Struts2</a:t>
            </a:r>
            <a:r>
              <a:rPr lang="zh-CN" altLang="en-US" dirty="0" smtClean="0"/>
              <a:t>项目的关键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r>
              <a:rPr lang="en-US" altLang="zh-CN" dirty="0" smtClean="0"/>
              <a:t>struts.xml</a:t>
            </a:r>
            <a:r>
              <a:rPr lang="zh-CN" altLang="en-US" dirty="0" smtClean="0"/>
              <a:t>文件的简单讲解</a:t>
            </a: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包和命名空间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r>
              <a:rPr lang="zh-CN" altLang="en-US" dirty="0" smtClean="0"/>
              <a:t>元素用于定义包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dirty="0" smtClean="0"/>
              <a:t>name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b="0" dirty="0" smtClean="0"/>
              <a:t>指定</a:t>
            </a:r>
            <a:r>
              <a:rPr lang="zh-CN" altLang="en-US" b="0" dirty="0" smtClean="0"/>
              <a:t>包的</a:t>
            </a:r>
            <a:r>
              <a:rPr lang="zh-CN" altLang="en-US" b="0" dirty="0" smtClean="0"/>
              <a:t>名字</a:t>
            </a:r>
            <a:endParaRPr lang="en-US" altLang="zh-CN" b="0" dirty="0" smtClean="0"/>
          </a:p>
          <a:p>
            <a:r>
              <a:rPr lang="en-US" dirty="0" smtClean="0"/>
              <a:t>extends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b="0" dirty="0" smtClean="0"/>
              <a:t>指定包继承的其他包</a:t>
            </a:r>
            <a:endParaRPr lang="en-US" altLang="zh-CN" b="0" dirty="0" smtClean="0"/>
          </a:p>
          <a:p>
            <a:r>
              <a:rPr lang="en-US" dirty="0" smtClean="0"/>
              <a:t>namespace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b="0" dirty="0" smtClean="0"/>
              <a:t>定义</a:t>
            </a:r>
            <a:r>
              <a:rPr lang="zh-CN" altLang="en-US" b="0" dirty="0" smtClean="0"/>
              <a:t>该包的命名空间</a:t>
            </a:r>
            <a:endParaRPr lang="en-US" altLang="zh-CN" b="0" dirty="0" smtClean="0"/>
          </a:p>
          <a:p>
            <a:r>
              <a:rPr lang="en-US" dirty="0" smtClean="0"/>
              <a:t>abstract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——</a:t>
            </a:r>
            <a:r>
              <a:rPr lang="zh-CN" altLang="en-US" b="0" dirty="0" smtClean="0"/>
              <a:t>包</a:t>
            </a:r>
            <a:r>
              <a:rPr lang="zh-CN" altLang="en-US" b="0" dirty="0" smtClean="0"/>
              <a:t>是否是一个抽象包</a:t>
            </a:r>
            <a:endParaRPr lang="en-US" altLang="zh-CN" b="0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课件模版</Template>
  <TotalTime>1931</TotalTime>
  <Words>1681</Words>
  <Application>Microsoft PowerPoint</Application>
  <PresentationFormat>全屏显示(4:3)</PresentationFormat>
  <Paragraphs>264</Paragraphs>
  <Slides>40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自定义设计方案</vt:lpstr>
      <vt:lpstr>第3学期JAVA模板</vt:lpstr>
      <vt:lpstr>第二章</vt:lpstr>
      <vt:lpstr>回顾</vt:lpstr>
      <vt:lpstr>目标</vt:lpstr>
      <vt:lpstr>Struts 2配置声明</vt:lpstr>
      <vt:lpstr>配置声明方式</vt:lpstr>
      <vt:lpstr>配置文件概述</vt:lpstr>
      <vt:lpstr>配置文件概述</vt:lpstr>
      <vt:lpstr>struts.xml</vt:lpstr>
      <vt:lpstr>包和命名空间</vt:lpstr>
      <vt:lpstr>配置Action</vt:lpstr>
      <vt:lpstr>配置Action</vt:lpstr>
      <vt:lpstr>配置Action</vt:lpstr>
      <vt:lpstr>配置Action</vt:lpstr>
      <vt:lpstr>实现Action</vt:lpstr>
      <vt:lpstr>POJO实现Action</vt:lpstr>
      <vt:lpstr>继承ActionSupport</vt:lpstr>
      <vt:lpstr>动态方法调用</vt:lpstr>
      <vt:lpstr>动态方法调用</vt:lpstr>
      <vt:lpstr>指定method属性</vt:lpstr>
      <vt:lpstr>通配符</vt:lpstr>
      <vt:lpstr>通配符</vt:lpstr>
      <vt:lpstr>配置处理结果</vt:lpstr>
      <vt:lpstr>理解处理结果</vt:lpstr>
      <vt:lpstr>配置结果</vt:lpstr>
      <vt:lpstr>配置结果</vt:lpstr>
      <vt:lpstr>Struts 2支持的结果类型</vt:lpstr>
      <vt:lpstr>Struts 2支持的结果类型</vt:lpstr>
      <vt:lpstr>Struts 2支持的结果类型</vt:lpstr>
      <vt:lpstr>plainText结果类型</vt:lpstr>
      <vt:lpstr>动态结果</vt:lpstr>
      <vt:lpstr>Action属性值决定视图资源</vt:lpstr>
      <vt:lpstr>全局结果</vt:lpstr>
      <vt:lpstr>拦截器</vt:lpstr>
      <vt:lpstr>Struts 2内建的拦截器</vt:lpstr>
      <vt:lpstr>配置拦截器</vt:lpstr>
      <vt:lpstr>自定义拦截器</vt:lpstr>
      <vt:lpstr>自定义拦截器</vt:lpstr>
      <vt:lpstr>自定义拦截器</vt:lpstr>
      <vt:lpstr>总结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雨林木风</cp:lastModifiedBy>
  <cp:revision>259</cp:revision>
  <cp:lastPrinted>1601-01-01T00:00:00Z</cp:lastPrinted>
  <dcterms:created xsi:type="dcterms:W3CDTF">1601-01-01T00:00:00Z</dcterms:created>
  <dcterms:modified xsi:type="dcterms:W3CDTF">2012-10-10T08:16:40Z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