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8" r:id="rId2"/>
  </p:sldMasterIdLst>
  <p:notesMasterIdLst>
    <p:notesMasterId r:id="rId43"/>
  </p:notesMasterIdLst>
  <p:sldIdLst>
    <p:sldId id="256" r:id="rId3"/>
    <p:sldId id="258" r:id="rId4"/>
    <p:sldId id="340" r:id="rId5"/>
    <p:sldId id="344" r:id="rId6"/>
    <p:sldId id="349" r:id="rId7"/>
    <p:sldId id="345" r:id="rId8"/>
    <p:sldId id="346" r:id="rId9"/>
    <p:sldId id="350" r:id="rId10"/>
    <p:sldId id="351" r:id="rId11"/>
    <p:sldId id="352" r:id="rId12"/>
    <p:sldId id="354" r:id="rId13"/>
    <p:sldId id="347" r:id="rId14"/>
    <p:sldId id="355" r:id="rId15"/>
    <p:sldId id="348" r:id="rId16"/>
    <p:sldId id="362" r:id="rId17"/>
    <p:sldId id="363" r:id="rId18"/>
    <p:sldId id="356" r:id="rId19"/>
    <p:sldId id="364" r:id="rId20"/>
    <p:sldId id="365" r:id="rId21"/>
    <p:sldId id="366" r:id="rId22"/>
    <p:sldId id="368" r:id="rId23"/>
    <p:sldId id="367" r:id="rId24"/>
    <p:sldId id="369" r:id="rId25"/>
    <p:sldId id="370" r:id="rId26"/>
    <p:sldId id="358" r:id="rId27"/>
    <p:sldId id="371" r:id="rId28"/>
    <p:sldId id="359" r:id="rId29"/>
    <p:sldId id="372" r:id="rId30"/>
    <p:sldId id="373" r:id="rId31"/>
    <p:sldId id="374" r:id="rId32"/>
    <p:sldId id="360" r:id="rId33"/>
    <p:sldId id="383" r:id="rId34"/>
    <p:sldId id="384" r:id="rId35"/>
    <p:sldId id="387" r:id="rId36"/>
    <p:sldId id="390" r:id="rId37"/>
    <p:sldId id="389" r:id="rId38"/>
    <p:sldId id="386" r:id="rId39"/>
    <p:sldId id="381" r:id="rId40"/>
    <p:sldId id="391" r:id="rId41"/>
    <p:sldId id="260" r:id="rId4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396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B3C24-BA58-4667-9711-903887503320}" type="datetimeFigureOut">
              <a:rPr lang="zh-CN" altLang="en-US" smtClean="0"/>
              <a:pPr/>
              <a:t>2012-10-12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5070-4170-4D53-81A8-ACE9561911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封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b="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E37A81-074E-4989-953A-AC4A9F48413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200" name="Picture 8" descr="最后确定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19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ADBE-86E0-4296-9932-6DC53B9BAF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6400" y="0"/>
            <a:ext cx="2098675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46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7125D-F5FF-4EFA-A011-71B446A569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313" y="0"/>
            <a:ext cx="62277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A7A297-9B1A-4B0C-B579-FB9A7FEC13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9" descr="2012新版LOGOda - 副本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244475"/>
            <a:ext cx="1835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Administrator\Desktop\5556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E9149-BD45-4D89-9FB2-944AD5225A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980C5-2D82-405F-B8DE-68B06D2B86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37E43-411F-454E-8F85-6296A60678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51EC1-635D-4585-81B1-F73787920D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8D2D1-7F31-484E-B802-2E93564235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9B04C-0D87-4151-A133-D5091A45AD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0"/>
            <a:ext cx="622776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</a:p>
          <a:p>
            <a:pPr lvl="1"/>
            <a:r>
              <a:rPr lang="zh-CN" altLang="en-US" smtClean="0"/>
              <a:t>第二层</a:t>
            </a:r>
          </a:p>
          <a:p>
            <a:pPr lvl="2"/>
            <a:r>
              <a:rPr lang="zh-CN" altLang="en-US" smtClean="0"/>
              <a:t>第三层</a:t>
            </a:r>
          </a:p>
          <a:p>
            <a:pPr lvl="3"/>
            <a:r>
              <a:rPr lang="zh-CN" altLang="en-US" smtClean="0"/>
              <a:t>第四层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C25B0D-212A-41DE-A3DA-1566B238012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176" name="Picture 8" descr="最后确定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812088" y="6538913"/>
            <a:ext cx="13319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隶书" pitchFamily="49" charset="-122"/>
                <a:ea typeface="隶书" pitchFamily="49" charset="-122"/>
              </a:rPr>
              <a:t>SSOFT  V2.0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fld id="{A3C25B0D-212A-41DE-A3DA-1566B238012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Picture 19" descr="2012新版LOGOda - 副本副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188913"/>
            <a:ext cx="1571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9" descr="C:\Users\Administrator\Desktop\0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12088" y="6165850"/>
            <a:ext cx="11350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38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Blip>
          <a:blip r:embed="rId7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3/docs/api/java/lang/String.html" TargetMode="External"/><Relationship Id="rId2" Type="http://schemas.openxmlformats.org/officeDocument/2006/relationships/hyperlink" Target="http://java.sun.com/j2se/1.3/docs/api/java/lang/Object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opensymphony.com/ognl/api/ognl/OgnlException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第三章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Struts 2 </a:t>
            </a:r>
            <a:r>
              <a:rPr lang="zh-CN" altLang="en-US"/>
              <a:t>标签库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上下文环境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数据环境中</a:t>
            </a:r>
            <a:r>
              <a:rPr lang="zh-CN" altLang="en-US" smtClean="0"/>
              <a:t>运行</a:t>
            </a:r>
            <a:endParaRPr lang="en-US" altLang="zh-CN" smtClean="0"/>
          </a:p>
          <a:p>
            <a:pPr lvl="1"/>
            <a:r>
              <a:rPr lang="zh-CN" altLang="en-US" b="0" smtClean="0"/>
              <a:t>数据环境就是</a:t>
            </a:r>
            <a:r>
              <a:rPr lang="en-US" b="0" smtClean="0"/>
              <a:t>OGNL</a:t>
            </a:r>
            <a:r>
              <a:rPr lang="zh-CN" altLang="en-US" b="0" smtClean="0"/>
              <a:t>的上下文环境（</a:t>
            </a:r>
            <a:r>
              <a:rPr lang="en-US" b="0" smtClean="0"/>
              <a:t>Context</a:t>
            </a:r>
            <a:r>
              <a:rPr lang="zh-CN" altLang="en-US" b="0" smtClean="0"/>
              <a:t>）</a:t>
            </a:r>
            <a:endParaRPr lang="en-US" altLang="zh-CN" b="0" smtClean="0"/>
          </a:p>
          <a:p>
            <a:pPr lvl="1"/>
            <a:r>
              <a:rPr lang="zh-CN" altLang="en-US" b="0" smtClean="0"/>
              <a:t>上下文环境是一个</a:t>
            </a:r>
            <a:r>
              <a:rPr lang="en-US" b="0" smtClean="0"/>
              <a:t>Map</a:t>
            </a:r>
            <a:r>
              <a:rPr lang="zh-CN" altLang="en-US" b="0" smtClean="0"/>
              <a:t>结构，称之为</a:t>
            </a:r>
            <a:r>
              <a:rPr lang="en-US" b="0" err="1" smtClean="0"/>
              <a:t>OgnlContext</a:t>
            </a:r>
            <a:endParaRPr lang="en-US" b="0" smtClean="0"/>
          </a:p>
          <a:p>
            <a:pPr lvl="1"/>
            <a:r>
              <a:rPr lang="en-US" b="0" smtClean="0"/>
              <a:t>OGNL Context</a:t>
            </a:r>
            <a:r>
              <a:rPr lang="zh-CN" altLang="en-US" b="0" smtClean="0"/>
              <a:t>表现为</a:t>
            </a:r>
            <a:r>
              <a:rPr lang="en-US" b="0" err="1" smtClean="0"/>
              <a:t>ActionContext</a:t>
            </a:r>
            <a:endParaRPr lang="en-US" b="0" smtClean="0"/>
          </a:p>
          <a:p>
            <a:r>
              <a:rPr lang="zh-CN" altLang="en-US" smtClean="0"/>
              <a:t>规定</a:t>
            </a:r>
            <a:r>
              <a:rPr lang="en-US" smtClean="0"/>
              <a:t>OGNL</a:t>
            </a:r>
            <a:r>
              <a:rPr lang="zh-CN" altLang="en-US" smtClean="0"/>
              <a:t>的操作在</a:t>
            </a:r>
            <a:r>
              <a:rPr lang="zh-CN" altLang="en-US" smtClean="0"/>
              <a:t>哪里</a:t>
            </a:r>
            <a:r>
              <a:rPr lang="zh-CN" altLang="en-US" smtClean="0"/>
              <a:t>操作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上下文环境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OGNL</a:t>
            </a:r>
            <a:r>
              <a:rPr lang="zh-CN" altLang="en-US" smtClean="0"/>
              <a:t>上下文的概念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5791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valueStack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919163"/>
            <a:ext cx="8447087" cy="5173662"/>
          </a:xfrm>
        </p:spPr>
        <p:txBody>
          <a:bodyPr/>
          <a:lstStyle/>
          <a:p>
            <a:r>
              <a:rPr lang="zh-CN" altLang="en-US" smtClean="0"/>
              <a:t>针对</a:t>
            </a:r>
            <a:r>
              <a:rPr lang="en-US" smtClean="0"/>
              <a:t>OGNL</a:t>
            </a:r>
            <a:r>
              <a:rPr lang="zh-CN" altLang="en-US" smtClean="0"/>
              <a:t>三要素中</a:t>
            </a:r>
            <a:r>
              <a:rPr lang="en-US" smtClean="0"/>
              <a:t>Root</a:t>
            </a:r>
            <a:r>
              <a:rPr lang="zh-CN" altLang="en-US" smtClean="0"/>
              <a:t>对象所进行的</a:t>
            </a:r>
            <a:r>
              <a:rPr lang="zh-CN" altLang="en-US" smtClean="0"/>
              <a:t>扩展</a:t>
            </a:r>
            <a:endParaRPr lang="en-US" altLang="zh-CN" smtClean="0"/>
          </a:p>
          <a:p>
            <a:pPr lvl="1"/>
            <a:r>
              <a:rPr lang="en-US" altLang="zh-CN" b="0" err="1" smtClean="0"/>
              <a:t>v</a:t>
            </a:r>
            <a:r>
              <a:rPr lang="en-US" b="0" err="1" smtClean="0"/>
              <a:t>alueStack</a:t>
            </a:r>
            <a:r>
              <a:rPr lang="zh-CN" altLang="en-US" b="0" smtClean="0"/>
              <a:t>从数据结构的角度被定义为一组对象的</a:t>
            </a:r>
            <a:r>
              <a:rPr lang="zh-CN" altLang="en-US" b="0" smtClean="0"/>
              <a:t>集合</a:t>
            </a:r>
            <a:endParaRPr lang="en-US" altLang="zh-CN" b="0" smtClean="0"/>
          </a:p>
          <a:p>
            <a:pPr lvl="1"/>
            <a:r>
              <a:rPr lang="en-US" b="0" err="1" smtClean="0"/>
              <a:t>ValueStack</a:t>
            </a:r>
            <a:r>
              <a:rPr lang="zh-CN" altLang="en-US" b="0" smtClean="0"/>
              <a:t>规定在自身这个集合中的所有对象，在进行</a:t>
            </a:r>
            <a:r>
              <a:rPr lang="en-US" b="0" smtClean="0"/>
              <a:t>OGNL</a:t>
            </a:r>
            <a:r>
              <a:rPr lang="zh-CN" altLang="en-US" b="0" smtClean="0"/>
              <a:t>计算时，都被</a:t>
            </a:r>
            <a:r>
              <a:rPr lang="zh-CN" altLang="en-US" b="0" smtClean="0"/>
              <a:t>视为</a:t>
            </a:r>
            <a:r>
              <a:rPr lang="en-US" b="0" smtClean="0"/>
              <a:t>Root</a:t>
            </a:r>
            <a:r>
              <a:rPr lang="zh-CN" altLang="en-US" b="0" smtClean="0"/>
              <a:t>对象</a:t>
            </a:r>
            <a:endParaRPr lang="en-US" altLang="zh-CN" b="0" smtClean="0"/>
          </a:p>
          <a:p>
            <a:r>
              <a:rPr lang="zh-CN" altLang="en-US" smtClean="0"/>
              <a:t>具备表达式引擎计算能力的“栈”的</a:t>
            </a:r>
            <a:r>
              <a:rPr lang="zh-CN" altLang="en-US" smtClean="0"/>
              <a:t>数据结构</a:t>
            </a:r>
            <a:endParaRPr lang="en-US" altLang="zh-CN" smtClean="0"/>
          </a:p>
          <a:p>
            <a:r>
              <a:rPr lang="en-US" smtClean="0"/>
              <a:t>Struts 2</a:t>
            </a:r>
            <a:r>
              <a:rPr lang="zh-CN" altLang="en-US" smtClean="0"/>
              <a:t>框架的核心元素</a:t>
            </a:r>
            <a:r>
              <a:rPr lang="zh-CN" altLang="en-US" smtClean="0"/>
              <a:t>之一</a:t>
            </a:r>
            <a:endParaRPr lang="en-US" altLang="zh-CN" smtClean="0"/>
          </a:p>
          <a:p>
            <a:r>
              <a:rPr lang="zh-CN" altLang="en-US" smtClean="0"/>
              <a:t>进行</a:t>
            </a:r>
            <a:r>
              <a:rPr lang="en-US" smtClean="0"/>
              <a:t>OGNL</a:t>
            </a:r>
            <a:r>
              <a:rPr lang="zh-CN" altLang="en-US" smtClean="0"/>
              <a:t>计算的实际</a:t>
            </a:r>
            <a:r>
              <a:rPr lang="zh-CN" altLang="en-US" smtClean="0"/>
              <a:t>场所，</a:t>
            </a:r>
            <a:r>
              <a:rPr lang="zh-CN" altLang="en-US" smtClean="0"/>
              <a:t>数据访问的</a:t>
            </a:r>
            <a:r>
              <a:rPr lang="zh-CN" altLang="en-US" smtClean="0"/>
              <a:t>基础。</a:t>
            </a:r>
            <a:endParaRPr lang="en-US" altLang="zh-CN" smtClean="0"/>
          </a:p>
          <a:p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OGNL</a:t>
            </a:r>
            <a:r>
              <a:rPr lang="zh-CN" altLang="en-US" smtClean="0"/>
              <a:t>访问数据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访问和设置数据</a:t>
            </a:r>
            <a:endParaRPr lang="en-US" altLang="zh-CN" smtClean="0"/>
          </a:p>
          <a:p>
            <a:r>
              <a:rPr lang="zh-CN" altLang="en-US" smtClean="0"/>
              <a:t>上下文环境以及方法调用</a:t>
            </a:r>
            <a:endParaRPr lang="en-US" altLang="zh-CN" smtClean="0"/>
          </a:p>
          <a:p>
            <a:r>
              <a:rPr lang="zh-CN" altLang="en-US" smtClean="0"/>
              <a:t>操作集合、过滤集合、投影集合</a:t>
            </a:r>
          </a:p>
          <a:p>
            <a:endParaRPr lang="en-US" altLang="zh-CN" smtClean="0"/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OGNL</a:t>
            </a:r>
            <a:r>
              <a:rPr lang="zh-CN" altLang="en-US" smtClean="0"/>
              <a:t>访问和设置数据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访问数据</a:t>
            </a:r>
            <a:endParaRPr lang="en-US" altLang="zh-CN" smtClean="0"/>
          </a:p>
          <a:p>
            <a:pPr lvl="1"/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90600" y="1600200"/>
            <a:ext cx="6934200" cy="335184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      /* </a:t>
            </a:r>
            <a:r>
              <a:rPr lang="zh-CN" altLang="en-US" smtClean="0"/>
              <a:t>创建一个</a:t>
            </a:r>
            <a:r>
              <a:rPr lang="en-US" smtClean="0"/>
              <a:t>Student</a:t>
            </a:r>
            <a:r>
              <a:rPr lang="zh-CN" altLang="en-US" smtClean="0"/>
              <a:t>对象</a:t>
            </a:r>
            <a:r>
              <a:rPr lang="en-US" smtClean="0"/>
              <a:t> */</a:t>
            </a:r>
            <a:endParaRPr lang="zh-CN" altLang="en-US" smtClean="0"/>
          </a:p>
          <a:p>
            <a:pPr algn="l"/>
            <a:r>
              <a:rPr lang="en-US" smtClean="0"/>
              <a:t> </a:t>
            </a:r>
            <a:r>
              <a:rPr lang="en-US" smtClean="0"/>
              <a:t>     Student </a:t>
            </a:r>
            <a:r>
              <a:rPr lang="en-US" smtClean="0"/>
              <a:t>student</a:t>
            </a:r>
            <a:r>
              <a:rPr lang="en-US" smtClean="0"/>
              <a:t> = </a:t>
            </a:r>
            <a:r>
              <a:rPr lang="en-US" b="1" smtClean="0"/>
              <a:t>new</a:t>
            </a:r>
            <a:r>
              <a:rPr lang="en-US" smtClean="0"/>
              <a:t> Student();</a:t>
            </a:r>
            <a:endParaRPr lang="zh-CN" altLang="en-US" smtClean="0"/>
          </a:p>
          <a:p>
            <a:pPr algn="l"/>
            <a:r>
              <a:rPr lang="en-US" smtClean="0"/>
              <a:t>      student.setName(“</a:t>
            </a:r>
            <a:r>
              <a:rPr lang="zh-CN" altLang="en-US" smtClean="0"/>
              <a:t>张三</a:t>
            </a:r>
            <a:r>
              <a:rPr lang="en-US" smtClean="0"/>
              <a:t>”);</a:t>
            </a:r>
            <a:endParaRPr lang="zh-CN" altLang="en-US" smtClean="0"/>
          </a:p>
          <a:p>
            <a:pPr algn="l"/>
            <a:r>
              <a:rPr lang="en-US" b="1" smtClean="0"/>
              <a:t> </a:t>
            </a:r>
            <a:r>
              <a:rPr lang="en-US" b="1" smtClean="0"/>
              <a:t>     try</a:t>
            </a:r>
            <a:r>
              <a:rPr lang="en-US" smtClean="0"/>
              <a:t>{</a:t>
            </a:r>
            <a:endParaRPr lang="zh-CN" altLang="en-US" smtClean="0"/>
          </a:p>
          <a:p>
            <a:pPr algn="l"/>
            <a:r>
              <a:rPr lang="en-US" smtClean="0"/>
              <a:t>            /* </a:t>
            </a:r>
            <a:r>
              <a:rPr lang="zh-CN" altLang="en-US" smtClean="0"/>
              <a:t>从</a:t>
            </a:r>
            <a:r>
              <a:rPr lang="en-US" smtClean="0"/>
              <a:t>Student</a:t>
            </a:r>
            <a:r>
              <a:rPr lang="zh-CN" altLang="en-US" smtClean="0"/>
              <a:t>对象中获取</a:t>
            </a:r>
            <a:r>
              <a:rPr lang="en-US" smtClean="0"/>
              <a:t>name</a:t>
            </a:r>
            <a:r>
              <a:rPr lang="zh-CN" altLang="en-US" smtClean="0"/>
              <a:t>属性的值</a:t>
            </a:r>
            <a:r>
              <a:rPr lang="en-US" smtClean="0"/>
              <a:t> */</a:t>
            </a:r>
            <a:endParaRPr lang="zh-CN" altLang="en-US" smtClean="0"/>
          </a:p>
          <a:p>
            <a:pPr algn="l"/>
            <a:r>
              <a:rPr lang="en-US" smtClean="0"/>
              <a:t>            Object value = Ognl.</a:t>
            </a:r>
            <a:r>
              <a:rPr lang="en-US" i="1" smtClean="0"/>
              <a:t>getValue</a:t>
            </a:r>
            <a:r>
              <a:rPr lang="en-US" smtClean="0"/>
              <a:t>("name", student);</a:t>
            </a:r>
            <a:endParaRPr lang="zh-CN" altLang="en-US" smtClean="0"/>
          </a:p>
          <a:p>
            <a:pPr algn="l"/>
            <a:r>
              <a:rPr lang="en-US" smtClean="0"/>
              <a:t>            System.</a:t>
            </a:r>
            <a:r>
              <a:rPr lang="en-US" i="1" smtClean="0"/>
              <a:t>out</a:t>
            </a:r>
            <a:r>
              <a:rPr lang="en-US" smtClean="0"/>
              <a:t>.println(value);</a:t>
            </a:r>
            <a:endParaRPr lang="zh-CN" altLang="en-US" smtClean="0"/>
          </a:p>
          <a:p>
            <a:pPr algn="l"/>
            <a:r>
              <a:rPr lang="en-US" smtClean="0"/>
              <a:t>        }</a:t>
            </a:r>
            <a:endParaRPr lang="zh-CN" altLang="en-US" smtClean="0"/>
          </a:p>
          <a:p>
            <a:pPr algn="l"/>
            <a:r>
              <a:rPr lang="en-US" smtClean="0"/>
              <a:t>        </a:t>
            </a:r>
            <a:r>
              <a:rPr lang="en-US" b="1" smtClean="0"/>
              <a:t>catch</a:t>
            </a:r>
            <a:r>
              <a:rPr lang="en-US" smtClean="0"/>
              <a:t> (OgnlException e){</a:t>
            </a:r>
            <a:endParaRPr lang="zh-CN" altLang="en-US" smtClean="0"/>
          </a:p>
          <a:p>
            <a:pPr algn="l"/>
            <a:r>
              <a:rPr lang="en-US" smtClean="0"/>
              <a:t>            </a:t>
            </a:r>
            <a:r>
              <a:rPr lang="en-US" err="1" smtClean="0"/>
              <a:t>e.printStackTrace</a:t>
            </a:r>
            <a:r>
              <a:rPr lang="en-US" smtClean="0"/>
              <a:t>();</a:t>
            </a:r>
            <a:endParaRPr lang="zh-CN" altLang="en-US" smtClean="0"/>
          </a:p>
          <a:p>
            <a:pPr algn="l"/>
            <a:r>
              <a:rPr lang="en-US" smtClean="0"/>
              <a:t>        }</a:t>
            </a:r>
            <a:endParaRPr lang="en-US" altLang="zh-CN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90600" y="5257800"/>
            <a:ext cx="69342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public static </a:t>
            </a:r>
            <a:r>
              <a:rPr lang="en-US" smtClean="0">
                <a:hlinkClick r:id="rId2" tooltip="class or interface in java.lang"/>
              </a:rPr>
              <a:t>Object</a:t>
            </a:r>
            <a:r>
              <a:rPr lang="en-US" smtClean="0"/>
              <a:t> </a:t>
            </a:r>
            <a:r>
              <a:rPr lang="en-US" b="1" smtClean="0"/>
              <a:t>getValue</a:t>
            </a:r>
            <a:r>
              <a:rPr lang="en-US" smtClean="0"/>
              <a:t>(</a:t>
            </a:r>
            <a:r>
              <a:rPr lang="en-US" smtClean="0">
                <a:hlinkClick r:id="rId3" tooltip="class or interface in java.lang"/>
              </a:rPr>
              <a:t>String</a:t>
            </a:r>
            <a:r>
              <a:rPr lang="en-US" smtClean="0"/>
              <a:t> expression, </a:t>
            </a:r>
            <a:r>
              <a:rPr lang="en-US" smtClean="0">
                <a:hlinkClick r:id="rId2" tooltip="class or interface in java.lang"/>
              </a:rPr>
              <a:t>Object</a:t>
            </a:r>
            <a:r>
              <a:rPr lang="en-US" smtClean="0"/>
              <a:t> root) throws </a:t>
            </a:r>
            <a:r>
              <a:rPr lang="en-US" smtClean="0">
                <a:hlinkClick r:id="rId4" tooltip="class in ognl"/>
              </a:rPr>
              <a:t>OgnlException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OGNL</a:t>
            </a:r>
            <a:r>
              <a:rPr lang="zh-CN" altLang="en-US" smtClean="0"/>
              <a:t>访问和设置数据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设置</a:t>
            </a:r>
            <a:r>
              <a:rPr lang="zh-CN" altLang="en-US" smtClean="0"/>
              <a:t>数据</a:t>
            </a:r>
            <a:endParaRPr lang="en-US" altLang="zh-CN" smtClean="0"/>
          </a:p>
          <a:p>
            <a:pPr lvl="1"/>
            <a:endParaRPr lang="en-US" altLang="zh-CN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66800" y="1676400"/>
            <a:ext cx="70866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//</a:t>
            </a:r>
            <a:r>
              <a:rPr lang="zh-CN" altLang="en-US" smtClean="0"/>
              <a:t>给</a:t>
            </a:r>
            <a:r>
              <a:rPr lang="en-US" smtClean="0"/>
              <a:t>root</a:t>
            </a:r>
            <a:r>
              <a:rPr lang="zh-CN" altLang="en-US" smtClean="0"/>
              <a:t>对象的属性赋值，相当于调用</a:t>
            </a:r>
            <a:r>
              <a:rPr lang="en-US" smtClean="0"/>
              <a:t>student.setName()</a:t>
            </a:r>
            <a:endParaRPr lang="zh-CN" altLang="en-US" smtClean="0"/>
          </a:p>
          <a:p>
            <a:pPr algn="l"/>
            <a:r>
              <a:rPr lang="en-US" smtClean="0"/>
              <a:t>Ognl.</a:t>
            </a:r>
            <a:r>
              <a:rPr lang="en-US" i="1" smtClean="0"/>
              <a:t>setValue</a:t>
            </a:r>
            <a:r>
              <a:rPr lang="en-US" smtClean="0"/>
              <a:t>("name", student, "zhangsan");</a:t>
            </a:r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66800" y="2667000"/>
            <a:ext cx="70866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context.put</a:t>
            </a:r>
            <a:r>
              <a:rPr lang="en-US" smtClean="0"/>
              <a:t>(“student”, </a:t>
            </a:r>
            <a:r>
              <a:rPr lang="en-US" smtClean="0"/>
              <a:t>student);</a:t>
            </a:r>
            <a:endParaRPr lang="zh-CN" altLang="en-US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给</a:t>
            </a:r>
            <a:r>
              <a:rPr lang="en-US" smtClean="0"/>
              <a:t>context</a:t>
            </a:r>
            <a:r>
              <a:rPr lang="zh-CN" altLang="en-US" smtClean="0"/>
              <a:t>中的对象属性赋值，相当于调用</a:t>
            </a:r>
            <a:r>
              <a:rPr lang="en-US" smtClean="0"/>
              <a:t>student.setName()</a:t>
            </a:r>
            <a:endParaRPr lang="zh-CN" altLang="en-US" smtClean="0"/>
          </a:p>
          <a:p>
            <a:pPr algn="l"/>
            <a:r>
              <a:rPr lang="en-US" smtClean="0"/>
              <a:t>Ognl.</a:t>
            </a:r>
            <a:r>
              <a:rPr lang="en-US" i="1" smtClean="0"/>
              <a:t>setValue</a:t>
            </a:r>
            <a:r>
              <a:rPr lang="en-US" smtClean="0"/>
              <a:t>("#student.name", context, </a:t>
            </a:r>
            <a:r>
              <a:rPr lang="en-US" b="1" smtClean="0"/>
              <a:t>new</a:t>
            </a:r>
            <a:r>
              <a:rPr lang="en-US" smtClean="0"/>
              <a:t> Object(), "lisi</a:t>
            </a:r>
            <a:r>
              <a:rPr lang="en-US" smtClean="0"/>
              <a:t>");        </a:t>
            </a:r>
            <a:endParaRPr lang="zh-CN" altLang="en-US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066800" y="4038600"/>
            <a:ext cx="70866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//</a:t>
            </a:r>
            <a:r>
              <a:rPr lang="zh-CN" altLang="en-US" smtClean="0"/>
              <a:t>给</a:t>
            </a:r>
            <a:r>
              <a:rPr lang="en-US" smtClean="0"/>
              <a:t>context</a:t>
            </a:r>
            <a:r>
              <a:rPr lang="zh-CN" altLang="en-US" smtClean="0"/>
              <a:t>中的对象属性赋值，相当于调用</a:t>
            </a:r>
            <a:r>
              <a:rPr lang="en-US" smtClean="0"/>
              <a:t>student.setName()</a:t>
            </a:r>
            <a:endParaRPr lang="zh-CN" altLang="en-US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在表达式中使用</a:t>
            </a:r>
            <a:r>
              <a:rPr lang="en-US" smtClean="0"/>
              <a:t>=</a:t>
            </a:r>
            <a:r>
              <a:rPr lang="zh-CN" altLang="en-US" smtClean="0"/>
              <a:t>赋值操作符来赋值</a:t>
            </a:r>
          </a:p>
          <a:p>
            <a:pPr algn="l"/>
            <a:r>
              <a:rPr lang="en-US" smtClean="0"/>
              <a:t>Ognl.</a:t>
            </a:r>
            <a:r>
              <a:rPr lang="en-US" i="1" smtClean="0"/>
              <a:t>getValue</a:t>
            </a:r>
            <a:r>
              <a:rPr lang="en-US" smtClean="0"/>
              <a:t>("#student.name = 'wangwu'",context, </a:t>
            </a:r>
            <a:r>
              <a:rPr lang="en-US" b="1" smtClean="0"/>
              <a:t>new</a:t>
            </a:r>
            <a:r>
              <a:rPr lang="en-US" smtClean="0"/>
              <a:t> </a:t>
            </a:r>
            <a:r>
              <a:rPr lang="en-US" smtClean="0"/>
              <a:t>Object());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表达式中使用操作符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OGNL</a:t>
            </a:r>
            <a:r>
              <a:rPr lang="zh-CN" altLang="en-US" smtClean="0"/>
              <a:t>表达式中能使用的操作符基本和</a:t>
            </a:r>
            <a:r>
              <a:rPr lang="en-US" smtClean="0"/>
              <a:t>Java</a:t>
            </a:r>
            <a:r>
              <a:rPr lang="zh-CN" altLang="en-US" smtClean="0"/>
              <a:t>里的</a:t>
            </a:r>
            <a:r>
              <a:rPr lang="zh-CN" altLang="en-US" smtClean="0"/>
              <a:t>操作符</a:t>
            </a:r>
            <a:r>
              <a:rPr lang="zh-CN" altLang="en-US" smtClean="0"/>
              <a:t>一样</a:t>
            </a:r>
            <a:endParaRPr lang="en-US" altLang="zh-CN" smtClean="0"/>
          </a:p>
          <a:p>
            <a:pPr lvl="1"/>
            <a:r>
              <a:rPr lang="zh-CN" altLang="en-US" b="0" smtClean="0"/>
              <a:t>能使用</a:t>
            </a:r>
            <a:r>
              <a:rPr lang="en-US" b="0" smtClean="0"/>
              <a:t>+</a:t>
            </a:r>
            <a:r>
              <a:rPr lang="zh-CN" altLang="en-US" b="0" smtClean="0"/>
              <a:t>、</a:t>
            </a:r>
            <a:r>
              <a:rPr lang="en-US" b="0" smtClean="0"/>
              <a:t>-</a:t>
            </a:r>
            <a:r>
              <a:rPr lang="zh-CN" altLang="en-US" b="0" smtClean="0"/>
              <a:t>、</a:t>
            </a:r>
            <a:r>
              <a:rPr lang="en-US" b="0" smtClean="0"/>
              <a:t>*</a:t>
            </a:r>
            <a:r>
              <a:rPr lang="zh-CN" altLang="en-US" b="0" smtClean="0"/>
              <a:t>、</a:t>
            </a:r>
            <a:r>
              <a:rPr lang="en-US" b="0" smtClean="0"/>
              <a:t>/</a:t>
            </a:r>
            <a:r>
              <a:rPr lang="zh-CN" altLang="en-US" b="0" smtClean="0"/>
              <a:t>、</a:t>
            </a:r>
            <a:r>
              <a:rPr lang="en-US" b="0" smtClean="0"/>
              <a:t>++</a:t>
            </a:r>
            <a:r>
              <a:rPr lang="zh-CN" altLang="en-US" b="0" smtClean="0"/>
              <a:t>、</a:t>
            </a:r>
            <a:r>
              <a:rPr lang="en-US" b="0" smtClean="0"/>
              <a:t>--</a:t>
            </a:r>
            <a:r>
              <a:rPr lang="zh-CN" altLang="en-US" b="0" smtClean="0"/>
              <a:t>、</a:t>
            </a:r>
            <a:r>
              <a:rPr lang="en-US" b="0" smtClean="0"/>
              <a:t>==</a:t>
            </a:r>
            <a:r>
              <a:rPr lang="zh-CN" altLang="en-US" b="0" smtClean="0"/>
              <a:t>等</a:t>
            </a:r>
            <a:r>
              <a:rPr lang="zh-CN" altLang="en-US" b="0" smtClean="0"/>
              <a:t>操作符</a:t>
            </a:r>
            <a:endParaRPr lang="en-US" altLang="zh-CN" b="0" smtClean="0"/>
          </a:p>
          <a:p>
            <a:pPr lvl="1"/>
            <a:r>
              <a:rPr lang="zh-CN" altLang="en-US" b="0" smtClean="0"/>
              <a:t>还可以使用</a:t>
            </a:r>
            <a:r>
              <a:rPr lang="en-US" b="0" smtClean="0"/>
              <a:t>mod</a:t>
            </a:r>
            <a:r>
              <a:rPr lang="zh-CN" altLang="en-US" b="0" smtClean="0"/>
              <a:t>、</a:t>
            </a:r>
            <a:r>
              <a:rPr lang="en-US" b="0" smtClean="0"/>
              <a:t>in</a:t>
            </a:r>
            <a:r>
              <a:rPr lang="zh-CN" altLang="en-US" b="0" smtClean="0"/>
              <a:t>、</a:t>
            </a:r>
            <a:r>
              <a:rPr lang="en-US" b="0" smtClean="0"/>
              <a:t>not in</a:t>
            </a:r>
            <a:r>
              <a:rPr lang="zh-CN" altLang="en-US" b="0" smtClean="0"/>
              <a:t>等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330200"/>
            <a:ext cx="5349875" cy="431800"/>
          </a:xfrm>
        </p:spPr>
        <p:txBody>
          <a:bodyPr/>
          <a:lstStyle/>
          <a:p>
            <a:r>
              <a:rPr lang="zh-CN" altLang="en-US" smtClean="0"/>
              <a:t>上下文环境以及</a:t>
            </a:r>
            <a:r>
              <a:rPr lang="zh-CN" altLang="en-US" smtClean="0"/>
              <a:t>方法</a:t>
            </a:r>
            <a:r>
              <a:rPr lang="zh-CN" altLang="en-US" smtClean="0"/>
              <a:t>调用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上下文中获取对象以及对象的相关方法属性</a:t>
            </a:r>
            <a:endParaRPr lang="en-US" altLang="zh-CN" smtClean="0"/>
          </a:p>
          <a:p>
            <a:pPr lvl="1"/>
            <a:endParaRPr lang="en-US" altLang="zh-CN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66800" y="1676400"/>
            <a:ext cx="7086600" cy="423910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/* OGNL</a:t>
            </a:r>
            <a:r>
              <a:rPr lang="zh-CN" altLang="en-US" smtClean="0"/>
              <a:t>提供的一个上下文类，它实现了</a:t>
            </a:r>
            <a:r>
              <a:rPr lang="en-US" smtClean="0"/>
              <a:t>Map</a:t>
            </a:r>
            <a:r>
              <a:rPr lang="zh-CN" altLang="en-US" smtClean="0"/>
              <a:t>接口</a:t>
            </a:r>
            <a:r>
              <a:rPr lang="en-US" smtClean="0"/>
              <a:t> */</a:t>
            </a:r>
            <a:endParaRPr lang="zh-CN" altLang="en-US" smtClean="0"/>
          </a:p>
          <a:p>
            <a:pPr algn="l"/>
            <a:r>
              <a:rPr lang="en-US" smtClean="0"/>
              <a:t> </a:t>
            </a:r>
            <a:r>
              <a:rPr lang="en-US" smtClean="0"/>
              <a:t>OgnlContext </a:t>
            </a:r>
            <a:r>
              <a:rPr lang="en-US" smtClean="0"/>
              <a:t>context = </a:t>
            </a:r>
            <a:r>
              <a:rPr lang="en-US" b="1" smtClean="0"/>
              <a:t>new</a:t>
            </a:r>
            <a:r>
              <a:rPr lang="en-US" smtClean="0"/>
              <a:t> </a:t>
            </a:r>
            <a:r>
              <a:rPr lang="en-US" smtClean="0"/>
              <a:t>OgnlContext</a:t>
            </a:r>
            <a:r>
              <a:rPr lang="en-US" smtClean="0"/>
              <a:t>();</a:t>
            </a:r>
          </a:p>
          <a:p>
            <a:pPr algn="l"/>
            <a:endParaRPr lang="en-US" altLang="zh-CN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将实例化的</a:t>
            </a:r>
            <a:r>
              <a:rPr lang="en-US" smtClean="0"/>
              <a:t>Student</a:t>
            </a:r>
            <a:r>
              <a:rPr lang="zh-CN" altLang="en-US" smtClean="0"/>
              <a:t>对象放入</a:t>
            </a:r>
            <a:r>
              <a:rPr lang="en-US" smtClean="0"/>
              <a:t>context</a:t>
            </a:r>
            <a:r>
              <a:rPr lang="zh-CN" altLang="en-US" smtClean="0"/>
              <a:t>里面</a:t>
            </a:r>
          </a:p>
          <a:p>
            <a:pPr algn="l"/>
            <a:r>
              <a:rPr lang="en-US" smtClean="0"/>
              <a:t>context.put</a:t>
            </a:r>
            <a:r>
              <a:rPr lang="en-US" smtClean="0"/>
              <a:t>("student1", student1);</a:t>
            </a:r>
            <a:endParaRPr lang="zh-CN" altLang="en-US" smtClean="0"/>
          </a:p>
          <a:p>
            <a:pPr algn="l"/>
            <a:endParaRPr lang="en-US" altLang="zh-CN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设置</a:t>
            </a:r>
            <a:r>
              <a:rPr lang="en-US" smtClean="0"/>
              <a:t>context</a:t>
            </a:r>
            <a:r>
              <a:rPr lang="zh-CN" altLang="en-US" smtClean="0"/>
              <a:t>的根对象</a:t>
            </a:r>
          </a:p>
          <a:p>
            <a:pPr algn="l"/>
            <a:r>
              <a:rPr lang="en-US" smtClean="0"/>
              <a:t>context.setRoot(student1</a:t>
            </a:r>
            <a:r>
              <a:rPr lang="en-US" smtClean="0"/>
              <a:t>);</a:t>
            </a:r>
            <a:endParaRPr lang="zh-CN" altLang="en-US" smtClean="0"/>
          </a:p>
          <a:p>
            <a:pPr algn="l"/>
            <a:endParaRPr lang="en-US" altLang="zh-CN" smtClean="0"/>
          </a:p>
          <a:p>
            <a:pPr algn="l"/>
            <a:r>
              <a:rPr lang="zh-CN" altLang="en-US" smtClean="0"/>
              <a:t> </a:t>
            </a:r>
            <a:r>
              <a:rPr lang="en-US" smtClean="0"/>
              <a:t>/* </a:t>
            </a:r>
            <a:r>
              <a:rPr lang="zh-CN" altLang="en-US" smtClean="0"/>
              <a:t>调用 成员方法</a:t>
            </a:r>
            <a:r>
              <a:rPr lang="en-US" smtClean="0"/>
              <a:t> */</a:t>
            </a:r>
            <a:endParaRPr lang="zh-CN" altLang="en-US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获取上下文中根对象的</a:t>
            </a:r>
            <a:r>
              <a:rPr lang="en-US" smtClean="0"/>
              <a:t>name</a:t>
            </a:r>
            <a:r>
              <a:rPr lang="zh-CN" altLang="en-US" smtClean="0"/>
              <a:t>属性数据的长度</a:t>
            </a:r>
          </a:p>
          <a:p>
            <a:pPr algn="l"/>
            <a:r>
              <a:rPr lang="en-US" smtClean="0"/>
              <a:t>Object </a:t>
            </a:r>
            <a:r>
              <a:rPr lang="en-US" smtClean="0"/>
              <a:t>value = </a:t>
            </a:r>
            <a:r>
              <a:rPr lang="en-US" smtClean="0"/>
              <a:t>Ognl.</a:t>
            </a:r>
            <a:r>
              <a:rPr lang="en-US" i="1" smtClean="0"/>
              <a:t>getValue</a:t>
            </a:r>
            <a:r>
              <a:rPr lang="en-US" smtClean="0"/>
              <a:t>(“name.length()”, </a:t>
            </a:r>
            <a:r>
              <a:rPr lang="en-US" smtClean="0"/>
              <a:t>context,</a:t>
            </a:r>
            <a:endParaRPr lang="zh-CN" altLang="en-US" smtClean="0"/>
          </a:p>
          <a:p>
            <a:pPr algn="l"/>
            <a:r>
              <a:rPr lang="en-US" smtClean="0"/>
              <a:t>context.getRoot</a:t>
            </a:r>
            <a:r>
              <a:rPr lang="en-US" smtClean="0"/>
              <a:t>());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330200"/>
            <a:ext cx="5349875" cy="431800"/>
          </a:xfrm>
        </p:spPr>
        <p:txBody>
          <a:bodyPr/>
          <a:lstStyle/>
          <a:p>
            <a:r>
              <a:rPr lang="zh-CN" altLang="en-US" smtClean="0"/>
              <a:t>上下文环境以及</a:t>
            </a:r>
            <a:r>
              <a:rPr lang="zh-CN" altLang="en-US" smtClean="0"/>
              <a:t>方法</a:t>
            </a:r>
            <a:r>
              <a:rPr lang="zh-CN" altLang="en-US" smtClean="0"/>
              <a:t>调用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zh-CN" altLang="en-US" smtClean="0"/>
              <a:t>“</a:t>
            </a:r>
            <a:r>
              <a:rPr lang="en-US" smtClean="0"/>
              <a:t>#</a:t>
            </a:r>
            <a:r>
              <a:rPr lang="zh-CN" altLang="en-US" smtClean="0"/>
              <a:t>”</a:t>
            </a:r>
            <a:r>
              <a:rPr lang="zh-CN" altLang="en-US" smtClean="0"/>
              <a:t>符号</a:t>
            </a:r>
            <a:endParaRPr lang="en-US" altLang="zh-CN" smtClean="0"/>
          </a:p>
          <a:p>
            <a:pPr lvl="1"/>
            <a:r>
              <a:rPr lang="zh-CN" altLang="en-US" smtClean="0"/>
              <a:t>使用“</a:t>
            </a:r>
            <a:r>
              <a:rPr lang="en-US" altLang="zh-CN" smtClean="0"/>
              <a:t>#</a:t>
            </a:r>
            <a:r>
              <a:rPr lang="zh-CN" altLang="en-US" smtClean="0"/>
              <a:t>”，表示</a:t>
            </a:r>
            <a:r>
              <a:rPr lang="zh-CN" altLang="en-US" smtClean="0"/>
              <a:t>从</a:t>
            </a:r>
            <a:r>
              <a:rPr lang="en-US" smtClean="0"/>
              <a:t>context</a:t>
            </a:r>
            <a:r>
              <a:rPr lang="zh-CN" altLang="en-US" smtClean="0"/>
              <a:t>中</a:t>
            </a:r>
            <a:r>
              <a:rPr lang="zh-CN" altLang="en-US" smtClean="0"/>
              <a:t>取值</a:t>
            </a:r>
            <a:r>
              <a:rPr lang="zh-CN" altLang="en-US" smtClean="0"/>
              <a:t>，</a:t>
            </a:r>
            <a:endParaRPr lang="en-US" altLang="zh-CN" smtClean="0"/>
          </a:p>
          <a:p>
            <a:pPr lvl="1"/>
            <a:r>
              <a:rPr lang="zh-CN" altLang="en-US" smtClean="0"/>
              <a:t>不使用</a:t>
            </a:r>
            <a:r>
              <a:rPr lang="zh-CN" altLang="en-US" smtClean="0"/>
              <a:t>“</a:t>
            </a:r>
            <a:r>
              <a:rPr lang="en-US" altLang="zh-CN" smtClean="0"/>
              <a:t>#</a:t>
            </a:r>
            <a:r>
              <a:rPr lang="zh-CN" altLang="en-US" smtClean="0"/>
              <a:t>”，表示</a:t>
            </a:r>
            <a:r>
              <a:rPr lang="zh-CN" altLang="en-US" smtClean="0"/>
              <a:t>从根对象中取值。</a:t>
            </a:r>
            <a:endParaRPr lang="en-US" altLang="zh-CN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62000" y="3200400"/>
            <a:ext cx="7543800" cy="157734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/>
              <a:t>//</a:t>
            </a:r>
            <a:r>
              <a:rPr lang="zh-CN" altLang="en-US" smtClean="0"/>
              <a:t>从</a:t>
            </a:r>
            <a:r>
              <a:rPr lang="zh-CN" altLang="en-US" smtClean="0"/>
              <a:t>根对象中取值</a:t>
            </a:r>
            <a:endParaRPr lang="en-US" smtClean="0"/>
          </a:p>
          <a:p>
            <a:pPr algn="l"/>
            <a:r>
              <a:rPr lang="en-US" smtClean="0"/>
              <a:t>Ognl.getValue</a:t>
            </a:r>
            <a:r>
              <a:rPr lang="en-US" smtClean="0"/>
              <a:t>("name.length()", context, </a:t>
            </a:r>
            <a:r>
              <a:rPr lang="en-US" smtClean="0"/>
              <a:t>context.getRoot</a:t>
            </a:r>
            <a:r>
              <a:rPr lang="en-US" smtClean="0"/>
              <a:t>())</a:t>
            </a:r>
          </a:p>
          <a:p>
            <a:pPr algn="l"/>
            <a:endParaRPr lang="en-US" smtClean="0"/>
          </a:p>
          <a:p>
            <a:pPr algn="l"/>
            <a:r>
              <a:rPr lang="en-US" altLang="zh-CN" smtClean="0"/>
              <a:t>//</a:t>
            </a:r>
            <a:r>
              <a:rPr lang="zh-CN" altLang="en-US" smtClean="0"/>
              <a:t>从</a:t>
            </a:r>
            <a:r>
              <a:rPr lang="en-US" smtClean="0"/>
              <a:t>context</a:t>
            </a:r>
            <a:r>
              <a:rPr lang="zh-CN" altLang="en-US" smtClean="0"/>
              <a:t>上下文</a:t>
            </a:r>
            <a:r>
              <a:rPr lang="zh-CN" altLang="en-US" smtClean="0"/>
              <a:t>中</a:t>
            </a:r>
            <a:r>
              <a:rPr lang="zh-CN" altLang="en-US" smtClean="0"/>
              <a:t>取值</a:t>
            </a:r>
            <a:endParaRPr lang="en-US" altLang="zh-CN" smtClean="0"/>
          </a:p>
          <a:p>
            <a:pPr algn="l"/>
            <a:r>
              <a:rPr lang="en-US" smtClean="0"/>
              <a:t>Ognl.getValue("#</a:t>
            </a:r>
            <a:r>
              <a:rPr lang="en-US" smtClean="0"/>
              <a:t>student2</a:t>
            </a:r>
            <a:r>
              <a:rPr lang="en-US" smtClean="0"/>
              <a:t>.</a:t>
            </a:r>
            <a:r>
              <a:rPr lang="en-US" smtClean="0"/>
              <a:t> name.length</a:t>
            </a:r>
            <a:r>
              <a:rPr lang="en-US" smtClean="0"/>
              <a:t>()", </a:t>
            </a:r>
            <a:r>
              <a:rPr lang="en-US" smtClean="0"/>
              <a:t>context, </a:t>
            </a:r>
            <a:r>
              <a:rPr lang="en-US" smtClean="0"/>
              <a:t>context.getRoot</a:t>
            </a:r>
            <a:r>
              <a:rPr lang="en-US" smtClean="0"/>
              <a:t>())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330200"/>
            <a:ext cx="5349875" cy="431800"/>
          </a:xfrm>
        </p:spPr>
        <p:txBody>
          <a:bodyPr/>
          <a:lstStyle/>
          <a:p>
            <a:r>
              <a:rPr lang="zh-CN" altLang="en-US" smtClean="0"/>
              <a:t>类静态的方法调用和值访问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使用类静态的方法调用和</a:t>
            </a:r>
            <a:r>
              <a:rPr lang="zh-CN" altLang="en-US" smtClean="0"/>
              <a:t>值</a:t>
            </a:r>
            <a:r>
              <a:rPr lang="zh-CN" altLang="en-US" smtClean="0"/>
              <a:t>访问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990600" y="1676400"/>
            <a:ext cx="70866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@[</a:t>
            </a:r>
            <a:r>
              <a:rPr lang="zh-CN" altLang="en-US" smtClean="0"/>
              <a:t>类全名（包括包路径）</a:t>
            </a:r>
            <a:r>
              <a:rPr lang="en-US" smtClean="0"/>
              <a:t>]@[</a:t>
            </a:r>
            <a:r>
              <a:rPr lang="zh-CN" altLang="en-US" smtClean="0"/>
              <a:t>方法名</a:t>
            </a:r>
            <a:r>
              <a:rPr lang="en-US" smtClean="0"/>
              <a:t> | </a:t>
            </a:r>
            <a:r>
              <a:rPr lang="zh-CN" altLang="en-US" smtClean="0"/>
              <a:t>值名</a:t>
            </a:r>
            <a:r>
              <a:rPr lang="en-US" smtClean="0"/>
              <a:t>]</a:t>
            </a:r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990600" y="2819400"/>
            <a:ext cx="70866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/* </a:t>
            </a:r>
            <a:r>
              <a:rPr lang="zh-CN" altLang="en-US" smtClean="0"/>
              <a:t>调用静态方法</a:t>
            </a:r>
            <a:r>
              <a:rPr lang="en-US" smtClean="0"/>
              <a:t> */</a:t>
            </a:r>
            <a:endParaRPr lang="zh-CN" altLang="en-US" smtClean="0"/>
          </a:p>
          <a:p>
            <a:pPr algn="l"/>
            <a:r>
              <a:rPr lang="en-US" smtClean="0"/>
              <a:t>Object </a:t>
            </a:r>
            <a:r>
              <a:rPr lang="en-US" smtClean="0"/>
              <a:t>min = Ognl.</a:t>
            </a:r>
            <a:r>
              <a:rPr lang="en-US" i="1" smtClean="0"/>
              <a:t>getValue</a:t>
            </a:r>
            <a:r>
              <a:rPr lang="en-US" smtClean="0"/>
              <a:t>("@java.lang.Math@min(4,10)", context</a:t>
            </a:r>
            <a:r>
              <a:rPr lang="en-US" smtClean="0"/>
              <a:t>, </a:t>
            </a:r>
            <a:r>
              <a:rPr lang="en-US" smtClean="0"/>
              <a:t>context.getRoot</a:t>
            </a:r>
            <a:r>
              <a:rPr lang="en-US" smtClean="0"/>
              <a:t>());</a:t>
            </a:r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990600" y="4495800"/>
            <a:ext cx="70866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/* </a:t>
            </a:r>
            <a:r>
              <a:rPr lang="zh-CN" altLang="en-US" smtClean="0"/>
              <a:t>调用静态</a:t>
            </a:r>
            <a:r>
              <a:rPr lang="zh-CN" altLang="en-US" smtClean="0"/>
              <a:t>变量</a:t>
            </a:r>
            <a:r>
              <a:rPr lang="en-US" smtClean="0"/>
              <a:t> </a:t>
            </a:r>
            <a:r>
              <a:rPr lang="en-US" smtClean="0"/>
              <a:t>*/</a:t>
            </a:r>
          </a:p>
          <a:p>
            <a:pPr algn="l"/>
            <a:r>
              <a:rPr lang="en-US" smtClean="0"/>
              <a:t>Object </a:t>
            </a:r>
            <a:r>
              <a:rPr lang="en-US" smtClean="0"/>
              <a:t>e = Ognl.</a:t>
            </a:r>
            <a:r>
              <a:rPr lang="en-US" i="1" smtClean="0"/>
              <a:t>getValue</a:t>
            </a:r>
            <a:r>
              <a:rPr lang="en-US" smtClean="0"/>
              <a:t>("@java.lang.Math@E", context,</a:t>
            </a:r>
            <a:endParaRPr lang="zh-CN" altLang="en-US" smtClean="0"/>
          </a:p>
          <a:p>
            <a:pPr algn="l"/>
            <a:r>
              <a:rPr lang="en-US" smtClean="0"/>
              <a:t> context.getRoot());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配置声明</a:t>
            </a:r>
            <a:endParaRPr lang="zh-CN" altLang="en-US"/>
          </a:p>
          <a:p>
            <a:r>
              <a:rPr lang="en-US" altLang="zh-CN" smtClean="0"/>
              <a:t>Struts 2 </a:t>
            </a:r>
            <a:r>
              <a:rPr lang="zh-CN" altLang="en-US" smtClean="0"/>
              <a:t>中的</a:t>
            </a:r>
            <a:r>
              <a:rPr lang="en-US" altLang="zh-CN" smtClean="0"/>
              <a:t>Action</a:t>
            </a:r>
            <a:r>
              <a:rPr lang="zh-CN" altLang="en-US" smtClean="0"/>
              <a:t>配置实现</a:t>
            </a:r>
          </a:p>
          <a:p>
            <a:r>
              <a:rPr lang="en-US" altLang="zh-CN" smtClean="0"/>
              <a:t>Struts 2</a:t>
            </a:r>
            <a:r>
              <a:rPr lang="zh-CN" altLang="en-US" smtClean="0"/>
              <a:t>拦截器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330200"/>
            <a:ext cx="5349875" cy="431800"/>
          </a:xfrm>
        </p:spPr>
        <p:txBody>
          <a:bodyPr/>
          <a:lstStyle/>
          <a:p>
            <a:r>
              <a:rPr lang="zh-CN" altLang="en-US" smtClean="0"/>
              <a:t>操作</a:t>
            </a:r>
            <a:r>
              <a:rPr lang="zh-CN" altLang="en-US" smtClean="0"/>
              <a:t>集合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OGNL</a:t>
            </a:r>
            <a:r>
              <a:rPr lang="zh-CN" altLang="en-US" smtClean="0"/>
              <a:t>操作集合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8200" y="1905000"/>
            <a:ext cx="7086600" cy="364759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/*</a:t>
            </a:r>
            <a:r>
              <a:rPr lang="zh-CN" altLang="en-US" smtClean="0"/>
              <a:t>查看集合数据</a:t>
            </a:r>
            <a:r>
              <a:rPr lang="en-US" smtClean="0"/>
              <a:t>*/</a:t>
            </a:r>
            <a:endParaRPr lang="zh-CN" altLang="en-US" smtClean="0"/>
          </a:p>
          <a:p>
            <a:pPr algn="l"/>
            <a:r>
              <a:rPr lang="en-US" smtClean="0"/>
              <a:t>Object mapCollection = Ognl.</a:t>
            </a:r>
            <a:r>
              <a:rPr lang="en-US" i="1" smtClean="0"/>
              <a:t>getValue</a:t>
            </a:r>
            <a:r>
              <a:rPr lang="en-US" smtClean="0"/>
              <a:t>("#student.scores", context, </a:t>
            </a:r>
            <a:r>
              <a:rPr lang="en-US" smtClean="0"/>
              <a:t>context.getRoot</a:t>
            </a:r>
            <a:r>
              <a:rPr lang="en-US" smtClean="0"/>
              <a:t>());</a:t>
            </a:r>
          </a:p>
          <a:p>
            <a:pPr algn="l"/>
            <a:endParaRPr lang="en-US" smtClean="0"/>
          </a:p>
          <a:p>
            <a:pPr algn="l"/>
            <a:r>
              <a:rPr lang="en-US" smtClean="0"/>
              <a:t>/* </a:t>
            </a:r>
            <a:r>
              <a:rPr lang="zh-CN" altLang="en-US" smtClean="0"/>
              <a:t>创建</a:t>
            </a:r>
            <a:r>
              <a:rPr lang="zh-CN" altLang="en-US" smtClean="0"/>
              <a:t>集合</a:t>
            </a:r>
            <a:r>
              <a:rPr lang="en-US" smtClean="0"/>
              <a:t> </a:t>
            </a:r>
            <a:r>
              <a:rPr lang="en-US" smtClean="0"/>
              <a:t>*/</a:t>
            </a:r>
          </a:p>
          <a:p>
            <a:pPr algn="l"/>
            <a:r>
              <a:rPr lang="en-US" smtClean="0"/>
              <a:t>Object </a:t>
            </a:r>
            <a:r>
              <a:rPr lang="en-US" smtClean="0"/>
              <a:t>createCollection = Ognl.</a:t>
            </a:r>
            <a:r>
              <a:rPr lang="en-US" i="1" smtClean="0"/>
              <a:t>getValue</a:t>
            </a:r>
            <a:r>
              <a:rPr lang="en-US" smtClean="0"/>
              <a:t>("{'aa','bb','cc','dd'}", context, </a:t>
            </a:r>
            <a:r>
              <a:rPr lang="en-US" smtClean="0"/>
              <a:t>context.getRoot</a:t>
            </a:r>
            <a:r>
              <a:rPr lang="en-US" smtClean="0"/>
              <a:t>());</a:t>
            </a:r>
          </a:p>
          <a:p>
            <a:pPr algn="l"/>
            <a:endParaRPr lang="en-US" smtClean="0"/>
          </a:p>
          <a:p>
            <a:pPr algn="l"/>
            <a:r>
              <a:rPr lang="en-US" smtClean="0"/>
              <a:t>/* </a:t>
            </a:r>
            <a:r>
              <a:rPr lang="zh-CN" altLang="en-US" smtClean="0"/>
              <a:t>创建</a:t>
            </a:r>
            <a:r>
              <a:rPr lang="en-US" smtClean="0"/>
              <a:t>Map</a:t>
            </a:r>
            <a:r>
              <a:rPr lang="zh-CN" altLang="en-US" smtClean="0"/>
              <a:t>集合</a:t>
            </a:r>
            <a:r>
              <a:rPr lang="en-US" smtClean="0"/>
              <a:t> */</a:t>
            </a:r>
            <a:endParaRPr lang="zh-CN" altLang="en-US" smtClean="0"/>
          </a:p>
          <a:p>
            <a:pPr algn="l"/>
            <a:r>
              <a:rPr lang="en-US" smtClean="0"/>
              <a:t>Object </a:t>
            </a:r>
            <a:r>
              <a:rPr lang="en-US" smtClean="0"/>
              <a:t>createMapCollection = </a:t>
            </a:r>
            <a:r>
              <a:rPr lang="en-US" smtClean="0"/>
              <a:t>Ognl.</a:t>
            </a:r>
            <a:r>
              <a:rPr lang="en-US" i="1" smtClean="0"/>
              <a:t>getValue</a:t>
            </a:r>
            <a:r>
              <a:rPr lang="en-US" smtClean="0"/>
              <a:t>(“#{‘key1’:‘value1’,‘key2’:‘value2’}”, </a:t>
            </a:r>
            <a:r>
              <a:rPr lang="en-US" smtClean="0"/>
              <a:t>context, </a:t>
            </a:r>
            <a:r>
              <a:rPr lang="en-US" smtClean="0"/>
              <a:t>context.getRoot</a:t>
            </a:r>
            <a:r>
              <a:rPr lang="en-US" smtClean="0"/>
              <a:t>());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330200"/>
            <a:ext cx="5349875" cy="431800"/>
          </a:xfrm>
        </p:spPr>
        <p:txBody>
          <a:bodyPr/>
          <a:lstStyle/>
          <a:p>
            <a:r>
              <a:rPr lang="zh-CN" altLang="en-US" smtClean="0"/>
              <a:t>投影</a:t>
            </a:r>
            <a:r>
              <a:rPr lang="zh-CN" altLang="en-US" smtClean="0"/>
              <a:t>集合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投影集合操作</a:t>
            </a:r>
            <a:r>
              <a:rPr lang="zh-CN" altLang="en-US" smtClean="0"/>
              <a:t>的语法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集合看成一张数据表，投影操作就好像获取表中某个字段列</a:t>
            </a:r>
            <a:r>
              <a:rPr lang="zh-CN" altLang="en-US" smtClean="0"/>
              <a:t>的</a:t>
            </a:r>
            <a:r>
              <a:rPr lang="zh-CN" altLang="en-US" smtClean="0"/>
              <a:t>数据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066800" y="1752600"/>
            <a:ext cx="70866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collection.{expression}</a:t>
            </a:r>
            <a:endParaRPr lang="zh-CN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66800" y="3810000"/>
            <a:ext cx="70866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Ognl.</a:t>
            </a:r>
            <a:r>
              <a:rPr lang="en-US" i="1" smtClean="0"/>
              <a:t>getValue</a:t>
            </a:r>
            <a:r>
              <a:rPr lang="en-US" smtClean="0"/>
              <a:t>("studentList.{name}", context, context.getRoot());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330200"/>
            <a:ext cx="5349875" cy="431800"/>
          </a:xfrm>
        </p:spPr>
        <p:txBody>
          <a:bodyPr/>
          <a:lstStyle/>
          <a:p>
            <a:r>
              <a:rPr lang="zh-CN" altLang="en-US" smtClean="0"/>
              <a:t>过滤</a:t>
            </a:r>
            <a:r>
              <a:rPr lang="zh-CN" altLang="en-US" smtClean="0"/>
              <a:t>集合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过滤集合操作</a:t>
            </a:r>
            <a:r>
              <a:rPr lang="zh-CN" altLang="en-US" smtClean="0"/>
              <a:t>的语法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过滤</a:t>
            </a:r>
            <a:r>
              <a:rPr lang="zh-CN" altLang="en-US" smtClean="0"/>
              <a:t>操作符</a:t>
            </a:r>
            <a:endParaRPr lang="en-US" altLang="zh-CN" smtClean="0"/>
          </a:p>
          <a:p>
            <a:pPr lvl="1"/>
            <a:r>
              <a:rPr lang="zh-CN" altLang="en-US" smtClean="0"/>
              <a:t>“</a:t>
            </a:r>
            <a:r>
              <a:rPr lang="en-US" smtClean="0"/>
              <a:t>?</a:t>
            </a:r>
            <a:r>
              <a:rPr lang="zh-CN" altLang="en-US" smtClean="0"/>
              <a:t>” 获取所有匹配</a:t>
            </a:r>
            <a:r>
              <a:rPr lang="zh-CN" altLang="en-US" smtClean="0"/>
              <a:t>的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“</a:t>
            </a:r>
            <a:r>
              <a:rPr lang="en-US" smtClean="0"/>
              <a:t>^</a:t>
            </a:r>
            <a:r>
              <a:rPr lang="zh-CN" altLang="en-US" smtClean="0"/>
              <a:t>” 获取符合条件的第一</a:t>
            </a:r>
            <a:r>
              <a:rPr lang="zh-CN" altLang="en-US" smtClean="0"/>
              <a:t>个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“</a:t>
            </a:r>
            <a:r>
              <a:rPr lang="en-US" smtClean="0"/>
              <a:t>$</a:t>
            </a:r>
            <a:r>
              <a:rPr lang="zh-CN" altLang="en-US" smtClean="0"/>
              <a:t>” 获取合条件的最后一个对象</a:t>
            </a:r>
            <a:endParaRPr lang="en-US" altLang="zh-CN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066800" y="1752600"/>
            <a:ext cx="70866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collection.{</a:t>
            </a:r>
            <a:r>
              <a:rPr lang="zh-CN" altLang="en-US" smtClean="0"/>
              <a:t>选择操作符</a:t>
            </a:r>
            <a:r>
              <a:rPr lang="en-US" smtClean="0"/>
              <a:t> </a:t>
            </a:r>
            <a:r>
              <a:rPr lang="en-US" smtClean="0"/>
              <a:t>expression</a:t>
            </a:r>
            <a:r>
              <a:rPr lang="en-US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330200"/>
            <a:ext cx="5349875" cy="431800"/>
          </a:xfrm>
        </p:spPr>
        <p:txBody>
          <a:bodyPr/>
          <a:lstStyle/>
          <a:p>
            <a:r>
              <a:rPr lang="zh-CN" altLang="en-US" smtClean="0"/>
              <a:t>“</a:t>
            </a:r>
            <a:r>
              <a:rPr lang="en-US" smtClean="0"/>
              <a:t>#</a:t>
            </a:r>
            <a:r>
              <a:rPr lang="zh-CN" altLang="en-US" smtClean="0"/>
              <a:t>”符号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r>
              <a:rPr lang="zh-CN" altLang="en-US" smtClean="0"/>
              <a:t>一下“</a:t>
            </a:r>
            <a:r>
              <a:rPr lang="en-US" smtClean="0"/>
              <a:t>#</a:t>
            </a:r>
            <a:r>
              <a:rPr lang="zh-CN" altLang="en-US" smtClean="0"/>
              <a:t>”符号的三种用法</a:t>
            </a:r>
            <a:endParaRPr lang="en-US" altLang="zh-CN" smtClean="0"/>
          </a:p>
          <a:p>
            <a:pPr lvl="1"/>
            <a:r>
              <a:rPr lang="zh-CN" altLang="en-US" b="0" smtClean="0"/>
              <a:t>加在普通的</a:t>
            </a:r>
            <a:r>
              <a:rPr lang="en-US" b="0" smtClean="0"/>
              <a:t>OGNL</a:t>
            </a:r>
            <a:r>
              <a:rPr lang="zh-CN" altLang="en-US" b="0" smtClean="0"/>
              <a:t>表达式前面，用于访问</a:t>
            </a:r>
            <a:r>
              <a:rPr lang="en-US" b="0" smtClean="0"/>
              <a:t>OGNL</a:t>
            </a:r>
            <a:r>
              <a:rPr lang="zh-CN" altLang="en-US" b="0" smtClean="0"/>
              <a:t>的上下文中的变量</a:t>
            </a:r>
            <a:endParaRPr lang="en-US" altLang="zh-CN" b="0" smtClean="0"/>
          </a:p>
          <a:p>
            <a:pPr lvl="1"/>
            <a:r>
              <a:rPr lang="zh-CN" altLang="en-US" b="0" smtClean="0"/>
              <a:t>使用</a:t>
            </a:r>
            <a:r>
              <a:rPr lang="en-US" b="0" smtClean="0"/>
              <a:t>#{}</a:t>
            </a:r>
            <a:r>
              <a:rPr lang="zh-CN" altLang="en-US" b="0" smtClean="0"/>
              <a:t>语法动态创建</a:t>
            </a:r>
            <a:r>
              <a:rPr lang="en-US" b="0" smtClean="0"/>
              <a:t>Map</a:t>
            </a:r>
            <a:endParaRPr lang="en-US" altLang="zh-CN" b="0" smtClean="0"/>
          </a:p>
          <a:p>
            <a:pPr lvl="1"/>
            <a:r>
              <a:rPr lang="zh-CN" altLang="en-US" b="0" smtClean="0"/>
              <a:t>加在</a:t>
            </a:r>
            <a:r>
              <a:rPr lang="en-US" b="0" smtClean="0"/>
              <a:t>this</a:t>
            </a:r>
            <a:r>
              <a:rPr lang="zh-CN" altLang="en-US" b="0" smtClean="0"/>
              <a:t>指针前面来使用</a:t>
            </a:r>
            <a:r>
              <a:rPr lang="en-US" b="0" smtClean="0"/>
              <a:t>this</a:t>
            </a:r>
            <a:r>
              <a:rPr lang="zh-CN" altLang="en-US" b="0" smtClean="0"/>
              <a:t>指针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OGNL</a:t>
            </a:r>
            <a:r>
              <a:rPr lang="zh-CN" altLang="en-US" smtClean="0"/>
              <a:t>与</a:t>
            </a:r>
            <a:r>
              <a:rPr lang="en-US" altLang="zh-CN" smtClean="0"/>
              <a:t>Struts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OGNL</a:t>
            </a:r>
            <a:r>
              <a:rPr lang="zh-CN" altLang="en-US" smtClean="0"/>
              <a:t>在</a:t>
            </a:r>
            <a:r>
              <a:rPr lang="en-US" altLang="zh-CN" smtClean="0"/>
              <a:t>Struts 2</a:t>
            </a:r>
            <a:r>
              <a:rPr lang="zh-CN" altLang="en-US" smtClean="0"/>
              <a:t>框架中的作用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Struts 2</a:t>
            </a:r>
            <a:r>
              <a:rPr lang="zh-CN" altLang="en-US" smtClean="0"/>
              <a:t>项目</a:t>
            </a:r>
            <a:r>
              <a:rPr lang="zh-CN" altLang="en-US" smtClean="0"/>
              <a:t>中使用</a:t>
            </a:r>
            <a:r>
              <a:rPr lang="en-US" altLang="zh-CN" smtClean="0"/>
              <a:t>OGNL</a:t>
            </a:r>
            <a:endParaRPr lang="en-US" altLang="zh-CN" smtClean="0"/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OGNL</a:t>
            </a:r>
            <a:r>
              <a:rPr lang="zh-CN" altLang="en-US" smtClean="0"/>
              <a:t>的作用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表达式语言</a:t>
            </a:r>
            <a:endParaRPr lang="en-US" altLang="zh-CN" smtClean="0"/>
          </a:p>
          <a:p>
            <a:pPr lvl="1"/>
            <a:r>
              <a:rPr lang="zh-CN" altLang="en-US" b="0" smtClean="0"/>
              <a:t>作为</a:t>
            </a:r>
            <a:r>
              <a:rPr lang="en-US" altLang="zh-CN" b="0" smtClean="0"/>
              <a:t>Struts 2</a:t>
            </a:r>
            <a:r>
              <a:rPr lang="zh-CN" altLang="en-US" b="0" smtClean="0"/>
              <a:t>框架默认的表达式语言</a:t>
            </a:r>
            <a:endParaRPr lang="en-US" altLang="zh-CN" b="0" smtClean="0"/>
          </a:p>
          <a:p>
            <a:pPr lvl="1"/>
            <a:r>
              <a:rPr lang="zh-CN" altLang="en-US" b="0" smtClean="0"/>
              <a:t>通过</a:t>
            </a:r>
            <a:r>
              <a:rPr lang="en-US" b="0" smtClean="0"/>
              <a:t>OGNL</a:t>
            </a:r>
            <a:r>
              <a:rPr lang="zh-CN" altLang="en-US" b="0" smtClean="0"/>
              <a:t>表达式在视图层中绑定</a:t>
            </a:r>
            <a:r>
              <a:rPr lang="en-US" b="0" smtClean="0"/>
              <a:t>Java</a:t>
            </a:r>
            <a:r>
              <a:rPr lang="zh-CN" altLang="en-US" b="0" smtClean="0"/>
              <a:t>端数据</a:t>
            </a:r>
            <a:endParaRPr lang="en-US" altLang="zh-CN" b="0" smtClean="0"/>
          </a:p>
          <a:p>
            <a:r>
              <a:rPr lang="zh-CN" altLang="en-US" smtClean="0"/>
              <a:t>类型转化</a:t>
            </a:r>
            <a:endParaRPr lang="en-US" altLang="zh-CN" smtClean="0"/>
          </a:p>
          <a:p>
            <a:pPr lvl="1"/>
            <a:r>
              <a:rPr lang="zh-CN" altLang="en-US" b="0" smtClean="0"/>
              <a:t>负责数据类型的转换</a:t>
            </a:r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OGNL</a:t>
            </a:r>
            <a:r>
              <a:rPr lang="zh-CN" altLang="en-US" smtClean="0"/>
              <a:t>的作用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从架构的视角理解</a:t>
            </a:r>
            <a:r>
              <a:rPr lang="en-US" smtClean="0"/>
              <a:t>OGNL</a:t>
            </a:r>
            <a:r>
              <a:rPr lang="zh-CN" altLang="en-US" smtClean="0"/>
              <a:t>在框架中的作用</a:t>
            </a:r>
            <a:endParaRPr lang="en-US" altLang="zh-CN" smtClean="0"/>
          </a:p>
          <a:p>
            <a:pPr lvl="1">
              <a:buNone/>
            </a:pPr>
            <a:endParaRPr lang="en-US" altLang="zh-CN" b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5939790" cy="411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Struts 2</a:t>
            </a:r>
            <a:r>
              <a:rPr lang="zh-CN" altLang="en-US" smtClean="0"/>
              <a:t>项目中使用</a:t>
            </a:r>
            <a:r>
              <a:rPr lang="en-US" altLang="zh-CN" smtClean="0"/>
              <a:t>OGNL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OGNL</a:t>
            </a:r>
            <a:r>
              <a:rPr lang="zh-CN" altLang="en-US" smtClean="0"/>
              <a:t>在</a:t>
            </a:r>
            <a:r>
              <a:rPr lang="en-US" smtClean="0"/>
              <a:t>struts 2</a:t>
            </a:r>
            <a:r>
              <a:rPr lang="zh-CN" altLang="en-US" smtClean="0"/>
              <a:t>项目中通常要结合标签一起使用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smtClean="0"/>
              <a:t>OGNL</a:t>
            </a:r>
            <a:r>
              <a:rPr lang="zh-CN" altLang="en-US" smtClean="0"/>
              <a:t>表达式来访问</a:t>
            </a:r>
            <a:r>
              <a:rPr lang="en-US" smtClean="0"/>
              <a:t>ActionContext</a:t>
            </a:r>
            <a:r>
              <a:rPr lang="zh-CN" altLang="en-US" smtClean="0"/>
              <a:t>中</a:t>
            </a:r>
            <a:r>
              <a:rPr lang="zh-CN" altLang="en-US" smtClean="0"/>
              <a:t>的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使用“</a:t>
            </a:r>
            <a:r>
              <a:rPr lang="en-US" smtClean="0"/>
              <a:t>#</a:t>
            </a:r>
            <a:r>
              <a:rPr lang="zh-CN" altLang="en-US" smtClean="0"/>
              <a:t>”</a:t>
            </a:r>
            <a:r>
              <a:rPr lang="zh-CN" altLang="en-US" smtClean="0"/>
              <a:t>符号</a:t>
            </a:r>
            <a:endParaRPr lang="en-US" altLang="zh-CN" smtClean="0"/>
          </a:p>
          <a:p>
            <a:pPr lvl="1"/>
            <a:r>
              <a:rPr lang="zh-CN" altLang="en-US" smtClean="0"/>
              <a:t>可以</a:t>
            </a:r>
            <a:r>
              <a:rPr lang="zh-CN" altLang="en-US" smtClean="0"/>
              <a:t>取出</a:t>
            </a:r>
            <a:r>
              <a:rPr lang="zh-CN" altLang="en-US" smtClean="0"/>
              <a:t>堆栈上下文中的存放</a:t>
            </a:r>
            <a:r>
              <a:rPr lang="zh-CN" altLang="en-US" smtClean="0"/>
              <a:t>的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zh-CN" altLang="en-US" smtClean="0"/>
              <a:t>“</a:t>
            </a:r>
            <a:r>
              <a:rPr lang="en-US" smtClean="0"/>
              <a:t>%</a:t>
            </a:r>
            <a:r>
              <a:rPr lang="zh-CN" altLang="en-US" smtClean="0"/>
              <a:t>”和“</a:t>
            </a:r>
            <a:r>
              <a:rPr lang="en-US" smtClean="0"/>
              <a:t>$ </a:t>
            </a:r>
            <a:r>
              <a:rPr lang="zh-CN" altLang="en-US" smtClean="0"/>
              <a:t>符号</a:t>
            </a:r>
            <a:endParaRPr lang="en-US" altLang="zh-CN" smtClean="0"/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Struts 2</a:t>
            </a:r>
            <a:r>
              <a:rPr lang="zh-CN" altLang="en-US" smtClean="0"/>
              <a:t>项目中使用</a:t>
            </a:r>
            <a:r>
              <a:rPr lang="en-US" altLang="zh-CN" smtClean="0"/>
              <a:t>OGNL</a:t>
            </a:r>
            <a:endParaRPr lang="en-US" altLang="zh-CN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90600" y="1219200"/>
          <a:ext cx="6781800" cy="4648201"/>
        </p:xfrm>
        <a:graphic>
          <a:graphicData uri="http://schemas.openxmlformats.org/drawingml/2006/table">
            <a:tbl>
              <a:tblPr/>
              <a:tblGrid>
                <a:gridCol w="1417613"/>
                <a:gridCol w="2538816"/>
                <a:gridCol w="2825371"/>
              </a:tblGrid>
              <a:tr h="246262"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名称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作用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示例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004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parameters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包含当前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HTTP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请求参数的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Map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#parameters.id[0]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作用相当于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request.getParameter("id")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8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request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包含当前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HttpServletRequest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的属性（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attribute)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Map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#request.userName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相当于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request.getAttribute("userName")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8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session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包含当前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HttpSession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的属性（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attribute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）的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Map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#session.userName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相当于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session.getAttribute("userName")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8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application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包含当前应用的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ServletContext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的属性（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attribute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）的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Map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#application.userName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相当于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application.getAttribute("userName")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961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 smtClean="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Attr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用于按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request &gt; session &gt; application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顺序访问其属性（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attribute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）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#attr.userName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Struts 2</a:t>
            </a:r>
            <a:r>
              <a:rPr lang="zh-CN" altLang="en-US" smtClean="0"/>
              <a:t>项目中使用</a:t>
            </a:r>
            <a:r>
              <a:rPr lang="en-US" altLang="zh-CN" smtClean="0"/>
              <a:t>OGNL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“</a:t>
            </a:r>
            <a:r>
              <a:rPr lang="en-US" smtClean="0"/>
              <a:t>%</a:t>
            </a:r>
            <a:r>
              <a:rPr lang="zh-CN" altLang="en-US" smtClean="0"/>
              <a:t>”</a:t>
            </a:r>
            <a:r>
              <a:rPr lang="zh-CN" altLang="en-US" smtClean="0"/>
              <a:t>符号 ：标志属性</a:t>
            </a:r>
            <a:r>
              <a:rPr lang="zh-CN" altLang="en-US" smtClean="0"/>
              <a:t>为</a:t>
            </a:r>
            <a:r>
              <a:rPr lang="zh-CN" altLang="en-US" smtClean="0"/>
              <a:t>字符串</a:t>
            </a:r>
            <a:r>
              <a:rPr lang="zh-CN" altLang="en-US" smtClean="0"/>
              <a:t>类型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66800" y="1752600"/>
            <a:ext cx="70866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&lt;s:set name="userName" value="'zhangsan'" scope="request"/&gt;</a:t>
            </a:r>
            <a:endParaRPr lang="zh-CN" altLang="en-US" smtClean="0"/>
          </a:p>
          <a:p>
            <a:pPr algn="l"/>
            <a:r>
              <a:rPr lang="en-US" smtClean="0"/>
              <a:t>&lt;s:url value="tags.jsp?userName=#request.userName" /&gt; &lt;br/&gt;</a:t>
            </a:r>
            <a:endParaRPr lang="zh-CN" altLang="en-US" smtClean="0"/>
          </a:p>
          <a:p>
            <a:pPr algn="l"/>
            <a:r>
              <a:rPr lang="en-US" smtClean="0"/>
              <a:t>&lt;s:url value="tags.jsp?userName=%{#</a:t>
            </a:r>
            <a:r>
              <a:rPr lang="en-US" smtClean="0"/>
              <a:t>request.userName</a:t>
            </a:r>
            <a:r>
              <a:rPr lang="en-US" smtClean="0"/>
              <a:t>}"/&gt;</a:t>
            </a:r>
            <a:endParaRPr lang="zh-CN" altLang="en-US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66800" y="3810000"/>
            <a:ext cx="70866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tags.jsp?userName=%23request.userName</a:t>
            </a:r>
            <a:endParaRPr lang="zh-CN" altLang="en-US" smtClean="0"/>
          </a:p>
          <a:p>
            <a:pPr algn="l"/>
            <a:r>
              <a:rPr lang="en-US" smtClean="0"/>
              <a:t>tags.jsp?userName=zhangsan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32120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</a:t>
            </a:r>
            <a:r>
              <a:rPr lang="en-US" smtClean="0"/>
              <a:t>”%{}”</a:t>
            </a:r>
            <a:r>
              <a:rPr lang="zh-CN" altLang="en-US" smtClean="0"/>
              <a:t>可以字符串里面使用表达式，运行结果如下：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深入理解</a:t>
            </a:r>
            <a:r>
              <a:rPr lang="en-US" altLang="zh-CN" smtClean="0"/>
              <a:t>OGNL</a:t>
            </a:r>
            <a:endParaRPr lang="zh-CN" altLang="en-US"/>
          </a:p>
          <a:p>
            <a:r>
              <a:rPr lang="zh-CN" altLang="en-US" smtClean="0"/>
              <a:t>熟练通用标签</a:t>
            </a:r>
          </a:p>
          <a:p>
            <a:r>
              <a:rPr lang="zh-CN" altLang="en-US" smtClean="0"/>
              <a:t>熟练用户界面标签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Struts 2</a:t>
            </a:r>
            <a:r>
              <a:rPr lang="zh-CN" altLang="en-US" smtClean="0"/>
              <a:t>项目中使用</a:t>
            </a:r>
            <a:r>
              <a:rPr lang="en-US" altLang="zh-CN" smtClean="0"/>
              <a:t>OGNL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“</a:t>
            </a:r>
            <a:r>
              <a:rPr lang="en-US" smtClean="0"/>
              <a:t>$</a:t>
            </a:r>
            <a:r>
              <a:rPr lang="zh-CN" altLang="en-US" smtClean="0"/>
              <a:t>”</a:t>
            </a:r>
            <a:r>
              <a:rPr lang="zh-CN" altLang="en-US" smtClean="0"/>
              <a:t>符号</a:t>
            </a:r>
            <a:r>
              <a:rPr lang="en-US" altLang="zh-CN" smtClean="0"/>
              <a:t>:</a:t>
            </a:r>
            <a:r>
              <a:rPr lang="zh-CN" altLang="en-US" smtClean="0"/>
              <a:t>资源文件或</a:t>
            </a:r>
            <a:r>
              <a:rPr lang="zh-CN" altLang="en-US" smtClean="0"/>
              <a:t>配置文件中引用</a:t>
            </a:r>
            <a:r>
              <a:rPr lang="en-US" smtClean="0"/>
              <a:t>OGNL</a:t>
            </a:r>
            <a:r>
              <a:rPr lang="zh-CN" altLang="en-US" smtClean="0"/>
              <a:t>表达式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914400" y="2362200"/>
            <a:ext cx="7086600" cy="335184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&lt;validators&gt;</a:t>
            </a:r>
            <a:endParaRPr lang="zh-CN" altLang="en-US" smtClean="0"/>
          </a:p>
          <a:p>
            <a:pPr algn="l"/>
            <a:r>
              <a:rPr lang="en-US" smtClean="0"/>
              <a:t>    &lt;field name="intb"&gt;    </a:t>
            </a:r>
            <a:endParaRPr lang="zh-CN" altLang="en-US" smtClean="0"/>
          </a:p>
          <a:p>
            <a:pPr algn="l"/>
            <a:r>
              <a:rPr lang="en-US" smtClean="0"/>
              <a:t>            &lt;field-validator type="int"&gt;    </a:t>
            </a:r>
            <a:endParaRPr lang="zh-CN" altLang="en-US" smtClean="0"/>
          </a:p>
          <a:p>
            <a:pPr algn="l"/>
            <a:r>
              <a:rPr lang="en-US" smtClean="0"/>
              <a:t>            &lt;param name="min"&gt;10&lt;/param&gt;    </a:t>
            </a:r>
            <a:endParaRPr lang="zh-CN" altLang="en-US" smtClean="0"/>
          </a:p>
          <a:p>
            <a:pPr algn="l"/>
            <a:r>
              <a:rPr lang="en-US" smtClean="0"/>
              <a:t>            &lt;param name="max"&gt;100&lt;/param&gt;    </a:t>
            </a:r>
            <a:endParaRPr lang="zh-CN" altLang="en-US" smtClean="0"/>
          </a:p>
          <a:p>
            <a:pPr algn="l"/>
            <a:r>
              <a:rPr lang="en-US" smtClean="0"/>
              <a:t>            &lt;</a:t>
            </a:r>
            <a:r>
              <a:rPr lang="en-US" smtClean="0"/>
              <a:t>message</a:t>
            </a:r>
            <a:r>
              <a:rPr lang="en-US" smtClean="0"/>
              <a:t>&gt;</a:t>
            </a:r>
          </a:p>
          <a:p>
            <a:pPr algn="l"/>
            <a:r>
              <a:rPr lang="en-US" smtClean="0"/>
              <a:t>	BAction-test</a:t>
            </a:r>
            <a:r>
              <a:rPr lang="zh-CN" altLang="en-US" smtClean="0"/>
              <a:t>校验：数字必须为</a:t>
            </a:r>
            <a:r>
              <a:rPr lang="en-US" smtClean="0"/>
              <a:t>${min}</a:t>
            </a:r>
            <a:r>
              <a:rPr lang="zh-CN" altLang="en-US" smtClean="0"/>
              <a:t>为</a:t>
            </a:r>
            <a:r>
              <a:rPr lang="en-US" smtClean="0"/>
              <a:t>${max}</a:t>
            </a:r>
            <a:r>
              <a:rPr lang="zh-CN" altLang="en-US" smtClean="0"/>
              <a:t>之间</a:t>
            </a:r>
            <a:r>
              <a:rPr lang="zh-CN" altLang="en-US" smtClean="0"/>
              <a:t>！</a:t>
            </a:r>
            <a:endParaRPr lang="en-US" altLang="zh-CN" smtClean="0"/>
          </a:p>
          <a:p>
            <a:pPr algn="l"/>
            <a:r>
              <a:rPr lang="en-US" smtClean="0"/>
              <a:t>            &lt;/</a:t>
            </a:r>
            <a:r>
              <a:rPr lang="en-US" smtClean="0"/>
              <a:t>message&gt;    </a:t>
            </a:r>
            <a:endParaRPr lang="zh-CN" altLang="en-US" smtClean="0"/>
          </a:p>
          <a:p>
            <a:pPr algn="l"/>
            <a:r>
              <a:rPr lang="en-US" smtClean="0"/>
              <a:t>        &lt;/field-validator&gt;    </a:t>
            </a:r>
            <a:endParaRPr lang="zh-CN" altLang="en-US" smtClean="0"/>
          </a:p>
          <a:p>
            <a:pPr algn="l"/>
            <a:r>
              <a:rPr lang="en-US" smtClean="0"/>
              <a:t>    &lt;/field&gt;    </a:t>
            </a:r>
            <a:endParaRPr lang="zh-CN" altLang="en-US" smtClean="0"/>
          </a:p>
          <a:p>
            <a:pPr algn="l"/>
            <a:r>
              <a:rPr lang="en-US" smtClean="0"/>
              <a:t>&lt;/validators&gt;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标签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通用标签</a:t>
            </a:r>
            <a:endParaRPr lang="en-US" altLang="zh-CN" smtClean="0"/>
          </a:p>
          <a:p>
            <a:pPr lvl="1"/>
            <a:r>
              <a:rPr lang="zh-CN" altLang="en-US" smtClean="0"/>
              <a:t>流程控制标签</a:t>
            </a:r>
            <a:endParaRPr lang="en-US" altLang="zh-CN" smtClean="0"/>
          </a:p>
          <a:p>
            <a:pPr lvl="1"/>
            <a:r>
              <a:rPr lang="zh-CN" altLang="en-US" smtClean="0"/>
              <a:t>数据访问标签</a:t>
            </a:r>
            <a:endParaRPr lang="en-US" altLang="zh-CN" smtClean="0"/>
          </a:p>
          <a:p>
            <a:r>
              <a:rPr lang="zh-CN" altLang="en-US" smtClean="0"/>
              <a:t>用户界面标签</a:t>
            </a:r>
            <a:endParaRPr lang="en-US" altLang="zh-CN" smtClean="0"/>
          </a:p>
          <a:p>
            <a:pPr lvl="1"/>
            <a:r>
              <a:rPr lang="zh-CN" altLang="en-US" smtClean="0"/>
              <a:t>表</a:t>
            </a:r>
            <a:r>
              <a:rPr lang="zh-CN" altLang="en-US" smtClean="0"/>
              <a:t>单标签</a:t>
            </a:r>
            <a:endParaRPr lang="en-US" altLang="zh-CN" smtClean="0"/>
          </a:p>
          <a:p>
            <a:pPr lvl="1"/>
            <a:r>
              <a:rPr lang="zh-CN" altLang="en-US" smtClean="0"/>
              <a:t>非表单标签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流程控制标签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流程控制标签主要进行条件控制、循环、组合、分割、合并、排序、子集等</a:t>
            </a:r>
            <a:endParaRPr lang="en-US" altLang="zh-CN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90600" y="2362200"/>
          <a:ext cx="7239000" cy="3733800"/>
        </p:xfrm>
        <a:graphic>
          <a:graphicData uri="http://schemas.openxmlformats.org/drawingml/2006/table">
            <a:tbl>
              <a:tblPr/>
              <a:tblGrid>
                <a:gridCol w="2593619"/>
                <a:gridCol w="4645381"/>
              </a:tblGrid>
              <a:tr h="429450"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名称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5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&lt;s:if&gt;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条件标签，用于流转控制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5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&lt;s:elseIf&gt;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条件标签，用于流转控制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5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&lt;s:else&gt;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条件标签，用于流转控制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5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&lt;s:append&gt;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组合标签，用于合并集合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5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&lt;s:generator&gt;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分隔标签，用于分隔字符串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5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&lt;s:iterator&gt;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迭代标签，用于遍历集合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5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&lt;s:merge&gt;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合并标签，用于合并集合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5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&lt;s:sort&gt;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排序标签，用于对集合进行排序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5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&lt;s:subset&gt;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子集标签，用于获取集合的子集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数据访问标签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</a:t>
            </a:r>
            <a:r>
              <a:rPr lang="zh-CN" altLang="en-US" smtClean="0"/>
              <a:t>访问</a:t>
            </a:r>
            <a:r>
              <a:rPr lang="zh-CN" altLang="en-US" smtClean="0"/>
              <a:t>标签</a:t>
            </a:r>
            <a:r>
              <a:rPr lang="zh-CN" altLang="en-US" smtClean="0"/>
              <a:t>用于输出页面中的元素、属性、隐含变量等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4400" y="2286000"/>
          <a:ext cx="7772401" cy="3581395"/>
        </p:xfrm>
        <a:graphic>
          <a:graphicData uri="http://schemas.openxmlformats.org/drawingml/2006/table">
            <a:tbl>
              <a:tblPr/>
              <a:tblGrid>
                <a:gridCol w="2784728"/>
                <a:gridCol w="4987673"/>
              </a:tblGrid>
              <a:tr h="241528"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名称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&lt;s:a&gt;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链接标签，用于创建一个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&lt;a&gt;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标签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&lt;s:action&gt;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Action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标签，用于调用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Action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类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&lt;s:bean&gt;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Bean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标签，用于创建一个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JavaBean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对象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&lt;s:date&gt;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日期标签，用于格式化日期对象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&lt;s:debug&gt;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调试标签，用于在页面输出调试信息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&lt;s:i18n&gt;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资源文件标签，用于引用资源包信息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&lt;s:include&gt;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包含标签，用于在页面中包含另一个页面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&lt;s:param&gt;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参数标签，用于为其他标签提供参数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&lt;s:push&gt;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推入标签，用于将一个值推入放置到堆栈中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35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&lt;s:set&gt;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赋值标签，用于给变量赋予一个特定范围的值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9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&lt;s:text&gt;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国际化文本标签，用于显示支持国际化信息的标签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&lt;s:url&gt;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链接标签，用于创建一个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链接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&lt;s:property&gt;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属性标签，用于输出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value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属性值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表单标签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表单标签主要用来生成</a:t>
            </a:r>
            <a:r>
              <a:rPr lang="en-US" smtClean="0"/>
              <a:t>HTML</a:t>
            </a:r>
            <a:r>
              <a:rPr lang="zh-CN" altLang="en-US" smtClean="0"/>
              <a:t>页面的</a:t>
            </a:r>
            <a:r>
              <a:rPr lang="en-US" smtClean="0"/>
              <a:t>FORM</a:t>
            </a:r>
            <a:r>
              <a:rPr lang="zh-CN" altLang="en-US" smtClean="0"/>
              <a:t>元素，以及普通表单元素</a:t>
            </a:r>
            <a:r>
              <a:rPr lang="zh-CN" altLang="en-US" smtClean="0"/>
              <a:t>的</a:t>
            </a:r>
            <a:r>
              <a:rPr lang="zh-CN" altLang="en-US" smtClean="0"/>
              <a:t>标签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" y="2286000"/>
          <a:ext cx="3733800" cy="3733797"/>
        </p:xfrm>
        <a:graphic>
          <a:graphicData uri="http://schemas.openxmlformats.org/drawingml/2006/table">
            <a:tbl>
              <a:tblPr/>
              <a:tblGrid>
                <a:gridCol w="1503884"/>
                <a:gridCol w="2229916"/>
              </a:tblGrid>
              <a:tr h="366492"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80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名称</a:t>
                      </a:r>
                      <a:endParaRPr lang="zh-CN" sz="80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80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80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92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&lt;s:checkbox&gt;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复选框标签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92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&lt;s:checkboxlist&gt;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复选框列表标签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92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&lt;s:combobox&gt;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下拉框标签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92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&lt;s:doubleselect&gt;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双击下拉框标签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369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&lt;s:head&gt;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输出对应的</a:t>
                      </a:r>
                      <a:r>
                        <a:rPr lang="en-US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theme</a:t>
                      </a: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HEAD</a:t>
                      </a: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内容，例如</a:t>
                      </a:r>
                      <a:r>
                        <a:rPr lang="en-US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CSS</a:t>
                      </a: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JavaScript</a:t>
                      </a: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引用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92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&lt;s:file&gt;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文件选择框标签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92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&lt;s:form&gt;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Form</a:t>
                      </a: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表单标签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92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&lt;s:hidden&gt;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隐藏表单字段标签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92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&lt;s:label&gt;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Label</a:t>
                      </a: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标签</a:t>
                      </a:r>
                      <a:endParaRPr lang="zh-CN" sz="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0" y="2286000"/>
          <a:ext cx="4191000" cy="3733800"/>
        </p:xfrm>
        <a:graphic>
          <a:graphicData uri="http://schemas.openxmlformats.org/drawingml/2006/table">
            <a:tbl>
              <a:tblPr/>
              <a:tblGrid>
                <a:gridCol w="1809750"/>
                <a:gridCol w="2381250"/>
              </a:tblGrid>
              <a:tr h="339737"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80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名称</a:t>
                      </a:r>
                      <a:endParaRPr lang="zh-CN" sz="80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80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80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73" marR="53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37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&lt;s:optiontransferselect&gt;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选项移动下拉组件标签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84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&lt;s:optgroup&gt;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拉选择框的选项组标签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84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&lt;s:password&gt;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密码输入矿标签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84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&lt;s:radio&gt;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单选框标签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84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&lt;s:reset&gt;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重置按钮标签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84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&lt;s:select&gt;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下拉框标签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84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&lt;s:submit&gt;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提交按钮标签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84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&lt;s:textarea&gt;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文本输入域标签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84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&lt;s:textfield&gt;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文本输入框标签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84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&lt;s:token&gt;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隐藏字段标签，用于防止多次提交表单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70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&lt;s:updownselect&gt;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zh-CN" sz="70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下拉框组件标签，带有上下移动按钮来移动下拉框组件的元素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8248" marR="48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非表单标签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非表单标签主要用于在页面生成一些非表单的可视化元素</a:t>
            </a:r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47800" y="2514600"/>
          <a:ext cx="6629400" cy="3124200"/>
        </p:xfrm>
        <a:graphic>
          <a:graphicData uri="http://schemas.openxmlformats.org/drawingml/2006/table">
            <a:tbl>
              <a:tblPr/>
              <a:tblGrid>
                <a:gridCol w="2670162"/>
                <a:gridCol w="3959238"/>
              </a:tblGrid>
              <a:tr h="520700"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名称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&lt;s:actionerror&gt;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输出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action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错误信息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&lt;s:actionmessage&gt;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输出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action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普通消息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&lt;s:component&gt;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通过指定模版输出一个自定义组件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&lt;s:div&gt;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输出一个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&lt;div&gt;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标签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&lt;s:fielderror&gt;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输出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action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数据校验中某一个字段的错误信息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表单标签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表单标签主要用来生成</a:t>
            </a:r>
            <a:r>
              <a:rPr lang="en-US" smtClean="0"/>
              <a:t>HTML</a:t>
            </a:r>
            <a:r>
              <a:rPr lang="zh-CN" altLang="en-US" smtClean="0"/>
              <a:t>页面的</a:t>
            </a:r>
            <a:r>
              <a:rPr lang="en-US" smtClean="0"/>
              <a:t>FORM</a:t>
            </a:r>
            <a:r>
              <a:rPr lang="zh-CN" altLang="en-US" smtClean="0"/>
              <a:t>元素，以及普通表单元素</a:t>
            </a:r>
            <a:r>
              <a:rPr lang="zh-CN" altLang="en-US" smtClean="0"/>
              <a:t>的</a:t>
            </a:r>
            <a:r>
              <a:rPr lang="zh-CN" altLang="en-US" smtClean="0"/>
              <a:t>标签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流程控制标签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数据输出标签用于输出页面中的元素、属性、隐含变量等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4400" y="2286000"/>
          <a:ext cx="7772401" cy="3581395"/>
        </p:xfrm>
        <a:graphic>
          <a:graphicData uri="http://schemas.openxmlformats.org/drawingml/2006/table">
            <a:tbl>
              <a:tblPr/>
              <a:tblGrid>
                <a:gridCol w="2784728"/>
                <a:gridCol w="4987673"/>
              </a:tblGrid>
              <a:tr h="241528"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名称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050" kern="110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&lt;s:a&gt;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链接标签，用于创建一个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&lt;a&gt;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标签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&lt;s:action&gt;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Action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标签，用于调用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Action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类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&lt;s:bean&gt;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Bean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标签，用于创建一个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JavaBean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对象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&lt;s:date&gt;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日期标签，用于格式化日期对象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&lt;s:debug&gt;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调试标签，用于在页面输出调试信息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&lt;s:i18n&gt;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资源文件标签，用于引用资源包信息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&lt;s:include&gt;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包含标签，用于在页面中包含另一个页面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&lt;s:param&gt;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参数标签，用于为其他标签提供参数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&lt;s:push&gt;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推入标签，用于将一个值推入放置到堆栈中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35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&lt;s:set&gt;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赋值标签，用于给变量赋予一个特定范围的值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9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&lt;s:text&gt;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国际化文本标签，用于显示支持国际化信息的标签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&lt;s:url&gt;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链接标签，用于创建一个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链接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23">
                <a:tc>
                  <a:txBody>
                    <a:bodyPr/>
                    <a:lstStyle/>
                    <a:p>
                      <a:pPr indent="241935"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&lt;s:property&gt;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0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属性标签，用于输出</a:t>
                      </a:r>
                      <a:r>
                        <a:rPr lang="en-US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value</a:t>
                      </a:r>
                      <a:r>
                        <a:rPr lang="zh-CN" sz="950" kern="100">
                          <a:solidFill>
                            <a:srgbClr val="232323"/>
                          </a:solidFill>
                          <a:latin typeface="Verdana"/>
                          <a:ea typeface="宋体"/>
                          <a:cs typeface="Times New Roman"/>
                        </a:rPr>
                        <a:t>属性值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标签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通用标签</a:t>
            </a:r>
            <a:endParaRPr lang="en-US" altLang="zh-CN" smtClean="0"/>
          </a:p>
          <a:p>
            <a:pPr lvl="1"/>
            <a:r>
              <a:rPr lang="zh-CN" altLang="en-US" smtClean="0"/>
              <a:t>流程控制标签</a:t>
            </a:r>
            <a:endParaRPr lang="en-US" altLang="zh-CN" smtClean="0"/>
          </a:p>
          <a:p>
            <a:pPr lvl="1"/>
            <a:r>
              <a:rPr lang="zh-CN" altLang="en-US" smtClean="0"/>
              <a:t>数据访问标签</a:t>
            </a:r>
            <a:endParaRPr lang="en-US" altLang="zh-CN" smtClean="0"/>
          </a:p>
          <a:p>
            <a:r>
              <a:rPr lang="zh-CN" altLang="en-US" smtClean="0"/>
              <a:t>用户界面标签</a:t>
            </a:r>
            <a:endParaRPr lang="en-US" altLang="zh-CN" smtClean="0"/>
          </a:p>
          <a:p>
            <a:pPr lvl="1"/>
            <a:r>
              <a:rPr lang="zh-CN" altLang="en-US" smtClean="0"/>
              <a:t>表</a:t>
            </a:r>
            <a:r>
              <a:rPr lang="zh-CN" altLang="en-US" smtClean="0"/>
              <a:t>单标签</a:t>
            </a:r>
            <a:endParaRPr lang="en-US" altLang="zh-CN" smtClean="0"/>
          </a:p>
          <a:p>
            <a:pPr lvl="1"/>
            <a:r>
              <a:rPr lang="zh-CN" altLang="en-US" smtClean="0"/>
              <a:t>非表单标签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中的</a:t>
            </a:r>
            <a:r>
              <a:rPr lang="en-US" altLang="zh-CN" smtClean="0"/>
              <a:t>OGNL</a:t>
            </a:r>
            <a:endParaRPr lang="zh-CN" altLang="en-US"/>
          </a:p>
          <a:p>
            <a:r>
              <a:rPr lang="en-US" altLang="zh-CN" smtClean="0"/>
              <a:t>Struts 2</a:t>
            </a:r>
            <a:r>
              <a:rPr lang="zh-CN" altLang="en-US" smtClean="0"/>
              <a:t>的</a:t>
            </a:r>
            <a:r>
              <a:rPr lang="zh-CN" altLang="en-US" smtClean="0"/>
              <a:t>通用</a:t>
            </a:r>
            <a:r>
              <a:rPr lang="zh-CN" altLang="en-US" smtClean="0"/>
              <a:t>标签</a:t>
            </a:r>
          </a:p>
          <a:p>
            <a:r>
              <a:rPr lang="en-US" altLang="zh-CN" smtClean="0"/>
              <a:t>Struts 2</a:t>
            </a:r>
            <a:r>
              <a:rPr lang="zh-CN" altLang="en-US" smtClean="0"/>
              <a:t>的用户</a:t>
            </a:r>
            <a:r>
              <a:rPr lang="zh-CN" altLang="en-US" smtClean="0"/>
              <a:t>界面标签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OGNL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OGNL</a:t>
            </a:r>
            <a:r>
              <a:rPr lang="zh-CN" altLang="en-US" smtClean="0"/>
              <a:t>简介</a:t>
            </a:r>
            <a:endParaRPr lang="en-US" altLang="zh-CN" smtClean="0"/>
          </a:p>
          <a:p>
            <a:r>
              <a:rPr lang="en-US" altLang="zh-CN" smtClean="0"/>
              <a:t>OGNL</a:t>
            </a:r>
            <a:r>
              <a:rPr lang="zh-CN" altLang="en-US" smtClean="0"/>
              <a:t>三要素</a:t>
            </a:r>
            <a:endParaRPr lang="en-US" altLang="zh-CN" smtClean="0"/>
          </a:p>
          <a:p>
            <a:r>
              <a:rPr lang="en-US" altLang="zh-CN" err="1" smtClean="0"/>
              <a:t>valueStack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OGNL</a:t>
            </a:r>
          </a:p>
          <a:p>
            <a:r>
              <a:rPr lang="en-US" altLang="zh-CN" smtClean="0"/>
              <a:t>OGNL</a:t>
            </a:r>
            <a:r>
              <a:rPr lang="zh-CN" altLang="en-US" smtClean="0"/>
              <a:t>与</a:t>
            </a:r>
            <a:r>
              <a:rPr lang="en-US" altLang="zh-CN" smtClean="0"/>
              <a:t>Struts 2</a:t>
            </a:r>
            <a:endParaRPr lang="zh-CN" altLang="en-US"/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简述</a:t>
            </a:r>
            <a:r>
              <a:rPr lang="en-US" altLang="zh-CN" smtClean="0"/>
              <a:t>OGNL</a:t>
            </a:r>
            <a:r>
              <a:rPr lang="zh-CN" altLang="en-US" smtClean="0"/>
              <a:t>三要素。</a:t>
            </a:r>
            <a:endParaRPr lang="zh-CN" altLang="en-US"/>
          </a:p>
          <a:p>
            <a:r>
              <a:rPr lang="zh-CN" altLang="en-US" smtClean="0"/>
              <a:t>简述</a:t>
            </a:r>
            <a:r>
              <a:rPr lang="en-US" altLang="zh-CN" smtClean="0"/>
              <a:t>OGNL</a:t>
            </a:r>
            <a:r>
              <a:rPr lang="zh-CN" altLang="en-US" smtClean="0"/>
              <a:t>在</a:t>
            </a:r>
            <a:r>
              <a:rPr lang="en-US" altLang="zh-CN" smtClean="0"/>
              <a:t>Struts 2</a:t>
            </a:r>
            <a:r>
              <a:rPr lang="zh-CN" altLang="en-US" smtClean="0"/>
              <a:t>框架中的作用。</a:t>
            </a:r>
            <a:endParaRPr lang="zh-CN" altLang="en-US"/>
          </a:p>
          <a:p>
            <a:r>
              <a:rPr lang="zh-CN" altLang="en-US" smtClean="0"/>
              <a:t>简述</a:t>
            </a:r>
            <a:r>
              <a:rPr lang="en-US" altLang="zh-CN" smtClean="0"/>
              <a:t>Struts 2</a:t>
            </a:r>
            <a:r>
              <a:rPr lang="zh-CN" altLang="en-US" smtClean="0"/>
              <a:t>中的标签有哪些种类，</a:t>
            </a:r>
            <a:r>
              <a:rPr lang="zh-CN" altLang="en-US" smtClean="0"/>
              <a:t>其</a:t>
            </a:r>
            <a:r>
              <a:rPr lang="zh-CN" altLang="en-US" smtClean="0"/>
              <a:t>用途是什么</a:t>
            </a:r>
            <a:r>
              <a:rPr lang="zh-CN" altLang="en-US" smtClean="0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OGNL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Object-Graph </a:t>
            </a:r>
            <a:r>
              <a:rPr lang="en-US" smtClean="0"/>
              <a:t>Navigation </a:t>
            </a:r>
            <a:r>
              <a:rPr lang="en-US" smtClean="0"/>
              <a:t>Language</a:t>
            </a:r>
            <a:endParaRPr lang="en-US" smtClean="0"/>
          </a:p>
          <a:p>
            <a:pPr lvl="1"/>
            <a:r>
              <a:rPr lang="zh-CN" altLang="en-US" smtClean="0"/>
              <a:t>它</a:t>
            </a:r>
            <a:r>
              <a:rPr lang="zh-CN" altLang="en-US" smtClean="0"/>
              <a:t>是一个功能强大的表达式语言，用来获取和设置</a:t>
            </a:r>
            <a:r>
              <a:rPr lang="en-US" smtClean="0"/>
              <a:t>Java</a:t>
            </a:r>
            <a:r>
              <a:rPr lang="zh-CN" altLang="en-US" smtClean="0"/>
              <a:t>对象的属性，它旨在提供一个更抽象的层次来对</a:t>
            </a:r>
            <a:r>
              <a:rPr lang="en-US" smtClean="0"/>
              <a:t>Java</a:t>
            </a:r>
            <a:r>
              <a:rPr lang="zh-CN" altLang="en-US" smtClean="0"/>
              <a:t>对象进行</a:t>
            </a:r>
            <a:r>
              <a:rPr lang="zh-CN" altLang="en-US" smtClean="0"/>
              <a:t>解析</a:t>
            </a:r>
            <a:endParaRPr lang="en-US" altLang="zh-CN" smtClean="0"/>
          </a:p>
          <a:p>
            <a:r>
              <a:rPr lang="en-US" smtClean="0"/>
              <a:t>Struts 2</a:t>
            </a:r>
            <a:r>
              <a:rPr lang="zh-CN" altLang="en-US" smtClean="0"/>
              <a:t>标签库支持并默认使用</a:t>
            </a:r>
            <a:r>
              <a:rPr lang="en-US" smtClean="0"/>
              <a:t>OGNL</a:t>
            </a:r>
            <a:r>
              <a:rPr lang="zh-CN" altLang="en-US" smtClean="0"/>
              <a:t>表达式</a:t>
            </a:r>
            <a:r>
              <a:rPr lang="en-US" altLang="zh-CN" smtClean="0"/>
              <a:t>,</a:t>
            </a:r>
            <a:r>
              <a:rPr lang="zh-CN" altLang="en-US" smtClean="0"/>
              <a:t>从而可以不再依赖任何表现层</a:t>
            </a:r>
            <a:r>
              <a:rPr lang="zh-CN" altLang="en-US" smtClean="0"/>
              <a:t>技术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OGNL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OGNL</a:t>
            </a:r>
            <a:r>
              <a:rPr lang="zh-CN" altLang="en-US" smtClean="0"/>
              <a:t>表达式的基本单位是</a:t>
            </a:r>
            <a:r>
              <a:rPr lang="en-US" smtClean="0"/>
              <a:t>"</a:t>
            </a:r>
            <a:r>
              <a:rPr lang="zh-CN" altLang="en-US" smtClean="0"/>
              <a:t>导航</a:t>
            </a:r>
            <a:r>
              <a:rPr lang="zh-CN" altLang="en-US" smtClean="0"/>
              <a:t>链</a:t>
            </a:r>
            <a:r>
              <a:rPr lang="en-US" smtClean="0"/>
              <a:t>“</a:t>
            </a:r>
          </a:p>
          <a:p>
            <a:pPr lvl="1"/>
            <a:r>
              <a:rPr lang="zh-CN" altLang="en-US" smtClean="0"/>
              <a:t>属性名称（</a:t>
            </a:r>
            <a:r>
              <a:rPr lang="en-US" smtClean="0"/>
              <a:t>Property names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方法调用（</a:t>
            </a:r>
            <a:r>
              <a:rPr lang="en-US" smtClean="0"/>
              <a:t>Method Calls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数组元素</a:t>
            </a:r>
            <a:r>
              <a:rPr lang="en-US" smtClean="0"/>
              <a:t>(Array Indices</a:t>
            </a:r>
            <a:r>
              <a:rPr lang="en-US" smtClean="0"/>
              <a:t>)</a:t>
            </a:r>
            <a:endParaRPr lang="en-US" altLang="zh-CN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38200" y="3657600"/>
            <a:ext cx="69342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err="1" smtClean="0"/>
              <a:t>name.toCharArray</a:t>
            </a:r>
            <a:r>
              <a:rPr lang="en-US" smtClean="0"/>
              <a:t>()[0].</a:t>
            </a:r>
            <a:r>
              <a:rPr lang="en-US" err="1" smtClean="0"/>
              <a:t>numericValue.toString</a:t>
            </a:r>
            <a:r>
              <a:rPr lang="en-US" smtClean="0"/>
              <a:t>()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OGNL</a:t>
            </a:r>
            <a:r>
              <a:rPr lang="zh-CN" altLang="en-US" smtClean="0"/>
              <a:t>三要素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表达式</a:t>
            </a:r>
            <a:r>
              <a:rPr lang="en-US" smtClean="0"/>
              <a:t>(Expression) </a:t>
            </a:r>
            <a:endParaRPr lang="en-US" smtClean="0"/>
          </a:p>
          <a:p>
            <a:r>
              <a:rPr lang="en-US" smtClean="0"/>
              <a:t>Root</a:t>
            </a:r>
            <a:r>
              <a:rPr lang="zh-CN" altLang="en-US" smtClean="0"/>
              <a:t>对象（</a:t>
            </a:r>
            <a:r>
              <a:rPr lang="en-US" smtClean="0"/>
              <a:t>Root </a:t>
            </a:r>
            <a:r>
              <a:rPr lang="en-US" smtClean="0"/>
              <a:t>Object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上下文环境（</a:t>
            </a:r>
            <a:r>
              <a:rPr lang="en-US" smtClean="0"/>
              <a:t>Context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表达式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表达式</a:t>
            </a:r>
            <a:r>
              <a:rPr lang="en-US" smtClean="0"/>
              <a:t>(Expression)</a:t>
            </a:r>
            <a:r>
              <a:rPr lang="zh-CN" altLang="en-US" smtClean="0"/>
              <a:t>是整个</a:t>
            </a:r>
            <a:r>
              <a:rPr lang="en-US" smtClean="0"/>
              <a:t>OGNL</a:t>
            </a:r>
            <a:r>
              <a:rPr lang="zh-CN" altLang="en-US" smtClean="0"/>
              <a:t>的</a:t>
            </a:r>
            <a:r>
              <a:rPr lang="zh-CN" altLang="en-US" smtClean="0"/>
              <a:t>核心</a:t>
            </a:r>
            <a:endParaRPr lang="en-US" altLang="zh-CN" smtClean="0"/>
          </a:p>
          <a:p>
            <a:pPr lvl="1"/>
            <a:r>
              <a:rPr lang="zh-CN" altLang="en-US" b="0" smtClean="0"/>
              <a:t>所有的</a:t>
            </a:r>
            <a:r>
              <a:rPr lang="en-US" b="0" smtClean="0"/>
              <a:t>OGNL</a:t>
            </a:r>
            <a:r>
              <a:rPr lang="zh-CN" altLang="en-US" b="0" smtClean="0"/>
              <a:t>操作都是针对表达式的解析后进行</a:t>
            </a:r>
            <a:r>
              <a:rPr lang="zh-CN" altLang="en-US" b="0" smtClean="0"/>
              <a:t>的</a:t>
            </a:r>
            <a:endParaRPr lang="en-US" altLang="zh-CN" b="0" smtClean="0"/>
          </a:p>
          <a:p>
            <a:pPr lvl="1"/>
            <a:r>
              <a:rPr lang="zh-CN" altLang="en-US" b="0" smtClean="0"/>
              <a:t>表达式其实是一个带有语法含义的</a:t>
            </a:r>
            <a:r>
              <a:rPr lang="zh-CN" altLang="en-US" b="0" smtClean="0"/>
              <a:t>字符串</a:t>
            </a:r>
            <a:endParaRPr lang="en-US" altLang="zh-CN" b="0" smtClean="0"/>
          </a:p>
          <a:p>
            <a:pPr lvl="1"/>
            <a:r>
              <a:rPr lang="zh-CN" altLang="en-US" b="0" smtClean="0"/>
              <a:t>这个字符串将规定操作的类型和操作的内容</a:t>
            </a:r>
            <a:endParaRPr lang="en-US" b="0" smtClean="0"/>
          </a:p>
          <a:p>
            <a:r>
              <a:rPr lang="zh-CN" altLang="en-US" smtClean="0"/>
              <a:t>规定此次</a:t>
            </a:r>
            <a:r>
              <a:rPr lang="en-US" smtClean="0"/>
              <a:t>OGNL</a:t>
            </a:r>
            <a:r>
              <a:rPr lang="zh-CN" altLang="en-US" smtClean="0"/>
              <a:t>操作到底</a:t>
            </a:r>
            <a:r>
              <a:rPr lang="zh-CN" altLang="en-US" smtClean="0"/>
              <a:t>要</a:t>
            </a:r>
            <a:r>
              <a:rPr lang="zh-CN" altLang="en-US" smtClean="0"/>
              <a:t>操作</a:t>
            </a:r>
            <a:r>
              <a:rPr lang="zh-CN" altLang="en-US" smtClean="0"/>
              <a:t>什么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OGNL</a:t>
            </a:r>
            <a:r>
              <a:rPr lang="zh-CN" altLang="en-US" smtClean="0"/>
              <a:t>的操作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en-US" b="0" smtClean="0"/>
              <a:t>OGNL</a:t>
            </a:r>
            <a:r>
              <a:rPr lang="zh-CN" altLang="en-US" b="0" smtClean="0"/>
              <a:t>的</a:t>
            </a:r>
            <a:r>
              <a:rPr lang="en-US" b="0" smtClean="0"/>
              <a:t>Root</a:t>
            </a:r>
            <a:r>
              <a:rPr lang="zh-CN" altLang="en-US" b="0" smtClean="0"/>
              <a:t>对象实际上是一个</a:t>
            </a:r>
            <a:r>
              <a:rPr lang="en-US" b="0" smtClean="0"/>
              <a:t>Java</a:t>
            </a:r>
            <a:r>
              <a:rPr lang="zh-CN" altLang="en-US" b="0" smtClean="0"/>
              <a:t>对象</a:t>
            </a:r>
            <a:endParaRPr lang="en-US" altLang="zh-CN" b="0" smtClean="0"/>
          </a:p>
          <a:p>
            <a:pPr lvl="1"/>
            <a:r>
              <a:rPr lang="zh-CN" altLang="en-US" b="0" smtClean="0"/>
              <a:t>是所有</a:t>
            </a:r>
            <a:r>
              <a:rPr lang="en-US" b="0" smtClean="0"/>
              <a:t>OGNL</a:t>
            </a:r>
            <a:r>
              <a:rPr lang="zh-CN" altLang="en-US" b="0" smtClean="0"/>
              <a:t>操作的实际</a:t>
            </a:r>
            <a:r>
              <a:rPr lang="zh-CN" altLang="en-US" b="0" smtClean="0"/>
              <a:t>载体</a:t>
            </a:r>
            <a:endParaRPr lang="en-US" altLang="zh-CN" b="0" smtClean="0"/>
          </a:p>
          <a:p>
            <a:r>
              <a:rPr lang="zh-CN" altLang="en-US" smtClean="0"/>
              <a:t>规定此次</a:t>
            </a:r>
            <a:r>
              <a:rPr lang="en-US" smtClean="0"/>
              <a:t>OGNL</a:t>
            </a:r>
            <a:r>
              <a:rPr lang="zh-CN" altLang="en-US" smtClean="0"/>
              <a:t>操作对象</a:t>
            </a:r>
            <a:endParaRPr lang="en-US" altLang="zh-CN" smtClean="0"/>
          </a:p>
          <a:p>
            <a:endParaRPr lang="en-US" b="0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课件模版</Template>
  <TotalTime>2408</TotalTime>
  <Words>2215</Words>
  <Application>Microsoft PowerPoint</Application>
  <PresentationFormat>全屏显示(4:3)</PresentationFormat>
  <Paragraphs>378</Paragraphs>
  <Slides>40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自定义设计方案</vt:lpstr>
      <vt:lpstr>第3学期JAVA模板</vt:lpstr>
      <vt:lpstr>第三章</vt:lpstr>
      <vt:lpstr>回顾</vt:lpstr>
      <vt:lpstr>目标</vt:lpstr>
      <vt:lpstr>OGNL</vt:lpstr>
      <vt:lpstr>OGNL简介</vt:lpstr>
      <vt:lpstr>OGNL简介</vt:lpstr>
      <vt:lpstr>OGNL三要素</vt:lpstr>
      <vt:lpstr>表达式</vt:lpstr>
      <vt:lpstr>Root对象</vt:lpstr>
      <vt:lpstr>上下文环境</vt:lpstr>
      <vt:lpstr>上下文环境</vt:lpstr>
      <vt:lpstr>valueStack对象</vt:lpstr>
      <vt:lpstr>使用OGNL访问数据</vt:lpstr>
      <vt:lpstr>使用OGNL访问和设置数据</vt:lpstr>
      <vt:lpstr>使用OGNL访问和设置数据</vt:lpstr>
      <vt:lpstr>表达式中使用操作符</vt:lpstr>
      <vt:lpstr>上下文环境以及方法调用</vt:lpstr>
      <vt:lpstr>上下文环境以及方法调用</vt:lpstr>
      <vt:lpstr>类静态的方法调用和值访问</vt:lpstr>
      <vt:lpstr>操作集合</vt:lpstr>
      <vt:lpstr>投影集合</vt:lpstr>
      <vt:lpstr>过滤集合</vt:lpstr>
      <vt:lpstr>“#”符号</vt:lpstr>
      <vt:lpstr>OGNL与Struts 2</vt:lpstr>
      <vt:lpstr>OGNL的作用</vt:lpstr>
      <vt:lpstr>OGNL的作用</vt:lpstr>
      <vt:lpstr>在Struts 2项目中使用OGNL</vt:lpstr>
      <vt:lpstr>在Struts 2项目中使用OGNL</vt:lpstr>
      <vt:lpstr>在Struts 2项目中使用OGNL</vt:lpstr>
      <vt:lpstr>在Struts 2项目中使用OGNL</vt:lpstr>
      <vt:lpstr>Struts 2标签</vt:lpstr>
      <vt:lpstr>流程控制标签</vt:lpstr>
      <vt:lpstr>数据访问标签</vt:lpstr>
      <vt:lpstr>表单标签</vt:lpstr>
      <vt:lpstr>非表单标签</vt:lpstr>
      <vt:lpstr>表单标签</vt:lpstr>
      <vt:lpstr>流程控制标签</vt:lpstr>
      <vt:lpstr>Struts 2标签</vt:lpstr>
      <vt:lpstr>总结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雨林木风</cp:lastModifiedBy>
  <cp:revision>370</cp:revision>
  <cp:lastPrinted>1601-01-01T00:00:00Z</cp:lastPrinted>
  <dcterms:created xsi:type="dcterms:W3CDTF">1601-01-01T00:00:00Z</dcterms:created>
  <dcterms:modified xsi:type="dcterms:W3CDTF">2012-10-12T07:16:42Z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