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8" r:id="rId2"/>
  </p:sldMasterIdLst>
  <p:notesMasterIdLst>
    <p:notesMasterId r:id="rId48"/>
  </p:notesMasterIdLst>
  <p:sldIdLst>
    <p:sldId id="256" r:id="rId3"/>
    <p:sldId id="392" r:id="rId4"/>
    <p:sldId id="340" r:id="rId5"/>
    <p:sldId id="394" r:id="rId6"/>
    <p:sldId id="344" r:id="rId7"/>
    <p:sldId id="393" r:id="rId8"/>
    <p:sldId id="395" r:id="rId9"/>
    <p:sldId id="396" r:id="rId10"/>
    <p:sldId id="397" r:id="rId11"/>
    <p:sldId id="398" r:id="rId12"/>
    <p:sldId id="399" r:id="rId13"/>
    <p:sldId id="401" r:id="rId14"/>
    <p:sldId id="402" r:id="rId15"/>
    <p:sldId id="403" r:id="rId16"/>
    <p:sldId id="404" r:id="rId17"/>
    <p:sldId id="405" r:id="rId18"/>
    <p:sldId id="406" r:id="rId19"/>
    <p:sldId id="411" r:id="rId20"/>
    <p:sldId id="410" r:id="rId21"/>
    <p:sldId id="409" r:id="rId22"/>
    <p:sldId id="414" r:id="rId23"/>
    <p:sldId id="415" r:id="rId24"/>
    <p:sldId id="408" r:id="rId25"/>
    <p:sldId id="416" r:id="rId26"/>
    <p:sldId id="417" r:id="rId27"/>
    <p:sldId id="420" r:id="rId28"/>
    <p:sldId id="419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18" r:id="rId38"/>
    <p:sldId id="432" r:id="rId39"/>
    <p:sldId id="433" r:id="rId40"/>
    <p:sldId id="434" r:id="rId41"/>
    <p:sldId id="435" r:id="rId42"/>
    <p:sldId id="436" r:id="rId43"/>
    <p:sldId id="431" r:id="rId44"/>
    <p:sldId id="430" r:id="rId45"/>
    <p:sldId id="429" r:id="rId46"/>
    <p:sldId id="260" r:id="rId4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396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B3C24-BA58-4667-9711-903887503320}" type="datetimeFigureOut">
              <a:rPr lang="zh-CN" altLang="en-US" smtClean="0"/>
              <a:pPr/>
              <a:t>2012-10-17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A5070-4170-4D53-81A8-ACE9561911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封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b="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E37A81-074E-4989-953A-AC4A9F48413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200" name="Picture 8" descr="最后确定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19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EADBE-86E0-4296-9932-6DC53B9BAF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6400" y="0"/>
            <a:ext cx="2098675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46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7125D-F5FF-4EFA-A011-71B446A569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313" y="0"/>
            <a:ext cx="62277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A7A297-9B1A-4B0C-B579-FB9A7FEC13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0"/>
            <a:ext cx="7740650" cy="6858000"/>
          </a:xfrm>
          <a:custGeom>
            <a:avLst/>
            <a:gdLst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629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706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" h="10000">
                <a:moveTo>
                  <a:pt x="0" y="0"/>
                </a:moveTo>
                <a:lnTo>
                  <a:pt x="10082" y="0"/>
                </a:lnTo>
                <a:lnTo>
                  <a:pt x="6706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962025"/>
            <a:ext cx="9144000" cy="238601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0" y="3341688"/>
            <a:ext cx="9144000" cy="447675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9" descr="2012新版LOGOda - 副本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244475"/>
            <a:ext cx="1835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Administrator\Desktop\5556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73263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0" y="4509120"/>
            <a:ext cx="6227763" cy="576263"/>
          </a:xfrm>
        </p:spPr>
        <p:txBody>
          <a:bodyPr/>
          <a:lstStyle>
            <a:lvl1pPr algn="ctr">
              <a:defRPr sz="360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0" y="5301208"/>
            <a:ext cx="6227763" cy="576262"/>
          </a:xfrm>
        </p:spPr>
        <p:txBody>
          <a:bodyPr/>
          <a:lstStyle>
            <a:lvl1pPr marL="0" indent="0" algn="ctr">
              <a:buFontTx/>
              <a:buNone/>
              <a:defRPr sz="3200" b="0" smtClean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1792288" y="857231"/>
            <a:ext cx="5486400" cy="38703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E9149-BD45-4D89-9FB2-944AD5225A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980C5-2D82-405F-B8DE-68B06D2B86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37E43-411F-454E-8F85-6296A60678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51EC1-635D-4585-81B1-F73787920D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8D2D1-7F31-484E-B802-2E93564235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9B04C-0D87-4151-A133-D5091A45AD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0"/>
            <a:ext cx="622776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</a:p>
          <a:p>
            <a:pPr lvl="1"/>
            <a:r>
              <a:rPr lang="zh-CN" altLang="en-US" smtClean="0"/>
              <a:t>第二层</a:t>
            </a:r>
          </a:p>
          <a:p>
            <a:pPr lvl="2"/>
            <a:r>
              <a:rPr lang="zh-CN" altLang="en-US" smtClean="0"/>
              <a:t>第三层</a:t>
            </a:r>
          </a:p>
          <a:p>
            <a:pPr lvl="3"/>
            <a:r>
              <a:rPr lang="zh-CN" altLang="en-US" smtClean="0"/>
              <a:t>第四层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C25B0D-212A-41DE-A3DA-1566B238012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176" name="Picture 8" descr="最后确定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812088" y="6538913"/>
            <a:ext cx="13319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隶书" pitchFamily="49" charset="-122"/>
                <a:ea typeface="隶书" pitchFamily="49" charset="-122"/>
              </a:rPr>
              <a:t>SSOFT  V2.0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919163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260350"/>
            <a:ext cx="5349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50" y="6492875"/>
            <a:ext cx="1317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fld id="{A3C25B0D-212A-41DE-A3DA-1566B238012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2" name="Picture 19" descr="2012新版LOGOda - 副本副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188913"/>
            <a:ext cx="1571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9" descr="C:\Users\Administrator\Desktop\0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12088" y="6165850"/>
            <a:ext cx="11350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38" grpId="0" animBg="1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文鼎CS大宋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Blip>
          <a:blip r:embed="rId7"/>
        </a:buBlip>
        <a:defRPr sz="28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第四章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Struts 2 </a:t>
            </a:r>
            <a:r>
              <a:rPr lang="zh-CN" altLang="en-US" smtClean="0"/>
              <a:t>其他功能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定义局部异常提示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&lt;s:fielderror/&gt;</a:t>
            </a:r>
            <a:r>
              <a:rPr lang="zh-CN" altLang="en-US" smtClean="0"/>
              <a:t>标签输出</a:t>
            </a:r>
            <a:r>
              <a:rPr lang="en-US" smtClean="0"/>
              <a:t>Invalid field value for field proertyName</a:t>
            </a:r>
            <a:r>
              <a:rPr lang="zh-CN" altLang="en-US" smtClean="0"/>
              <a:t>的错误信</a:t>
            </a:r>
            <a:endParaRPr lang="en-US" altLang="zh-CN" smtClean="0"/>
          </a:p>
          <a:p>
            <a:pPr lvl="1"/>
            <a:r>
              <a:rPr lang="en-US" smtClean="0"/>
              <a:t>ActionName.properties</a:t>
            </a:r>
            <a:r>
              <a:rPr lang="zh-CN" altLang="en-US" smtClean="0"/>
              <a:t> 的属性文件</a:t>
            </a:r>
            <a:endParaRPr lang="en-US" altLang="zh-CN" smtClean="0"/>
          </a:p>
          <a:p>
            <a:pPr lvl="1"/>
            <a:r>
              <a:rPr lang="zh-CN" altLang="en-US" smtClean="0"/>
              <a:t>对类型转换错误的属性进行定义</a:t>
            </a:r>
            <a:endParaRPr lang="en-US" altLang="zh-CN" smtClean="0"/>
          </a:p>
          <a:p>
            <a:pPr lvl="2"/>
            <a:r>
              <a:rPr lang="en-US" smtClean="0"/>
              <a:t>invalid.fieldvalue.propertyName=error info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定义全局异常提示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struts.properties</a:t>
            </a:r>
            <a:r>
              <a:rPr lang="zh-CN" altLang="en-US" smtClean="0"/>
              <a:t>属性文件中更改自定义的属性文件名称</a:t>
            </a:r>
            <a:endParaRPr lang="en-US" altLang="zh-CN" smtClean="0"/>
          </a:p>
          <a:p>
            <a:pPr lvl="1"/>
            <a:r>
              <a:rPr lang="en-US" smtClean="0"/>
              <a:t>struts.custom.i18n.resources=messageResource</a:t>
            </a:r>
            <a:endParaRPr lang="en-US" altLang="zh-CN" smtClean="0"/>
          </a:p>
          <a:p>
            <a:r>
              <a:rPr lang="zh-CN" altLang="en-US" smtClean="0"/>
              <a:t>添加自定义的属性文</a:t>
            </a:r>
            <a:r>
              <a:rPr lang="en-US" smtClean="0"/>
              <a:t>messageResource.properties</a:t>
            </a:r>
          </a:p>
          <a:p>
            <a:pPr lvl="1"/>
            <a:r>
              <a:rPr lang="en-US" smtClean="0"/>
              <a:t>xwork.default.invalid.fieldvalue={0} error info</a:t>
            </a:r>
            <a:endParaRPr lang="en-US"/>
          </a:p>
          <a:p>
            <a:pPr lvl="1"/>
            <a:r>
              <a:rPr lang="zh-CN" altLang="en-US" smtClean="0"/>
              <a:t>属性文件中的“</a:t>
            </a:r>
            <a:r>
              <a:rPr lang="en-US" smtClean="0"/>
              <a:t>{0}</a:t>
            </a:r>
            <a:r>
              <a:rPr lang="zh-CN" altLang="en-US" smtClean="0"/>
              <a:t>”其实是占位符号</a:t>
            </a:r>
            <a:endParaRPr lang="en-US" altLang="zh-CN" smtClean="0"/>
          </a:p>
          <a:p>
            <a:pPr lvl="1"/>
            <a:r>
              <a:rPr lang="zh-CN" altLang="en-US" smtClean="0"/>
              <a:t>有多个属性的类型转换有异常发生，可依次以“</a:t>
            </a:r>
            <a:r>
              <a:rPr lang="en-US" smtClean="0"/>
              <a:t>{0}</a:t>
            </a:r>
            <a:r>
              <a:rPr lang="zh-CN" altLang="en-US" smtClean="0"/>
              <a:t>”，“</a:t>
            </a:r>
            <a:r>
              <a:rPr lang="en-US" smtClean="0"/>
              <a:t>{1}</a:t>
            </a:r>
            <a:r>
              <a:rPr lang="zh-CN" altLang="en-US" smtClean="0"/>
              <a:t>”这样定义多个属性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自定义类型转换器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类型转换器是基于</a:t>
            </a:r>
            <a:r>
              <a:rPr lang="en-US" smtClean="0"/>
              <a:t>OGNL</a:t>
            </a:r>
            <a:r>
              <a:rPr lang="zh-CN" altLang="en-US" smtClean="0"/>
              <a:t>实现的</a:t>
            </a:r>
            <a:endParaRPr lang="en-US" altLang="zh-CN" smtClean="0"/>
          </a:p>
          <a:p>
            <a:r>
              <a:rPr lang="zh-CN" altLang="en-US" smtClean="0"/>
              <a:t>继承</a:t>
            </a:r>
            <a:r>
              <a:rPr lang="en-US" smtClean="0"/>
              <a:t>ognl.DefaultTypeConverter</a:t>
            </a:r>
          </a:p>
          <a:p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自定义类型转换器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重写</a:t>
            </a:r>
            <a:r>
              <a:rPr lang="en-US" smtClean="0"/>
              <a:t>convertValue()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第一个参数：</a:t>
            </a:r>
            <a:r>
              <a:rPr lang="en-US" smtClean="0"/>
              <a:t>context</a:t>
            </a:r>
            <a:r>
              <a:rPr lang="zh-CN" altLang="en-US" smtClean="0"/>
              <a:t>是类型转换环境的上下文</a:t>
            </a:r>
            <a:endParaRPr lang="en-US" altLang="zh-CN" smtClean="0"/>
          </a:p>
          <a:p>
            <a:pPr lvl="1"/>
            <a:r>
              <a:rPr lang="zh-CN" altLang="en-US" smtClean="0"/>
              <a:t>第二个参数： </a:t>
            </a:r>
            <a:r>
              <a:rPr lang="en-US" smtClean="0"/>
              <a:t>value</a:t>
            </a:r>
            <a:r>
              <a:rPr lang="zh-CN" altLang="en-US" smtClean="0"/>
              <a:t>是需要转换的参数</a:t>
            </a:r>
            <a:endParaRPr lang="en-US" altLang="zh-CN" smtClean="0"/>
          </a:p>
          <a:p>
            <a:pPr lvl="1"/>
            <a:r>
              <a:rPr lang="zh-CN" altLang="en-US" smtClean="0"/>
              <a:t>第三个参数：</a:t>
            </a:r>
            <a:r>
              <a:rPr lang="en-US" smtClean="0"/>
              <a:t>toType</a:t>
            </a:r>
            <a:r>
              <a:rPr lang="zh-CN" altLang="en-US" smtClean="0"/>
              <a:t>是转换后的目标类型</a:t>
            </a:r>
            <a:endParaRPr lang="en-US" altLang="zh-CN" smtClean="0"/>
          </a:p>
          <a:p>
            <a:pPr lvl="1"/>
            <a:r>
              <a:rPr lang="zh-CN" altLang="en-US" smtClean="0"/>
              <a:t>返回值：是类型转换后的值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5800" y="4267200"/>
            <a:ext cx="7772400" cy="216884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MyConverter </a:t>
            </a:r>
            <a:r>
              <a:rPr lang="en-US" b="1" smtClean="0"/>
              <a:t>extends</a:t>
            </a:r>
            <a:r>
              <a:rPr lang="en-US" smtClean="0"/>
              <a:t> DefaultTypeConverter  {</a:t>
            </a:r>
            <a:endParaRPr lang="zh-CN" altLang="en-US" smtClean="0"/>
          </a:p>
          <a:p>
            <a:pPr algn="l"/>
            <a:r>
              <a:rPr lang="en-US" smtClean="0"/>
              <a:t>    @Override</a:t>
            </a:r>
            <a:endParaRPr lang="zh-CN" altLang="en-US" smtClean="0"/>
          </a:p>
          <a:p>
            <a:pPr algn="l"/>
            <a:r>
              <a:rPr lang="en-US" smtClean="0"/>
              <a:t>    </a:t>
            </a:r>
            <a:r>
              <a:rPr lang="en-US" b="1" smtClean="0"/>
              <a:t>public</a:t>
            </a:r>
            <a:r>
              <a:rPr lang="en-US" smtClean="0"/>
              <a:t> Object convertValue(Map context, Object value, Class toType) </a:t>
            </a:r>
          </a:p>
          <a:p>
            <a:pPr algn="l"/>
            <a:r>
              <a:rPr lang="en-US" smtClean="0"/>
              <a:t>    {</a:t>
            </a:r>
            <a:endParaRPr lang="zh-CN" altLang="en-US" smtClean="0"/>
          </a:p>
          <a:p>
            <a:pPr algn="l"/>
            <a:r>
              <a:rPr lang="en-US" smtClean="0"/>
              <a:t>	</a:t>
            </a:r>
            <a:r>
              <a:rPr lang="en-US" b="1" smtClean="0"/>
              <a:t>return</a:t>
            </a:r>
            <a:r>
              <a:rPr lang="en-US" smtClean="0"/>
              <a:t> “materialName-”+((String[])value)[0];</a:t>
            </a:r>
            <a:endParaRPr lang="zh-CN" altLang="en-US" smtClean="0"/>
          </a:p>
          <a:p>
            <a:pPr algn="l"/>
            <a:r>
              <a:rPr lang="en-US" smtClean="0"/>
              <a:t>    }</a:t>
            </a:r>
            <a:endParaRPr lang="zh-CN" altLang="en-US" smtClean="0"/>
          </a:p>
          <a:p>
            <a:pPr algn="l"/>
            <a:r>
              <a:rPr lang="en-US" smtClean="0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输入校验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输入校验的支持</a:t>
            </a:r>
            <a:endParaRPr lang="en-US" altLang="zh-CN" smtClean="0"/>
          </a:p>
          <a:p>
            <a:r>
              <a:rPr lang="zh-CN" altLang="en-US" smtClean="0"/>
              <a:t>手动完成输入校验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输入校验的支持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173662"/>
          </a:xfrm>
        </p:spPr>
        <p:txBody>
          <a:bodyPr/>
          <a:lstStyle/>
          <a:p>
            <a:r>
              <a:rPr lang="zh-CN" altLang="en-US" smtClean="0"/>
              <a:t>校验文件</a:t>
            </a:r>
            <a:endParaRPr lang="en-US" altLang="zh-CN" smtClean="0"/>
          </a:p>
          <a:p>
            <a:pPr lvl="1"/>
            <a:r>
              <a:rPr lang="zh-CN" altLang="en-US" smtClean="0"/>
              <a:t>每个</a:t>
            </a:r>
            <a:r>
              <a:rPr lang="en-US" smtClean="0"/>
              <a:t>Action</a:t>
            </a:r>
            <a:r>
              <a:rPr lang="zh-CN" altLang="en-US" smtClean="0"/>
              <a:t>都有一个校验文件</a:t>
            </a:r>
            <a:endParaRPr lang="en-US" smtClean="0"/>
          </a:p>
          <a:p>
            <a:pPr lvl="1"/>
            <a:r>
              <a:rPr lang="en-US" smtClean="0"/>
              <a:t>&lt;Action</a:t>
            </a:r>
            <a:r>
              <a:rPr lang="zh-CN" altLang="en-US" smtClean="0"/>
              <a:t>名字</a:t>
            </a:r>
            <a:r>
              <a:rPr lang="en-US" smtClean="0"/>
              <a:t>&gt;-validation.xml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62000" y="2590801"/>
            <a:ext cx="8001000" cy="305609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&lt;!-- </a:t>
            </a:r>
            <a:r>
              <a:rPr lang="zh-CN" altLang="en-US" smtClean="0"/>
              <a:t>校验文件的根元素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&lt;validators&gt;</a:t>
            </a:r>
            <a:endParaRPr lang="zh-CN" altLang="en-US" smtClean="0"/>
          </a:p>
          <a:p>
            <a:pPr algn="l"/>
            <a:r>
              <a:rPr lang="en-US" smtClean="0"/>
              <a:t>	&lt;!-- </a:t>
            </a:r>
            <a:r>
              <a:rPr lang="zh-CN" altLang="en-US" smtClean="0"/>
              <a:t>校验</a:t>
            </a:r>
            <a:r>
              <a:rPr lang="en-US" smtClean="0"/>
              <a:t>Action</a:t>
            </a:r>
            <a:r>
              <a:rPr lang="zh-CN" altLang="en-US" smtClean="0"/>
              <a:t>的</a:t>
            </a:r>
            <a:r>
              <a:rPr lang="en-US" smtClean="0"/>
              <a:t>name</a:t>
            </a:r>
            <a:r>
              <a:rPr lang="zh-CN" altLang="en-US" smtClean="0"/>
              <a:t>属性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	&lt;field name=</a:t>
            </a:r>
            <a:r>
              <a:rPr lang="en-US" i="1" smtClean="0"/>
              <a:t>"name"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		&lt;!-- </a:t>
            </a:r>
            <a:r>
              <a:rPr lang="zh-CN" altLang="en-US" smtClean="0"/>
              <a:t>指定</a:t>
            </a:r>
            <a:r>
              <a:rPr lang="en-US" smtClean="0"/>
              <a:t>name</a:t>
            </a:r>
            <a:r>
              <a:rPr lang="zh-CN" altLang="en-US" smtClean="0"/>
              <a:t>属性必须满足必填规则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		&lt;field-validator type=</a:t>
            </a:r>
            <a:r>
              <a:rPr lang="en-US" i="1" smtClean="0"/>
              <a:t>"requiredstring"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			&lt;param name=</a:t>
            </a:r>
            <a:r>
              <a:rPr lang="en-US" i="1" smtClean="0"/>
              <a:t>"trim"</a:t>
            </a:r>
            <a:r>
              <a:rPr lang="en-US" smtClean="0"/>
              <a:t>&gt;true&lt;/param&gt;</a:t>
            </a:r>
            <a:endParaRPr lang="zh-CN" altLang="en-US" smtClean="0"/>
          </a:p>
          <a:p>
            <a:pPr algn="l"/>
            <a:r>
              <a:rPr lang="en-US" smtClean="0"/>
              <a:t>			&lt;message&gt;</a:t>
            </a:r>
            <a:r>
              <a:rPr lang="zh-CN" altLang="en-US" smtClean="0"/>
              <a:t>必须输入名字</a:t>
            </a:r>
            <a:r>
              <a:rPr lang="en-US" smtClean="0"/>
              <a:t>&lt;/message&gt;</a:t>
            </a:r>
            <a:endParaRPr lang="zh-CN" altLang="en-US" smtClean="0"/>
          </a:p>
          <a:p>
            <a:pPr algn="l"/>
            <a:r>
              <a:rPr lang="en-US" smtClean="0"/>
              <a:t>		&lt;/field-validator&gt;</a:t>
            </a:r>
          </a:p>
          <a:p>
            <a:pPr algn="l"/>
            <a:r>
              <a:rPr lang="en-US" altLang="zh-CN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手动完成输入校验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173662"/>
          </a:xfrm>
        </p:spPr>
        <p:txBody>
          <a:bodyPr/>
          <a:lstStyle/>
          <a:p>
            <a:r>
              <a:rPr lang="zh-CN" altLang="en-US" smtClean="0"/>
              <a:t>重写</a:t>
            </a:r>
            <a:r>
              <a:rPr lang="en-US" smtClean="0"/>
              <a:t>ActionSupport</a:t>
            </a:r>
            <a:r>
              <a:rPr lang="zh-CN" altLang="en-US" smtClean="0"/>
              <a:t>类的</a:t>
            </a:r>
            <a:r>
              <a:rPr lang="en-US" smtClean="0"/>
              <a:t>validate</a:t>
            </a:r>
            <a:r>
              <a:rPr lang="zh-CN" altLang="en-US" smtClean="0"/>
              <a:t>（）方法来进行这种校验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输出错误提示 </a:t>
            </a:r>
            <a:endParaRPr lang="en-US" altLang="zh-CN" smtClean="0"/>
          </a:p>
          <a:p>
            <a:pPr lvl="1"/>
            <a:r>
              <a:rPr lang="en-US" smtClean="0"/>
              <a:t>&lt;s:fielderror/&gt;</a:t>
            </a:r>
            <a:endParaRPr lang="zh-CN" altLang="en-US" smtClean="0"/>
          </a:p>
          <a:p>
            <a:pPr lvl="1"/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62000" y="2057400"/>
            <a:ext cx="8001000" cy="305609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RegistAction </a:t>
            </a:r>
            <a:r>
              <a:rPr lang="en-US" b="1" smtClean="0"/>
              <a:t>extends</a:t>
            </a:r>
            <a:r>
              <a:rPr lang="en-US" smtClean="0"/>
              <a:t> ActionSupport {</a:t>
            </a:r>
            <a:endParaRPr lang="zh-CN" altLang="en-US" smtClean="0"/>
          </a:p>
          <a:p>
            <a:pPr algn="l"/>
            <a:r>
              <a:rPr lang="en-US" b="1" smtClean="0"/>
              <a:t>  private</a:t>
            </a:r>
            <a:r>
              <a:rPr lang="en-US" smtClean="0"/>
              <a:t> String name;</a:t>
            </a:r>
            <a:endParaRPr lang="zh-CN" altLang="en-US" smtClean="0"/>
          </a:p>
          <a:p>
            <a:pPr algn="l"/>
            <a:r>
              <a:rPr lang="en-US" smtClean="0"/>
              <a:t>… </a:t>
            </a:r>
            <a:endParaRPr lang="zh-CN" altLang="en-US" smtClean="0"/>
          </a:p>
          <a:p>
            <a:pPr algn="l"/>
            <a:r>
              <a:rPr lang="en-US" b="1" smtClean="0"/>
              <a:t>  public</a:t>
            </a:r>
            <a:r>
              <a:rPr lang="en-US" smtClean="0"/>
              <a:t> </a:t>
            </a:r>
            <a:r>
              <a:rPr lang="en-US" b="1" smtClean="0"/>
              <a:t>void</a:t>
            </a:r>
            <a:r>
              <a:rPr lang="en-US" smtClean="0"/>
              <a:t> validate(){</a:t>
            </a:r>
            <a:endParaRPr lang="zh-CN" altLang="en-US" smtClean="0"/>
          </a:p>
          <a:p>
            <a:pPr algn="l"/>
            <a:r>
              <a:rPr lang="en-US" smtClean="0"/>
              <a:t>       //</a:t>
            </a:r>
            <a:r>
              <a:rPr lang="zh-CN" altLang="en-US" smtClean="0"/>
              <a:t>要求用户名必须包含</a:t>
            </a:r>
            <a:r>
              <a:rPr lang="en-US" u="sng" smtClean="0"/>
              <a:t>bruce</a:t>
            </a:r>
            <a:r>
              <a:rPr lang="zh-CN" altLang="en-US" smtClean="0"/>
              <a:t>子串</a:t>
            </a:r>
          </a:p>
          <a:p>
            <a:pPr algn="l"/>
            <a:r>
              <a:rPr lang="en-US" b="1" smtClean="0"/>
              <a:t>       if</a:t>
            </a:r>
            <a:r>
              <a:rPr lang="en-US" smtClean="0"/>
              <a:t>(!name.contains(“bruce”)){</a:t>
            </a:r>
            <a:endParaRPr lang="zh-CN" altLang="en-US" smtClean="0"/>
          </a:p>
          <a:p>
            <a:pPr algn="l"/>
            <a:r>
              <a:rPr lang="en-US" smtClean="0"/>
              <a:t>	addFieldError(“name” , “</a:t>
            </a:r>
            <a:r>
              <a:rPr lang="zh-CN" altLang="en-US" smtClean="0"/>
              <a:t>您的用户名必须包含</a:t>
            </a:r>
            <a:r>
              <a:rPr lang="en-US" smtClean="0"/>
              <a:t>bruce</a:t>
            </a:r>
            <a:r>
              <a:rPr lang="zh-CN" altLang="en-US" smtClean="0"/>
              <a:t>！</a:t>
            </a:r>
            <a:r>
              <a:rPr lang="en-US" smtClean="0"/>
              <a:t>”);</a:t>
            </a:r>
            <a:endParaRPr lang="zh-CN" altLang="en-US" smtClean="0"/>
          </a:p>
          <a:p>
            <a:pPr algn="l"/>
            <a:r>
              <a:rPr lang="en-US" smtClean="0"/>
              <a:t>       }</a:t>
            </a:r>
            <a:endParaRPr lang="zh-CN" altLang="en-US" smtClean="0"/>
          </a:p>
          <a:p>
            <a:pPr algn="l"/>
            <a:r>
              <a:rPr lang="en-US" smtClean="0"/>
              <a:t>  }</a:t>
            </a:r>
            <a:endParaRPr lang="zh-CN" altLang="en-US" smtClean="0"/>
          </a:p>
          <a:p>
            <a:pPr algn="l"/>
            <a:r>
              <a:rPr lang="en-US" smtClean="0"/>
              <a:t>}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国际化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程序国际化是商业系统的一个基本要求</a:t>
            </a:r>
            <a:endParaRPr lang="en-US" altLang="zh-CN" smtClean="0"/>
          </a:p>
          <a:p>
            <a:r>
              <a:rPr lang="zh-CN" altLang="en-US" smtClean="0"/>
              <a:t>建立在</a:t>
            </a:r>
            <a:r>
              <a:rPr lang="en-US" smtClean="0"/>
              <a:t>Java</a:t>
            </a:r>
            <a:r>
              <a:rPr lang="zh-CN" altLang="en-US" smtClean="0"/>
              <a:t>国际化的基础之上</a:t>
            </a:r>
            <a:endParaRPr lang="en-US" altLang="zh-CN" smtClean="0"/>
          </a:p>
          <a:p>
            <a:pPr lvl="1"/>
            <a:r>
              <a:rPr lang="zh-CN" altLang="en-US" smtClean="0"/>
              <a:t>提供不同国家</a:t>
            </a:r>
            <a:r>
              <a:rPr lang="en-US" smtClean="0"/>
              <a:t>/</a:t>
            </a:r>
            <a:r>
              <a:rPr lang="zh-CN" altLang="en-US" smtClean="0"/>
              <a:t>语言环境的消息资源，过</a:t>
            </a:r>
            <a:r>
              <a:rPr lang="en-US" smtClean="0"/>
              <a:t>ResourcesBundle</a:t>
            </a:r>
            <a:r>
              <a:rPr lang="zh-CN" altLang="en-US" smtClean="0"/>
              <a:t>加载指定</a:t>
            </a:r>
            <a:r>
              <a:rPr lang="en-US" smtClean="0"/>
              <a:t>Locele</a:t>
            </a:r>
            <a:r>
              <a:rPr lang="zh-CN" altLang="en-US" smtClean="0"/>
              <a:t>对应的资源文件，再取得该资源文件中指定</a:t>
            </a:r>
            <a:r>
              <a:rPr lang="en-US" smtClean="0"/>
              <a:t>key</a:t>
            </a:r>
            <a:r>
              <a:rPr lang="zh-CN" altLang="en-US" smtClean="0"/>
              <a:t>对应的消息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国际化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加载全局资源文件</a:t>
            </a:r>
            <a:endParaRPr lang="en-US" altLang="zh-CN" smtClean="0"/>
          </a:p>
          <a:p>
            <a:r>
              <a:rPr lang="zh-CN" altLang="en-US" smtClean="0"/>
              <a:t>访问国际化消息</a:t>
            </a:r>
            <a:endParaRPr lang="en-US" altLang="zh-CN" smtClean="0"/>
          </a:p>
          <a:p>
            <a:r>
              <a:rPr lang="zh-CN" altLang="en-US" smtClean="0"/>
              <a:t>使用占位符</a:t>
            </a:r>
            <a:endParaRPr lang="en-US" altLang="zh-CN" smtClean="0"/>
          </a:p>
          <a:p>
            <a:r>
              <a:rPr lang="zh-CN" altLang="en-US" smtClean="0"/>
              <a:t>加载资源文件的方式</a:t>
            </a:r>
            <a:endParaRPr lang="en-US" altLang="zh-CN" smtClean="0"/>
          </a:p>
          <a:p>
            <a:r>
              <a:rPr lang="zh-CN" altLang="en-US" smtClean="0"/>
              <a:t>加载资源文件的顺序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加载全局资源文件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smtClean="0"/>
              <a:t>struts.custon.i18n.resources</a:t>
            </a:r>
            <a:r>
              <a:rPr lang="zh-CN" altLang="en-US" smtClean="0"/>
              <a:t>常量</a:t>
            </a:r>
            <a:endParaRPr lang="en-US" altLang="zh-CN" smtClean="0"/>
          </a:p>
          <a:p>
            <a:pPr lvl="1"/>
            <a:r>
              <a:rPr lang="en-US" smtClean="0"/>
              <a:t>struts.xml</a:t>
            </a:r>
            <a:r>
              <a:rPr lang="zh-CN" altLang="en-US" smtClean="0"/>
              <a:t>文件中配置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smtClean="0"/>
              <a:t>struts.properties</a:t>
            </a:r>
            <a:r>
              <a:rPr lang="zh-CN" altLang="en-US" smtClean="0"/>
              <a:t>文件中配置</a:t>
            </a:r>
            <a:endParaRPr lang="en-US" altLang="zh-CN" smtClean="0"/>
          </a:p>
          <a:p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1000" y="3657600"/>
            <a:ext cx="85344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#</a:t>
            </a:r>
            <a:r>
              <a:rPr lang="zh-CN" altLang="en-US" smtClean="0"/>
              <a:t>指定</a:t>
            </a:r>
            <a:r>
              <a:rPr lang="en-US" smtClean="0"/>
              <a:t>Struts 2</a:t>
            </a:r>
            <a:r>
              <a:rPr lang="zh-CN" altLang="en-US" smtClean="0"/>
              <a:t>国际化资源文件的</a:t>
            </a:r>
            <a:r>
              <a:rPr lang="en-US" smtClean="0"/>
              <a:t>baseName</a:t>
            </a:r>
            <a:r>
              <a:rPr lang="zh-CN" altLang="en-US" smtClean="0"/>
              <a:t>为</a:t>
            </a:r>
            <a:r>
              <a:rPr lang="en-US" smtClean="0"/>
              <a:t>messageResource</a:t>
            </a:r>
            <a:endParaRPr lang="zh-CN" altLang="en-US" smtClean="0"/>
          </a:p>
          <a:p>
            <a:pPr algn="l"/>
            <a:r>
              <a:rPr lang="en-US" smtClean="0"/>
              <a:t>struts.custon.i18n.resources=messageResource</a:t>
            </a:r>
            <a:endParaRPr lang="zh-CN" altLang="en-US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81000" y="2209800"/>
            <a:ext cx="85344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&lt;-- #</a:t>
            </a:r>
            <a:r>
              <a:rPr lang="zh-CN" altLang="en-US" smtClean="0"/>
              <a:t>指定</a:t>
            </a:r>
            <a:r>
              <a:rPr lang="en-US" smtClean="0"/>
              <a:t>Struts 2</a:t>
            </a:r>
            <a:r>
              <a:rPr lang="zh-CN" altLang="en-US" smtClean="0"/>
              <a:t>国际化资源文件的</a:t>
            </a:r>
            <a:r>
              <a:rPr lang="en-US" smtClean="0"/>
              <a:t>baseName</a:t>
            </a:r>
            <a:r>
              <a:rPr lang="zh-CN" altLang="en-US" smtClean="0"/>
              <a:t>为</a:t>
            </a:r>
            <a:r>
              <a:rPr lang="en-US" smtClean="0"/>
              <a:t>messageResource --&gt;</a:t>
            </a:r>
            <a:endParaRPr lang="zh-CN" altLang="en-US" smtClean="0"/>
          </a:p>
          <a:p>
            <a:pPr algn="l"/>
            <a:r>
              <a:rPr lang="en-US" smtClean="0"/>
              <a:t>&lt;constant name="struts.custom.i18n.resources" value="messageResource"/&gt;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中的</a:t>
            </a:r>
            <a:r>
              <a:rPr lang="en-US" altLang="zh-CN" smtClean="0"/>
              <a:t>OGNL</a:t>
            </a:r>
            <a:endParaRPr lang="zh-CN" altLang="en-US"/>
          </a:p>
          <a:p>
            <a:r>
              <a:rPr lang="en-US" altLang="zh-CN" smtClean="0"/>
              <a:t>Struts 2</a:t>
            </a:r>
            <a:r>
              <a:rPr lang="zh-CN" altLang="en-US" smtClean="0"/>
              <a:t>的通用标签</a:t>
            </a:r>
          </a:p>
          <a:p>
            <a:r>
              <a:rPr lang="en-US" altLang="zh-CN" smtClean="0"/>
              <a:t>Struts 2</a:t>
            </a:r>
            <a:r>
              <a:rPr lang="zh-CN" altLang="en-US" smtClean="0"/>
              <a:t>的用户界面标签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访问国际化消息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访问国际化消息主要的三种方式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smtClean="0"/>
              <a:t>JSP</a:t>
            </a:r>
            <a:r>
              <a:rPr lang="zh-CN" altLang="en-US" smtClean="0"/>
              <a:t>页面中输出国际化消息，可以使用</a:t>
            </a:r>
            <a:r>
              <a:rPr lang="en-US" smtClean="0"/>
              <a:t>&lt;s:text&gt;</a:t>
            </a:r>
            <a:r>
              <a:rPr lang="zh-CN" altLang="en-US" smtClean="0"/>
              <a:t>标签</a:t>
            </a:r>
            <a:endParaRPr lang="en-US" smtClean="0"/>
          </a:p>
          <a:p>
            <a:pPr lvl="1"/>
            <a:r>
              <a:rPr lang="zh-CN" altLang="en-US" smtClean="0"/>
              <a:t>在</a:t>
            </a:r>
            <a:r>
              <a:rPr lang="en-US" smtClean="0"/>
              <a:t>Action</a:t>
            </a:r>
            <a:r>
              <a:rPr lang="zh-CN" altLang="en-US" smtClean="0"/>
              <a:t>类中访问国际化消息，可以使用</a:t>
            </a:r>
            <a:r>
              <a:rPr lang="en-US" smtClean="0"/>
              <a:t>ActionSupport</a:t>
            </a:r>
            <a:r>
              <a:rPr lang="zh-CN" altLang="en-US" smtClean="0"/>
              <a:t>类的</a:t>
            </a:r>
            <a:r>
              <a:rPr lang="en-US" smtClean="0"/>
              <a:t>getText()</a:t>
            </a:r>
            <a:r>
              <a:rPr lang="zh-CN" altLang="en-US" smtClean="0"/>
              <a:t>方法</a:t>
            </a:r>
            <a:endParaRPr lang="en-US" smtClean="0"/>
          </a:p>
          <a:p>
            <a:pPr lvl="1"/>
            <a:r>
              <a:rPr lang="zh-CN" altLang="en-US" smtClean="0"/>
              <a:t>在表单元素的</a:t>
            </a:r>
            <a:r>
              <a:rPr lang="en-US" smtClean="0"/>
              <a:t>Label</a:t>
            </a:r>
            <a:r>
              <a:rPr lang="zh-CN" altLang="en-US" smtClean="0"/>
              <a:t>里输出国际化消息，可以为该表单标签指定一个</a:t>
            </a:r>
            <a:r>
              <a:rPr lang="en-US" smtClean="0"/>
              <a:t>key</a:t>
            </a:r>
            <a:r>
              <a:rPr lang="zh-CN" altLang="en-US" smtClean="0"/>
              <a:t>属性，该</a:t>
            </a:r>
            <a:r>
              <a:rPr lang="en-US" smtClean="0"/>
              <a:t>key</a:t>
            </a:r>
            <a:r>
              <a:rPr lang="zh-CN" altLang="en-US" smtClean="0"/>
              <a:t>指定了国际化资源文件中的</a:t>
            </a:r>
            <a:r>
              <a:rPr lang="en-US" smtClean="0"/>
              <a:t>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访问国际化消息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JSP</a:t>
            </a:r>
            <a:r>
              <a:rPr lang="zh-CN" altLang="en-US" smtClean="0"/>
              <a:t>页面、表单元素中输出国际化消息</a:t>
            </a:r>
            <a:endParaRPr lang="en-US" altLang="zh-CN" smtClean="0"/>
          </a:p>
          <a:p>
            <a:pPr lvl="1"/>
            <a:r>
              <a:rPr lang="en-US" smtClean="0"/>
              <a:t>&lt;s:text&gt;</a:t>
            </a:r>
            <a:r>
              <a:rPr lang="zh-CN" altLang="en-US" smtClean="0"/>
              <a:t>标签来直接输出国际化信息</a:t>
            </a:r>
            <a:endParaRPr lang="en-US" altLang="zh-CN" smtClean="0"/>
          </a:p>
          <a:p>
            <a:pPr lvl="1"/>
            <a:r>
              <a:rPr lang="zh-CN" altLang="en-US" smtClean="0"/>
              <a:t>表单元素中指定</a:t>
            </a:r>
            <a:r>
              <a:rPr lang="en-US" smtClean="0"/>
              <a:t>key</a:t>
            </a:r>
            <a:r>
              <a:rPr lang="zh-CN" altLang="en-US" smtClean="0"/>
              <a:t>属性来输出国际化消息</a:t>
            </a:r>
            <a:endParaRPr lang="en-US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066800" y="3048000"/>
            <a:ext cx="6934200" cy="276034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&lt;!-- </a:t>
            </a:r>
            <a:r>
              <a:rPr lang="zh-CN" altLang="en-US" smtClean="0"/>
              <a:t>使用</a:t>
            </a:r>
            <a:r>
              <a:rPr lang="en-US" smtClean="0"/>
              <a:t>s:text</a:t>
            </a:r>
            <a:r>
              <a:rPr lang="zh-CN" altLang="en-US" smtClean="0"/>
              <a:t>标签输出国际化消息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&lt;title&gt;&lt;s:text name=“loginPage”/&gt;&lt;/title&gt;</a:t>
            </a:r>
            <a:endParaRPr lang="zh-CN" altLang="en-US" smtClean="0"/>
          </a:p>
          <a:p>
            <a:pPr algn="l"/>
            <a:endParaRPr lang="en-US" smtClean="0"/>
          </a:p>
          <a:p>
            <a:pPr algn="l"/>
            <a:r>
              <a:rPr lang="en-US" smtClean="0"/>
              <a:t>&lt;s:form action="Login"&gt;</a:t>
            </a:r>
            <a:endParaRPr lang="zh-CN" altLang="en-US" smtClean="0"/>
          </a:p>
          <a:p>
            <a:pPr algn="l"/>
            <a:r>
              <a:rPr lang="en-US" smtClean="0"/>
              <a:t>        &lt;!-- </a:t>
            </a:r>
            <a:r>
              <a:rPr lang="zh-CN" altLang="en-US" smtClean="0"/>
              <a:t>在表单元素中使用</a:t>
            </a:r>
            <a:r>
              <a:rPr lang="en-US" smtClean="0"/>
              <a:t>key</a:t>
            </a:r>
            <a:r>
              <a:rPr lang="zh-CN" altLang="en-US" smtClean="0"/>
              <a:t>来指定国际化消息的</a:t>
            </a:r>
            <a:r>
              <a:rPr lang="en-US" smtClean="0"/>
              <a:t>key --&gt;</a:t>
            </a:r>
            <a:endParaRPr lang="zh-CN" altLang="en-US" smtClean="0"/>
          </a:p>
          <a:p>
            <a:pPr algn="l"/>
            <a:r>
              <a:rPr lang="en-US" smtClean="0"/>
              <a:t>        &lt;s:textfield name="username" key="user"/&gt;</a:t>
            </a:r>
            <a:endParaRPr lang="zh-CN" altLang="en-US" smtClean="0"/>
          </a:p>
          <a:p>
            <a:pPr algn="l"/>
            <a:r>
              <a:rPr lang="en-US" smtClean="0"/>
              <a:t>        &lt;s:textfield name="password" key="pass"/&gt;</a:t>
            </a:r>
            <a:endParaRPr lang="zh-CN" altLang="en-US" smtClean="0"/>
          </a:p>
          <a:p>
            <a:pPr algn="l"/>
            <a:r>
              <a:rPr lang="en-US" smtClean="0"/>
              <a:t>        &lt;s:submit key="login"/&gt;</a:t>
            </a:r>
            <a:endParaRPr lang="zh-CN" altLang="en-US" smtClean="0"/>
          </a:p>
          <a:p>
            <a:pPr algn="l"/>
            <a:r>
              <a:rPr lang="en-US" smtClean="0"/>
              <a:t>&lt;/s:form&gt;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访问国际化消息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Action</a:t>
            </a:r>
            <a:r>
              <a:rPr lang="zh-CN" altLang="en-US" smtClean="0"/>
              <a:t>类中访问国际化消息</a:t>
            </a:r>
            <a:endParaRPr lang="en-US" altLang="zh-CN" smtClean="0"/>
          </a:p>
          <a:p>
            <a:pPr lvl="1"/>
            <a:r>
              <a:rPr lang="zh-CN" altLang="en-US" smtClean="0"/>
              <a:t>代码</a:t>
            </a:r>
            <a:r>
              <a:rPr lang="en-US" smtClean="0"/>
              <a:t>ctx.put("tip" , getText("succTip"))</a:t>
            </a:r>
            <a:r>
              <a:rPr lang="zh-CN" altLang="en-US" smtClean="0"/>
              <a:t>取出了国际化资源文件中的</a:t>
            </a:r>
            <a:r>
              <a:rPr lang="en-US" smtClean="0"/>
              <a:t>key</a:t>
            </a:r>
            <a:r>
              <a:rPr lang="zh-CN" altLang="en-US" smtClean="0"/>
              <a:t>为</a:t>
            </a:r>
            <a:r>
              <a:rPr lang="en-US" smtClean="0"/>
              <a:t>succTip</a:t>
            </a:r>
            <a:r>
              <a:rPr lang="zh-CN" altLang="en-US" smtClean="0"/>
              <a:t>的信息</a:t>
            </a:r>
            <a:endParaRPr lang="en-US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143000" y="3124200"/>
            <a:ext cx="7239000" cy="216884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LoginAction </a:t>
            </a:r>
            <a:r>
              <a:rPr lang="en-US" b="1" smtClean="0"/>
              <a:t>extends</a:t>
            </a:r>
            <a:r>
              <a:rPr lang="en-US" smtClean="0"/>
              <a:t> ActionSupport {</a:t>
            </a:r>
            <a:endParaRPr lang="zh-CN" altLang="en-US" smtClean="0"/>
          </a:p>
          <a:p>
            <a:pPr algn="l"/>
            <a:r>
              <a:rPr lang="en-US" b="1" smtClean="0"/>
              <a:t>            public</a:t>
            </a:r>
            <a:r>
              <a:rPr lang="en-US" smtClean="0"/>
              <a:t> String execute() </a:t>
            </a:r>
            <a:r>
              <a:rPr lang="en-US" b="1" smtClean="0"/>
              <a:t>throws</a:t>
            </a:r>
            <a:r>
              <a:rPr lang="en-US" smtClean="0"/>
              <a:t> Exception{</a:t>
            </a:r>
          </a:p>
          <a:p>
            <a:pPr algn="l"/>
            <a:r>
              <a:rPr lang="en-US" smtClean="0"/>
              <a:t>		ActionContext ctx = ActionContext.</a:t>
            </a:r>
            <a:r>
              <a:rPr lang="en-US" i="1" smtClean="0"/>
              <a:t>getContext</a:t>
            </a:r>
            <a:r>
              <a:rPr lang="en-US" smtClean="0"/>
              <a:t>();</a:t>
            </a:r>
            <a:endParaRPr lang="zh-CN" altLang="en-US" smtClean="0"/>
          </a:p>
          <a:p>
            <a:pPr algn="l"/>
            <a:r>
              <a:rPr lang="en-US" smtClean="0"/>
              <a:t>		ctx.put("tip" , getText("succTip"));</a:t>
            </a:r>
            <a:endParaRPr lang="zh-CN" altLang="en-US" smtClean="0"/>
          </a:p>
          <a:p>
            <a:pPr algn="l"/>
            <a:r>
              <a:rPr lang="en-US" smtClean="0"/>
              <a:t>		</a:t>
            </a:r>
            <a:r>
              <a:rPr lang="en-US" b="1" smtClean="0"/>
              <a:t>return</a:t>
            </a:r>
            <a:r>
              <a:rPr lang="en-US" smtClean="0"/>
              <a:t> </a:t>
            </a:r>
            <a:r>
              <a:rPr lang="en-US" i="1" smtClean="0"/>
              <a:t>SUCCESS</a:t>
            </a:r>
            <a:r>
              <a:rPr lang="en-US" smtClean="0"/>
              <a:t>;</a:t>
            </a:r>
            <a:endParaRPr lang="zh-CN" altLang="en-US" smtClean="0"/>
          </a:p>
          <a:p>
            <a:pPr algn="l"/>
            <a:r>
              <a:rPr lang="en-US" smtClean="0"/>
              <a:t>             }</a:t>
            </a:r>
            <a:endParaRPr lang="zh-CN" altLang="en-US" smtClean="0"/>
          </a:p>
          <a:p>
            <a:pPr algn="l"/>
            <a:r>
              <a:rPr lang="en-US" smtClean="0"/>
              <a:t>}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使用占位符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国际化资源文件中使用占位符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14400" y="1752600"/>
            <a:ext cx="72390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failTip=</a:t>
            </a:r>
            <a:r>
              <a:rPr lang="en-US" b="1" smtClean="0"/>
              <a:t>{0}</a:t>
            </a:r>
            <a:r>
              <a:rPr lang="en-US" smtClean="0"/>
              <a:t>,Sorry,You can\u2019t log in!</a:t>
            </a:r>
            <a:endParaRPr lang="zh-CN" altLang="en-US" smtClean="0"/>
          </a:p>
          <a:p>
            <a:pPr algn="l"/>
            <a:r>
              <a:rPr lang="en-US" smtClean="0"/>
              <a:t>succTip=</a:t>
            </a:r>
            <a:r>
              <a:rPr lang="en-US" b="1" smtClean="0"/>
              <a:t>{0}</a:t>
            </a:r>
            <a:r>
              <a:rPr lang="en-US" smtClean="0"/>
              <a:t>,Welcome,you has logged in\uFF01</a:t>
            </a:r>
            <a:endParaRPr lang="zh-CN" altLang="en-US" smtClean="0"/>
          </a:p>
          <a:p>
            <a:pPr algn="l"/>
            <a:r>
              <a:rPr lang="en-US" smtClean="0"/>
              <a:t>welcomeMsg=</a:t>
            </a:r>
            <a:r>
              <a:rPr lang="en-US" b="1" smtClean="0"/>
              <a:t>{0}</a:t>
            </a:r>
            <a:r>
              <a:rPr lang="en-US" smtClean="0"/>
              <a:t>,Hello!Now is </a:t>
            </a:r>
            <a:r>
              <a:rPr lang="en-US" b="1" smtClean="0"/>
              <a:t>{1}</a:t>
            </a:r>
            <a:r>
              <a:rPr lang="en-US" smtClean="0"/>
              <a:t>\uFF01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使用占位符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JSP</a:t>
            </a:r>
            <a:r>
              <a:rPr lang="zh-CN" altLang="en-US" smtClean="0"/>
              <a:t>页面中填充国际化消息里的占位符</a:t>
            </a:r>
            <a:endParaRPr lang="en-US" altLang="zh-CN" smtClean="0"/>
          </a:p>
          <a:p>
            <a:pPr lvl="1"/>
            <a:r>
              <a:rPr lang="zh-CN" altLang="en-US" smtClean="0"/>
              <a:t>通过在</a:t>
            </a:r>
            <a:r>
              <a:rPr lang="en-US" smtClean="0"/>
              <a:t>&lt;s:text.../&gt;</a:t>
            </a:r>
            <a:r>
              <a:rPr lang="zh-CN" altLang="en-US" smtClean="0"/>
              <a:t>标签中使用多个</a:t>
            </a:r>
            <a:r>
              <a:rPr lang="en-US" smtClean="0"/>
              <a:t>&lt;s:param…/&gt;</a:t>
            </a:r>
            <a:r>
              <a:rPr lang="zh-CN" altLang="en-US" smtClean="0"/>
              <a:t>标签来填充消息中的占位符</a:t>
            </a:r>
            <a:r>
              <a:rPr lang="en-US" altLang="zh-CN" smtClean="0"/>
              <a:t>	</a:t>
            </a:r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90600" y="3124200"/>
            <a:ext cx="72390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 &lt;s:text name="welcomeMsg"&gt;</a:t>
            </a:r>
            <a:endParaRPr lang="zh-CN" altLang="en-US" smtClean="0"/>
          </a:p>
          <a:p>
            <a:pPr algn="l"/>
            <a:r>
              <a:rPr lang="en-US" smtClean="0"/>
              <a:t>    	&lt;s:param&gt;&lt;s:property value="username"/&gt;&lt;/s:param&gt;</a:t>
            </a:r>
            <a:endParaRPr lang="zh-CN" altLang="en-US" smtClean="0"/>
          </a:p>
          <a:p>
            <a:pPr algn="l"/>
            <a:r>
              <a:rPr lang="en-US" smtClean="0"/>
              <a:t>    	&lt;s:param&gt;${d}&lt;/s:param&gt;</a:t>
            </a:r>
            <a:endParaRPr lang="zh-CN" altLang="en-US" smtClean="0"/>
          </a:p>
          <a:p>
            <a:pPr algn="l"/>
            <a:r>
              <a:rPr lang="en-US" smtClean="0"/>
              <a:t>    &lt;/s:text&gt;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使用占位符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Action</a:t>
            </a:r>
            <a:r>
              <a:rPr lang="zh-CN" altLang="en-US" smtClean="0"/>
              <a:t>中填充国际化消息里的占位符</a:t>
            </a:r>
            <a:endParaRPr lang="en-US" altLang="zh-CN" smtClean="0"/>
          </a:p>
          <a:p>
            <a:pPr lvl="1"/>
            <a:r>
              <a:rPr lang="en-US" smtClean="0"/>
              <a:t>getText(String aTextName,List args)</a:t>
            </a:r>
            <a:endParaRPr lang="en-US" altLang="zh-CN" smtClean="0"/>
          </a:p>
          <a:p>
            <a:pPr lvl="1"/>
            <a:r>
              <a:rPr lang="en-US" smtClean="0"/>
              <a:t>getText(String key,Srting[] args)</a:t>
            </a:r>
            <a:r>
              <a:rPr lang="en-US" altLang="zh-CN" smtClean="0"/>
              <a:t>	</a:t>
            </a:r>
          </a:p>
          <a:p>
            <a:pPr lvl="1"/>
            <a:r>
              <a:rPr lang="zh-CN" altLang="en-US" smtClean="0"/>
              <a:t>第二个参数既可以是第一个字符串数组，也可以是字符串组成的</a:t>
            </a:r>
            <a:r>
              <a:rPr lang="en-US" smtClean="0"/>
              <a:t>List</a:t>
            </a:r>
            <a:r>
              <a:rPr lang="zh-CN" altLang="en-US" smtClean="0"/>
              <a:t>对象，完成对占位符的填充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38200" y="4191000"/>
            <a:ext cx="72390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//</a:t>
            </a:r>
            <a:r>
              <a:rPr lang="zh-CN" altLang="en-US" smtClean="0"/>
              <a:t>根据</a:t>
            </a:r>
            <a:r>
              <a:rPr lang="en-US" smtClean="0"/>
              <a:t>key</a:t>
            </a:r>
            <a:r>
              <a:rPr lang="zh-CN" altLang="en-US" smtClean="0"/>
              <a:t>取出国际化消息，并为占位符指定值。</a:t>
            </a:r>
          </a:p>
          <a:p>
            <a:pPr algn="l"/>
            <a:r>
              <a:rPr lang="en-US" smtClean="0"/>
              <a:t>ctx.put("tip" , getText("succTip" , </a:t>
            </a:r>
            <a:r>
              <a:rPr lang="en-US" b="1" smtClean="0"/>
              <a:t>new</a:t>
            </a:r>
            <a:r>
              <a:rPr lang="en-US" smtClean="0"/>
              <a:t> String[]{getUsername()}));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使用表达式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国际化资源文件中使用表达式</a:t>
            </a:r>
            <a:endParaRPr lang="en-US" altLang="zh-CN" smtClean="0"/>
          </a:p>
          <a:p>
            <a:pPr lvl="1"/>
            <a:r>
              <a:rPr lang="zh-CN" altLang="en-US" smtClean="0"/>
              <a:t>避免在使用国际化消息时需要为占位符传入参数值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通过使用表达式，可以从</a:t>
            </a:r>
            <a:r>
              <a:rPr lang="en-US" smtClean="0"/>
              <a:t>ValueStack</a:t>
            </a:r>
            <a:r>
              <a:rPr lang="zh-CN" altLang="en-US" smtClean="0"/>
              <a:t>中取出该</a:t>
            </a:r>
            <a:r>
              <a:rPr lang="en-US" smtClean="0"/>
              <a:t>username</a:t>
            </a:r>
            <a:r>
              <a:rPr lang="zh-CN" altLang="en-US" smtClean="0"/>
              <a:t>属性值，自动填充到该消息资源中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219200" y="2286000"/>
            <a:ext cx="72390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failTip=${username},Sorry,You can\u2019t log in!</a:t>
            </a:r>
            <a:endParaRPr lang="zh-CN" altLang="en-US" smtClean="0"/>
          </a:p>
          <a:p>
            <a:pPr algn="l"/>
            <a:r>
              <a:rPr lang="en-US" smtClean="0"/>
              <a:t>succTip=${username},Welcome,you has logged in\uFF01</a:t>
            </a:r>
            <a:endParaRPr lang="zh-CN" altLang="en-US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19200" y="4724400"/>
            <a:ext cx="72390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ctx.getSession().put(“username” , getUsername());</a:t>
            </a:r>
            <a:endParaRPr lang="zh-CN" altLang="en-US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根据</a:t>
            </a:r>
            <a:r>
              <a:rPr lang="en-US" smtClean="0"/>
              <a:t>key</a:t>
            </a:r>
            <a:r>
              <a:rPr lang="zh-CN" altLang="en-US" smtClean="0"/>
              <a:t>取出国际化消息，并为占位符指定值。</a:t>
            </a:r>
          </a:p>
          <a:p>
            <a:pPr algn="l"/>
            <a:r>
              <a:rPr lang="en-US" smtClean="0"/>
              <a:t>ctx.put("tip" , getText("succTip"));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加载资源文件的方式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919163"/>
            <a:ext cx="8370887" cy="5173662"/>
          </a:xfrm>
        </p:spPr>
        <p:txBody>
          <a:bodyPr/>
          <a:lstStyle/>
          <a:p>
            <a:r>
              <a:rPr lang="zh-CN" altLang="en-US" smtClean="0"/>
              <a:t>针对不同模块、不同</a:t>
            </a:r>
            <a:r>
              <a:rPr lang="en-US" smtClean="0"/>
              <a:t>Action</a:t>
            </a:r>
            <a:r>
              <a:rPr lang="zh-CN" altLang="en-US" smtClean="0"/>
              <a:t>来组织国际化资源文件</a:t>
            </a:r>
            <a:endParaRPr lang="en-US" altLang="zh-CN" smtClean="0"/>
          </a:p>
          <a:p>
            <a:pPr lvl="1"/>
            <a:r>
              <a:rPr lang="zh-CN" altLang="en-US" smtClean="0"/>
              <a:t>包范围资源文件</a:t>
            </a:r>
            <a:endParaRPr lang="en-US" altLang="zh-CN" smtClean="0"/>
          </a:p>
          <a:p>
            <a:pPr lvl="1"/>
            <a:r>
              <a:rPr lang="en-US" smtClean="0"/>
              <a:t>Action</a:t>
            </a:r>
            <a:r>
              <a:rPr lang="zh-CN" altLang="en-US" smtClean="0"/>
              <a:t>范围资源文件</a:t>
            </a:r>
            <a:endParaRPr lang="en-US" altLang="zh-CN" smtClean="0"/>
          </a:p>
          <a:p>
            <a:pPr lvl="1"/>
            <a:r>
              <a:rPr lang="zh-CN" altLang="en-US" smtClean="0"/>
              <a:t>临时指定资源文件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加载资源文件的方式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919163"/>
            <a:ext cx="8370887" cy="5173662"/>
          </a:xfrm>
        </p:spPr>
        <p:txBody>
          <a:bodyPr/>
          <a:lstStyle/>
          <a:p>
            <a:r>
              <a:rPr lang="zh-CN" altLang="en-US" smtClean="0"/>
              <a:t>包范围资源文件</a:t>
            </a:r>
            <a:endParaRPr lang="en-US" altLang="zh-CN" smtClean="0"/>
          </a:p>
          <a:p>
            <a:pPr lvl="1"/>
            <a:r>
              <a:rPr lang="zh-CN" altLang="en-US" smtClean="0"/>
              <a:t>包的根路径下建立文件</a:t>
            </a:r>
            <a:endParaRPr lang="en-US" altLang="zh-CN" smtClean="0"/>
          </a:p>
          <a:p>
            <a:pPr lvl="1"/>
            <a:r>
              <a:rPr lang="zh-CN" altLang="en-US" smtClean="0"/>
              <a:t>文件名为</a:t>
            </a:r>
            <a:r>
              <a:rPr lang="en-US" smtClean="0"/>
              <a:t>package_language_country.properties</a:t>
            </a:r>
          </a:p>
          <a:p>
            <a:pPr lvl="1"/>
            <a:r>
              <a:rPr lang="zh-CN" altLang="en-US" smtClean="0"/>
              <a:t>包下的所有</a:t>
            </a:r>
            <a:r>
              <a:rPr lang="en-US" smtClean="0"/>
              <a:t>Action</a:t>
            </a:r>
            <a:r>
              <a:rPr lang="zh-CN" altLang="en-US" smtClean="0"/>
              <a:t>都可以访问该资源文件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加载资源文件的方式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919163"/>
            <a:ext cx="8370887" cy="5173662"/>
          </a:xfrm>
        </p:spPr>
        <p:txBody>
          <a:bodyPr/>
          <a:lstStyle/>
          <a:p>
            <a:r>
              <a:rPr lang="en-US" altLang="zh-CN" smtClean="0"/>
              <a:t>Action</a:t>
            </a:r>
            <a:r>
              <a:rPr lang="zh-CN" altLang="en-US" smtClean="0"/>
              <a:t>范围资源文件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smtClean="0"/>
              <a:t>Action</a:t>
            </a:r>
            <a:r>
              <a:rPr lang="zh-CN" altLang="en-US" smtClean="0"/>
              <a:t>类文件所在的路径下建立文件</a:t>
            </a:r>
            <a:endParaRPr lang="en-US" altLang="zh-CN" smtClean="0"/>
          </a:p>
          <a:p>
            <a:pPr lvl="1"/>
            <a:r>
              <a:rPr lang="zh-CN" altLang="en-US" smtClean="0"/>
              <a:t>文件名为</a:t>
            </a:r>
            <a:r>
              <a:rPr lang="en-US" smtClean="0"/>
              <a:t>Actio</a:t>
            </a:r>
            <a:r>
              <a:rPr lang="en-US" altLang="zh-CN" smtClean="0"/>
              <a:t>N</a:t>
            </a:r>
            <a:r>
              <a:rPr lang="en-US" smtClean="0"/>
              <a:t>name_language_country.properties</a:t>
            </a:r>
          </a:p>
          <a:p>
            <a:pPr lvl="1"/>
            <a:r>
              <a:rPr lang="zh-CN" altLang="en-US" smtClean="0"/>
              <a:t>资源文件只能由该</a:t>
            </a:r>
            <a:r>
              <a:rPr lang="en-US" smtClean="0"/>
              <a:t>Action</a:t>
            </a:r>
            <a:r>
              <a:rPr lang="zh-CN" altLang="en-US" smtClean="0"/>
              <a:t>来访问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altLang="zh-CN" smtClean="0"/>
              <a:t>Struts 2</a:t>
            </a:r>
            <a:r>
              <a:rPr lang="zh-CN" altLang="en-US" smtClean="0"/>
              <a:t>类型转换</a:t>
            </a:r>
            <a:endParaRPr lang="zh-CN" altLang="en-US"/>
          </a:p>
          <a:p>
            <a:r>
              <a:rPr lang="zh-CN" altLang="en-US" smtClean="0"/>
              <a:t>熟练</a:t>
            </a:r>
            <a:r>
              <a:rPr lang="en-US" altLang="zh-CN" smtClean="0"/>
              <a:t>Struts 2</a:t>
            </a:r>
            <a:r>
              <a:rPr lang="zh-CN" altLang="en-US" smtClean="0"/>
              <a:t>输入校验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Strust 2</a:t>
            </a:r>
            <a:r>
              <a:rPr lang="zh-CN" altLang="en-US" smtClean="0"/>
              <a:t>国际化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Struts 2</a:t>
            </a:r>
            <a:r>
              <a:rPr lang="zh-CN" altLang="en-US" smtClean="0"/>
              <a:t>异常处理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加载资源文件的方式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919163"/>
            <a:ext cx="8370887" cy="5173662"/>
          </a:xfrm>
        </p:spPr>
        <p:txBody>
          <a:bodyPr/>
          <a:lstStyle/>
          <a:p>
            <a:r>
              <a:rPr lang="zh-CN" altLang="en-US" smtClean="0"/>
              <a:t>临时资源文件</a:t>
            </a:r>
            <a:endParaRPr lang="en-US" altLang="zh-CN" smtClean="0"/>
          </a:p>
          <a:p>
            <a:pPr lvl="1"/>
            <a:r>
              <a:rPr lang="zh-CN" altLang="en-US" smtClean="0"/>
              <a:t>无文件目录和文件名限制</a:t>
            </a:r>
          </a:p>
          <a:p>
            <a:pPr lvl="1"/>
            <a:r>
              <a:rPr lang="zh-CN" altLang="en-US" smtClean="0"/>
              <a:t>访问时需要指定临时资源文件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加载资源文件的方式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919163"/>
            <a:ext cx="8370887" cy="5173662"/>
          </a:xfrm>
        </p:spPr>
        <p:txBody>
          <a:bodyPr/>
          <a:lstStyle/>
          <a:p>
            <a:r>
              <a:rPr lang="zh-CN" altLang="en-US" smtClean="0"/>
              <a:t>资源文件：</a:t>
            </a:r>
            <a:r>
              <a:rPr lang="en-US" smtClean="0"/>
              <a:t>tmp.properties</a:t>
            </a:r>
            <a:endParaRPr lang="en-US" altLang="zh-CN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62000" y="1981200"/>
            <a:ext cx="7467600" cy="2464594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loginPage=Temp Message:Login Page</a:t>
            </a:r>
            <a:endParaRPr lang="zh-CN" altLang="en-US" smtClean="0"/>
          </a:p>
          <a:p>
            <a:pPr algn="l"/>
            <a:r>
              <a:rPr lang="en-US" smtClean="0"/>
              <a:t>errorPage=Temp Message:Error Page</a:t>
            </a:r>
            <a:endParaRPr lang="zh-CN" altLang="en-US" smtClean="0"/>
          </a:p>
          <a:p>
            <a:pPr algn="l"/>
            <a:r>
              <a:rPr lang="en-US" smtClean="0"/>
              <a:t>succPage=Temp Message:Welcome Page</a:t>
            </a:r>
            <a:endParaRPr lang="zh-CN" altLang="en-US" smtClean="0"/>
          </a:p>
          <a:p>
            <a:pPr algn="l"/>
            <a:r>
              <a:rPr lang="en-US" smtClean="0"/>
              <a:t>failTip=Temp Message:Global Message:Sorry,You can't log in!</a:t>
            </a:r>
            <a:endParaRPr lang="zh-CN" altLang="en-US" smtClean="0"/>
          </a:p>
          <a:p>
            <a:pPr algn="l"/>
            <a:r>
              <a:rPr lang="en-US" smtClean="0"/>
              <a:t>succTip=Temp Message:Global Message:welcome,you has logged in!</a:t>
            </a:r>
            <a:endParaRPr lang="zh-CN" altLang="en-US" smtClean="0"/>
          </a:p>
          <a:p>
            <a:pPr algn="l"/>
            <a:r>
              <a:rPr lang="en-US" smtClean="0"/>
              <a:t>user=Temp Message:User Name</a:t>
            </a:r>
            <a:endParaRPr lang="zh-CN" altLang="en-US" smtClean="0"/>
          </a:p>
          <a:p>
            <a:pPr algn="l"/>
            <a:r>
              <a:rPr lang="en-US" smtClean="0"/>
              <a:t>pass=Temp Message:User Pass</a:t>
            </a:r>
            <a:endParaRPr lang="zh-CN" altLang="en-US" smtClean="0"/>
          </a:p>
          <a:p>
            <a:pPr algn="l"/>
            <a:r>
              <a:rPr lang="en-US" smtClean="0"/>
              <a:t>login=Temp Message:Login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加载资源文件的方式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919163"/>
            <a:ext cx="8370887" cy="5173662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JSP</a:t>
            </a:r>
            <a:r>
              <a:rPr lang="zh-CN" altLang="en-US" smtClean="0"/>
              <a:t>页面中通过</a:t>
            </a:r>
            <a:r>
              <a:rPr lang="en-US" smtClean="0"/>
              <a:t>&lt;s:i18n&gt;</a:t>
            </a:r>
            <a:r>
              <a:rPr lang="zh-CN" altLang="en-US" smtClean="0"/>
              <a:t>标签来使用该资源文件</a:t>
            </a:r>
            <a:endParaRPr lang="en-US" altLang="zh-CN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62000" y="1752600"/>
            <a:ext cx="8001000" cy="394335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&lt;!-- </a:t>
            </a:r>
            <a:r>
              <a:rPr lang="zh-CN" altLang="en-US" smtClean="0"/>
              <a:t>使用</a:t>
            </a:r>
            <a:r>
              <a:rPr lang="en-US" smtClean="0"/>
              <a:t>i18n</a:t>
            </a:r>
            <a:r>
              <a:rPr lang="zh-CN" altLang="en-US" smtClean="0"/>
              <a:t>作为</a:t>
            </a:r>
            <a:r>
              <a:rPr lang="en-US" smtClean="0"/>
              <a:t>s:text</a:t>
            </a:r>
            <a:r>
              <a:rPr lang="zh-CN" altLang="en-US" smtClean="0"/>
              <a:t>标签的父标签，临时指定国际化资源文件为</a:t>
            </a:r>
            <a:r>
              <a:rPr lang="en-US" smtClean="0"/>
              <a:t>tmp --&gt;</a:t>
            </a:r>
            <a:endParaRPr lang="zh-CN" altLang="en-US" smtClean="0"/>
          </a:p>
          <a:p>
            <a:pPr algn="l"/>
            <a:r>
              <a:rPr lang="en-US" smtClean="0"/>
              <a:t>&lt;s:i18n name="tmp"&gt;</a:t>
            </a:r>
            <a:endParaRPr lang="zh-CN" altLang="en-US" smtClean="0"/>
          </a:p>
          <a:p>
            <a:pPr algn="l"/>
            <a:r>
              <a:rPr lang="en-US" smtClean="0"/>
              <a:t>&lt;!-- </a:t>
            </a:r>
            <a:r>
              <a:rPr lang="zh-CN" altLang="en-US" smtClean="0"/>
              <a:t>输出国际化消息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&lt;s:text name="loginPage"/&gt;</a:t>
            </a:r>
            <a:endParaRPr lang="zh-CN" altLang="en-US" smtClean="0"/>
          </a:p>
          <a:p>
            <a:pPr algn="l"/>
            <a:r>
              <a:rPr lang="en-US" smtClean="0"/>
              <a:t>&lt;/s:i18n&gt;</a:t>
            </a:r>
          </a:p>
          <a:p>
            <a:pPr algn="l"/>
            <a:endParaRPr lang="en-US" smtClean="0"/>
          </a:p>
          <a:p>
            <a:pPr algn="l"/>
            <a:r>
              <a:rPr lang="en-US" smtClean="0"/>
              <a:t>&lt;s:i18n name="tmp"&gt;</a:t>
            </a:r>
            <a:endParaRPr lang="zh-CN" altLang="en-US" smtClean="0"/>
          </a:p>
          <a:p>
            <a:pPr algn="l"/>
            <a:r>
              <a:rPr lang="en-US" smtClean="0"/>
              <a:t>&lt;s:form action="Login"&gt;</a:t>
            </a:r>
            <a:endParaRPr lang="zh-CN" altLang="en-US" smtClean="0"/>
          </a:p>
          <a:p>
            <a:pPr algn="l"/>
            <a:r>
              <a:rPr lang="en-US" smtClean="0"/>
              <a:t>     &lt;s:textfield name="username"  key="user"/&gt;</a:t>
            </a:r>
            <a:endParaRPr lang="zh-CN" altLang="en-US" smtClean="0"/>
          </a:p>
          <a:p>
            <a:pPr algn="l"/>
            <a:r>
              <a:rPr lang="en-US" smtClean="0"/>
              <a:t>     &lt;s:textfield name="password"  key="pass"/&gt;</a:t>
            </a:r>
            <a:endParaRPr lang="zh-CN" altLang="en-US" smtClean="0"/>
          </a:p>
          <a:p>
            <a:pPr algn="l"/>
            <a:r>
              <a:rPr lang="en-US" smtClean="0"/>
              <a:t>     &lt;s:submit key="Login"/&gt;</a:t>
            </a:r>
            <a:endParaRPr lang="zh-CN" altLang="en-US" smtClean="0"/>
          </a:p>
          <a:p>
            <a:pPr algn="l"/>
            <a:r>
              <a:rPr lang="en-US" smtClean="0"/>
              <a:t>&lt;/s:form&gt;</a:t>
            </a:r>
            <a:endParaRPr lang="zh-CN" altLang="en-US" smtClean="0"/>
          </a:p>
          <a:p>
            <a:pPr algn="l"/>
            <a:r>
              <a:rPr lang="en-US" smtClean="0"/>
              <a:t>&lt;/s:i18n&gt;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加载资源文件的方式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919163"/>
            <a:ext cx="8370887" cy="5173662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JSP</a:t>
            </a:r>
            <a:r>
              <a:rPr lang="zh-CN" altLang="en-US" smtClean="0"/>
              <a:t>页面中通过</a:t>
            </a:r>
            <a:r>
              <a:rPr lang="en-US" smtClean="0"/>
              <a:t>&lt;s:i18n&gt;</a:t>
            </a:r>
            <a:r>
              <a:rPr lang="zh-CN" altLang="en-US" smtClean="0"/>
              <a:t>标签来使用该资源文件</a:t>
            </a:r>
            <a:endParaRPr lang="en-US" altLang="zh-CN" smtClean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加载资源文件的顺序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370887" cy="5173662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Action</a:t>
            </a:r>
            <a:r>
              <a:rPr lang="zh-CN" altLang="en-US" smtClean="0"/>
              <a:t>中加载资源文件的顺序：</a:t>
            </a:r>
            <a:endParaRPr lang="en-US" altLang="zh-CN" smtClean="0"/>
          </a:p>
          <a:p>
            <a:pPr lvl="1"/>
            <a:r>
              <a:rPr lang="zh-CN" altLang="en-US" smtClean="0"/>
              <a:t>先加载</a:t>
            </a:r>
            <a:r>
              <a:rPr lang="en-US" altLang="zh-CN" smtClean="0"/>
              <a:t>Action</a:t>
            </a:r>
            <a:r>
              <a:rPr lang="zh-CN" altLang="en-US" smtClean="0"/>
              <a:t>范围资源</a:t>
            </a:r>
            <a:endParaRPr lang="en-US" altLang="zh-CN" smtClean="0"/>
          </a:p>
          <a:p>
            <a:pPr lvl="2"/>
            <a:r>
              <a:rPr lang="en-US" altLang="zh-CN" smtClean="0"/>
              <a:t>Action</a:t>
            </a:r>
            <a:r>
              <a:rPr lang="zh-CN" altLang="en-US" smtClean="0"/>
              <a:t>资源</a:t>
            </a:r>
            <a:r>
              <a:rPr lang="en-US" altLang="zh-CN" smtClean="0"/>
              <a:t>-》</a:t>
            </a:r>
            <a:r>
              <a:rPr lang="en-US" smtClean="0"/>
              <a:t>ParentAction</a:t>
            </a:r>
            <a:r>
              <a:rPr lang="zh-CN" altLang="en-US" smtClean="0"/>
              <a:t>资源</a:t>
            </a:r>
            <a:r>
              <a:rPr lang="en-US" altLang="zh-CN" smtClean="0"/>
              <a:t>-》IAction</a:t>
            </a:r>
            <a:r>
              <a:rPr lang="zh-CN" altLang="en-US" smtClean="0"/>
              <a:t>资源</a:t>
            </a:r>
            <a:endParaRPr lang="en-US" altLang="zh-CN" smtClean="0"/>
          </a:p>
          <a:p>
            <a:pPr lvl="1"/>
            <a:r>
              <a:rPr lang="zh-CN" altLang="en-US" smtClean="0"/>
              <a:t>再加载包范围资源</a:t>
            </a:r>
            <a:endParaRPr lang="en-US" altLang="zh-CN" smtClean="0"/>
          </a:p>
          <a:p>
            <a:pPr lvl="2"/>
            <a:r>
              <a:rPr lang="zh-CN" altLang="en-US" smtClean="0"/>
              <a:t>沿着当前包上溯，顺序向顶层包加载资源</a:t>
            </a:r>
            <a:endParaRPr lang="en-US" altLang="zh-CN" smtClean="0"/>
          </a:p>
          <a:p>
            <a:pPr lvl="1"/>
            <a:r>
              <a:rPr lang="zh-CN" altLang="en-US" smtClean="0"/>
              <a:t>再全局资源文件</a:t>
            </a:r>
            <a:endParaRPr lang="en-US" altLang="zh-CN" smtClean="0"/>
          </a:p>
          <a:p>
            <a:pPr lvl="2"/>
            <a:r>
              <a:rPr lang="en-US" smtClean="0"/>
              <a:t>struts.custon.i18n.resources</a:t>
            </a:r>
            <a:r>
              <a:rPr lang="zh-CN" altLang="en-US" smtClean="0"/>
              <a:t>常量指定的资源文件</a:t>
            </a:r>
            <a:endParaRPr lang="en-US" altLang="zh-CN" smtClean="0"/>
          </a:p>
          <a:p>
            <a:pPr lvl="1"/>
            <a:r>
              <a:rPr lang="zh-CN" altLang="en-US" smtClean="0"/>
              <a:t>如果找不到资源，直接输出该</a:t>
            </a:r>
            <a:r>
              <a:rPr lang="en-US" smtClean="0"/>
              <a:t>key</a:t>
            </a:r>
            <a:r>
              <a:rPr lang="zh-CN" altLang="en-US" smtClean="0"/>
              <a:t>的字符串值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加载资源文件的顺序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370887" cy="5173662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JSP</a:t>
            </a:r>
            <a:r>
              <a:rPr lang="zh-CN" altLang="en-US" smtClean="0"/>
              <a:t>中访问国际化消息的顺序：</a:t>
            </a:r>
            <a:endParaRPr lang="en-US" altLang="zh-CN" smtClean="0"/>
          </a:p>
          <a:p>
            <a:pPr lvl="1"/>
            <a:r>
              <a:rPr lang="zh-CN" altLang="en-US" smtClean="0"/>
              <a:t>先访问</a:t>
            </a:r>
            <a:r>
              <a:rPr lang="en-US" smtClean="0"/>
              <a:t>&lt;s:i18n&gt;</a:t>
            </a:r>
            <a:r>
              <a:rPr lang="zh-CN" altLang="en-US" smtClean="0"/>
              <a:t>标签指定的国际化资源文件</a:t>
            </a:r>
            <a:endParaRPr lang="en-US" altLang="zh-CN" smtClean="0"/>
          </a:p>
          <a:p>
            <a:pPr lvl="2"/>
            <a:r>
              <a:rPr lang="zh-CN" altLang="en-US" smtClean="0"/>
              <a:t>可以是临时文件</a:t>
            </a:r>
            <a:r>
              <a:rPr lang="en-US" smtClean="0"/>
              <a:t>&lt;s:i18n name="tmp"&gt;</a:t>
            </a:r>
            <a:endParaRPr lang="en-US" altLang="zh-CN" smtClean="0"/>
          </a:p>
          <a:p>
            <a:pPr lvl="1"/>
            <a:r>
              <a:rPr lang="zh-CN" altLang="en-US" smtClean="0"/>
              <a:t>再访问全局资源文件</a:t>
            </a:r>
            <a:endParaRPr lang="en-US" altLang="zh-CN" smtClean="0"/>
          </a:p>
          <a:p>
            <a:pPr lvl="2"/>
            <a:r>
              <a:rPr lang="en-US" smtClean="0"/>
              <a:t>struts.custon.i18n.resources</a:t>
            </a:r>
            <a:r>
              <a:rPr lang="zh-CN" altLang="en-US" smtClean="0"/>
              <a:t>常量指定的资源文件</a:t>
            </a:r>
          </a:p>
          <a:p>
            <a:pPr lvl="1"/>
            <a:r>
              <a:rPr lang="zh-CN" altLang="en-US" smtClean="0"/>
              <a:t>如果找不到资源，直接输出该</a:t>
            </a:r>
            <a:r>
              <a:rPr lang="en-US" smtClean="0"/>
              <a:t>key</a:t>
            </a:r>
            <a:r>
              <a:rPr lang="zh-CN" altLang="en-US" smtClean="0"/>
              <a:t>的字符串值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异常处理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异常处理机制</a:t>
            </a:r>
            <a:endParaRPr lang="en-US" altLang="zh-CN" smtClean="0"/>
          </a:p>
          <a:p>
            <a:r>
              <a:rPr lang="zh-CN" altLang="en-US" smtClean="0"/>
              <a:t>声明式异常</a:t>
            </a:r>
            <a:endParaRPr lang="en-US" altLang="zh-CN" smtClean="0"/>
          </a:p>
          <a:p>
            <a:r>
              <a:rPr lang="zh-CN" altLang="en-US" smtClean="0"/>
              <a:t>输出异常信息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异常处理机制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异常处理流程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239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异常处理机制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异常处理实现</a:t>
            </a:r>
            <a:endParaRPr lang="en-US" altLang="zh-CN" smtClean="0"/>
          </a:p>
          <a:p>
            <a:pPr lvl="1"/>
            <a:r>
              <a:rPr lang="zh-CN" altLang="en-US" smtClean="0"/>
              <a:t>异常处理是通过内建拦截器实现的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62000" y="2362200"/>
            <a:ext cx="8001000" cy="335184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&lt;!-- </a:t>
            </a:r>
            <a:r>
              <a:rPr lang="zh-CN" altLang="en-US" smtClean="0"/>
              <a:t>执行异常处理的拦截器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&lt;interceptor name=</a:t>
            </a:r>
            <a:r>
              <a:rPr lang="zh-CN" altLang="en-US" smtClean="0"/>
              <a:t>＂</a:t>
            </a:r>
            <a:r>
              <a:rPr lang="en-US" smtClean="0"/>
              <a:t>exception</a:t>
            </a:r>
            <a:r>
              <a:rPr lang="zh-CN" altLang="en-US" smtClean="0"/>
              <a:t>＂</a:t>
            </a:r>
          </a:p>
          <a:p>
            <a:pPr algn="l"/>
            <a:r>
              <a:rPr lang="en-US" smtClean="0"/>
              <a:t>        class=</a:t>
            </a:r>
            <a:r>
              <a:rPr lang="zh-CN" altLang="en-US" smtClean="0"/>
              <a:t>＂</a:t>
            </a:r>
            <a:r>
              <a:rPr lang="en-US" smtClean="0"/>
              <a:t>com.opensymphony.xwork.interceptor.ExceptionMappingIntetceptor</a:t>
            </a:r>
            <a:r>
              <a:rPr lang="zh-CN" altLang="en-US" smtClean="0"/>
              <a:t>＂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    …</a:t>
            </a:r>
            <a:endParaRPr lang="zh-CN" altLang="en-US" smtClean="0"/>
          </a:p>
          <a:p>
            <a:pPr algn="l"/>
            <a:r>
              <a:rPr lang="en-US" smtClean="0"/>
              <a:t>&lt;/interceptors&gt;</a:t>
            </a:r>
            <a:endParaRPr lang="zh-CN" altLang="en-US" smtClean="0"/>
          </a:p>
          <a:p>
            <a:pPr algn="l"/>
            <a:r>
              <a:rPr lang="en-US" smtClean="0"/>
              <a:t>&lt;!-- Struts 2</a:t>
            </a:r>
            <a:r>
              <a:rPr lang="zh-CN" altLang="en-US" smtClean="0"/>
              <a:t>默认的拦截器栈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&lt;interceptor-stack name=</a:t>
            </a:r>
            <a:r>
              <a:rPr lang="zh-CN" altLang="en-US" smtClean="0"/>
              <a:t>＂</a:t>
            </a:r>
            <a:r>
              <a:rPr lang="en-US" smtClean="0"/>
              <a:t>defaultStack</a:t>
            </a:r>
            <a:r>
              <a:rPr lang="zh-CN" altLang="en-US" smtClean="0"/>
              <a:t>＂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    …</a:t>
            </a:r>
            <a:endParaRPr lang="zh-CN" altLang="en-US" smtClean="0"/>
          </a:p>
          <a:p>
            <a:pPr algn="l"/>
            <a:r>
              <a:rPr lang="en-US" smtClean="0"/>
              <a:t>    &lt;!-- </a:t>
            </a:r>
            <a:r>
              <a:rPr lang="zh-CN" altLang="en-US" smtClean="0"/>
              <a:t>引用异常映射拦截器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    &lt;interceptor-ref name=</a:t>
            </a:r>
            <a:r>
              <a:rPr lang="zh-CN" altLang="en-US" smtClean="0"/>
              <a:t>＂</a:t>
            </a:r>
            <a:r>
              <a:rPr lang="en-US" smtClean="0"/>
              <a:t>exception</a:t>
            </a:r>
            <a:r>
              <a:rPr lang="zh-CN" altLang="en-US" smtClean="0"/>
              <a:t>＂</a:t>
            </a:r>
            <a:r>
              <a:rPr lang="en-US" smtClean="0"/>
              <a:t>/&gt;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声明式异常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struts.xml</a:t>
            </a:r>
            <a:r>
              <a:rPr lang="zh-CN" altLang="en-US" smtClean="0"/>
              <a:t>文件中声明异常</a:t>
            </a:r>
            <a:endParaRPr lang="en-US" altLang="zh-CN" smtClean="0"/>
          </a:p>
          <a:p>
            <a:pPr lvl="1"/>
            <a:r>
              <a:rPr lang="zh-CN" altLang="en-US" smtClean="0"/>
              <a:t>配置</a:t>
            </a:r>
            <a:r>
              <a:rPr lang="en-US" smtClean="0"/>
              <a:t>&lt;exception-mapping/&gt;</a:t>
            </a:r>
            <a:r>
              <a:rPr lang="zh-CN" altLang="en-US" smtClean="0"/>
              <a:t>元素</a:t>
            </a:r>
            <a:endParaRPr lang="en-US" smtClean="0"/>
          </a:p>
          <a:p>
            <a:pPr lvl="1"/>
            <a:r>
              <a:rPr lang="en-US" smtClean="0"/>
              <a:t>exception: </a:t>
            </a:r>
            <a:r>
              <a:rPr lang="zh-CN" altLang="en-US" smtClean="0"/>
              <a:t>此属性指定该异常映射所设置的异常类型</a:t>
            </a:r>
            <a:endParaRPr lang="en-US" altLang="zh-CN" smtClean="0"/>
          </a:p>
          <a:p>
            <a:pPr lvl="1"/>
            <a:r>
              <a:rPr lang="en-US" smtClean="0"/>
              <a:t>result: </a:t>
            </a:r>
            <a:r>
              <a:rPr lang="zh-CN" altLang="en-US" smtClean="0"/>
              <a:t>此属性指定</a:t>
            </a:r>
            <a:r>
              <a:rPr lang="en-US" smtClean="0"/>
              <a:t>Action</a:t>
            </a:r>
            <a:r>
              <a:rPr lang="zh-CN" altLang="en-US" smtClean="0"/>
              <a:t>出现该异常时，系统返回</a:t>
            </a:r>
            <a:r>
              <a:rPr lang="en-US" smtClean="0"/>
              <a:t>result</a:t>
            </a:r>
            <a:r>
              <a:rPr lang="zh-CN" altLang="en-US" smtClean="0"/>
              <a:t>属性值对应的逻辑视图名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类型转化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</a:t>
            </a:r>
            <a:r>
              <a:rPr lang="zh-CN" altLang="en-US" smtClean="0"/>
              <a:t>请求参数都是字符串类型，但</a:t>
            </a:r>
            <a:r>
              <a:rPr lang="en-US" smtClean="0"/>
              <a:t>Java</a:t>
            </a:r>
            <a:r>
              <a:rPr lang="zh-CN" altLang="en-US" smtClean="0"/>
              <a:t>是强类型的语言，因此</a:t>
            </a:r>
            <a:r>
              <a:rPr lang="en-US" smtClean="0"/>
              <a:t>MVC</a:t>
            </a:r>
            <a:r>
              <a:rPr lang="zh-CN" altLang="en-US" smtClean="0"/>
              <a:t>框架必须将这些字符串参数转换成相应的数据类型</a:t>
            </a:r>
            <a:endParaRPr lang="en-US" altLang="zh-CN" smtClean="0"/>
          </a:p>
          <a:p>
            <a:pPr lvl="1"/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5600"/>
            <a:ext cx="685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声明式异常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局部异常映射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3400" y="1600200"/>
            <a:ext cx="8458200" cy="276034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&lt;action name=</a:t>
            </a:r>
            <a:r>
              <a:rPr lang="en-US" i="1" smtClean="0"/>
              <a:t>“login”</a:t>
            </a:r>
            <a:r>
              <a:rPr lang="en-US" smtClean="0"/>
              <a:t> class=</a:t>
            </a:r>
            <a:r>
              <a:rPr lang="en-US" i="1" smtClean="0"/>
              <a:t>“example.LoginAction”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&lt;!-- </a:t>
            </a:r>
            <a:r>
              <a:rPr lang="zh-CN" altLang="en-US" smtClean="0"/>
              <a:t>定义局部异常映射，当</a:t>
            </a:r>
            <a:r>
              <a:rPr lang="en-US" smtClean="0"/>
              <a:t>Action</a:t>
            </a:r>
            <a:r>
              <a:rPr lang="zh-CN" altLang="en-US" smtClean="0"/>
              <a:t>中遇到</a:t>
            </a:r>
            <a:r>
              <a:rPr lang="en-US" smtClean="0"/>
              <a:t>MyException</a:t>
            </a:r>
            <a:r>
              <a:rPr lang="zh-CN" altLang="en-US" smtClean="0"/>
              <a:t>异常时，系统将转入</a:t>
            </a:r>
            <a:r>
              <a:rPr lang="en-US" smtClean="0"/>
              <a:t>name</a:t>
            </a:r>
            <a:r>
              <a:rPr lang="zh-CN" altLang="en-US" smtClean="0"/>
              <a:t>为</a:t>
            </a:r>
            <a:r>
              <a:rPr lang="en-US" smtClean="0"/>
              <a:t>my</a:t>
            </a:r>
            <a:r>
              <a:rPr lang="zh-CN" altLang="en-US" smtClean="0"/>
              <a:t>的结果中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	&lt;exception-mapping exception=</a:t>
            </a:r>
            <a:r>
              <a:rPr lang="en-US" i="1" smtClean="0"/>
              <a:t>“example.MyException”</a:t>
            </a:r>
            <a:r>
              <a:rPr lang="en-US" smtClean="0"/>
              <a:t> result=</a:t>
            </a:r>
            <a:r>
              <a:rPr lang="en-US" i="1" smtClean="0"/>
              <a:t>“my”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	&lt;!-- </a:t>
            </a:r>
            <a:r>
              <a:rPr lang="zh-CN" altLang="en-US" smtClean="0"/>
              <a:t>定义三个结果映射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	&lt;result name=</a:t>
            </a:r>
            <a:r>
              <a:rPr lang="en-US" i="1" smtClean="0"/>
              <a:t>“my”</a:t>
            </a:r>
            <a:r>
              <a:rPr lang="en-US" smtClean="0"/>
              <a:t>&gt;/exception.jsp &lt;/result &gt;</a:t>
            </a:r>
            <a:endParaRPr lang="zh-CN" altLang="en-US" smtClean="0"/>
          </a:p>
          <a:p>
            <a:pPr algn="l"/>
            <a:r>
              <a:rPr lang="en-US" smtClean="0"/>
              <a:t>	&lt;result name=</a:t>
            </a:r>
            <a:r>
              <a:rPr lang="en-US" i="1" smtClean="0"/>
              <a:t>“error”</a:t>
            </a:r>
            <a:r>
              <a:rPr lang="en-US" smtClean="0"/>
              <a:t>&gt;/error.jsp &lt;/result &gt;</a:t>
            </a:r>
            <a:endParaRPr lang="zh-CN" altLang="en-US" smtClean="0"/>
          </a:p>
          <a:p>
            <a:pPr algn="l"/>
            <a:r>
              <a:rPr lang="en-US" smtClean="0"/>
              <a:t>	&lt;result name=</a:t>
            </a:r>
            <a:r>
              <a:rPr lang="en-US" i="1" smtClean="0"/>
              <a:t>“success”</a:t>
            </a:r>
            <a:r>
              <a:rPr lang="en-US" smtClean="0"/>
              <a:t>&gt;/welcome.jsp &lt;/result &gt;</a:t>
            </a:r>
            <a:endParaRPr lang="zh-CN" altLang="en-US" smtClean="0"/>
          </a:p>
          <a:p>
            <a:pPr algn="l"/>
            <a:r>
              <a:rPr lang="en-US" smtClean="0"/>
              <a:t>&lt;/action&gt;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声明式异常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全局异常映射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81000" y="1752600"/>
            <a:ext cx="8458200" cy="216884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 &lt;!-- </a:t>
            </a:r>
            <a:r>
              <a:rPr lang="zh-CN" altLang="en-US" smtClean="0"/>
              <a:t>定义全局异常映射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&lt;global-exception-mappings&gt;</a:t>
            </a:r>
            <a:endParaRPr lang="zh-CN" altLang="en-US" smtClean="0"/>
          </a:p>
          <a:p>
            <a:pPr algn="l"/>
            <a:r>
              <a:rPr lang="en-US" smtClean="0"/>
              <a:t>    &lt;!-- </a:t>
            </a:r>
            <a:r>
              <a:rPr lang="zh-CN" altLang="en-US" smtClean="0"/>
              <a:t>当</a:t>
            </a:r>
            <a:r>
              <a:rPr lang="en-US" smtClean="0"/>
              <a:t>Action</a:t>
            </a:r>
            <a:r>
              <a:rPr lang="zh-CN" altLang="en-US" smtClean="0"/>
              <a:t>中遇到</a:t>
            </a:r>
            <a:r>
              <a:rPr lang="en-US" smtClean="0"/>
              <a:t>SQLException</a:t>
            </a:r>
            <a:r>
              <a:rPr lang="zh-CN" altLang="en-US" smtClean="0"/>
              <a:t>异常时，系统将转入</a:t>
            </a:r>
            <a:r>
              <a:rPr lang="en-US" smtClean="0"/>
              <a:t>name</a:t>
            </a:r>
            <a:r>
              <a:rPr lang="zh-CN" altLang="en-US" smtClean="0"/>
              <a:t>为</a:t>
            </a:r>
            <a:r>
              <a:rPr lang="en-US" smtClean="0"/>
              <a:t>sql</a:t>
            </a:r>
            <a:r>
              <a:rPr lang="zh-CN" altLang="en-US" smtClean="0"/>
              <a:t>的结果中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    &lt;exception-mapping exception=</a:t>
            </a:r>
            <a:r>
              <a:rPr lang="en-US" i="1" smtClean="0"/>
              <a:t>“java.sql.SQLException”</a:t>
            </a:r>
            <a:r>
              <a:rPr lang="en-US" smtClean="0"/>
              <a:t> result=</a:t>
            </a:r>
            <a:r>
              <a:rPr lang="en-US" i="1" smtClean="0"/>
              <a:t>“sql”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    &lt;!-- </a:t>
            </a:r>
            <a:r>
              <a:rPr lang="zh-CN" altLang="en-US" smtClean="0"/>
              <a:t>当</a:t>
            </a:r>
            <a:r>
              <a:rPr lang="en-US" smtClean="0"/>
              <a:t>Action</a:t>
            </a:r>
            <a:r>
              <a:rPr lang="zh-CN" altLang="en-US" smtClean="0"/>
              <a:t>中遇到</a:t>
            </a:r>
            <a:r>
              <a:rPr lang="en-US" smtClean="0"/>
              <a:t>Exception</a:t>
            </a:r>
            <a:r>
              <a:rPr lang="zh-CN" altLang="en-US" smtClean="0"/>
              <a:t>异常时，系统将转入</a:t>
            </a:r>
            <a:r>
              <a:rPr lang="en-US" smtClean="0"/>
              <a:t>name</a:t>
            </a:r>
            <a:r>
              <a:rPr lang="zh-CN" altLang="en-US" smtClean="0"/>
              <a:t>为</a:t>
            </a:r>
            <a:r>
              <a:rPr lang="en-US" smtClean="0"/>
              <a:t>root</a:t>
            </a:r>
            <a:r>
              <a:rPr lang="zh-CN" altLang="en-US" smtClean="0"/>
              <a:t>的结果中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    &lt;exception-mapping exception=</a:t>
            </a:r>
            <a:r>
              <a:rPr lang="en-US" i="1" smtClean="0"/>
              <a:t>“java.lang.Exception”</a:t>
            </a:r>
            <a:r>
              <a:rPr lang="en-US" smtClean="0"/>
              <a:t> result=</a:t>
            </a:r>
            <a:r>
              <a:rPr lang="en-US" i="1" smtClean="0"/>
              <a:t>“root”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&lt;/global-exception-mappings&gt;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输出异常信息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Struts 2</a:t>
            </a:r>
            <a:r>
              <a:rPr lang="zh-CN" altLang="en-US" smtClean="0"/>
              <a:t>的如下标签来输出异常信息</a:t>
            </a:r>
            <a:endParaRPr lang="en-US" altLang="zh-CN" smtClean="0"/>
          </a:p>
          <a:p>
            <a:r>
              <a:rPr lang="zh-CN" altLang="en-US" smtClean="0"/>
              <a:t>访问异常对象</a:t>
            </a:r>
            <a:endParaRPr lang="en-US" altLang="zh-CN" smtClean="0"/>
          </a:p>
          <a:p>
            <a:pPr lvl="1"/>
            <a:r>
              <a:rPr lang="zh-CN" altLang="en-US" smtClean="0"/>
              <a:t>输出异常消息</a:t>
            </a:r>
            <a:endParaRPr lang="en-US" smtClean="0"/>
          </a:p>
          <a:p>
            <a:pPr lvl="1"/>
            <a:r>
              <a:rPr lang="en-US" smtClean="0"/>
              <a:t>&lt;s:property value="exception.message"/&gt;</a:t>
            </a:r>
          </a:p>
          <a:p>
            <a:r>
              <a:rPr lang="zh-CN" altLang="en-US" smtClean="0"/>
              <a:t>输出异常堆栈信息</a:t>
            </a:r>
            <a:endParaRPr lang="en-US" altLang="zh-CN" smtClean="0"/>
          </a:p>
          <a:p>
            <a:pPr lvl="1"/>
            <a:r>
              <a:rPr lang="en-US" smtClean="0"/>
              <a:t>&lt;s:property value=</a:t>
            </a:r>
            <a:r>
              <a:rPr lang="en-US" i="1" smtClean="0"/>
              <a:t>"exceptionStack"</a:t>
            </a:r>
            <a:r>
              <a:rPr lang="en-US" smtClean="0"/>
              <a:t>/&gt;</a:t>
            </a:r>
            <a:endParaRPr lang="zh-CN" alt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altLang="zh-CN" smtClean="0"/>
              <a:t>					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异常处理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异常处理机制</a:t>
            </a:r>
            <a:endParaRPr lang="en-US" altLang="zh-CN" smtClean="0"/>
          </a:p>
          <a:p>
            <a:r>
              <a:rPr lang="zh-CN" altLang="en-US" smtClean="0"/>
              <a:t>声明式异常</a:t>
            </a:r>
            <a:endParaRPr lang="en-US" altLang="zh-CN" smtClean="0"/>
          </a:p>
          <a:p>
            <a:r>
              <a:rPr lang="zh-CN" altLang="en-US" smtClean="0"/>
              <a:t>输出异常信息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类型转换</a:t>
            </a:r>
            <a:endParaRPr lang="zh-CN" altLang="en-US"/>
          </a:p>
          <a:p>
            <a:r>
              <a:rPr lang="en-US" altLang="zh-CN" smtClean="0"/>
              <a:t>Struts 2</a:t>
            </a:r>
            <a:r>
              <a:rPr lang="zh-CN" altLang="en-US" smtClean="0"/>
              <a:t>输入校验</a:t>
            </a:r>
            <a:endParaRPr lang="en-US" altLang="zh-CN" smtClean="0"/>
          </a:p>
          <a:p>
            <a:r>
              <a:rPr lang="en-US" altLang="zh-CN" smtClean="0"/>
              <a:t>Strust 2</a:t>
            </a:r>
            <a:r>
              <a:rPr lang="zh-CN" altLang="en-US" smtClean="0"/>
              <a:t>国际化</a:t>
            </a:r>
            <a:endParaRPr lang="en-US" altLang="zh-CN" smtClean="0"/>
          </a:p>
          <a:p>
            <a:r>
              <a:rPr lang="en-US" altLang="zh-CN" smtClean="0"/>
              <a:t>Struts 2</a:t>
            </a:r>
            <a:r>
              <a:rPr lang="zh-CN" altLang="en-US" smtClean="0"/>
              <a:t>异常处理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简述</a:t>
            </a:r>
            <a:r>
              <a:rPr lang="zh-CN" altLang="en-US" smtClean="0"/>
              <a:t>如何</a:t>
            </a:r>
            <a:r>
              <a:rPr lang="zh-CN" altLang="en-US" smtClean="0"/>
              <a:t>实现</a:t>
            </a:r>
            <a:r>
              <a:rPr lang="zh-CN" altLang="en-US" smtClean="0"/>
              <a:t>自定义类型</a:t>
            </a:r>
            <a:r>
              <a:rPr lang="zh-CN" altLang="en-US" smtClean="0"/>
              <a:t>转换器</a:t>
            </a:r>
            <a:r>
              <a:rPr lang="en-US" altLang="zh-CN" smtClean="0"/>
              <a:t>.</a:t>
            </a:r>
            <a:endParaRPr lang="en-US" altLang="zh-CN" smtClean="0"/>
          </a:p>
          <a:p>
            <a:r>
              <a:rPr lang="zh-CN" altLang="en-US" smtClean="0"/>
              <a:t>简述如何实现</a:t>
            </a:r>
            <a:r>
              <a:rPr lang="en-US" altLang="zh-CN" smtClean="0"/>
              <a:t>Action</a:t>
            </a:r>
            <a:r>
              <a:rPr lang="zh-CN" altLang="en-US" smtClean="0"/>
              <a:t>范围、包范围和临时的资源定义</a:t>
            </a:r>
            <a:r>
              <a:rPr lang="zh-CN" altLang="en-US" smtClean="0"/>
              <a:t>加载。</a:t>
            </a:r>
            <a:endParaRPr lang="zh-CN" altLang="en-US"/>
          </a:p>
          <a:p>
            <a:r>
              <a:rPr lang="zh-CN" altLang="en-US" smtClean="0"/>
              <a:t>简述</a:t>
            </a:r>
            <a:r>
              <a:rPr lang="zh-CN" altLang="en-US" smtClean="0"/>
              <a:t>国际化中如何</a:t>
            </a:r>
            <a:r>
              <a:rPr lang="zh-CN" altLang="en-US" smtClean="0"/>
              <a:t>使用占位符和</a:t>
            </a:r>
            <a:r>
              <a:rPr lang="zh-CN" altLang="en-US" smtClean="0"/>
              <a:t>表达式。</a:t>
            </a:r>
            <a:endParaRPr lang="zh-CN" altLang="en-US"/>
          </a:p>
          <a:p>
            <a:r>
              <a:rPr lang="zh-CN" altLang="en-US" smtClean="0"/>
              <a:t>简述如何声明</a:t>
            </a:r>
            <a:r>
              <a:rPr lang="zh-CN" altLang="en-US" smtClean="0"/>
              <a:t>局部异常处理和全局</a:t>
            </a:r>
            <a:r>
              <a:rPr lang="zh-CN" altLang="en-US" smtClean="0"/>
              <a:t>异常处理。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类型转化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内建的类型转化</a:t>
            </a:r>
            <a:endParaRPr lang="en-US" altLang="zh-CN" smtClean="0"/>
          </a:p>
          <a:p>
            <a:r>
              <a:rPr lang="zh-CN" altLang="en-US" smtClean="0"/>
              <a:t>自动类型转换</a:t>
            </a:r>
            <a:endParaRPr lang="en-US" altLang="zh-CN" smtClean="0"/>
          </a:p>
          <a:p>
            <a:r>
              <a:rPr lang="zh-CN" altLang="en-US" smtClean="0"/>
              <a:t>类型转化中的错误和异常处理</a:t>
            </a:r>
            <a:endParaRPr lang="en-US" altLang="zh-CN" smtClean="0"/>
          </a:p>
          <a:p>
            <a:r>
              <a:rPr lang="zh-CN" altLang="en-US" smtClean="0"/>
              <a:t>自定义类型转化</a:t>
            </a:r>
            <a:endParaRPr lang="zh-CN" altLang="en-US"/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Struts 2</a:t>
            </a:r>
            <a:r>
              <a:rPr lang="zh-CN" altLang="en-US" smtClean="0"/>
              <a:t>内建的类型转化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Struts 2</a:t>
            </a:r>
            <a:r>
              <a:rPr lang="zh-CN" altLang="en-US" smtClean="0"/>
              <a:t>内建了字符串类型不同类型之间的相互转换的转换器</a:t>
            </a:r>
            <a:endParaRPr lang="en-US" altLang="zh-CN" smtClean="0"/>
          </a:p>
          <a:p>
            <a:pPr lvl="1"/>
            <a:r>
              <a:rPr lang="en-US" smtClean="0"/>
              <a:t>boolean</a:t>
            </a:r>
            <a:r>
              <a:rPr lang="zh-CN" altLang="en-US" smtClean="0"/>
              <a:t>、</a:t>
            </a:r>
            <a:r>
              <a:rPr lang="en-US" smtClean="0"/>
              <a:t>Boolean</a:t>
            </a:r>
          </a:p>
          <a:p>
            <a:pPr lvl="1"/>
            <a:r>
              <a:rPr lang="en-US" smtClean="0"/>
              <a:t>char</a:t>
            </a:r>
            <a:r>
              <a:rPr lang="zh-CN" altLang="en-US" smtClean="0"/>
              <a:t>、</a:t>
            </a:r>
            <a:r>
              <a:rPr lang="en-US" smtClean="0"/>
              <a:t>Character</a:t>
            </a:r>
          </a:p>
          <a:p>
            <a:pPr lvl="1"/>
            <a:r>
              <a:rPr lang="en-US" smtClean="0"/>
              <a:t>int</a:t>
            </a:r>
            <a:r>
              <a:rPr lang="zh-CN" altLang="en-US" smtClean="0"/>
              <a:t>、</a:t>
            </a:r>
            <a:r>
              <a:rPr lang="en-US" smtClean="0"/>
              <a:t>Integer</a:t>
            </a:r>
            <a:r>
              <a:rPr lang="zh-CN" altLang="en-US" smtClean="0"/>
              <a:t>、</a:t>
            </a:r>
            <a:r>
              <a:rPr lang="en-US" smtClean="0"/>
              <a:t>long</a:t>
            </a:r>
            <a:r>
              <a:rPr lang="zh-CN" altLang="en-US" smtClean="0"/>
              <a:t>、</a:t>
            </a:r>
            <a:r>
              <a:rPr lang="en-US" smtClean="0"/>
              <a:t>Long</a:t>
            </a:r>
          </a:p>
          <a:p>
            <a:pPr lvl="1"/>
            <a:r>
              <a:rPr lang="en-US" smtClean="0"/>
              <a:t>float</a:t>
            </a:r>
            <a:r>
              <a:rPr lang="zh-CN" altLang="en-US" smtClean="0"/>
              <a:t>、</a:t>
            </a:r>
            <a:r>
              <a:rPr lang="en-US" smtClean="0"/>
              <a:t>Float</a:t>
            </a:r>
            <a:r>
              <a:rPr lang="zh-CN" altLang="en-US" smtClean="0"/>
              <a:t>、</a:t>
            </a:r>
            <a:r>
              <a:rPr lang="en-US" smtClean="0"/>
              <a:t>double</a:t>
            </a:r>
            <a:r>
              <a:rPr lang="zh-CN" altLang="en-US" smtClean="0"/>
              <a:t>、</a:t>
            </a:r>
            <a:r>
              <a:rPr lang="en-US" smtClean="0"/>
              <a:t>Double</a:t>
            </a:r>
          </a:p>
          <a:p>
            <a:pPr lvl="1"/>
            <a:r>
              <a:rPr lang="en-US" smtClean="0"/>
              <a:t>Date</a:t>
            </a:r>
          </a:p>
          <a:p>
            <a:pPr lvl="1"/>
            <a:r>
              <a:rPr lang="zh-CN" altLang="en-US" smtClean="0"/>
              <a:t>数组、集合</a:t>
            </a:r>
            <a:endParaRPr lang="en-US" smtClean="0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自动类型转换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Struts 2</a:t>
            </a:r>
            <a:r>
              <a:rPr lang="zh-CN" altLang="en-US" smtClean="0"/>
              <a:t>框架会自动完成内建的类型转换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类型转化中的错误和异常处理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类型转换中的错误</a:t>
            </a:r>
            <a:endParaRPr lang="en-US" altLang="zh-CN" smtClean="0"/>
          </a:p>
          <a:p>
            <a:r>
              <a:rPr lang="zh-CN" altLang="en-US" smtClean="0"/>
              <a:t>定义局部异常提示</a:t>
            </a:r>
            <a:endParaRPr lang="en-US" altLang="zh-CN" smtClean="0"/>
          </a:p>
          <a:p>
            <a:r>
              <a:rPr lang="zh-CN" altLang="en-US" smtClean="0"/>
              <a:t>定义全局异常提示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60350"/>
            <a:ext cx="5629275" cy="431800"/>
          </a:xfrm>
        </p:spPr>
        <p:txBody>
          <a:bodyPr/>
          <a:lstStyle/>
          <a:p>
            <a:r>
              <a:rPr lang="zh-CN" altLang="en-US" smtClean="0"/>
              <a:t>类型转化中的错误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类型转换错误拦截器</a:t>
            </a:r>
            <a:endParaRPr lang="en-US" altLang="zh-CN" smtClean="0"/>
          </a:p>
          <a:p>
            <a:pPr lvl="1">
              <a:buNone/>
            </a:pPr>
            <a:endParaRPr lang="en-US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38200" y="1676400"/>
            <a:ext cx="69342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</a:t>
            </a:r>
            <a:r>
              <a:rPr lang="zh-CN" altLang="en-US" smtClean="0"/>
              <a:t>！</a:t>
            </a:r>
            <a:r>
              <a:rPr lang="en-US" smtClean="0"/>
              <a:t>-- </a:t>
            </a:r>
            <a:r>
              <a:rPr lang="zh-CN" altLang="en-US" smtClean="0"/>
              <a:t>处理类型转换错误的拦截器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b="1" smtClean="0"/>
              <a:t>&lt;interceptor-ref name=</a:t>
            </a:r>
            <a:r>
              <a:rPr lang="zh-CN" altLang="en-US" b="1" smtClean="0"/>
              <a:t>＂</a:t>
            </a:r>
            <a:r>
              <a:rPr lang="en-US" b="1" smtClean="0"/>
              <a:t>conversionError</a:t>
            </a:r>
            <a:r>
              <a:rPr lang="zh-CN" altLang="en-US" b="1" smtClean="0"/>
              <a:t>＂</a:t>
            </a:r>
            <a:r>
              <a:rPr lang="en-US" b="1" smtClean="0"/>
              <a:t>/&gt;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743200"/>
            <a:ext cx="762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3学期JAV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课件模版</Template>
  <TotalTime>2996</TotalTime>
  <Words>1806</Words>
  <Application>Microsoft PowerPoint</Application>
  <PresentationFormat>全屏显示(4:3)</PresentationFormat>
  <Paragraphs>313</Paragraphs>
  <Slides>45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自定义设计方案</vt:lpstr>
      <vt:lpstr>第3学期JAVA模板</vt:lpstr>
      <vt:lpstr>第四章</vt:lpstr>
      <vt:lpstr>回顾</vt:lpstr>
      <vt:lpstr>目标</vt:lpstr>
      <vt:lpstr>Struts 2类型转化</vt:lpstr>
      <vt:lpstr>Struts 2类型转化</vt:lpstr>
      <vt:lpstr>Struts 2内建的类型转化</vt:lpstr>
      <vt:lpstr>自动类型转换</vt:lpstr>
      <vt:lpstr>类型转化中的错误和异常处理</vt:lpstr>
      <vt:lpstr>类型转化中的错误</vt:lpstr>
      <vt:lpstr>定义局部异常提示</vt:lpstr>
      <vt:lpstr>定义全局异常提示</vt:lpstr>
      <vt:lpstr>自定义类型转换器</vt:lpstr>
      <vt:lpstr>自定义类型转换器</vt:lpstr>
      <vt:lpstr>Struts 2输入校验</vt:lpstr>
      <vt:lpstr>Struts 2输入校验的支持</vt:lpstr>
      <vt:lpstr>手动完成输入校验</vt:lpstr>
      <vt:lpstr>Struts 2国际化</vt:lpstr>
      <vt:lpstr>Struts 2国际化</vt:lpstr>
      <vt:lpstr>加载全局资源文件</vt:lpstr>
      <vt:lpstr>访问国际化消息</vt:lpstr>
      <vt:lpstr>访问国际化消息</vt:lpstr>
      <vt:lpstr>访问国际化消息</vt:lpstr>
      <vt:lpstr>使用占位符</vt:lpstr>
      <vt:lpstr>使用占位符</vt:lpstr>
      <vt:lpstr>使用占位符</vt:lpstr>
      <vt:lpstr>使用表达式</vt:lpstr>
      <vt:lpstr>加载资源文件的方式</vt:lpstr>
      <vt:lpstr>加载资源文件的方式</vt:lpstr>
      <vt:lpstr>加载资源文件的方式</vt:lpstr>
      <vt:lpstr>加载资源文件的方式</vt:lpstr>
      <vt:lpstr>加载资源文件的方式</vt:lpstr>
      <vt:lpstr>加载资源文件的方式</vt:lpstr>
      <vt:lpstr>加载资源文件的方式</vt:lpstr>
      <vt:lpstr>加载资源文件的顺序</vt:lpstr>
      <vt:lpstr>加载资源文件的顺序</vt:lpstr>
      <vt:lpstr>Struts 2异常处理</vt:lpstr>
      <vt:lpstr>异常处理机制</vt:lpstr>
      <vt:lpstr>异常处理机制</vt:lpstr>
      <vt:lpstr>声明式异常</vt:lpstr>
      <vt:lpstr>声明式异常</vt:lpstr>
      <vt:lpstr>声明式异常</vt:lpstr>
      <vt:lpstr>输出异常信息</vt:lpstr>
      <vt:lpstr>Struts 2异常处理</vt:lpstr>
      <vt:lpstr>总结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雨林木风</cp:lastModifiedBy>
  <cp:revision>513</cp:revision>
  <cp:lastPrinted>1601-01-01T00:00:00Z</cp:lastPrinted>
  <dcterms:created xsi:type="dcterms:W3CDTF">1601-01-01T00:00:00Z</dcterms:created>
  <dcterms:modified xsi:type="dcterms:W3CDTF">2012-10-17T09:06:09Z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