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9" r:id="rId2"/>
    <p:sldId id="929" r:id="rId3"/>
    <p:sldId id="937" r:id="rId4"/>
    <p:sldId id="938" r:id="rId5"/>
    <p:sldId id="939" r:id="rId6"/>
    <p:sldId id="936" r:id="rId7"/>
    <p:sldId id="955" r:id="rId8"/>
    <p:sldId id="961" r:id="rId9"/>
    <p:sldId id="928" r:id="rId10"/>
    <p:sldId id="930" r:id="rId11"/>
    <p:sldId id="933" r:id="rId12"/>
    <p:sldId id="940" r:id="rId13"/>
    <p:sldId id="941" r:id="rId14"/>
    <p:sldId id="942" r:id="rId15"/>
    <p:sldId id="943" r:id="rId16"/>
    <p:sldId id="952" r:id="rId17"/>
    <p:sldId id="931" r:id="rId18"/>
    <p:sldId id="945" r:id="rId19"/>
    <p:sldId id="946" r:id="rId20"/>
    <p:sldId id="934" r:id="rId21"/>
    <p:sldId id="949" r:id="rId22"/>
    <p:sldId id="932" r:id="rId23"/>
    <p:sldId id="947" r:id="rId24"/>
    <p:sldId id="954" r:id="rId25"/>
    <p:sldId id="957" r:id="rId26"/>
    <p:sldId id="958" r:id="rId27"/>
    <p:sldId id="959" r:id="rId28"/>
    <p:sldId id="9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2BC"/>
    <a:srgbClr val="77A5F1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38"/>
  </p:normalViewPr>
  <p:slideViewPr>
    <p:cSldViewPr>
      <p:cViewPr varScale="1">
        <p:scale>
          <a:sx n="114" d="100"/>
          <a:sy n="114" d="100"/>
        </p:scale>
        <p:origin x="41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site\gramener.com\viz\pyconindia2020\Purchases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AUD</cx:pt>
          <cx:pt idx="1">BRL</cx:pt>
          <cx:pt idx="2">CAD</cx:pt>
          <cx:pt idx="3">CHF</cx:pt>
          <cx:pt idx="4">CNY</cx:pt>
          <cx:pt idx="5">CZK</cx:pt>
          <cx:pt idx="6">DKK</cx:pt>
          <cx:pt idx="7">EUR</cx:pt>
          <cx:pt idx="8">GBP</cx:pt>
          <cx:pt idx="9">HKD</cx:pt>
          <cx:pt idx="10">IDR</cx:pt>
          <cx:pt idx="11">INR</cx:pt>
          <cx:pt idx="12">JPY</cx:pt>
          <cx:pt idx="13">KRW</cx:pt>
          <cx:pt idx="14">MXN</cx:pt>
          <cx:pt idx="15">MYR</cx:pt>
        </cx:lvl>
      </cx:strDim>
      <cx:numDim type="size">
        <cx:f>Sheet1!$B$2:$B$17</cx:f>
        <cx:lvl ptCount="16" formatCode="General">
          <cx:pt idx="0">459</cx:pt>
          <cx:pt idx="1">13</cx:pt>
          <cx:pt idx="2">1403</cx:pt>
          <cx:pt idx="3">274</cx:pt>
          <cx:pt idx="4">3490</cx:pt>
          <cx:pt idx="5">6</cx:pt>
          <cx:pt idx="6">1</cx:pt>
          <cx:pt idx="7">331</cx:pt>
          <cx:pt idx="8">380</cx:pt>
          <cx:pt idx="9">20</cx:pt>
          <cx:pt idx="10">93</cx:pt>
          <cx:pt idx="11">940</cx:pt>
          <cx:pt idx="12">550</cx:pt>
          <cx:pt idx="13">240</cx:pt>
          <cx:pt idx="14">2388</cx:pt>
          <cx:pt idx="15">458</cx:pt>
        </cx:lvl>
      </cx:numDim>
    </cx:data>
  </cx:chartData>
  <cx:chart>
    <cx:plotArea>
      <cx:plotAreaRegion>
        <cx:series layoutId="treemap" uniqueId="{251C56D5-F582-4EDB-A8B8-34DE8AF8AC25}">
          <cx:tx>
            <cx:txData>
              <cx:f>Sheet1!$B$1</cx:f>
              <cx:v>value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forms.gle/YXpEYEMBLp44wZxM7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forms.gle/YXpEYEMBLp44wZxM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forms.gle/YXpEYEMBLp44wZxM7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881" y="555"/>
            <a:ext cx="5942637" cy="685688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e.g. Middle-eastern Airline saved $xx m media cost by switching from digital to TV advertising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0DCD-1BF8-44DF-9C6F-3860268696C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508B-989B-490C-85A6-3693C2652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$XX 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50E2A6-BE2B-4C90-A76F-04732FEB4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55562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 %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7F37C3-8448-46A5-A8D2-A9951DB2A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294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media cost saved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25D4E51-781B-4FDC-9770-D155147DD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562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% reduction in media spend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179B-2C9D-4764-9862-BEF0113F0D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475" y="1062427"/>
            <a:ext cx="3930650" cy="3931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/>
            </a:lvl1pPr>
            <a:lvl2pPr marL="457200" indent="-228600">
              <a:lnSpc>
                <a:spcPct val="100000"/>
              </a:lnSpc>
              <a:defRPr sz="1100"/>
            </a:lvl2pPr>
            <a:lvl3pPr marL="690563" indent="-228600">
              <a:lnSpc>
                <a:spcPct val="100000"/>
              </a:lnSpc>
              <a:defRPr sz="1050"/>
            </a:lvl3pPr>
            <a:lvl4pPr marL="914400" indent="-228600">
              <a:lnSpc>
                <a:spcPct val="100000"/>
              </a:lnSpc>
              <a:defRPr sz="1000"/>
            </a:lvl4pPr>
            <a:lvl5pPr marL="1147763" indent="-228600">
              <a:lnSpc>
                <a:spcPct val="100000"/>
              </a:lnSpc>
              <a:defRPr sz="1000"/>
            </a:lvl5pPr>
          </a:lstStyle>
          <a:p>
            <a:pPr lvl="0"/>
            <a:r>
              <a:rPr lang="en-US" dirty="0"/>
              <a:t>Write the case study as a story – not as bullet points.</a:t>
            </a:r>
            <a:br>
              <a:rPr lang="en-US" dirty="0"/>
            </a:br>
            <a:r>
              <a:rPr lang="en-US" dirty="0"/>
              <a:t>Start with the PROBLEM. The client should be in real trouble, and real people should be impacted.</a:t>
            </a:r>
            <a:br>
              <a:rPr lang="en-US" dirty="0"/>
            </a:br>
            <a:r>
              <a:rPr lang="en-US" dirty="0"/>
              <a:t>Explain </a:t>
            </a:r>
            <a:r>
              <a:rPr lang="en-US" dirty="0" err="1"/>
              <a:t>Gramener’s</a:t>
            </a:r>
            <a:r>
              <a:rPr lang="en-US" dirty="0"/>
              <a:t> APPROACH. Say what we did. Keep it short.</a:t>
            </a:r>
            <a:br>
              <a:rPr lang="en-US" dirty="0"/>
            </a:br>
            <a:r>
              <a:rPr lang="en-US" dirty="0"/>
              <a:t>Share the IMPACT. This should be quantitative – a number or percentage that’s impressive.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583A-9B20-4737-B3BD-5363058DD1C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58599" y="1067945"/>
            <a:ext cx="7585752" cy="52120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a nice screenshot (maybe animated GIF) of solution</a:t>
            </a:r>
          </a:p>
        </p:txBody>
      </p:sp>
      <p:sp>
        <p:nvSpPr>
          <p:cNvPr id="17" name="Footnotes Placeholder">
            <a:extLst>
              <a:ext uri="{FF2B5EF4-FFF2-40B4-BE49-F238E27FC236}">
                <a16:creationId xmlns:a16="http://schemas.microsoft.com/office/drawing/2014/main" id="{E197AF30-4B57-4FBE-AF20-A70E5A1000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15059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4ECEE8A-E560-48B0-90C0-F504AFF1851F}"/>
              </a:ext>
            </a:extLst>
          </p:cNvPr>
          <p:cNvSpPr/>
          <p:nvPr userDrawn="1"/>
        </p:nvSpPr>
        <p:spPr>
          <a:xfrm>
            <a:off x="8204274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C836F47-3793-48B0-8D53-D397E6C71BC6}"/>
              </a:ext>
            </a:extLst>
          </p:cNvPr>
          <p:cNvSpPr/>
          <p:nvPr userDrawn="1"/>
        </p:nvSpPr>
        <p:spPr>
          <a:xfrm>
            <a:off x="4224057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5EE715-34AC-4750-B6EF-82A4BE70A336}"/>
              </a:ext>
            </a:extLst>
          </p:cNvPr>
          <p:cNvSpPr/>
          <p:nvPr userDrawn="1"/>
        </p:nvSpPr>
        <p:spPr>
          <a:xfrm>
            <a:off x="243840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F285C-49D5-4257-B7D4-6AE775E0FD11}"/>
              </a:ext>
            </a:extLst>
          </p:cNvPr>
          <p:cNvSpPr txBox="1"/>
          <p:nvPr userDrawn="1"/>
        </p:nvSpPr>
        <p:spPr>
          <a:xfrm>
            <a:off x="1380608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Problem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50B17-B41D-482E-8494-7230AFF8403A}"/>
              </a:ext>
            </a:extLst>
          </p:cNvPr>
          <p:cNvSpPr txBox="1"/>
          <p:nvPr userDrawn="1"/>
        </p:nvSpPr>
        <p:spPr>
          <a:xfrm>
            <a:off x="5379559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Approach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4479E-138A-472C-B1B1-0B9A27D2E95C}"/>
              </a:ext>
            </a:extLst>
          </p:cNvPr>
          <p:cNvSpPr txBox="1"/>
          <p:nvPr userDrawn="1"/>
        </p:nvSpPr>
        <p:spPr>
          <a:xfrm>
            <a:off x="9342792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Outcome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10C3A3D3-5010-48E2-953A-DFCD1F307FE6}"/>
              </a:ext>
            </a:extLst>
          </p:cNvPr>
          <p:cNvSpPr/>
          <p:nvPr userDrawn="1"/>
        </p:nvSpPr>
        <p:spPr>
          <a:xfrm>
            <a:off x="8542342" y="13137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944A6AF8-EC79-4787-8CA3-97B7BCFA2BF9}"/>
              </a:ext>
            </a:extLst>
          </p:cNvPr>
          <p:cNvSpPr/>
          <p:nvPr userDrawn="1"/>
        </p:nvSpPr>
        <p:spPr>
          <a:xfrm>
            <a:off x="4553737" y="1313700"/>
            <a:ext cx="822960" cy="82296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A07571-1E6A-4A8A-9A50-1E24DB6A5853}"/>
              </a:ext>
            </a:extLst>
          </p:cNvPr>
          <p:cNvSpPr/>
          <p:nvPr/>
        </p:nvSpPr>
        <p:spPr>
          <a:xfrm>
            <a:off x="555482" y="1313700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5" descr="Star">
            <a:extLst>
              <a:ext uri="{FF2B5EF4-FFF2-40B4-BE49-F238E27FC236}">
                <a16:creationId xmlns:a16="http://schemas.microsoft.com/office/drawing/2014/main" id="{7507916F-A31D-4F78-9101-A6AEC0D4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64853" y="1336211"/>
            <a:ext cx="777939" cy="777939"/>
          </a:xfrm>
          <a:prstGeom prst="rect">
            <a:avLst/>
          </a:prstGeom>
        </p:spPr>
      </p:pic>
      <p:pic>
        <p:nvPicPr>
          <p:cNvPr id="46" name="Graphic 47" descr="Circles with arrows">
            <a:extLst>
              <a:ext uri="{FF2B5EF4-FFF2-40B4-BE49-F238E27FC236}">
                <a16:creationId xmlns:a16="http://schemas.microsoft.com/office/drawing/2014/main" id="{BCE73BFC-89B0-4DAE-8296-2FFC52EC788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1537" y="1301500"/>
            <a:ext cx="847360" cy="847360"/>
          </a:xfrm>
          <a:prstGeom prst="rect">
            <a:avLst/>
          </a:prstGeom>
        </p:spPr>
      </p:pic>
      <p:pic>
        <p:nvPicPr>
          <p:cNvPr id="50" name="Graphic 49" descr="Lightbulb and gear">
            <a:extLst>
              <a:ext uri="{FF2B5EF4-FFF2-40B4-BE49-F238E27FC236}">
                <a16:creationId xmlns:a16="http://schemas.microsoft.com/office/drawing/2014/main" id="{1A6E5B51-2458-4738-A905-7EAA77FEBE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02" y="1359420"/>
            <a:ext cx="731520" cy="731520"/>
          </a:xfrm>
          <a:prstGeom prst="rect">
            <a:avLst/>
          </a:prstGeom>
        </p:spPr>
      </p:pic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1CA0593E-811B-4BC2-BBFA-E97F67F7F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 headline. What one sentence should the audience take away?</a:t>
            </a:r>
          </a:p>
        </p:txBody>
      </p:sp>
      <p:pic>
        <p:nvPicPr>
          <p:cNvPr id="55" name="Gramener small">
            <a:extLst>
              <a:ext uri="{FF2B5EF4-FFF2-40B4-BE49-F238E27FC236}">
                <a16:creationId xmlns:a16="http://schemas.microsoft.com/office/drawing/2014/main" id="{5A2D0B32-EEBD-438A-9D3D-478807FF2E1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2240301"/>
            <a:ext cx="3657600" cy="4023360"/>
          </a:xfrm>
          <a:noFill/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Who’s the client? What was their business problem? What was the impact? Make the audience feel their pain.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9777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different about our approach? Why are we best suited to do this?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8249994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lang="en-US" sz="18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the business impact to the client? How were they better off? Can we measure this?</a:t>
            </a:r>
          </a:p>
        </p:txBody>
      </p:sp>
      <p:sp>
        <p:nvSpPr>
          <p:cNvPr id="51" name="Layout">
            <a:hlinkClick r:id="rId9" tooltip="Share your feedback about this template"/>
            <a:extLst>
              <a:ext uri="{FF2B5EF4-FFF2-40B4-BE49-F238E27FC236}">
                <a16:creationId xmlns:a16="http://schemas.microsoft.com/office/drawing/2014/main" id="{48E91534-4703-4E68-8EBF-C8B8EA94895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44F70-55E6-4D8A-A829-7B942AF5F1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083EB-BBD0-4E47-9B30-29AA5220AED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F69DB9-7140-4AFE-8144-838D17391D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05AC6-BAEB-441C-91E6-3FD7A2696B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notes Placeholder">
            <a:extLst>
              <a:ext uri="{FF2B5EF4-FFF2-40B4-BE49-F238E27FC236}">
                <a16:creationId xmlns:a16="http://schemas.microsoft.com/office/drawing/2014/main" id="{88E2A19A-3C45-4B9A-9F18-15EA518FB6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9777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Background">
            <a:extLst>
              <a:ext uri="{FF2B5EF4-FFF2-40B4-BE49-F238E27FC236}">
                <a16:creationId xmlns:a16="http://schemas.microsoft.com/office/drawing/2014/main" id="{775AE7F2-F58B-4B51-81AA-B323C66D19E2}"/>
              </a:ext>
            </a:extLst>
          </p:cNvPr>
          <p:cNvSpPr/>
          <p:nvPr userDrawn="1"/>
        </p:nvSpPr>
        <p:spPr>
          <a:xfrm>
            <a:off x="1" y="0"/>
            <a:ext cx="61264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2899-D7C0-4A87-8FC4-C7F770D9E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43" y="2355699"/>
            <a:ext cx="5486400" cy="18288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9A17-13E4-48F2-BE57-975A076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D404-00A3-4882-870E-1D7DD6F4FCE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06963-60E3-4FA7-AEFA-4C03F34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AAB9-3279-429B-B51A-2CFA21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FC43F1-A9B8-4D72-A768-9C1E62FE7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356C7D-6F02-451C-A618-6C0FB1D179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4864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sub-heading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B284BE1-5740-4512-B1C1-4ABF9BC617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 marL="457200" indent="-228600">
              <a:lnSpc>
                <a:spcPct val="100000"/>
              </a:lnSpc>
              <a:defRPr sz="2000"/>
            </a:lvl2pPr>
            <a:lvl3pPr marL="685800" indent="-228600">
              <a:lnSpc>
                <a:spcPct val="100000"/>
              </a:lnSpc>
              <a:defRPr sz="1800"/>
            </a:lvl3pPr>
            <a:lvl4pPr marL="914400" indent="-228600">
              <a:lnSpc>
                <a:spcPct val="100000"/>
              </a:lnSpc>
              <a:defRPr sz="1600"/>
            </a:lvl4pPr>
            <a:lvl5pPr marL="11430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2B6E6252-8CB7-460B-BC69-71B15044DA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71FB31-4AE0-425A-9551-BFCFB358D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4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06CDB8C-C649-4CB1-A5E1-9E345E129F56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 with Picture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5DBFC9F-51DB-4F70-A610-57480FF14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defRPr sz="20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defRPr sz="18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5FE64AD-8BF4-41CC-A337-D36D5D23BE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CA6DA1-D1F7-4528-80AA-20E8042073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54DCBC-8707-4139-8D1B-926673E2C55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69B-4B27-402B-83E6-471A78CC25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E03AEB-1311-4FAE-8DF4-CB6FA4D2DE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6FDF4A-FE4D-423F-96AE-4C448D962623}"/>
              </a:ext>
            </a:extLst>
          </p:cNvPr>
          <p:cNvSpPr/>
          <p:nvPr userDrawn="1"/>
        </p:nvSpPr>
        <p:spPr>
          <a:xfrm>
            <a:off x="0" y="3383280"/>
            <a:ext cx="12192000" cy="3474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7A9A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308" y="4593200"/>
            <a:ext cx="7702241" cy="1628758"/>
          </a:xfr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the section or presentation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9016E-8510-4FAA-B8F2-236CF715294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2" name="Gramener small">
            <a:extLst>
              <a:ext uri="{FF2B5EF4-FFF2-40B4-BE49-F238E27FC236}">
                <a16:creationId xmlns:a16="http://schemas.microsoft.com/office/drawing/2014/main" id="{28B78CD4-F606-4228-96BC-F07C18B0EA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6631B40-23A2-4AEA-8E64-DECD32C066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3613543"/>
            <a:ext cx="2730564" cy="91198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502CC-6581-4FBF-98D6-F366CDE223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1976" y="4592638"/>
            <a:ext cx="3565550" cy="162875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2506083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3FD9F-DFC1-4301-A03D-511CDAC69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363" y="1111"/>
            <a:ext cx="5942637" cy="6856889"/>
          </a:xfrm>
          <a:prstGeom prst="rect">
            <a:avLst/>
          </a:prstGeom>
        </p:spPr>
      </p:pic>
      <p:pic>
        <p:nvPicPr>
          <p:cNvPr id="10" name="Gramener small">
            <a:extLst>
              <a:ext uri="{FF2B5EF4-FFF2-40B4-BE49-F238E27FC236}">
                <a16:creationId xmlns:a16="http://schemas.microsoft.com/office/drawing/2014/main" id="{BF39829F-5465-458B-A0BD-696AD53A1E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11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11BF329D-7E1D-4CD6-B126-26FB2D5C2888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9246C4-9D36-4B3B-A5F0-6424EC3688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72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0C9A6C6-794E-4FD0-8826-922E2308EA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Next steps / contact info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5ECEB148-4516-4B60-B3B8-07E8C9B485D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Takeaway</a:t>
            </a:r>
          </a:p>
        </p:txBody>
      </p:sp>
      <p:sp>
        <p:nvSpPr>
          <p:cNvPr id="10" name="Takeaway">
            <a:extLst>
              <a:ext uri="{FF2B5EF4-FFF2-40B4-BE49-F238E27FC236}">
                <a16:creationId xmlns:a16="http://schemas.microsoft.com/office/drawing/2014/main" id="{79ED29FE-14E0-47E3-980B-7644FE2E94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5523C57-F933-4C0F-B500-9B0D3EEDD9A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F9593A-CB31-400C-83F9-2423A7F05067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A5D9DE4-D19E-4065-A646-DE6383C4C5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6CEF0D-5A5D-42F1-98C0-2F68C5F06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393633" y="6384569"/>
            <a:ext cx="1554527" cy="365760"/>
          </a:xfrm>
        </p:spPr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notes Placeholder">
            <a:extLst>
              <a:ext uri="{FF2B5EF4-FFF2-40B4-BE49-F238E27FC236}">
                <a16:creationId xmlns:a16="http://schemas.microsoft.com/office/drawing/2014/main" id="{2FB3F501-8D2E-4064-BDF5-665E886B6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6606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ody Takeaw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1E8FA44-7DC0-9048-A40B-25FF73440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ECDB362D-47F7-49CE-AF6E-C172F9D72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20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4FF6CDEF-EFE6-480E-A3D1-1EB145C0D07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Body Takeaway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97F96B72-C7E8-4259-BCB5-E3F7AF44C7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A4426B6-E886-4AE7-B689-3A0C0423917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36DF18-C7B9-4100-9EE9-43D042F75E1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26289EF-1D62-428C-91C2-5582D8C4C3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8F7EBD7-DBAD-4383-A200-EF8B9F3962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17915F99-BA45-421F-91AB-6FDF5F8B1B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8068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1D7FFA9-4DD0-4EF0-AD60-409AB74BC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45BA1326-2EB8-4BD5-9282-9A5B016398E7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Only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DB6F0B-EF03-4FBF-924A-464140D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608-293D-45BE-9E2D-4BF4888350C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03AF44-52A0-4391-A43E-B15F769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3EF525-18AD-4AC8-80CC-3AAE247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C9D03287-B3B1-4D4B-B69B-DCE4B80AD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31908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028" y="-685957"/>
            <a:ext cx="10058400" cy="641352"/>
          </a:xfrm>
          <a:solidFill>
            <a:schemeClr val="bg1">
              <a:alpha val="50000"/>
            </a:schemeClr>
          </a:soli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title is hidden in slideshow mode. Describe your slide contents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76F-B9F1-4FEB-A5AD-E3B35BD37DB3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20B0A48C-298B-486D-BA37-13CF461727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04C8-CED8-4D16-859C-0DA8E52BBA0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notes Placeholder">
            <a:extLst>
              <a:ext uri="{FF2B5EF4-FFF2-40B4-BE49-F238E27FC236}">
                <a16:creationId xmlns:a16="http://schemas.microsoft.com/office/drawing/2014/main" id="{57B2B11C-9BFB-4B83-8B3B-0CCDABF5C7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18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7442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E9787946-B26D-4B64-8327-8DB4D49813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0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81876FA-EFD5-4E9F-BBB1-4D16CDF91E5C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2 Column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1481AD-DFD2-4823-908A-14E69B6958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319AB4A-426F-4B33-8B3D-4B7829EECBD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C4BFF-B8B0-4BA1-BC1E-661C9C98E8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9C0FB-CF87-4319-8F3C-02810304EF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notes Placeholder">
            <a:extLst>
              <a:ext uri="{FF2B5EF4-FFF2-40B4-BE49-F238E27FC236}">
                <a16:creationId xmlns:a16="http://schemas.microsoft.com/office/drawing/2014/main" id="{6C7BA083-24E6-4840-869B-4647C87F00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510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Background">
            <a:extLst>
              <a:ext uri="{FF2B5EF4-FFF2-40B4-BE49-F238E27FC236}">
                <a16:creationId xmlns:a16="http://schemas.microsoft.com/office/drawing/2014/main" id="{9A023FA0-EC4C-40E9-A551-DEC40AF27603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BCDC7940-788F-49DE-95B7-7A150AF31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306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Center">
            <a:extLst>
              <a:ext uri="{FF2B5EF4-FFF2-40B4-BE49-F238E27FC236}">
                <a16:creationId xmlns:a16="http://schemas.microsoft.com/office/drawing/2014/main" id="{6042F8A0-2A18-4773-BD29-99B174123F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2800" y="1143000"/>
            <a:ext cx="548640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Main content. Make it eye-catching. Typically an image, chart, table or video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akeaway">
            <a:extLst>
              <a:ext uri="{FF2B5EF4-FFF2-40B4-BE49-F238E27FC236}">
                <a16:creationId xmlns:a16="http://schemas.microsoft.com/office/drawing/2014/main" id="{FB0FE7AE-6D7D-456A-A0E7-38331B360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1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149BCB-0815-498C-89B8-64A55FFB3DD4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 Wide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07D690C-5827-48E8-92F5-ACCB560F28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6351830-8D99-418A-8B55-525D1B7CE74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ED3AB5-A404-49C6-A080-DAADF233C7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67093F0-23DA-40CD-95A1-B8C0D68E57A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B4691087-43BE-4CDB-9EED-1F921C905D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422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Background">
            <a:extLst>
              <a:ext uri="{FF2B5EF4-FFF2-40B4-BE49-F238E27FC236}">
                <a16:creationId xmlns:a16="http://schemas.microsoft.com/office/drawing/2014/main" id="{B83D2748-DE5A-4BE7-A21F-DBD4DF63BF3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CF309C03-8E53-4BF8-8C67-F4B40169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8" name="Content Placeholder Right">
            <a:extLst>
              <a:ext uri="{FF2B5EF4-FFF2-40B4-BE49-F238E27FC236}">
                <a16:creationId xmlns:a16="http://schemas.microsoft.com/office/drawing/2014/main" id="{2954BB81-7FD4-45D8-9D04-6A4970FC804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0768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Left">
            <a:extLst>
              <a:ext uri="{FF2B5EF4-FFF2-40B4-BE49-F238E27FC236}">
                <a16:creationId xmlns:a16="http://schemas.microsoft.com/office/drawing/2014/main" id="{B3A381C2-6B80-4969-B219-F3DF69568E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Center">
            <a:extLst>
              <a:ext uri="{FF2B5EF4-FFF2-40B4-BE49-F238E27FC236}">
                <a16:creationId xmlns:a16="http://schemas.microsoft.com/office/drawing/2014/main" id="{D0F3DA65-12FF-47ED-B58D-36C79FA5D1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7576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Central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akeaway">
            <a:extLst>
              <a:ext uri="{FF2B5EF4-FFF2-40B4-BE49-F238E27FC236}">
                <a16:creationId xmlns:a16="http://schemas.microsoft.com/office/drawing/2014/main" id="{CE5D576F-3460-4C11-BEFE-216B94BE3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D0F2017E-D571-4F4A-9261-F65D35A335FD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628632-65FD-4D5A-9633-16D1BFD54D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469676-D31A-48E7-9FA6-5A14D599E4F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B2009F-9278-4064-AFB1-CFA3E7DD304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2D9353-5B2E-49C2-8808-E58F04961A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notes Placeholder">
            <a:extLst>
              <a:ext uri="{FF2B5EF4-FFF2-40B4-BE49-F238E27FC236}">
                <a16:creationId xmlns:a16="http://schemas.microsoft.com/office/drawing/2014/main" id="{BFFB077E-9168-404E-81BE-34935120B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7354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forms.gle/YXpEYEMBLp44wZxM7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368-578C-4E60-B3D9-3E641CF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049000" y="1929383"/>
            <a:ext cx="210312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700" b="0" cap="small" baseline="0">
                <a:solidFill>
                  <a:schemeClr val="tx1"/>
                </a:solidFill>
              </a:defRPr>
            </a:lvl1pPr>
          </a:lstStyle>
          <a:p>
            <a:fld id="{46B55D88-3751-4CDE-B259-D65C06F889D7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CD2-D472-4EF4-9A94-78B5BAB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71761" y="4830089"/>
            <a:ext cx="365760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700" b="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7AA6-7917-4BBF-83A6-47EC1D06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3633" y="6384569"/>
            <a:ext cx="1554527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lang="en-US" sz="1050" b="0" cap="small" baseline="0" smtClean="0"/>
            </a:lvl1pPr>
          </a:lstStyle>
          <a:p>
            <a:fld id="{E08A2EAE-61F0-4E80-AF13-6C345B2B49E7}" type="slidenum">
              <a:rPr smtClean="0"/>
              <a:pPr/>
              <a:t>‹#›</a:t>
            </a:fld>
            <a:endParaRPr lang="en-US" dirty="0"/>
          </a:p>
        </p:txBody>
      </p:sp>
      <p:pic>
        <p:nvPicPr>
          <p:cNvPr id="7" name="Gramener small">
            <a:extLst>
              <a:ext uri="{FF2B5EF4-FFF2-40B4-BE49-F238E27FC236}">
                <a16:creationId xmlns:a16="http://schemas.microsoft.com/office/drawing/2014/main" id="{F1B3754D-D5AD-40E6-808A-D8CCC0FBB7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" y="6384569"/>
            <a:ext cx="297567" cy="365760"/>
          </a:xfrm>
          <a:prstGeom prst="rect">
            <a:avLst/>
          </a:prstGeom>
        </p:spPr>
      </p:pic>
      <p:pic>
        <p:nvPicPr>
          <p:cNvPr id="19" name="Gramener watermark">
            <a:extLst>
              <a:ext uri="{FF2B5EF4-FFF2-40B4-BE49-F238E27FC236}">
                <a16:creationId xmlns:a16="http://schemas.microsoft.com/office/drawing/2014/main" id="{D1AEFA0D-61CE-426C-9E77-C33A75C5587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893130" y="3272554"/>
            <a:ext cx="1511939" cy="591363"/>
          </a:xfrm>
          <a:prstGeom prst="rect">
            <a:avLst/>
          </a:prstGeom>
        </p:spPr>
      </p:pic>
      <p:sp>
        <p:nvSpPr>
          <p:cNvPr id="11" name="Guide 1">
            <a:extLst>
              <a:ext uri="{FF2B5EF4-FFF2-40B4-BE49-F238E27FC236}">
                <a16:creationId xmlns:a16="http://schemas.microsoft.com/office/drawing/2014/main" id="{49158629-EA31-48A2-90F3-D2E4F7D6C248}"/>
              </a:ext>
            </a:extLst>
          </p:cNvPr>
          <p:cNvSpPr/>
          <p:nvPr userDrawn="1"/>
        </p:nvSpPr>
        <p:spPr>
          <a:xfrm>
            <a:off x="-192025" y="0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uide 2a">
            <a:extLst>
              <a:ext uri="{FF2B5EF4-FFF2-40B4-BE49-F238E27FC236}">
                <a16:creationId xmlns:a16="http://schemas.microsoft.com/office/drawing/2014/main" id="{CEE26C4B-2652-4091-BC6D-846FB603E2A6}"/>
              </a:ext>
            </a:extLst>
          </p:cNvPr>
          <p:cNvSpPr/>
          <p:nvPr userDrawn="1"/>
        </p:nvSpPr>
        <p:spPr>
          <a:xfrm>
            <a:off x="-192025" y="749808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uide 2b">
            <a:extLst>
              <a:ext uri="{FF2B5EF4-FFF2-40B4-BE49-F238E27FC236}">
                <a16:creationId xmlns:a16="http://schemas.microsoft.com/office/drawing/2014/main" id="{50B8A69E-4954-48A6-AFFB-F943E610930C}"/>
              </a:ext>
            </a:extLst>
          </p:cNvPr>
          <p:cNvSpPr/>
          <p:nvPr userDrawn="1"/>
        </p:nvSpPr>
        <p:spPr>
          <a:xfrm>
            <a:off x="-192025" y="859536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uide 3">
            <a:extLst>
              <a:ext uri="{FF2B5EF4-FFF2-40B4-BE49-F238E27FC236}">
                <a16:creationId xmlns:a16="http://schemas.microsoft.com/office/drawing/2014/main" id="{66EAC0DB-0752-47BC-AC7E-B903ADA37DB5}"/>
              </a:ext>
            </a:extLst>
          </p:cNvPr>
          <p:cNvSpPr/>
          <p:nvPr userDrawn="1"/>
        </p:nvSpPr>
        <p:spPr>
          <a:xfrm>
            <a:off x="-192025" y="6276935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uide 4">
            <a:extLst>
              <a:ext uri="{FF2B5EF4-FFF2-40B4-BE49-F238E27FC236}">
                <a16:creationId xmlns:a16="http://schemas.microsoft.com/office/drawing/2014/main" id="{AAAB5094-0ECC-40D5-A50D-05F67B79325C}"/>
              </a:ext>
            </a:extLst>
          </p:cNvPr>
          <p:cNvSpPr/>
          <p:nvPr userDrawn="1"/>
        </p:nvSpPr>
        <p:spPr>
          <a:xfrm>
            <a:off x="-192025" y="6747671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ayout">
            <a:hlinkClick r:id="rId19" tooltip="Share your feedback about this template"/>
            <a:extLst>
              <a:ext uri="{FF2B5EF4-FFF2-40B4-BE49-F238E27FC236}">
                <a16:creationId xmlns:a16="http://schemas.microsoft.com/office/drawing/2014/main" id="{B388A297-1BDE-4579-A213-12C752E707C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Gramener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B75EB-7752-403D-9AAA-7FC24172B3B1}"/>
              </a:ext>
            </a:extLst>
          </p:cNvPr>
          <p:cNvSpPr/>
          <p:nvPr userDrawn="1"/>
        </p:nvSpPr>
        <p:spPr>
          <a:xfrm rot="16200000">
            <a:off x="-365760" y="2336778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1" r:id="rId3"/>
    <p:sldLayoutId id="2147483672" r:id="rId4"/>
    <p:sldLayoutId id="2147483655" r:id="rId5"/>
    <p:sldLayoutId id="2147483678" r:id="rId6"/>
    <p:sldLayoutId id="2147483664" r:id="rId7"/>
    <p:sldLayoutId id="2147483661" r:id="rId8"/>
    <p:sldLayoutId id="2147483662" r:id="rId9"/>
    <p:sldLayoutId id="2147483680" r:id="rId10"/>
    <p:sldLayoutId id="2147483676" r:id="rId11"/>
    <p:sldLayoutId id="2147483681" r:id="rId12"/>
    <p:sldLayoutId id="2147483666" r:id="rId13"/>
    <p:sldLayoutId id="2147483679" r:id="rId14"/>
    <p:sldLayoutId id="2147483668" r:id="rId1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ener.com/gramex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mener.com/mofbudge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mener.com/comicgen/#?name=panda&amp;face=0&amp;body=0&amp;ext=svg&amp;mirror=&amp;x=0&amp;y=0&amp;scale=1&amp;width=500&amp;height=60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Making apps </a:t>
            </a:r>
            <a:r>
              <a:rPr lang="en-US" i="1" dirty="0">
                <a:solidFill>
                  <a:schemeClr val="accent6"/>
                </a:solidFill>
              </a:rPr>
              <a:t>seem</a:t>
            </a:r>
            <a:r>
              <a:rPr lang="en-US" dirty="0"/>
              <a:t> faster</a:t>
            </a:r>
            <a:br>
              <a:rPr lang="en-US" dirty="0"/>
            </a:br>
            <a:r>
              <a:rPr lang="en-US" sz="3200" dirty="0"/>
              <a:t>without optimizing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</a:t>
            </a:r>
            <a:r>
              <a:rPr lang="en-US" dirty="0"/>
              <a:t> India 2020 Keynote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</p:spTree>
    <p:extLst>
      <p:ext uri="{BB962C8B-B14F-4D97-AF65-F5344CB8AC3E}">
        <p14:creationId xmlns:p14="http://schemas.microsoft.com/office/powerpoint/2010/main" val="105233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378088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Calculate common things upfront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575AB-7EE5-40B2-A11D-0F682575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101" y="1429119"/>
            <a:ext cx="1588461" cy="4277219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54A2B2E1-90CB-48E8-BD19-755EE18F054B}"/>
              </a:ext>
            </a:extLst>
          </p:cNvPr>
          <p:cNvSpPr/>
          <p:nvPr/>
        </p:nvSpPr>
        <p:spPr>
          <a:xfrm>
            <a:off x="5483701" y="1807466"/>
            <a:ext cx="3810000" cy="782082"/>
          </a:xfrm>
          <a:custGeom>
            <a:avLst/>
            <a:gdLst>
              <a:gd name="connsiteX0" fmla="*/ 0 w 3810000"/>
              <a:gd name="connsiteY0" fmla="*/ 130350 h 782082"/>
              <a:gd name="connsiteX1" fmla="*/ 130350 w 3810000"/>
              <a:gd name="connsiteY1" fmla="*/ 0 h 782082"/>
              <a:gd name="connsiteX2" fmla="*/ 764969 w 3810000"/>
              <a:gd name="connsiteY2" fmla="*/ 0 h 782082"/>
              <a:gd name="connsiteX3" fmla="*/ 1504195 w 3810000"/>
              <a:gd name="connsiteY3" fmla="*/ 0 h 782082"/>
              <a:gd name="connsiteX4" fmla="*/ 2222500 w 3810000"/>
              <a:gd name="connsiteY4" fmla="*/ 0 h 782082"/>
              <a:gd name="connsiteX5" fmla="*/ 2222500 w 3810000"/>
              <a:gd name="connsiteY5" fmla="*/ 0 h 782082"/>
              <a:gd name="connsiteX6" fmla="*/ 2689225 w 3810000"/>
              <a:gd name="connsiteY6" fmla="*/ 0 h 782082"/>
              <a:gd name="connsiteX7" fmla="*/ 3175000 w 3810000"/>
              <a:gd name="connsiteY7" fmla="*/ 0 h 782082"/>
              <a:gd name="connsiteX8" fmla="*/ 3679650 w 3810000"/>
              <a:gd name="connsiteY8" fmla="*/ 0 h 782082"/>
              <a:gd name="connsiteX9" fmla="*/ 3810000 w 3810000"/>
              <a:gd name="connsiteY9" fmla="*/ 130350 h 782082"/>
              <a:gd name="connsiteX10" fmla="*/ 3810000 w 3810000"/>
              <a:gd name="connsiteY10" fmla="*/ 456215 h 782082"/>
              <a:gd name="connsiteX11" fmla="*/ 4069042 w 3810000"/>
              <a:gd name="connsiteY11" fmla="*/ 504412 h 782082"/>
              <a:gd name="connsiteX12" fmla="*/ 3810000 w 3810000"/>
              <a:gd name="connsiteY12" fmla="*/ 651735 h 782082"/>
              <a:gd name="connsiteX13" fmla="*/ 3810000 w 3810000"/>
              <a:gd name="connsiteY13" fmla="*/ 651732 h 782082"/>
              <a:gd name="connsiteX14" fmla="*/ 3679650 w 3810000"/>
              <a:gd name="connsiteY14" fmla="*/ 782082 h 782082"/>
              <a:gd name="connsiteX15" fmla="*/ 3175000 w 3810000"/>
              <a:gd name="connsiteY15" fmla="*/ 782082 h 782082"/>
              <a:gd name="connsiteX16" fmla="*/ 2708275 w 3810000"/>
              <a:gd name="connsiteY16" fmla="*/ 782082 h 782082"/>
              <a:gd name="connsiteX17" fmla="*/ 2222500 w 3810000"/>
              <a:gd name="connsiteY17" fmla="*/ 782082 h 782082"/>
              <a:gd name="connsiteX18" fmla="*/ 2222500 w 3810000"/>
              <a:gd name="connsiteY18" fmla="*/ 782082 h 782082"/>
              <a:gd name="connsiteX19" fmla="*/ 1525117 w 3810000"/>
              <a:gd name="connsiteY19" fmla="*/ 782082 h 782082"/>
              <a:gd name="connsiteX20" fmla="*/ 869576 w 3810000"/>
              <a:gd name="connsiteY20" fmla="*/ 782082 h 782082"/>
              <a:gd name="connsiteX21" fmla="*/ 130350 w 3810000"/>
              <a:gd name="connsiteY21" fmla="*/ 782082 h 782082"/>
              <a:gd name="connsiteX22" fmla="*/ 0 w 3810000"/>
              <a:gd name="connsiteY22" fmla="*/ 651732 h 782082"/>
              <a:gd name="connsiteX23" fmla="*/ 0 w 3810000"/>
              <a:gd name="connsiteY23" fmla="*/ 651735 h 782082"/>
              <a:gd name="connsiteX24" fmla="*/ 0 w 3810000"/>
              <a:gd name="connsiteY24" fmla="*/ 456215 h 782082"/>
              <a:gd name="connsiteX25" fmla="*/ 0 w 3810000"/>
              <a:gd name="connsiteY25" fmla="*/ 456215 h 782082"/>
              <a:gd name="connsiteX26" fmla="*/ 0 w 3810000"/>
              <a:gd name="connsiteY26" fmla="*/ 130350 h 78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10000" h="782082" fill="none" extrusionOk="0">
                <a:moveTo>
                  <a:pt x="0" y="130350"/>
                </a:moveTo>
                <a:cubicBezTo>
                  <a:pt x="-4028" y="61863"/>
                  <a:pt x="43239" y="-7851"/>
                  <a:pt x="130350" y="0"/>
                </a:cubicBezTo>
                <a:cubicBezTo>
                  <a:pt x="326934" y="20086"/>
                  <a:pt x="637733" y="-3792"/>
                  <a:pt x="764969" y="0"/>
                </a:cubicBezTo>
                <a:cubicBezTo>
                  <a:pt x="892205" y="3792"/>
                  <a:pt x="1280152" y="-16361"/>
                  <a:pt x="1504195" y="0"/>
                </a:cubicBezTo>
                <a:cubicBezTo>
                  <a:pt x="1728238" y="16361"/>
                  <a:pt x="1989284" y="9014"/>
                  <a:pt x="2222500" y="0"/>
                </a:cubicBezTo>
                <a:lnTo>
                  <a:pt x="2222500" y="0"/>
                </a:lnTo>
                <a:cubicBezTo>
                  <a:pt x="2354334" y="-7899"/>
                  <a:pt x="2505098" y="-9017"/>
                  <a:pt x="2689225" y="0"/>
                </a:cubicBezTo>
                <a:cubicBezTo>
                  <a:pt x="2873352" y="9017"/>
                  <a:pt x="2960155" y="93"/>
                  <a:pt x="3175000" y="0"/>
                </a:cubicBezTo>
                <a:cubicBezTo>
                  <a:pt x="3333026" y="-1780"/>
                  <a:pt x="3487686" y="-3428"/>
                  <a:pt x="3679650" y="0"/>
                </a:cubicBezTo>
                <a:cubicBezTo>
                  <a:pt x="3748899" y="-921"/>
                  <a:pt x="3815839" y="55368"/>
                  <a:pt x="3810000" y="130350"/>
                </a:cubicBezTo>
                <a:cubicBezTo>
                  <a:pt x="3793714" y="258318"/>
                  <a:pt x="3809162" y="314735"/>
                  <a:pt x="3810000" y="456215"/>
                </a:cubicBezTo>
                <a:cubicBezTo>
                  <a:pt x="3874582" y="465009"/>
                  <a:pt x="4014049" y="484734"/>
                  <a:pt x="4069042" y="504412"/>
                </a:cubicBezTo>
                <a:cubicBezTo>
                  <a:pt x="3953461" y="584357"/>
                  <a:pt x="3940992" y="586908"/>
                  <a:pt x="3810000" y="651735"/>
                </a:cubicBezTo>
                <a:lnTo>
                  <a:pt x="3810000" y="651732"/>
                </a:lnTo>
                <a:cubicBezTo>
                  <a:pt x="3806547" y="726804"/>
                  <a:pt x="3754121" y="789389"/>
                  <a:pt x="3679650" y="782082"/>
                </a:cubicBezTo>
                <a:cubicBezTo>
                  <a:pt x="3436577" y="784877"/>
                  <a:pt x="3313795" y="776879"/>
                  <a:pt x="3175000" y="782082"/>
                </a:cubicBezTo>
                <a:cubicBezTo>
                  <a:pt x="3055208" y="799502"/>
                  <a:pt x="2891317" y="770072"/>
                  <a:pt x="2708275" y="782082"/>
                </a:cubicBezTo>
                <a:cubicBezTo>
                  <a:pt x="2525233" y="794092"/>
                  <a:pt x="2431438" y="779236"/>
                  <a:pt x="2222500" y="782082"/>
                </a:cubicBezTo>
                <a:lnTo>
                  <a:pt x="2222500" y="782082"/>
                </a:lnTo>
                <a:cubicBezTo>
                  <a:pt x="1885400" y="761082"/>
                  <a:pt x="1758790" y="784781"/>
                  <a:pt x="1525117" y="782082"/>
                </a:cubicBezTo>
                <a:cubicBezTo>
                  <a:pt x="1291444" y="779383"/>
                  <a:pt x="1075163" y="787275"/>
                  <a:pt x="869576" y="782082"/>
                </a:cubicBezTo>
                <a:cubicBezTo>
                  <a:pt x="663989" y="776889"/>
                  <a:pt x="414082" y="812613"/>
                  <a:pt x="130350" y="782082"/>
                </a:cubicBezTo>
                <a:cubicBezTo>
                  <a:pt x="57148" y="797205"/>
                  <a:pt x="-10107" y="723449"/>
                  <a:pt x="0" y="651732"/>
                </a:cubicBezTo>
                <a:lnTo>
                  <a:pt x="0" y="651735"/>
                </a:lnTo>
                <a:cubicBezTo>
                  <a:pt x="-7755" y="569278"/>
                  <a:pt x="-768" y="547907"/>
                  <a:pt x="0" y="456215"/>
                </a:cubicBezTo>
                <a:lnTo>
                  <a:pt x="0" y="456215"/>
                </a:lnTo>
                <a:cubicBezTo>
                  <a:pt x="14397" y="312448"/>
                  <a:pt x="7400" y="262585"/>
                  <a:pt x="0" y="130350"/>
                </a:cubicBezTo>
                <a:close/>
              </a:path>
              <a:path w="3810000" h="782082" stroke="0" extrusionOk="0">
                <a:moveTo>
                  <a:pt x="0" y="130350"/>
                </a:moveTo>
                <a:cubicBezTo>
                  <a:pt x="-8154" y="60702"/>
                  <a:pt x="56923" y="1789"/>
                  <a:pt x="130350" y="0"/>
                </a:cubicBezTo>
                <a:cubicBezTo>
                  <a:pt x="370896" y="-12627"/>
                  <a:pt x="471897" y="-7501"/>
                  <a:pt x="764969" y="0"/>
                </a:cubicBezTo>
                <a:cubicBezTo>
                  <a:pt x="1058041" y="7501"/>
                  <a:pt x="1268949" y="-21218"/>
                  <a:pt x="1483274" y="0"/>
                </a:cubicBezTo>
                <a:cubicBezTo>
                  <a:pt x="1697600" y="21218"/>
                  <a:pt x="2009477" y="-18310"/>
                  <a:pt x="2222500" y="0"/>
                </a:cubicBezTo>
                <a:lnTo>
                  <a:pt x="2222500" y="0"/>
                </a:lnTo>
                <a:cubicBezTo>
                  <a:pt x="2438850" y="-7871"/>
                  <a:pt x="2543011" y="9937"/>
                  <a:pt x="2689225" y="0"/>
                </a:cubicBezTo>
                <a:cubicBezTo>
                  <a:pt x="2835440" y="-9937"/>
                  <a:pt x="2954784" y="-7317"/>
                  <a:pt x="3175000" y="0"/>
                </a:cubicBezTo>
                <a:cubicBezTo>
                  <a:pt x="3386299" y="-18513"/>
                  <a:pt x="3504061" y="-24850"/>
                  <a:pt x="3679650" y="0"/>
                </a:cubicBezTo>
                <a:cubicBezTo>
                  <a:pt x="3744796" y="-7695"/>
                  <a:pt x="3798704" y="47910"/>
                  <a:pt x="3810000" y="130350"/>
                </a:cubicBezTo>
                <a:cubicBezTo>
                  <a:pt x="3807573" y="245288"/>
                  <a:pt x="3807072" y="343833"/>
                  <a:pt x="3810000" y="456215"/>
                </a:cubicBezTo>
                <a:cubicBezTo>
                  <a:pt x="3920772" y="489785"/>
                  <a:pt x="3976549" y="497703"/>
                  <a:pt x="4069042" y="504412"/>
                </a:cubicBezTo>
                <a:cubicBezTo>
                  <a:pt x="4009979" y="549497"/>
                  <a:pt x="3869478" y="610639"/>
                  <a:pt x="3810000" y="651735"/>
                </a:cubicBezTo>
                <a:lnTo>
                  <a:pt x="3810000" y="651732"/>
                </a:lnTo>
                <a:cubicBezTo>
                  <a:pt x="3796321" y="726967"/>
                  <a:pt x="3750203" y="788608"/>
                  <a:pt x="3679650" y="782082"/>
                </a:cubicBezTo>
                <a:cubicBezTo>
                  <a:pt x="3548464" y="760773"/>
                  <a:pt x="3362561" y="775135"/>
                  <a:pt x="3175000" y="782082"/>
                </a:cubicBezTo>
                <a:cubicBezTo>
                  <a:pt x="3057657" y="805903"/>
                  <a:pt x="2852623" y="768426"/>
                  <a:pt x="2689225" y="782082"/>
                </a:cubicBezTo>
                <a:cubicBezTo>
                  <a:pt x="2525828" y="795738"/>
                  <a:pt x="2392272" y="804528"/>
                  <a:pt x="2222500" y="782082"/>
                </a:cubicBezTo>
                <a:lnTo>
                  <a:pt x="2222500" y="782082"/>
                </a:lnTo>
                <a:cubicBezTo>
                  <a:pt x="2067930" y="757143"/>
                  <a:pt x="1841134" y="808564"/>
                  <a:pt x="1504195" y="782082"/>
                </a:cubicBezTo>
                <a:cubicBezTo>
                  <a:pt x="1167257" y="755600"/>
                  <a:pt x="1044792" y="785808"/>
                  <a:pt x="806812" y="782082"/>
                </a:cubicBezTo>
                <a:cubicBezTo>
                  <a:pt x="568832" y="778356"/>
                  <a:pt x="394662" y="789374"/>
                  <a:pt x="130350" y="782082"/>
                </a:cubicBezTo>
                <a:cubicBezTo>
                  <a:pt x="66398" y="782517"/>
                  <a:pt x="1297" y="713327"/>
                  <a:pt x="0" y="651732"/>
                </a:cubicBezTo>
                <a:lnTo>
                  <a:pt x="0" y="651735"/>
                </a:lnTo>
                <a:cubicBezTo>
                  <a:pt x="6170" y="558238"/>
                  <a:pt x="-1053" y="539842"/>
                  <a:pt x="0" y="456215"/>
                </a:cubicBezTo>
                <a:lnTo>
                  <a:pt x="0" y="456215"/>
                </a:lnTo>
                <a:cubicBezTo>
                  <a:pt x="-14874" y="318309"/>
                  <a:pt x="-423" y="199912"/>
                  <a:pt x="0" y="1303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266158542">
                  <a:prstGeom prst="wedgeRoundRectCallout">
                    <a:avLst>
                      <a:gd name="adj1" fmla="val 56799"/>
                      <a:gd name="adj2" fmla="val 14496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I’ll come to “Prioritize” last. (“URPP” is a terrible acronym.)</a:t>
            </a:r>
          </a:p>
        </p:txBody>
      </p:sp>
    </p:spTree>
    <p:extLst>
      <p:ext uri="{BB962C8B-B14F-4D97-AF65-F5344CB8AC3E}">
        <p14:creationId xmlns:p14="http://schemas.microsoft.com/office/powerpoint/2010/main" val="202551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progress. At least users know the app is doing something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This is the minimum you should do – print something every 3 seconds at least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365, 730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62FE5FE-C067-4DB7-95A1-7EA03157E3C8}"/>
              </a:ext>
            </a:extLst>
          </p:cNvPr>
          <p:cNvSpPr/>
          <p:nvPr/>
        </p:nvSpPr>
        <p:spPr>
          <a:xfrm>
            <a:off x="130554" y="212521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256BBF2-4423-42DB-98D8-DF12313BD9AF}"/>
              </a:ext>
            </a:extLst>
          </p:cNvPr>
          <p:cNvSpPr/>
          <p:nvPr/>
        </p:nvSpPr>
        <p:spPr>
          <a:xfrm>
            <a:off x="130554" y="3486253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A167B-CA9D-46A1-8925-06A5B6C2082D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forecast-print.py</a:t>
            </a:r>
          </a:p>
        </p:txBody>
      </p:sp>
    </p:spTree>
    <p:extLst>
      <p:ext uri="{BB962C8B-B14F-4D97-AF65-F5344CB8AC3E}">
        <p14:creationId xmlns:p14="http://schemas.microsoft.com/office/powerpoint/2010/main" val="7714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Logging() is more flexible. You can control levels, show time, and save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Always prefer logging() over print() when deploying in 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logging.basicConfig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level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logging.DEBUG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endParaRPr lang="en-US" dirty="0">
              <a:solidFill>
                <a:srgbClr val="6A9955"/>
              </a:solidFill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logging.info(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365, 730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nn-NO" b="0" dirty="0">
                <a:solidFill>
                  <a:srgbClr val="D4D4D4"/>
                </a:solidFill>
                <a:effectLst/>
                <a:latin typeface="Inconsolata, Consolas,  Fira Code"/>
              </a:rPr>
              <a:t>logging.debug(</a:t>
            </a:r>
            <a:r>
              <a:rPr lang="nn-NO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 </a:t>
            </a:r>
            <a:r>
              <a:rPr lang="nn-NO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nn-NO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nn-NO" b="0" dirty="0">
                <a:solidFill>
                  <a:srgbClr val="D4D4D4"/>
                </a:solidFill>
                <a:effectLst/>
                <a:latin typeface="Inconsolata, Consolas,  Fira Code"/>
              </a:rPr>
              <a:t>,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62FE5FE-C067-4DB7-95A1-7EA03157E3C8}"/>
              </a:ext>
            </a:extLst>
          </p:cNvPr>
          <p:cNvSpPr/>
          <p:nvPr/>
        </p:nvSpPr>
        <p:spPr>
          <a:xfrm>
            <a:off x="130554" y="2620346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256BBF2-4423-42DB-98D8-DF12313BD9AF}"/>
              </a:ext>
            </a:extLst>
          </p:cNvPr>
          <p:cNvSpPr/>
          <p:nvPr/>
        </p:nvSpPr>
        <p:spPr>
          <a:xfrm>
            <a:off x="130554" y="3999724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560341C-7395-4D10-A79B-177CDBBBCFF9}"/>
              </a:ext>
            </a:extLst>
          </p:cNvPr>
          <p:cNvSpPr/>
          <p:nvPr/>
        </p:nvSpPr>
        <p:spPr>
          <a:xfrm>
            <a:off x="130554" y="1279008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F6EEA-A587-4559-8EA0-26D843632D6B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forecast-logging.py</a:t>
            </a:r>
          </a:p>
        </p:txBody>
      </p:sp>
    </p:spTree>
    <p:extLst>
      <p:ext uri="{BB962C8B-B14F-4D97-AF65-F5344CB8AC3E}">
        <p14:creationId xmlns:p14="http://schemas.microsoft.com/office/powerpoint/2010/main" val="344553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7938-1668-403B-9001-A88CC2F0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dirty="0" err="1"/>
              <a:t>tqdm</a:t>
            </a:r>
            <a:r>
              <a:rPr lang="en-US" dirty="0"/>
              <a:t>() shows %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1DB4-90AC-4756-B097-02FF211519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tqdm</a:t>
            </a:r>
            <a:r>
              <a:rPr lang="en-US" dirty="0"/>
              <a:t> for interactive command line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79740-0ED2-4063-B3DE-6927872D4BB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C1D2E-640D-4A25-91C5-7A4EA0861B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0DBCE-2FAC-48B5-9FEB-12D971301F28}"/>
              </a:ext>
            </a:extLst>
          </p:cNvPr>
          <p:cNvSpPr txBox="1"/>
          <p:nvPr/>
        </p:nvSpPr>
        <p:spPr>
          <a:xfrm>
            <a:off x="243840" y="1143000"/>
            <a:ext cx="851916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3CC407C-7427-440F-B8A0-BDE30A4D6A0B}"/>
              </a:ext>
            </a:extLst>
          </p:cNvPr>
          <p:cNvSpPr/>
          <p:nvPr/>
        </p:nvSpPr>
        <p:spPr>
          <a:xfrm>
            <a:off x="130554" y="1815805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6B0B2368-8191-4417-A25E-C0EE708489F2}"/>
              </a:ext>
            </a:extLst>
          </p:cNvPr>
          <p:cNvSpPr/>
          <p:nvPr/>
        </p:nvSpPr>
        <p:spPr>
          <a:xfrm>
            <a:off x="130554" y="2882839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18025-856E-42B8-919C-ED8F0E070592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forecast-tqdm.py</a:t>
            </a:r>
          </a:p>
        </p:txBody>
      </p:sp>
    </p:spTree>
    <p:extLst>
      <p:ext uri="{BB962C8B-B14F-4D97-AF65-F5344CB8AC3E}">
        <p14:creationId xmlns:p14="http://schemas.microsoft.com/office/powerpoint/2010/main" val="115490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525F-A6BA-40A3-B888-890DE9AE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are a great way to share progress in web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D1AD9-4FA1-4192-9C0C-22EAC227BE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for live two-way communication on web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9D01E-1B7F-4F3D-ADE0-F24743DFA62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A4A90-64E9-48AB-B01B-2946F2534B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57A99-86FF-4B70-AA49-D63EA910D287}"/>
              </a:ext>
            </a:extLst>
          </p:cNvPr>
          <p:cNvSpPr txBox="1"/>
          <p:nvPr/>
        </p:nvSpPr>
        <p:spPr>
          <a:xfrm>
            <a:off x="243840" y="1143000"/>
            <a:ext cx="851916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handler.write_message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%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handler.write_message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%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A8339B4-8086-42F5-BB5F-B8C79E9F178A}"/>
              </a:ext>
            </a:extLst>
          </p:cNvPr>
          <p:cNvSpPr/>
          <p:nvPr/>
        </p:nvSpPr>
        <p:spPr>
          <a:xfrm>
            <a:off x="130554" y="2133600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AA6E5-389A-4296-9D81-4E44BB1E6A2A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foresocket.py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D2BD846E-B720-44C8-B866-EDBDD5D5B374}"/>
              </a:ext>
            </a:extLst>
          </p:cNvPr>
          <p:cNvSpPr/>
          <p:nvPr/>
        </p:nvSpPr>
        <p:spPr>
          <a:xfrm>
            <a:off x="130554" y="3429000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528F8B-2295-4BEA-BE59-DEEAFDEA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1241965"/>
            <a:ext cx="1625337" cy="4374069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1640ECE-9995-4CEF-8AB1-414CDA94B48A}"/>
              </a:ext>
            </a:extLst>
          </p:cNvPr>
          <p:cNvSpPr/>
          <p:nvPr/>
        </p:nvSpPr>
        <p:spPr>
          <a:xfrm>
            <a:off x="7620000" y="1676400"/>
            <a:ext cx="2819400" cy="990600"/>
          </a:xfrm>
          <a:custGeom>
            <a:avLst/>
            <a:gdLst>
              <a:gd name="connsiteX0" fmla="*/ 0 w 2819400"/>
              <a:gd name="connsiteY0" fmla="*/ 165103 h 990600"/>
              <a:gd name="connsiteX1" fmla="*/ 165103 w 2819400"/>
              <a:gd name="connsiteY1" fmla="*/ 0 h 990600"/>
              <a:gd name="connsiteX2" fmla="*/ 658285 w 2819400"/>
              <a:gd name="connsiteY2" fmla="*/ 0 h 990600"/>
              <a:gd name="connsiteX3" fmla="*/ 1121877 w 2819400"/>
              <a:gd name="connsiteY3" fmla="*/ 0 h 990600"/>
              <a:gd name="connsiteX4" fmla="*/ 1644650 w 2819400"/>
              <a:gd name="connsiteY4" fmla="*/ 0 h 990600"/>
              <a:gd name="connsiteX5" fmla="*/ 1644650 w 2819400"/>
              <a:gd name="connsiteY5" fmla="*/ 0 h 990600"/>
              <a:gd name="connsiteX6" fmla="*/ 2011172 w 2819400"/>
              <a:gd name="connsiteY6" fmla="*/ 0 h 990600"/>
              <a:gd name="connsiteX7" fmla="*/ 2349500 w 2819400"/>
              <a:gd name="connsiteY7" fmla="*/ 0 h 990600"/>
              <a:gd name="connsiteX8" fmla="*/ 2654297 w 2819400"/>
              <a:gd name="connsiteY8" fmla="*/ 0 h 990600"/>
              <a:gd name="connsiteX9" fmla="*/ 2819400 w 2819400"/>
              <a:gd name="connsiteY9" fmla="*/ 165103 h 990600"/>
              <a:gd name="connsiteX10" fmla="*/ 2819400 w 2819400"/>
              <a:gd name="connsiteY10" fmla="*/ 577850 h 990600"/>
              <a:gd name="connsiteX11" fmla="*/ 2988874 w 2819400"/>
              <a:gd name="connsiteY11" fmla="*/ 723108 h 990600"/>
              <a:gd name="connsiteX12" fmla="*/ 2819400 w 2819400"/>
              <a:gd name="connsiteY12" fmla="*/ 825500 h 990600"/>
              <a:gd name="connsiteX13" fmla="*/ 2819400 w 2819400"/>
              <a:gd name="connsiteY13" fmla="*/ 825497 h 990600"/>
              <a:gd name="connsiteX14" fmla="*/ 2654297 w 2819400"/>
              <a:gd name="connsiteY14" fmla="*/ 990600 h 990600"/>
              <a:gd name="connsiteX15" fmla="*/ 2349500 w 2819400"/>
              <a:gd name="connsiteY15" fmla="*/ 990600 h 990600"/>
              <a:gd name="connsiteX16" fmla="*/ 2004124 w 2819400"/>
              <a:gd name="connsiteY16" fmla="*/ 990600 h 990600"/>
              <a:gd name="connsiteX17" fmla="*/ 1644650 w 2819400"/>
              <a:gd name="connsiteY17" fmla="*/ 990600 h 990600"/>
              <a:gd name="connsiteX18" fmla="*/ 1644650 w 2819400"/>
              <a:gd name="connsiteY18" fmla="*/ 990600 h 990600"/>
              <a:gd name="connsiteX19" fmla="*/ 1166263 w 2819400"/>
              <a:gd name="connsiteY19" fmla="*/ 990600 h 990600"/>
              <a:gd name="connsiteX20" fmla="*/ 702672 w 2819400"/>
              <a:gd name="connsiteY20" fmla="*/ 990600 h 990600"/>
              <a:gd name="connsiteX21" fmla="*/ 165103 w 2819400"/>
              <a:gd name="connsiteY21" fmla="*/ 990600 h 990600"/>
              <a:gd name="connsiteX22" fmla="*/ 0 w 2819400"/>
              <a:gd name="connsiteY22" fmla="*/ 825497 h 990600"/>
              <a:gd name="connsiteX23" fmla="*/ 0 w 2819400"/>
              <a:gd name="connsiteY23" fmla="*/ 825500 h 990600"/>
              <a:gd name="connsiteX24" fmla="*/ 0 w 2819400"/>
              <a:gd name="connsiteY24" fmla="*/ 577850 h 990600"/>
              <a:gd name="connsiteX25" fmla="*/ 0 w 2819400"/>
              <a:gd name="connsiteY25" fmla="*/ 577850 h 990600"/>
              <a:gd name="connsiteX26" fmla="*/ 0 w 2819400"/>
              <a:gd name="connsiteY26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19400" h="990600" fill="none" extrusionOk="0">
                <a:moveTo>
                  <a:pt x="0" y="165103"/>
                </a:moveTo>
                <a:cubicBezTo>
                  <a:pt x="2574" y="60747"/>
                  <a:pt x="65903" y="1783"/>
                  <a:pt x="165103" y="0"/>
                </a:cubicBezTo>
                <a:cubicBezTo>
                  <a:pt x="388003" y="13405"/>
                  <a:pt x="443856" y="-11797"/>
                  <a:pt x="658285" y="0"/>
                </a:cubicBezTo>
                <a:cubicBezTo>
                  <a:pt x="872714" y="11797"/>
                  <a:pt x="1012783" y="-3204"/>
                  <a:pt x="1121877" y="0"/>
                </a:cubicBezTo>
                <a:cubicBezTo>
                  <a:pt x="1230971" y="3204"/>
                  <a:pt x="1424393" y="25252"/>
                  <a:pt x="1644650" y="0"/>
                </a:cubicBezTo>
                <a:lnTo>
                  <a:pt x="1644650" y="0"/>
                </a:lnTo>
                <a:cubicBezTo>
                  <a:pt x="1797186" y="17762"/>
                  <a:pt x="1840610" y="-462"/>
                  <a:pt x="2011172" y="0"/>
                </a:cubicBezTo>
                <a:cubicBezTo>
                  <a:pt x="2181734" y="462"/>
                  <a:pt x="2261725" y="12439"/>
                  <a:pt x="2349500" y="0"/>
                </a:cubicBezTo>
                <a:cubicBezTo>
                  <a:pt x="2485997" y="5089"/>
                  <a:pt x="2587641" y="-906"/>
                  <a:pt x="2654297" y="0"/>
                </a:cubicBezTo>
                <a:cubicBezTo>
                  <a:pt x="2745615" y="2569"/>
                  <a:pt x="2815234" y="76904"/>
                  <a:pt x="2819400" y="165103"/>
                </a:cubicBezTo>
                <a:cubicBezTo>
                  <a:pt x="2827221" y="257398"/>
                  <a:pt x="2804974" y="490458"/>
                  <a:pt x="2819400" y="577850"/>
                </a:cubicBezTo>
                <a:cubicBezTo>
                  <a:pt x="2888344" y="631669"/>
                  <a:pt x="2927093" y="659183"/>
                  <a:pt x="2988874" y="723108"/>
                </a:cubicBezTo>
                <a:cubicBezTo>
                  <a:pt x="2905811" y="771585"/>
                  <a:pt x="2863264" y="788962"/>
                  <a:pt x="2819400" y="825500"/>
                </a:cubicBezTo>
                <a:lnTo>
                  <a:pt x="2819400" y="825497"/>
                </a:lnTo>
                <a:cubicBezTo>
                  <a:pt x="2833153" y="901050"/>
                  <a:pt x="2760238" y="995522"/>
                  <a:pt x="2654297" y="990600"/>
                </a:cubicBezTo>
                <a:cubicBezTo>
                  <a:pt x="2572031" y="988743"/>
                  <a:pt x="2421127" y="995255"/>
                  <a:pt x="2349500" y="990600"/>
                </a:cubicBezTo>
                <a:cubicBezTo>
                  <a:pt x="2201087" y="1007647"/>
                  <a:pt x="2176646" y="1002562"/>
                  <a:pt x="2004124" y="990600"/>
                </a:cubicBezTo>
                <a:cubicBezTo>
                  <a:pt x="1831602" y="978638"/>
                  <a:pt x="1739454" y="1005676"/>
                  <a:pt x="1644650" y="990600"/>
                </a:cubicBezTo>
                <a:lnTo>
                  <a:pt x="1644650" y="990600"/>
                </a:lnTo>
                <a:cubicBezTo>
                  <a:pt x="1461764" y="993086"/>
                  <a:pt x="1315718" y="979164"/>
                  <a:pt x="1166263" y="990600"/>
                </a:cubicBezTo>
                <a:cubicBezTo>
                  <a:pt x="1016808" y="1002036"/>
                  <a:pt x="796793" y="1010205"/>
                  <a:pt x="702672" y="990600"/>
                </a:cubicBezTo>
                <a:cubicBezTo>
                  <a:pt x="608551" y="970995"/>
                  <a:pt x="393374" y="978591"/>
                  <a:pt x="165103" y="990600"/>
                </a:cubicBezTo>
                <a:cubicBezTo>
                  <a:pt x="81948" y="1001063"/>
                  <a:pt x="-1367" y="919201"/>
                  <a:pt x="0" y="825497"/>
                </a:cubicBezTo>
                <a:lnTo>
                  <a:pt x="0" y="825500"/>
                </a:lnTo>
                <a:cubicBezTo>
                  <a:pt x="-4839" y="725071"/>
                  <a:pt x="-11353" y="637890"/>
                  <a:pt x="0" y="577850"/>
                </a:cubicBezTo>
                <a:lnTo>
                  <a:pt x="0" y="577850"/>
                </a:lnTo>
                <a:cubicBezTo>
                  <a:pt x="3058" y="471342"/>
                  <a:pt x="9531" y="326740"/>
                  <a:pt x="0" y="165103"/>
                </a:cubicBezTo>
                <a:close/>
              </a:path>
              <a:path w="2819400" h="990600" stroke="0" extrusionOk="0">
                <a:moveTo>
                  <a:pt x="0" y="165103"/>
                </a:moveTo>
                <a:cubicBezTo>
                  <a:pt x="-10466" y="84542"/>
                  <a:pt x="58925" y="-15646"/>
                  <a:pt x="165103" y="0"/>
                </a:cubicBezTo>
                <a:cubicBezTo>
                  <a:pt x="333838" y="-21795"/>
                  <a:pt x="515172" y="-20450"/>
                  <a:pt x="628694" y="0"/>
                </a:cubicBezTo>
                <a:cubicBezTo>
                  <a:pt x="742216" y="20450"/>
                  <a:pt x="987643" y="-18176"/>
                  <a:pt x="1092286" y="0"/>
                </a:cubicBezTo>
                <a:cubicBezTo>
                  <a:pt x="1196929" y="18176"/>
                  <a:pt x="1527299" y="18924"/>
                  <a:pt x="1644650" y="0"/>
                </a:cubicBezTo>
                <a:lnTo>
                  <a:pt x="1644650" y="0"/>
                </a:lnTo>
                <a:cubicBezTo>
                  <a:pt x="1795706" y="-4977"/>
                  <a:pt x="1895401" y="1893"/>
                  <a:pt x="1975930" y="0"/>
                </a:cubicBezTo>
                <a:cubicBezTo>
                  <a:pt x="2056459" y="-1893"/>
                  <a:pt x="2181849" y="7775"/>
                  <a:pt x="2349500" y="0"/>
                </a:cubicBezTo>
                <a:cubicBezTo>
                  <a:pt x="2420525" y="-2812"/>
                  <a:pt x="2575349" y="-3781"/>
                  <a:pt x="2654297" y="0"/>
                </a:cubicBezTo>
                <a:cubicBezTo>
                  <a:pt x="2739346" y="-16879"/>
                  <a:pt x="2822323" y="79453"/>
                  <a:pt x="2819400" y="165103"/>
                </a:cubicBezTo>
                <a:cubicBezTo>
                  <a:pt x="2803035" y="282553"/>
                  <a:pt x="2837050" y="409082"/>
                  <a:pt x="2819400" y="577850"/>
                </a:cubicBezTo>
                <a:cubicBezTo>
                  <a:pt x="2880169" y="623584"/>
                  <a:pt x="2916500" y="650465"/>
                  <a:pt x="2988874" y="723108"/>
                </a:cubicBezTo>
                <a:cubicBezTo>
                  <a:pt x="2937527" y="753974"/>
                  <a:pt x="2851736" y="802172"/>
                  <a:pt x="2819400" y="825500"/>
                </a:cubicBezTo>
                <a:lnTo>
                  <a:pt x="2819400" y="825497"/>
                </a:lnTo>
                <a:cubicBezTo>
                  <a:pt x="2804460" y="932885"/>
                  <a:pt x="2751744" y="987684"/>
                  <a:pt x="2654297" y="990600"/>
                </a:cubicBezTo>
                <a:cubicBezTo>
                  <a:pt x="2509141" y="998923"/>
                  <a:pt x="2475208" y="1001765"/>
                  <a:pt x="2349500" y="990600"/>
                </a:cubicBezTo>
                <a:cubicBezTo>
                  <a:pt x="2221985" y="976687"/>
                  <a:pt x="2093289" y="995975"/>
                  <a:pt x="1997075" y="990600"/>
                </a:cubicBezTo>
                <a:cubicBezTo>
                  <a:pt x="1900862" y="985225"/>
                  <a:pt x="1771270" y="994002"/>
                  <a:pt x="1644650" y="990600"/>
                </a:cubicBezTo>
                <a:lnTo>
                  <a:pt x="1644650" y="990600"/>
                </a:lnTo>
                <a:cubicBezTo>
                  <a:pt x="1403517" y="973223"/>
                  <a:pt x="1329278" y="997191"/>
                  <a:pt x="1136672" y="990600"/>
                </a:cubicBezTo>
                <a:cubicBezTo>
                  <a:pt x="944066" y="984009"/>
                  <a:pt x="834212" y="985260"/>
                  <a:pt x="643490" y="990600"/>
                </a:cubicBezTo>
                <a:cubicBezTo>
                  <a:pt x="452768" y="995940"/>
                  <a:pt x="377798" y="1007221"/>
                  <a:pt x="165103" y="990600"/>
                </a:cubicBezTo>
                <a:cubicBezTo>
                  <a:pt x="61725" y="976729"/>
                  <a:pt x="-3712" y="936912"/>
                  <a:pt x="0" y="825497"/>
                </a:cubicBezTo>
                <a:lnTo>
                  <a:pt x="0" y="825500"/>
                </a:lnTo>
                <a:cubicBezTo>
                  <a:pt x="-10347" y="741736"/>
                  <a:pt x="6363" y="691089"/>
                  <a:pt x="0" y="577850"/>
                </a:cubicBezTo>
                <a:lnTo>
                  <a:pt x="0" y="577850"/>
                </a:lnTo>
                <a:cubicBezTo>
                  <a:pt x="11458" y="372607"/>
                  <a:pt x="-14268" y="264067"/>
                  <a:pt x="0" y="16510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196743619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built this app on 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  <a:hlinkClick r:id="rId3"/>
              </a:rPr>
              <a:t>Gramex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, to code faster</a:t>
            </a:r>
          </a:p>
          <a:p>
            <a:pPr algn="ctr"/>
            <a:r>
              <a:rPr lang="en-US" sz="1600" b="1" cap="small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Gramener.com/Gramex/</a:t>
            </a:r>
          </a:p>
        </p:txBody>
      </p:sp>
    </p:spTree>
    <p:extLst>
      <p:ext uri="{BB962C8B-B14F-4D97-AF65-F5344CB8AC3E}">
        <p14:creationId xmlns:p14="http://schemas.microsoft.com/office/powerpoint/2010/main" val="80678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5244-4E55-4B65-9518-5EC0CCE3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Set beatable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4293-5390-4D92-8F45-F6A74845FA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672D5-6AE7-4FA1-8B54-3C3578F134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F9D21F-2B29-42FE-829F-E9DCDDCE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840" y="1023393"/>
            <a:ext cx="1276528" cy="5258534"/>
          </a:xfrm>
          <a:prstGeom prst="rect">
            <a:avLst/>
          </a:prstGeom>
        </p:spPr>
      </p:pic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69A1859D-8BBE-456B-98B6-8C80948EB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57600"/>
            <a:ext cx="9810750" cy="1675006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F74BBFB-D483-451B-A94B-02DE7ABCDDB6}"/>
              </a:ext>
            </a:extLst>
          </p:cNvPr>
          <p:cNvSpPr/>
          <p:nvPr/>
        </p:nvSpPr>
        <p:spPr>
          <a:xfrm>
            <a:off x="1905000" y="1190630"/>
            <a:ext cx="4343400" cy="1415007"/>
          </a:xfrm>
          <a:custGeom>
            <a:avLst/>
            <a:gdLst>
              <a:gd name="connsiteX0" fmla="*/ 0 w 4343400"/>
              <a:gd name="connsiteY0" fmla="*/ 235839 h 1415007"/>
              <a:gd name="connsiteX1" fmla="*/ 235839 w 4343400"/>
              <a:gd name="connsiteY1" fmla="*/ 0 h 1415007"/>
              <a:gd name="connsiteX2" fmla="*/ 723900 w 4343400"/>
              <a:gd name="connsiteY2" fmla="*/ 0 h 1415007"/>
              <a:gd name="connsiteX3" fmla="*/ 723900 w 4343400"/>
              <a:gd name="connsiteY3" fmla="*/ 0 h 1415007"/>
              <a:gd name="connsiteX4" fmla="*/ 1288542 w 4343400"/>
              <a:gd name="connsiteY4" fmla="*/ 0 h 1415007"/>
              <a:gd name="connsiteX5" fmla="*/ 1809750 w 4343400"/>
              <a:gd name="connsiteY5" fmla="*/ 0 h 1415007"/>
              <a:gd name="connsiteX6" fmla="*/ 2430159 w 4343400"/>
              <a:gd name="connsiteY6" fmla="*/ 0 h 1415007"/>
              <a:gd name="connsiteX7" fmla="*/ 2958656 w 4343400"/>
              <a:gd name="connsiteY7" fmla="*/ 0 h 1415007"/>
              <a:gd name="connsiteX8" fmla="*/ 3487152 w 4343400"/>
              <a:gd name="connsiteY8" fmla="*/ 0 h 1415007"/>
              <a:gd name="connsiteX9" fmla="*/ 4107561 w 4343400"/>
              <a:gd name="connsiteY9" fmla="*/ 0 h 1415007"/>
              <a:gd name="connsiteX10" fmla="*/ 4343400 w 4343400"/>
              <a:gd name="connsiteY10" fmla="*/ 235839 h 1415007"/>
              <a:gd name="connsiteX11" fmla="*/ 4343400 w 4343400"/>
              <a:gd name="connsiteY11" fmla="*/ 825421 h 1415007"/>
              <a:gd name="connsiteX12" fmla="*/ 4343400 w 4343400"/>
              <a:gd name="connsiteY12" fmla="*/ 825421 h 1415007"/>
              <a:gd name="connsiteX13" fmla="*/ 4343400 w 4343400"/>
              <a:gd name="connsiteY13" fmla="*/ 1179173 h 1415007"/>
              <a:gd name="connsiteX14" fmla="*/ 4343400 w 4343400"/>
              <a:gd name="connsiteY14" fmla="*/ 1179168 h 1415007"/>
              <a:gd name="connsiteX15" fmla="*/ 4107561 w 4343400"/>
              <a:gd name="connsiteY15" fmla="*/ 1415007 h 1415007"/>
              <a:gd name="connsiteX16" fmla="*/ 3510130 w 4343400"/>
              <a:gd name="connsiteY16" fmla="*/ 1415007 h 1415007"/>
              <a:gd name="connsiteX17" fmla="*/ 2981634 w 4343400"/>
              <a:gd name="connsiteY17" fmla="*/ 1415007 h 1415007"/>
              <a:gd name="connsiteX18" fmla="*/ 2361225 w 4343400"/>
              <a:gd name="connsiteY18" fmla="*/ 1415007 h 1415007"/>
              <a:gd name="connsiteX19" fmla="*/ 1809750 w 4343400"/>
              <a:gd name="connsiteY19" fmla="*/ 1415007 h 1415007"/>
              <a:gd name="connsiteX20" fmla="*/ 1277684 w 4343400"/>
              <a:gd name="connsiteY20" fmla="*/ 1415007 h 1415007"/>
              <a:gd name="connsiteX21" fmla="*/ 723900 w 4343400"/>
              <a:gd name="connsiteY21" fmla="*/ 1415007 h 1415007"/>
              <a:gd name="connsiteX22" fmla="*/ 723900 w 4343400"/>
              <a:gd name="connsiteY22" fmla="*/ 1415007 h 1415007"/>
              <a:gd name="connsiteX23" fmla="*/ 235839 w 4343400"/>
              <a:gd name="connsiteY23" fmla="*/ 1415007 h 1415007"/>
              <a:gd name="connsiteX24" fmla="*/ 0 w 4343400"/>
              <a:gd name="connsiteY24" fmla="*/ 1179168 h 1415007"/>
              <a:gd name="connsiteX25" fmla="*/ 0 w 4343400"/>
              <a:gd name="connsiteY25" fmla="*/ 1179173 h 1415007"/>
              <a:gd name="connsiteX26" fmla="*/ -244186 w 4343400"/>
              <a:gd name="connsiteY26" fmla="*/ 1051237 h 1415007"/>
              <a:gd name="connsiteX27" fmla="*/ 0 w 4343400"/>
              <a:gd name="connsiteY27" fmla="*/ 825421 h 1415007"/>
              <a:gd name="connsiteX28" fmla="*/ 0 w 4343400"/>
              <a:gd name="connsiteY28" fmla="*/ 235839 h 14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43400" h="1415007" fill="none" extrusionOk="0">
                <a:moveTo>
                  <a:pt x="0" y="235839"/>
                </a:moveTo>
                <a:cubicBezTo>
                  <a:pt x="-1667" y="101369"/>
                  <a:pt x="112429" y="25440"/>
                  <a:pt x="235839" y="0"/>
                </a:cubicBezTo>
                <a:cubicBezTo>
                  <a:pt x="446839" y="829"/>
                  <a:pt x="546945" y="18439"/>
                  <a:pt x="723900" y="0"/>
                </a:cubicBezTo>
                <a:lnTo>
                  <a:pt x="723900" y="0"/>
                </a:lnTo>
                <a:cubicBezTo>
                  <a:pt x="920124" y="-4858"/>
                  <a:pt x="1079406" y="16756"/>
                  <a:pt x="1288542" y="0"/>
                </a:cubicBezTo>
                <a:cubicBezTo>
                  <a:pt x="1497678" y="-16756"/>
                  <a:pt x="1610847" y="-1665"/>
                  <a:pt x="1809750" y="0"/>
                </a:cubicBezTo>
                <a:cubicBezTo>
                  <a:pt x="1998826" y="-11269"/>
                  <a:pt x="2177902" y="-12887"/>
                  <a:pt x="2430159" y="0"/>
                </a:cubicBezTo>
                <a:cubicBezTo>
                  <a:pt x="2682416" y="12887"/>
                  <a:pt x="2783538" y="-5109"/>
                  <a:pt x="2958656" y="0"/>
                </a:cubicBezTo>
                <a:cubicBezTo>
                  <a:pt x="3133774" y="5109"/>
                  <a:pt x="3224971" y="21457"/>
                  <a:pt x="3487152" y="0"/>
                </a:cubicBezTo>
                <a:cubicBezTo>
                  <a:pt x="3749333" y="-21457"/>
                  <a:pt x="3931912" y="5417"/>
                  <a:pt x="4107561" y="0"/>
                </a:cubicBezTo>
                <a:cubicBezTo>
                  <a:pt x="4251989" y="-4931"/>
                  <a:pt x="4350603" y="110148"/>
                  <a:pt x="4343400" y="235839"/>
                </a:cubicBezTo>
                <a:cubicBezTo>
                  <a:pt x="4336800" y="437995"/>
                  <a:pt x="4346651" y="554918"/>
                  <a:pt x="4343400" y="825421"/>
                </a:cubicBezTo>
                <a:lnTo>
                  <a:pt x="4343400" y="825421"/>
                </a:lnTo>
                <a:cubicBezTo>
                  <a:pt x="4336419" y="977486"/>
                  <a:pt x="4342776" y="1078232"/>
                  <a:pt x="4343400" y="1179173"/>
                </a:cubicBezTo>
                <a:lnTo>
                  <a:pt x="4343400" y="1179168"/>
                </a:lnTo>
                <a:cubicBezTo>
                  <a:pt x="4337636" y="1313960"/>
                  <a:pt x="4242810" y="1446556"/>
                  <a:pt x="4107561" y="1415007"/>
                </a:cubicBezTo>
                <a:cubicBezTo>
                  <a:pt x="3847412" y="1411031"/>
                  <a:pt x="3752926" y="1438550"/>
                  <a:pt x="3510130" y="1415007"/>
                </a:cubicBezTo>
                <a:cubicBezTo>
                  <a:pt x="3267334" y="1391464"/>
                  <a:pt x="3127000" y="1413563"/>
                  <a:pt x="2981634" y="1415007"/>
                </a:cubicBezTo>
                <a:cubicBezTo>
                  <a:pt x="2836268" y="1416451"/>
                  <a:pt x="2630420" y="1438490"/>
                  <a:pt x="2361225" y="1415007"/>
                </a:cubicBezTo>
                <a:cubicBezTo>
                  <a:pt x="2092030" y="1391524"/>
                  <a:pt x="1990586" y="1400948"/>
                  <a:pt x="1809750" y="1415007"/>
                </a:cubicBezTo>
                <a:cubicBezTo>
                  <a:pt x="1568058" y="1434515"/>
                  <a:pt x="1497326" y="1389919"/>
                  <a:pt x="1277684" y="1415007"/>
                </a:cubicBezTo>
                <a:cubicBezTo>
                  <a:pt x="1058042" y="1440095"/>
                  <a:pt x="873012" y="1388967"/>
                  <a:pt x="723900" y="1415007"/>
                </a:cubicBezTo>
                <a:lnTo>
                  <a:pt x="723900" y="1415007"/>
                </a:lnTo>
                <a:cubicBezTo>
                  <a:pt x="604604" y="1422141"/>
                  <a:pt x="410141" y="1432378"/>
                  <a:pt x="235839" y="1415007"/>
                </a:cubicBezTo>
                <a:cubicBezTo>
                  <a:pt x="102322" y="1417551"/>
                  <a:pt x="5067" y="1304843"/>
                  <a:pt x="0" y="1179168"/>
                </a:cubicBezTo>
                <a:lnTo>
                  <a:pt x="0" y="1179173"/>
                </a:lnTo>
                <a:cubicBezTo>
                  <a:pt x="-74999" y="1144599"/>
                  <a:pt x="-160205" y="1101186"/>
                  <a:pt x="-244186" y="1051237"/>
                </a:cubicBezTo>
                <a:cubicBezTo>
                  <a:pt x="-173204" y="998583"/>
                  <a:pt x="-89135" y="905655"/>
                  <a:pt x="0" y="825421"/>
                </a:cubicBezTo>
                <a:cubicBezTo>
                  <a:pt x="10998" y="596761"/>
                  <a:pt x="-6008" y="478975"/>
                  <a:pt x="0" y="235839"/>
                </a:cubicBezTo>
                <a:close/>
              </a:path>
              <a:path w="4343400" h="1415007" stroke="0" extrusionOk="0">
                <a:moveTo>
                  <a:pt x="0" y="235839"/>
                </a:moveTo>
                <a:cubicBezTo>
                  <a:pt x="-21042" y="88131"/>
                  <a:pt x="86472" y="16671"/>
                  <a:pt x="235839" y="0"/>
                </a:cubicBezTo>
                <a:cubicBezTo>
                  <a:pt x="380667" y="-23489"/>
                  <a:pt x="561130" y="-10706"/>
                  <a:pt x="723900" y="0"/>
                </a:cubicBezTo>
                <a:lnTo>
                  <a:pt x="723900" y="0"/>
                </a:lnTo>
                <a:cubicBezTo>
                  <a:pt x="850910" y="-19251"/>
                  <a:pt x="980289" y="-17774"/>
                  <a:pt x="1234250" y="0"/>
                </a:cubicBezTo>
                <a:cubicBezTo>
                  <a:pt x="1488211" y="17774"/>
                  <a:pt x="1595005" y="-3562"/>
                  <a:pt x="1809750" y="0"/>
                </a:cubicBezTo>
                <a:cubicBezTo>
                  <a:pt x="1962426" y="21580"/>
                  <a:pt x="2194211" y="8631"/>
                  <a:pt x="2361225" y="0"/>
                </a:cubicBezTo>
                <a:cubicBezTo>
                  <a:pt x="2528239" y="-8631"/>
                  <a:pt x="2819738" y="16514"/>
                  <a:pt x="2981634" y="0"/>
                </a:cubicBezTo>
                <a:cubicBezTo>
                  <a:pt x="3143530" y="-16514"/>
                  <a:pt x="3434908" y="-25283"/>
                  <a:pt x="3579064" y="0"/>
                </a:cubicBezTo>
                <a:cubicBezTo>
                  <a:pt x="3723220" y="25283"/>
                  <a:pt x="3844947" y="21138"/>
                  <a:pt x="4107561" y="0"/>
                </a:cubicBezTo>
                <a:cubicBezTo>
                  <a:pt x="4248760" y="10137"/>
                  <a:pt x="4336790" y="109444"/>
                  <a:pt x="4343400" y="235839"/>
                </a:cubicBezTo>
                <a:cubicBezTo>
                  <a:pt x="4316567" y="411572"/>
                  <a:pt x="4351942" y="699772"/>
                  <a:pt x="4343400" y="825421"/>
                </a:cubicBezTo>
                <a:lnTo>
                  <a:pt x="4343400" y="825421"/>
                </a:lnTo>
                <a:cubicBezTo>
                  <a:pt x="4353980" y="955410"/>
                  <a:pt x="4346307" y="1005551"/>
                  <a:pt x="4343400" y="1179173"/>
                </a:cubicBezTo>
                <a:lnTo>
                  <a:pt x="4343400" y="1179168"/>
                </a:lnTo>
                <a:cubicBezTo>
                  <a:pt x="4357663" y="1319591"/>
                  <a:pt x="4238020" y="1411604"/>
                  <a:pt x="4107561" y="1415007"/>
                </a:cubicBezTo>
                <a:cubicBezTo>
                  <a:pt x="3887567" y="1425846"/>
                  <a:pt x="3793138" y="1425347"/>
                  <a:pt x="3579064" y="1415007"/>
                </a:cubicBezTo>
                <a:cubicBezTo>
                  <a:pt x="3364990" y="1404667"/>
                  <a:pt x="3193856" y="1393509"/>
                  <a:pt x="3004612" y="1415007"/>
                </a:cubicBezTo>
                <a:cubicBezTo>
                  <a:pt x="2815368" y="1436505"/>
                  <a:pt x="2671133" y="1429366"/>
                  <a:pt x="2453137" y="1415007"/>
                </a:cubicBezTo>
                <a:cubicBezTo>
                  <a:pt x="2235141" y="1400648"/>
                  <a:pt x="1984500" y="1418153"/>
                  <a:pt x="1809750" y="1415007"/>
                </a:cubicBezTo>
                <a:cubicBezTo>
                  <a:pt x="1637480" y="1442647"/>
                  <a:pt x="1441717" y="1394990"/>
                  <a:pt x="1245108" y="1415007"/>
                </a:cubicBezTo>
                <a:cubicBezTo>
                  <a:pt x="1048499" y="1435024"/>
                  <a:pt x="883403" y="1391155"/>
                  <a:pt x="723900" y="1415007"/>
                </a:cubicBezTo>
                <a:lnTo>
                  <a:pt x="723900" y="1415007"/>
                </a:lnTo>
                <a:cubicBezTo>
                  <a:pt x="575804" y="1422264"/>
                  <a:pt x="441545" y="1439335"/>
                  <a:pt x="235839" y="1415007"/>
                </a:cubicBezTo>
                <a:cubicBezTo>
                  <a:pt x="101202" y="1400281"/>
                  <a:pt x="20899" y="1317512"/>
                  <a:pt x="0" y="1179168"/>
                </a:cubicBezTo>
                <a:lnTo>
                  <a:pt x="0" y="1179173"/>
                </a:lnTo>
                <a:cubicBezTo>
                  <a:pt x="-80387" y="1145022"/>
                  <a:pt x="-162608" y="1089283"/>
                  <a:pt x="-244186" y="1051237"/>
                </a:cubicBezTo>
                <a:cubicBezTo>
                  <a:pt x="-143510" y="953827"/>
                  <a:pt x="-116693" y="934607"/>
                  <a:pt x="0" y="825421"/>
                </a:cubicBezTo>
                <a:cubicBezTo>
                  <a:pt x="-17321" y="691108"/>
                  <a:pt x="7569" y="529485"/>
                  <a:pt x="0" y="23583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522526731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was working on a project with the Ministry of Finance.</a:t>
            </a:r>
          </a:p>
          <a:p>
            <a:endParaRPr lang="en-US" cap="small" dirty="0">
              <a:solidFill>
                <a:sysClr val="windowText" lastClr="000000"/>
              </a:solidFill>
              <a:latin typeface="Architects Daughter" pitchFamily="2" charset="0"/>
            </a:endParaRPr>
          </a:p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Data was large. Network was slow.</a:t>
            </a:r>
          </a:p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didn’t want to take risks. So…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17C9F07-285B-4784-8F87-4583EEBD9ECB}"/>
              </a:ext>
            </a:extLst>
          </p:cNvPr>
          <p:cNvSpPr/>
          <p:nvPr/>
        </p:nvSpPr>
        <p:spPr>
          <a:xfrm>
            <a:off x="6934200" y="2514600"/>
            <a:ext cx="4343400" cy="785411"/>
          </a:xfrm>
          <a:custGeom>
            <a:avLst/>
            <a:gdLst>
              <a:gd name="connsiteX0" fmla="*/ 0 w 4343400"/>
              <a:gd name="connsiteY0" fmla="*/ 130904 h 785411"/>
              <a:gd name="connsiteX1" fmla="*/ 130904 w 4343400"/>
              <a:gd name="connsiteY1" fmla="*/ 0 h 785411"/>
              <a:gd name="connsiteX2" fmla="*/ 723900 w 4343400"/>
              <a:gd name="connsiteY2" fmla="*/ 0 h 785411"/>
              <a:gd name="connsiteX3" fmla="*/ 723900 w 4343400"/>
              <a:gd name="connsiteY3" fmla="*/ 0 h 785411"/>
              <a:gd name="connsiteX4" fmla="*/ 1266825 w 4343400"/>
              <a:gd name="connsiteY4" fmla="*/ 0 h 785411"/>
              <a:gd name="connsiteX5" fmla="*/ 1809750 w 4343400"/>
              <a:gd name="connsiteY5" fmla="*/ 0 h 785411"/>
              <a:gd name="connsiteX6" fmla="*/ 2386409 w 4343400"/>
              <a:gd name="connsiteY6" fmla="*/ 0 h 785411"/>
              <a:gd name="connsiteX7" fmla="*/ 2987096 w 4343400"/>
              <a:gd name="connsiteY7" fmla="*/ 0 h 785411"/>
              <a:gd name="connsiteX8" fmla="*/ 3587782 w 4343400"/>
              <a:gd name="connsiteY8" fmla="*/ 0 h 785411"/>
              <a:gd name="connsiteX9" fmla="*/ 4212496 w 4343400"/>
              <a:gd name="connsiteY9" fmla="*/ 0 h 785411"/>
              <a:gd name="connsiteX10" fmla="*/ 4343400 w 4343400"/>
              <a:gd name="connsiteY10" fmla="*/ 130904 h 785411"/>
              <a:gd name="connsiteX11" fmla="*/ 4343400 w 4343400"/>
              <a:gd name="connsiteY11" fmla="*/ 458156 h 785411"/>
              <a:gd name="connsiteX12" fmla="*/ 4343400 w 4343400"/>
              <a:gd name="connsiteY12" fmla="*/ 458156 h 785411"/>
              <a:gd name="connsiteX13" fmla="*/ 4343400 w 4343400"/>
              <a:gd name="connsiteY13" fmla="*/ 654509 h 785411"/>
              <a:gd name="connsiteX14" fmla="*/ 4343400 w 4343400"/>
              <a:gd name="connsiteY14" fmla="*/ 654507 h 785411"/>
              <a:gd name="connsiteX15" fmla="*/ 4212496 w 4343400"/>
              <a:gd name="connsiteY15" fmla="*/ 785411 h 785411"/>
              <a:gd name="connsiteX16" fmla="*/ 3587782 w 4343400"/>
              <a:gd name="connsiteY16" fmla="*/ 785411 h 785411"/>
              <a:gd name="connsiteX17" fmla="*/ 3011123 w 4343400"/>
              <a:gd name="connsiteY17" fmla="*/ 785411 h 785411"/>
              <a:gd name="connsiteX18" fmla="*/ 2482519 w 4343400"/>
              <a:gd name="connsiteY18" fmla="*/ 785411 h 785411"/>
              <a:gd name="connsiteX19" fmla="*/ 1809750 w 4343400"/>
              <a:gd name="connsiteY19" fmla="*/ 785411 h 785411"/>
              <a:gd name="connsiteX20" fmla="*/ 1334336 w 4343400"/>
              <a:gd name="connsiteY20" fmla="*/ 882684 h 785411"/>
              <a:gd name="connsiteX21" fmla="*/ 723900 w 4343400"/>
              <a:gd name="connsiteY21" fmla="*/ 785411 h 785411"/>
              <a:gd name="connsiteX22" fmla="*/ 130904 w 4343400"/>
              <a:gd name="connsiteY22" fmla="*/ 785411 h 785411"/>
              <a:gd name="connsiteX23" fmla="*/ 0 w 4343400"/>
              <a:gd name="connsiteY23" fmla="*/ 654507 h 785411"/>
              <a:gd name="connsiteX24" fmla="*/ 0 w 4343400"/>
              <a:gd name="connsiteY24" fmla="*/ 654509 h 785411"/>
              <a:gd name="connsiteX25" fmla="*/ 0 w 4343400"/>
              <a:gd name="connsiteY25" fmla="*/ 458156 h 785411"/>
              <a:gd name="connsiteX26" fmla="*/ 0 w 4343400"/>
              <a:gd name="connsiteY26" fmla="*/ 458156 h 785411"/>
              <a:gd name="connsiteX27" fmla="*/ 0 w 4343400"/>
              <a:gd name="connsiteY27" fmla="*/ 130904 h 78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43400" h="785411" fill="none" extrusionOk="0">
                <a:moveTo>
                  <a:pt x="0" y="130904"/>
                </a:moveTo>
                <a:cubicBezTo>
                  <a:pt x="850" y="71360"/>
                  <a:pt x="61501" y="1589"/>
                  <a:pt x="130904" y="0"/>
                </a:cubicBezTo>
                <a:cubicBezTo>
                  <a:pt x="287653" y="-8530"/>
                  <a:pt x="450316" y="20248"/>
                  <a:pt x="723900" y="0"/>
                </a:cubicBezTo>
                <a:lnTo>
                  <a:pt x="723900" y="0"/>
                </a:lnTo>
                <a:cubicBezTo>
                  <a:pt x="882843" y="-6337"/>
                  <a:pt x="1008119" y="-8996"/>
                  <a:pt x="1266825" y="0"/>
                </a:cubicBezTo>
                <a:cubicBezTo>
                  <a:pt x="1525531" y="8996"/>
                  <a:pt x="1678151" y="-16968"/>
                  <a:pt x="1809750" y="0"/>
                </a:cubicBezTo>
                <a:cubicBezTo>
                  <a:pt x="2094710" y="7585"/>
                  <a:pt x="2104997" y="12939"/>
                  <a:pt x="2386409" y="0"/>
                </a:cubicBezTo>
                <a:cubicBezTo>
                  <a:pt x="2667821" y="-12939"/>
                  <a:pt x="2724540" y="-3846"/>
                  <a:pt x="2987096" y="0"/>
                </a:cubicBezTo>
                <a:cubicBezTo>
                  <a:pt x="3249652" y="3846"/>
                  <a:pt x="3365180" y="10642"/>
                  <a:pt x="3587782" y="0"/>
                </a:cubicBezTo>
                <a:cubicBezTo>
                  <a:pt x="3810384" y="-10642"/>
                  <a:pt x="4059105" y="27105"/>
                  <a:pt x="4212496" y="0"/>
                </a:cubicBezTo>
                <a:cubicBezTo>
                  <a:pt x="4288986" y="3929"/>
                  <a:pt x="4355853" y="46758"/>
                  <a:pt x="4343400" y="130904"/>
                </a:cubicBezTo>
                <a:cubicBezTo>
                  <a:pt x="4353163" y="291915"/>
                  <a:pt x="4333366" y="324082"/>
                  <a:pt x="4343400" y="458156"/>
                </a:cubicBezTo>
                <a:lnTo>
                  <a:pt x="4343400" y="458156"/>
                </a:lnTo>
                <a:cubicBezTo>
                  <a:pt x="4336481" y="511285"/>
                  <a:pt x="4347377" y="564308"/>
                  <a:pt x="4343400" y="654509"/>
                </a:cubicBezTo>
                <a:lnTo>
                  <a:pt x="4343400" y="654507"/>
                </a:lnTo>
                <a:cubicBezTo>
                  <a:pt x="4357701" y="732533"/>
                  <a:pt x="4296289" y="777328"/>
                  <a:pt x="4212496" y="785411"/>
                </a:cubicBezTo>
                <a:cubicBezTo>
                  <a:pt x="4017274" y="810137"/>
                  <a:pt x="3734626" y="776231"/>
                  <a:pt x="3587782" y="785411"/>
                </a:cubicBezTo>
                <a:cubicBezTo>
                  <a:pt x="3440938" y="794591"/>
                  <a:pt x="3191864" y="814049"/>
                  <a:pt x="3011123" y="785411"/>
                </a:cubicBezTo>
                <a:cubicBezTo>
                  <a:pt x="2830382" y="756773"/>
                  <a:pt x="2653214" y="794235"/>
                  <a:pt x="2482519" y="785411"/>
                </a:cubicBezTo>
                <a:cubicBezTo>
                  <a:pt x="2311824" y="776587"/>
                  <a:pt x="2005594" y="752304"/>
                  <a:pt x="1809750" y="785411"/>
                </a:cubicBezTo>
                <a:cubicBezTo>
                  <a:pt x="1603412" y="834648"/>
                  <a:pt x="1443474" y="876427"/>
                  <a:pt x="1334336" y="882684"/>
                </a:cubicBezTo>
                <a:cubicBezTo>
                  <a:pt x="1161599" y="833268"/>
                  <a:pt x="850428" y="807975"/>
                  <a:pt x="723900" y="785411"/>
                </a:cubicBezTo>
                <a:cubicBezTo>
                  <a:pt x="558069" y="771638"/>
                  <a:pt x="280580" y="814997"/>
                  <a:pt x="130904" y="785411"/>
                </a:cubicBezTo>
                <a:cubicBezTo>
                  <a:pt x="72101" y="773395"/>
                  <a:pt x="9651" y="733685"/>
                  <a:pt x="0" y="654507"/>
                </a:cubicBezTo>
                <a:lnTo>
                  <a:pt x="0" y="654509"/>
                </a:lnTo>
                <a:cubicBezTo>
                  <a:pt x="1956" y="600180"/>
                  <a:pt x="5313" y="537632"/>
                  <a:pt x="0" y="458156"/>
                </a:cubicBezTo>
                <a:lnTo>
                  <a:pt x="0" y="458156"/>
                </a:lnTo>
                <a:cubicBezTo>
                  <a:pt x="-3084" y="303206"/>
                  <a:pt x="-3640" y="292745"/>
                  <a:pt x="0" y="130904"/>
                </a:cubicBezTo>
                <a:close/>
              </a:path>
              <a:path w="4343400" h="785411" stroke="0" extrusionOk="0">
                <a:moveTo>
                  <a:pt x="0" y="130904"/>
                </a:moveTo>
                <a:cubicBezTo>
                  <a:pt x="-4139" y="56379"/>
                  <a:pt x="55991" y="-3157"/>
                  <a:pt x="130904" y="0"/>
                </a:cubicBezTo>
                <a:cubicBezTo>
                  <a:pt x="424745" y="-4025"/>
                  <a:pt x="491326" y="-5958"/>
                  <a:pt x="723900" y="0"/>
                </a:cubicBezTo>
                <a:lnTo>
                  <a:pt x="723900" y="0"/>
                </a:lnTo>
                <a:cubicBezTo>
                  <a:pt x="841194" y="20193"/>
                  <a:pt x="1078360" y="-21431"/>
                  <a:pt x="1234250" y="0"/>
                </a:cubicBezTo>
                <a:cubicBezTo>
                  <a:pt x="1390140" y="21431"/>
                  <a:pt x="1653733" y="-522"/>
                  <a:pt x="1809750" y="0"/>
                </a:cubicBezTo>
                <a:cubicBezTo>
                  <a:pt x="1974325" y="-16064"/>
                  <a:pt x="2111312" y="-8266"/>
                  <a:pt x="2410437" y="0"/>
                </a:cubicBezTo>
                <a:cubicBezTo>
                  <a:pt x="2709562" y="8266"/>
                  <a:pt x="2860284" y="-27202"/>
                  <a:pt x="3011123" y="0"/>
                </a:cubicBezTo>
                <a:cubicBezTo>
                  <a:pt x="3161962" y="27202"/>
                  <a:pt x="3461218" y="21947"/>
                  <a:pt x="3659864" y="0"/>
                </a:cubicBezTo>
                <a:cubicBezTo>
                  <a:pt x="3858510" y="-21947"/>
                  <a:pt x="4077022" y="17578"/>
                  <a:pt x="4212496" y="0"/>
                </a:cubicBezTo>
                <a:cubicBezTo>
                  <a:pt x="4275297" y="4353"/>
                  <a:pt x="4346823" y="56806"/>
                  <a:pt x="4343400" y="130904"/>
                </a:cubicBezTo>
                <a:cubicBezTo>
                  <a:pt x="4348280" y="294110"/>
                  <a:pt x="4328767" y="346127"/>
                  <a:pt x="4343400" y="458156"/>
                </a:cubicBezTo>
                <a:lnTo>
                  <a:pt x="4343400" y="458156"/>
                </a:lnTo>
                <a:cubicBezTo>
                  <a:pt x="4348109" y="514943"/>
                  <a:pt x="4348652" y="605482"/>
                  <a:pt x="4343400" y="654509"/>
                </a:cubicBezTo>
                <a:lnTo>
                  <a:pt x="4343400" y="654507"/>
                </a:lnTo>
                <a:cubicBezTo>
                  <a:pt x="4333892" y="735200"/>
                  <a:pt x="4271871" y="773085"/>
                  <a:pt x="4212496" y="785411"/>
                </a:cubicBezTo>
                <a:cubicBezTo>
                  <a:pt x="4073352" y="797838"/>
                  <a:pt x="3806353" y="785337"/>
                  <a:pt x="3635837" y="785411"/>
                </a:cubicBezTo>
                <a:cubicBezTo>
                  <a:pt x="3465321" y="785485"/>
                  <a:pt x="3195654" y="771830"/>
                  <a:pt x="3083205" y="785411"/>
                </a:cubicBezTo>
                <a:cubicBezTo>
                  <a:pt x="2970756" y="798992"/>
                  <a:pt x="2693541" y="809601"/>
                  <a:pt x="2554601" y="785411"/>
                </a:cubicBezTo>
                <a:cubicBezTo>
                  <a:pt x="2415661" y="761221"/>
                  <a:pt x="2073504" y="762046"/>
                  <a:pt x="1809750" y="785411"/>
                </a:cubicBezTo>
                <a:cubicBezTo>
                  <a:pt x="1597700" y="810117"/>
                  <a:pt x="1500180" y="863513"/>
                  <a:pt x="1334336" y="882684"/>
                </a:cubicBezTo>
                <a:cubicBezTo>
                  <a:pt x="1060820" y="809694"/>
                  <a:pt x="893679" y="795581"/>
                  <a:pt x="723900" y="785411"/>
                </a:cubicBezTo>
                <a:cubicBezTo>
                  <a:pt x="517905" y="775203"/>
                  <a:pt x="286332" y="806377"/>
                  <a:pt x="130904" y="785411"/>
                </a:cubicBezTo>
                <a:cubicBezTo>
                  <a:pt x="58586" y="787355"/>
                  <a:pt x="266" y="740600"/>
                  <a:pt x="0" y="654507"/>
                </a:cubicBezTo>
                <a:lnTo>
                  <a:pt x="0" y="654509"/>
                </a:lnTo>
                <a:cubicBezTo>
                  <a:pt x="7675" y="580203"/>
                  <a:pt x="-3877" y="549007"/>
                  <a:pt x="0" y="458156"/>
                </a:cubicBezTo>
                <a:lnTo>
                  <a:pt x="0" y="458156"/>
                </a:lnTo>
                <a:cubicBezTo>
                  <a:pt x="-2017" y="363749"/>
                  <a:pt x="8016" y="219410"/>
                  <a:pt x="0" y="1309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519705512">
                  <a:prstGeom prst="wedgeRoundRectCallout">
                    <a:avLst>
                      <a:gd name="adj1" fmla="val -19279"/>
                      <a:gd name="adj2" fmla="val 62385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set up a </a:t>
            </a:r>
            <a:r>
              <a:rPr lang="en-US" b="1" cap="small" dirty="0">
                <a:solidFill>
                  <a:sysClr val="windowText" lastClr="000000"/>
                </a:solidFill>
                <a:latin typeface="Architects Daughter" pitchFamily="2" charset="0"/>
              </a:rPr>
              <a:t>2-minute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 progress bar – but the load time was ~</a:t>
            </a:r>
            <a:r>
              <a:rPr lang="en-US" b="1" cap="small" dirty="0">
                <a:solidFill>
                  <a:sysClr val="windowText" lastClr="000000"/>
                </a:solidFill>
                <a:latin typeface="Architects Daughter" pitchFamily="2" charset="0"/>
              </a:rPr>
              <a:t>20 seconds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.</a:t>
            </a:r>
          </a:p>
        </p:txBody>
      </p:sp>
      <p:sp>
        <p:nvSpPr>
          <p:cNvPr id="14" name="Rectangle: Rounded Corners 13">
            <a:hlinkClick r:id="rId4"/>
            <a:extLst>
              <a:ext uri="{FF2B5EF4-FFF2-40B4-BE49-F238E27FC236}">
                <a16:creationId xmlns:a16="http://schemas.microsoft.com/office/drawing/2014/main" id="{AB859BC2-155A-4EDB-B91D-22F6ADCB842F}"/>
              </a:ext>
            </a:extLst>
          </p:cNvPr>
          <p:cNvSpPr/>
          <p:nvPr/>
        </p:nvSpPr>
        <p:spPr>
          <a:xfrm>
            <a:off x="11399520" y="247332"/>
            <a:ext cx="548640" cy="365760"/>
          </a:xfrm>
          <a:prstGeom prst="roundRect">
            <a:avLst>
              <a:gd name="adj" fmla="val 50000"/>
            </a:avLst>
          </a:prstGeom>
          <a:solidFill>
            <a:srgbClr val="231F74"/>
          </a:solidFill>
          <a:ln w="31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cap="small" dirty="0">
                <a:solidFill>
                  <a:schemeClr val="bg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9999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204604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18EE-858A-44EA-BA2C-248BD259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the calculations, and reload past calculations on re-start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5F4D9-BA7E-4993-B427-95C82754E6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Persist slow calculations. Re-do them only if they’re not done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BD097-3104-489B-9A8F-27019D82F2A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A63EE-2233-4422-BDAF-1A6A99C382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95AB4-E86F-47DF-A60B-47810155139E}"/>
              </a:ext>
            </a:extLst>
          </p:cNvPr>
          <p:cNvSpPr txBox="1"/>
          <p:nvPr/>
        </p:nvSpPr>
        <p:spPr>
          <a:xfrm>
            <a:off x="243840" y="1143000"/>
            <a:ext cx="851916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cache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SqliteDict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'.</a:t>
            </a:r>
            <a:r>
              <a:rPr lang="en-US" b="0" dirty="0" err="1">
                <a:solidFill>
                  <a:srgbClr val="CE9178"/>
                </a:solidFill>
                <a:effectLst/>
                <a:latin typeface="Inconsolata, Consolas,  Fira Code"/>
              </a:rPr>
              <a:t>cache.db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Inconsolata, Consolas,  Fira Code"/>
              </a:rPr>
              <a:t>autocommit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cache: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cache[currency]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cache[currency]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B4A8EBB-173D-4040-B6F1-13B90D90EF2B}"/>
              </a:ext>
            </a:extLst>
          </p:cNvPr>
          <p:cNvSpPr/>
          <p:nvPr/>
        </p:nvSpPr>
        <p:spPr>
          <a:xfrm>
            <a:off x="130554" y="1261145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3D5EF3D-18A5-4897-A599-3BEE2620FD1E}"/>
              </a:ext>
            </a:extLst>
          </p:cNvPr>
          <p:cNvSpPr/>
          <p:nvPr/>
        </p:nvSpPr>
        <p:spPr>
          <a:xfrm>
            <a:off x="130554" y="2631675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2A6BB1BE-B876-4666-909C-F7F6D6E98E05}"/>
              </a:ext>
            </a:extLst>
          </p:cNvPr>
          <p:cNvSpPr/>
          <p:nvPr/>
        </p:nvSpPr>
        <p:spPr>
          <a:xfrm>
            <a:off x="130554" y="540004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68803-5C99-41BF-9001-20C14E831BF8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forecast-recover.py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DD9945A9-F568-4398-B0F6-6EDFC07DA028}"/>
              </a:ext>
            </a:extLst>
          </p:cNvPr>
          <p:cNvSpPr/>
          <p:nvPr/>
        </p:nvSpPr>
        <p:spPr>
          <a:xfrm>
            <a:off x="130554" y="5110272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5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344B-FE28-4470-8D1E-6EFF1AF2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Invalidate the cache if inputs have changed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CB8D-5D8A-49E1-82EF-867F49ADB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044208"/>
            <a:ext cx="9144000" cy="432792"/>
          </a:xfrm>
        </p:spPr>
        <p:txBody>
          <a:bodyPr/>
          <a:lstStyle/>
          <a:p>
            <a:r>
              <a:rPr lang="en-US" dirty="0"/>
              <a:t>Get feedback. And have a way of selectively ignoring what’s cached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F3044-A833-4FFB-BD6B-BC261A8F39C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1BE40-D7EF-41D4-BD86-612A0DDA2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FCDC7-FFB7-4A14-BCA3-DE3CF440F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B35138-4F80-4B2B-801B-55FE44005004}"/>
              </a:ext>
            </a:extLst>
          </p:cNvPr>
          <p:cNvSpPr txBox="1"/>
          <p:nvPr/>
        </p:nvSpPr>
        <p:spPr>
          <a:xfrm>
            <a:off x="243840" y="1143000"/>
            <a:ext cx="8519160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cache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SqliteDict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'.</a:t>
            </a:r>
            <a:r>
              <a:rPr lang="en-US" b="0" dirty="0" err="1">
                <a:solidFill>
                  <a:srgbClr val="CE9178"/>
                </a:solidFill>
                <a:effectLst/>
                <a:latin typeface="Inconsolata, Consolas,  Fira Code"/>
              </a:rPr>
              <a:t>cache.db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Inconsolata, Consolas,  Fira Code"/>
              </a:rPr>
              <a:t>autocommit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file_time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os.stat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).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st_mtime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cache.get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(currency,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file_time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cache[currency] = 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file_time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cache[currency]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2367B-C3DB-4109-B2D4-C0F04B7DD66E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forecast-changed.py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F784B77-604C-475B-A077-9F11DDB838C4}"/>
              </a:ext>
            </a:extLst>
          </p:cNvPr>
          <p:cNvSpPr/>
          <p:nvPr/>
        </p:nvSpPr>
        <p:spPr>
          <a:xfrm>
            <a:off x="8153401" y="944681"/>
            <a:ext cx="2239962" cy="898871"/>
          </a:xfrm>
          <a:custGeom>
            <a:avLst/>
            <a:gdLst>
              <a:gd name="connsiteX0" fmla="*/ 0 w 2239962"/>
              <a:gd name="connsiteY0" fmla="*/ 149815 h 898871"/>
              <a:gd name="connsiteX1" fmla="*/ 149815 w 2239962"/>
              <a:gd name="connsiteY1" fmla="*/ 0 h 898871"/>
              <a:gd name="connsiteX2" fmla="*/ 705093 w 2239962"/>
              <a:gd name="connsiteY2" fmla="*/ 0 h 898871"/>
              <a:gd name="connsiteX3" fmla="*/ 1306645 w 2239962"/>
              <a:gd name="connsiteY3" fmla="*/ 0 h 898871"/>
              <a:gd name="connsiteX4" fmla="*/ 1306645 w 2239962"/>
              <a:gd name="connsiteY4" fmla="*/ 0 h 898871"/>
              <a:gd name="connsiteX5" fmla="*/ 1866635 w 2239962"/>
              <a:gd name="connsiteY5" fmla="*/ 0 h 898871"/>
              <a:gd name="connsiteX6" fmla="*/ 2090147 w 2239962"/>
              <a:gd name="connsiteY6" fmla="*/ 0 h 898871"/>
              <a:gd name="connsiteX7" fmla="*/ 2239962 w 2239962"/>
              <a:gd name="connsiteY7" fmla="*/ 149815 h 898871"/>
              <a:gd name="connsiteX8" fmla="*/ 2239962 w 2239962"/>
              <a:gd name="connsiteY8" fmla="*/ 524341 h 898871"/>
              <a:gd name="connsiteX9" fmla="*/ 2374606 w 2239962"/>
              <a:gd name="connsiteY9" fmla="*/ 656149 h 898871"/>
              <a:gd name="connsiteX10" fmla="*/ 2239962 w 2239962"/>
              <a:gd name="connsiteY10" fmla="*/ 749059 h 898871"/>
              <a:gd name="connsiteX11" fmla="*/ 2239962 w 2239962"/>
              <a:gd name="connsiteY11" fmla="*/ 749056 h 898871"/>
              <a:gd name="connsiteX12" fmla="*/ 2090147 w 2239962"/>
              <a:gd name="connsiteY12" fmla="*/ 898871 h 898871"/>
              <a:gd name="connsiteX13" fmla="*/ 1866635 w 2239962"/>
              <a:gd name="connsiteY13" fmla="*/ 898871 h 898871"/>
              <a:gd name="connsiteX14" fmla="*/ 1306645 w 2239962"/>
              <a:gd name="connsiteY14" fmla="*/ 898871 h 898871"/>
              <a:gd name="connsiteX15" fmla="*/ 1306645 w 2239962"/>
              <a:gd name="connsiteY15" fmla="*/ 898871 h 898871"/>
              <a:gd name="connsiteX16" fmla="*/ 716662 w 2239962"/>
              <a:gd name="connsiteY16" fmla="*/ 898871 h 898871"/>
              <a:gd name="connsiteX17" fmla="*/ 149815 w 2239962"/>
              <a:gd name="connsiteY17" fmla="*/ 898871 h 898871"/>
              <a:gd name="connsiteX18" fmla="*/ 0 w 2239962"/>
              <a:gd name="connsiteY18" fmla="*/ 749056 h 898871"/>
              <a:gd name="connsiteX19" fmla="*/ 0 w 2239962"/>
              <a:gd name="connsiteY19" fmla="*/ 749059 h 898871"/>
              <a:gd name="connsiteX20" fmla="*/ 0 w 2239962"/>
              <a:gd name="connsiteY20" fmla="*/ 524341 h 898871"/>
              <a:gd name="connsiteX21" fmla="*/ 0 w 2239962"/>
              <a:gd name="connsiteY21" fmla="*/ 524341 h 898871"/>
              <a:gd name="connsiteX22" fmla="*/ 0 w 2239962"/>
              <a:gd name="connsiteY22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39962" h="898871" fill="none" extrusionOk="0">
                <a:moveTo>
                  <a:pt x="0" y="149815"/>
                </a:moveTo>
                <a:cubicBezTo>
                  <a:pt x="-1480" y="71140"/>
                  <a:pt x="64890" y="4040"/>
                  <a:pt x="149815" y="0"/>
                </a:cubicBezTo>
                <a:cubicBezTo>
                  <a:pt x="398374" y="7165"/>
                  <a:pt x="485824" y="9307"/>
                  <a:pt x="705093" y="0"/>
                </a:cubicBezTo>
                <a:cubicBezTo>
                  <a:pt x="924362" y="-9307"/>
                  <a:pt x="1038137" y="-30001"/>
                  <a:pt x="1306645" y="0"/>
                </a:cubicBezTo>
                <a:lnTo>
                  <a:pt x="1306645" y="0"/>
                </a:lnTo>
                <a:cubicBezTo>
                  <a:pt x="1510062" y="17800"/>
                  <a:pt x="1593424" y="-5381"/>
                  <a:pt x="1866635" y="0"/>
                </a:cubicBezTo>
                <a:cubicBezTo>
                  <a:pt x="1948330" y="-8867"/>
                  <a:pt x="1990216" y="7908"/>
                  <a:pt x="2090147" y="0"/>
                </a:cubicBezTo>
                <a:cubicBezTo>
                  <a:pt x="2175883" y="-5174"/>
                  <a:pt x="2239914" y="85057"/>
                  <a:pt x="2239962" y="149815"/>
                </a:cubicBezTo>
                <a:cubicBezTo>
                  <a:pt x="2256460" y="272041"/>
                  <a:pt x="2252300" y="429410"/>
                  <a:pt x="2239962" y="524341"/>
                </a:cubicBezTo>
                <a:cubicBezTo>
                  <a:pt x="2277321" y="548960"/>
                  <a:pt x="2315520" y="585503"/>
                  <a:pt x="2374606" y="656149"/>
                </a:cubicBezTo>
                <a:cubicBezTo>
                  <a:pt x="2339925" y="675971"/>
                  <a:pt x="2275661" y="728554"/>
                  <a:pt x="2239962" y="749059"/>
                </a:cubicBezTo>
                <a:lnTo>
                  <a:pt x="2239962" y="749056"/>
                </a:lnTo>
                <a:cubicBezTo>
                  <a:pt x="2229818" y="845579"/>
                  <a:pt x="2156651" y="895209"/>
                  <a:pt x="2090147" y="898871"/>
                </a:cubicBezTo>
                <a:cubicBezTo>
                  <a:pt x="2010967" y="891535"/>
                  <a:pt x="1957505" y="896583"/>
                  <a:pt x="1866635" y="898871"/>
                </a:cubicBezTo>
                <a:cubicBezTo>
                  <a:pt x="1739354" y="876485"/>
                  <a:pt x="1452266" y="916006"/>
                  <a:pt x="1306645" y="898871"/>
                </a:cubicBezTo>
                <a:lnTo>
                  <a:pt x="1306645" y="898871"/>
                </a:lnTo>
                <a:cubicBezTo>
                  <a:pt x="1169273" y="901764"/>
                  <a:pt x="972668" y="895509"/>
                  <a:pt x="716662" y="898871"/>
                </a:cubicBezTo>
                <a:cubicBezTo>
                  <a:pt x="460656" y="902233"/>
                  <a:pt x="324596" y="877645"/>
                  <a:pt x="149815" y="898871"/>
                </a:cubicBezTo>
                <a:cubicBezTo>
                  <a:pt x="65159" y="909987"/>
                  <a:pt x="-4575" y="832351"/>
                  <a:pt x="0" y="749056"/>
                </a:cubicBezTo>
                <a:lnTo>
                  <a:pt x="0" y="749059"/>
                </a:lnTo>
                <a:cubicBezTo>
                  <a:pt x="-169" y="693404"/>
                  <a:pt x="2614" y="632416"/>
                  <a:pt x="0" y="524341"/>
                </a:cubicBezTo>
                <a:lnTo>
                  <a:pt x="0" y="524341"/>
                </a:lnTo>
                <a:cubicBezTo>
                  <a:pt x="13949" y="427247"/>
                  <a:pt x="-8885" y="316564"/>
                  <a:pt x="0" y="149815"/>
                </a:cubicBezTo>
                <a:close/>
              </a:path>
              <a:path w="2239962" h="898871" stroke="0" extrusionOk="0">
                <a:moveTo>
                  <a:pt x="0" y="149815"/>
                </a:moveTo>
                <a:cubicBezTo>
                  <a:pt x="-13519" y="65480"/>
                  <a:pt x="66598" y="-3001"/>
                  <a:pt x="149815" y="0"/>
                </a:cubicBezTo>
                <a:cubicBezTo>
                  <a:pt x="423662" y="2535"/>
                  <a:pt x="574451" y="-16291"/>
                  <a:pt x="751367" y="0"/>
                </a:cubicBezTo>
                <a:cubicBezTo>
                  <a:pt x="928283" y="16291"/>
                  <a:pt x="1080889" y="-1774"/>
                  <a:pt x="1306645" y="0"/>
                </a:cubicBezTo>
                <a:lnTo>
                  <a:pt x="1306645" y="0"/>
                </a:lnTo>
                <a:cubicBezTo>
                  <a:pt x="1457123" y="18419"/>
                  <a:pt x="1661570" y="-22976"/>
                  <a:pt x="1866635" y="0"/>
                </a:cubicBezTo>
                <a:cubicBezTo>
                  <a:pt x="1957143" y="-551"/>
                  <a:pt x="2021085" y="-5873"/>
                  <a:pt x="2090147" y="0"/>
                </a:cubicBezTo>
                <a:cubicBezTo>
                  <a:pt x="2180063" y="-7525"/>
                  <a:pt x="2236723" y="69528"/>
                  <a:pt x="2239962" y="149815"/>
                </a:cubicBezTo>
                <a:cubicBezTo>
                  <a:pt x="2242082" y="240247"/>
                  <a:pt x="2239416" y="412322"/>
                  <a:pt x="2239962" y="524341"/>
                </a:cubicBezTo>
                <a:cubicBezTo>
                  <a:pt x="2274035" y="569431"/>
                  <a:pt x="2312266" y="596315"/>
                  <a:pt x="2374606" y="656149"/>
                </a:cubicBezTo>
                <a:cubicBezTo>
                  <a:pt x="2314281" y="705741"/>
                  <a:pt x="2295499" y="704227"/>
                  <a:pt x="2239962" y="749059"/>
                </a:cubicBezTo>
                <a:lnTo>
                  <a:pt x="2239962" y="749056"/>
                </a:lnTo>
                <a:cubicBezTo>
                  <a:pt x="2239047" y="817631"/>
                  <a:pt x="2174561" y="901971"/>
                  <a:pt x="2090147" y="898871"/>
                </a:cubicBezTo>
                <a:cubicBezTo>
                  <a:pt x="2005471" y="894453"/>
                  <a:pt x="1948716" y="907491"/>
                  <a:pt x="1866635" y="898871"/>
                </a:cubicBezTo>
                <a:cubicBezTo>
                  <a:pt x="1629593" y="914839"/>
                  <a:pt x="1576983" y="911905"/>
                  <a:pt x="1306645" y="898871"/>
                </a:cubicBezTo>
                <a:lnTo>
                  <a:pt x="1306645" y="898871"/>
                </a:lnTo>
                <a:cubicBezTo>
                  <a:pt x="1048187" y="918311"/>
                  <a:pt x="1019208" y="875138"/>
                  <a:pt x="739798" y="898871"/>
                </a:cubicBezTo>
                <a:cubicBezTo>
                  <a:pt x="460388" y="922604"/>
                  <a:pt x="342034" y="902708"/>
                  <a:pt x="149815" y="898871"/>
                </a:cubicBezTo>
                <a:cubicBezTo>
                  <a:pt x="63059" y="905481"/>
                  <a:pt x="8185" y="828872"/>
                  <a:pt x="0" y="749056"/>
                </a:cubicBezTo>
                <a:lnTo>
                  <a:pt x="0" y="749059"/>
                </a:lnTo>
                <a:cubicBezTo>
                  <a:pt x="7522" y="652478"/>
                  <a:pt x="6671" y="624933"/>
                  <a:pt x="0" y="524341"/>
                </a:cubicBezTo>
                <a:lnTo>
                  <a:pt x="0" y="524341"/>
                </a:lnTo>
                <a:cubicBezTo>
                  <a:pt x="14789" y="407459"/>
                  <a:pt x="14595" y="259866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6190479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What if I get currency updates mid-day?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0DFC5B7-A570-434F-B50B-203C0DA83BDC}"/>
              </a:ext>
            </a:extLst>
          </p:cNvPr>
          <p:cNvSpPr/>
          <p:nvPr/>
        </p:nvSpPr>
        <p:spPr>
          <a:xfrm>
            <a:off x="130554" y="2631675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F0AADB52-3A95-4042-BB0E-AB4C01ADE13E}"/>
              </a:ext>
            </a:extLst>
          </p:cNvPr>
          <p:cNvSpPr/>
          <p:nvPr/>
        </p:nvSpPr>
        <p:spPr>
          <a:xfrm>
            <a:off x="130554" y="2900538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DB2DBD10-53A9-4CEB-BE33-8DB2B0D4C03C}"/>
              </a:ext>
            </a:extLst>
          </p:cNvPr>
          <p:cNvSpPr/>
          <p:nvPr/>
        </p:nvSpPr>
        <p:spPr>
          <a:xfrm>
            <a:off x="130554" y="5377038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17B980-1C98-4ED9-9386-3BE51BD3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266431"/>
            <a:ext cx="2967377" cy="4605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F8329-1760-4CA7-86F0-C6BCB155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2008, I was demoing my brand-new Python skills to a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3D67-07AC-4444-BD4B-5858C34F76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data volume was large, but I’d solved such problems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837D-C129-473B-999E-A3B12851D3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8AC52D-68EC-41E9-AFD2-37E3C66030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06CBBE7-49F7-4CE5-AB71-82E8401691AD}"/>
              </a:ext>
            </a:extLst>
          </p:cNvPr>
          <p:cNvSpPr/>
          <p:nvPr/>
        </p:nvSpPr>
        <p:spPr>
          <a:xfrm>
            <a:off x="3276600" y="1219200"/>
            <a:ext cx="3810000" cy="1295400"/>
          </a:xfrm>
          <a:custGeom>
            <a:avLst/>
            <a:gdLst>
              <a:gd name="connsiteX0" fmla="*/ 0 w 3810000"/>
              <a:gd name="connsiteY0" fmla="*/ 215904 h 1295400"/>
              <a:gd name="connsiteX1" fmla="*/ 215904 w 3810000"/>
              <a:gd name="connsiteY1" fmla="*/ 0 h 1295400"/>
              <a:gd name="connsiteX2" fmla="*/ 635000 w 3810000"/>
              <a:gd name="connsiteY2" fmla="*/ 0 h 1295400"/>
              <a:gd name="connsiteX3" fmla="*/ 635000 w 3810000"/>
              <a:gd name="connsiteY3" fmla="*/ 0 h 1295400"/>
              <a:gd name="connsiteX4" fmla="*/ 1111250 w 3810000"/>
              <a:gd name="connsiteY4" fmla="*/ 0 h 1295400"/>
              <a:gd name="connsiteX5" fmla="*/ 1587500 w 3810000"/>
              <a:gd name="connsiteY5" fmla="*/ 0 h 1295400"/>
              <a:gd name="connsiteX6" fmla="*/ 2296497 w 3810000"/>
              <a:gd name="connsiteY6" fmla="*/ 0 h 1295400"/>
              <a:gd name="connsiteX7" fmla="*/ 2905165 w 3810000"/>
              <a:gd name="connsiteY7" fmla="*/ 0 h 1295400"/>
              <a:gd name="connsiteX8" fmla="*/ 3594096 w 3810000"/>
              <a:gd name="connsiteY8" fmla="*/ 0 h 1295400"/>
              <a:gd name="connsiteX9" fmla="*/ 3810000 w 3810000"/>
              <a:gd name="connsiteY9" fmla="*/ 215904 h 1295400"/>
              <a:gd name="connsiteX10" fmla="*/ 3810000 w 3810000"/>
              <a:gd name="connsiteY10" fmla="*/ 755650 h 1295400"/>
              <a:gd name="connsiteX11" fmla="*/ 3810000 w 3810000"/>
              <a:gd name="connsiteY11" fmla="*/ 755650 h 1295400"/>
              <a:gd name="connsiteX12" fmla="*/ 3810000 w 3810000"/>
              <a:gd name="connsiteY12" fmla="*/ 1079500 h 1295400"/>
              <a:gd name="connsiteX13" fmla="*/ 3810000 w 3810000"/>
              <a:gd name="connsiteY13" fmla="*/ 1079496 h 1295400"/>
              <a:gd name="connsiteX14" fmla="*/ 3594096 w 3810000"/>
              <a:gd name="connsiteY14" fmla="*/ 1295400 h 1295400"/>
              <a:gd name="connsiteX15" fmla="*/ 2985429 w 3810000"/>
              <a:gd name="connsiteY15" fmla="*/ 1295400 h 1295400"/>
              <a:gd name="connsiteX16" fmla="*/ 2296497 w 3810000"/>
              <a:gd name="connsiteY16" fmla="*/ 1295400 h 1295400"/>
              <a:gd name="connsiteX17" fmla="*/ 1587500 w 3810000"/>
              <a:gd name="connsiteY17" fmla="*/ 1295400 h 1295400"/>
              <a:gd name="connsiteX18" fmla="*/ 1139825 w 3810000"/>
              <a:gd name="connsiteY18" fmla="*/ 1295400 h 1295400"/>
              <a:gd name="connsiteX19" fmla="*/ 635000 w 3810000"/>
              <a:gd name="connsiteY19" fmla="*/ 1295400 h 1295400"/>
              <a:gd name="connsiteX20" fmla="*/ 635000 w 3810000"/>
              <a:gd name="connsiteY20" fmla="*/ 1295400 h 1295400"/>
              <a:gd name="connsiteX21" fmla="*/ 215904 w 3810000"/>
              <a:gd name="connsiteY21" fmla="*/ 1295400 h 1295400"/>
              <a:gd name="connsiteX22" fmla="*/ 0 w 3810000"/>
              <a:gd name="connsiteY22" fmla="*/ 1079496 h 1295400"/>
              <a:gd name="connsiteX23" fmla="*/ 0 w 3810000"/>
              <a:gd name="connsiteY23" fmla="*/ 1079500 h 1295400"/>
              <a:gd name="connsiteX24" fmla="*/ -214198 w 3810000"/>
              <a:gd name="connsiteY24" fmla="*/ 962379 h 1295400"/>
              <a:gd name="connsiteX25" fmla="*/ 0 w 3810000"/>
              <a:gd name="connsiteY25" fmla="*/ 755650 h 1295400"/>
              <a:gd name="connsiteX26" fmla="*/ 0 w 3810000"/>
              <a:gd name="connsiteY26" fmla="*/ 215904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10000" h="1295400" fill="none" extrusionOk="0">
                <a:moveTo>
                  <a:pt x="0" y="215904"/>
                </a:moveTo>
                <a:cubicBezTo>
                  <a:pt x="-3475" y="88333"/>
                  <a:pt x="96373" y="8926"/>
                  <a:pt x="215904" y="0"/>
                </a:cubicBezTo>
                <a:cubicBezTo>
                  <a:pt x="393256" y="-19699"/>
                  <a:pt x="545201" y="18083"/>
                  <a:pt x="635000" y="0"/>
                </a:cubicBezTo>
                <a:lnTo>
                  <a:pt x="635000" y="0"/>
                </a:lnTo>
                <a:cubicBezTo>
                  <a:pt x="834581" y="18110"/>
                  <a:pt x="897958" y="17080"/>
                  <a:pt x="1111250" y="0"/>
                </a:cubicBezTo>
                <a:cubicBezTo>
                  <a:pt x="1324542" y="-17080"/>
                  <a:pt x="1454418" y="8820"/>
                  <a:pt x="1587500" y="0"/>
                </a:cubicBezTo>
                <a:cubicBezTo>
                  <a:pt x="1767881" y="-34667"/>
                  <a:pt x="2040099" y="34598"/>
                  <a:pt x="2296497" y="0"/>
                </a:cubicBezTo>
                <a:cubicBezTo>
                  <a:pt x="2552895" y="-34598"/>
                  <a:pt x="2712107" y="-11879"/>
                  <a:pt x="2905165" y="0"/>
                </a:cubicBezTo>
                <a:cubicBezTo>
                  <a:pt x="3098223" y="11879"/>
                  <a:pt x="3338570" y="15792"/>
                  <a:pt x="3594096" y="0"/>
                </a:cubicBezTo>
                <a:cubicBezTo>
                  <a:pt x="3716817" y="3723"/>
                  <a:pt x="3818786" y="89956"/>
                  <a:pt x="3810000" y="215904"/>
                </a:cubicBezTo>
                <a:cubicBezTo>
                  <a:pt x="3795898" y="331102"/>
                  <a:pt x="3831565" y="614568"/>
                  <a:pt x="3810000" y="755650"/>
                </a:cubicBezTo>
                <a:lnTo>
                  <a:pt x="3810000" y="755650"/>
                </a:lnTo>
                <a:cubicBezTo>
                  <a:pt x="3796988" y="852340"/>
                  <a:pt x="3825543" y="987122"/>
                  <a:pt x="3810000" y="1079500"/>
                </a:cubicBezTo>
                <a:lnTo>
                  <a:pt x="3810000" y="1079496"/>
                </a:lnTo>
                <a:cubicBezTo>
                  <a:pt x="3833527" y="1196734"/>
                  <a:pt x="3715354" y="1292015"/>
                  <a:pt x="3594096" y="1295400"/>
                </a:cubicBezTo>
                <a:cubicBezTo>
                  <a:pt x="3418949" y="1281879"/>
                  <a:pt x="3253313" y="1268027"/>
                  <a:pt x="2985429" y="1295400"/>
                </a:cubicBezTo>
                <a:cubicBezTo>
                  <a:pt x="2717545" y="1322773"/>
                  <a:pt x="2539533" y="1296803"/>
                  <a:pt x="2296497" y="1295400"/>
                </a:cubicBezTo>
                <a:cubicBezTo>
                  <a:pt x="2053461" y="1293997"/>
                  <a:pt x="1919306" y="1302986"/>
                  <a:pt x="1587500" y="1295400"/>
                </a:cubicBezTo>
                <a:cubicBezTo>
                  <a:pt x="1419379" y="1307570"/>
                  <a:pt x="1333628" y="1299185"/>
                  <a:pt x="1139825" y="1295400"/>
                </a:cubicBezTo>
                <a:cubicBezTo>
                  <a:pt x="946022" y="1291615"/>
                  <a:pt x="794288" y="1283568"/>
                  <a:pt x="635000" y="1295400"/>
                </a:cubicBezTo>
                <a:lnTo>
                  <a:pt x="635000" y="1295400"/>
                </a:lnTo>
                <a:cubicBezTo>
                  <a:pt x="463676" y="1303010"/>
                  <a:pt x="366339" y="1294089"/>
                  <a:pt x="215904" y="1295400"/>
                </a:cubicBezTo>
                <a:cubicBezTo>
                  <a:pt x="108750" y="1314206"/>
                  <a:pt x="-7994" y="1201867"/>
                  <a:pt x="0" y="1079496"/>
                </a:cubicBezTo>
                <a:lnTo>
                  <a:pt x="0" y="1079500"/>
                </a:lnTo>
                <a:cubicBezTo>
                  <a:pt x="-68253" y="1046052"/>
                  <a:pt x="-144706" y="988511"/>
                  <a:pt x="-214198" y="962379"/>
                </a:cubicBezTo>
                <a:cubicBezTo>
                  <a:pt x="-171445" y="905746"/>
                  <a:pt x="-91640" y="828886"/>
                  <a:pt x="0" y="755650"/>
                </a:cubicBezTo>
                <a:cubicBezTo>
                  <a:pt x="3066" y="569302"/>
                  <a:pt x="-13935" y="467503"/>
                  <a:pt x="0" y="215904"/>
                </a:cubicBezTo>
                <a:close/>
              </a:path>
              <a:path w="3810000" h="1295400" stroke="0" extrusionOk="0">
                <a:moveTo>
                  <a:pt x="0" y="215904"/>
                </a:moveTo>
                <a:cubicBezTo>
                  <a:pt x="3725" y="110395"/>
                  <a:pt x="107801" y="-2866"/>
                  <a:pt x="215904" y="0"/>
                </a:cubicBezTo>
                <a:cubicBezTo>
                  <a:pt x="319512" y="-17326"/>
                  <a:pt x="482354" y="-11790"/>
                  <a:pt x="635000" y="0"/>
                </a:cubicBezTo>
                <a:lnTo>
                  <a:pt x="635000" y="0"/>
                </a:lnTo>
                <a:cubicBezTo>
                  <a:pt x="806692" y="7817"/>
                  <a:pt x="962674" y="-8399"/>
                  <a:pt x="1092200" y="0"/>
                </a:cubicBezTo>
                <a:cubicBezTo>
                  <a:pt x="1221726" y="8399"/>
                  <a:pt x="1393672" y="-23891"/>
                  <a:pt x="1587500" y="0"/>
                </a:cubicBezTo>
                <a:cubicBezTo>
                  <a:pt x="1872370" y="10840"/>
                  <a:pt x="1963521" y="30561"/>
                  <a:pt x="2296497" y="0"/>
                </a:cubicBezTo>
                <a:cubicBezTo>
                  <a:pt x="2629473" y="-30561"/>
                  <a:pt x="2835670" y="22527"/>
                  <a:pt x="2985429" y="0"/>
                </a:cubicBezTo>
                <a:cubicBezTo>
                  <a:pt x="3135188" y="-22527"/>
                  <a:pt x="3469796" y="-705"/>
                  <a:pt x="3594096" y="0"/>
                </a:cubicBezTo>
                <a:cubicBezTo>
                  <a:pt x="3702581" y="-1305"/>
                  <a:pt x="3809794" y="93865"/>
                  <a:pt x="3810000" y="215904"/>
                </a:cubicBezTo>
                <a:cubicBezTo>
                  <a:pt x="3793302" y="409801"/>
                  <a:pt x="3811027" y="518315"/>
                  <a:pt x="3810000" y="755650"/>
                </a:cubicBezTo>
                <a:lnTo>
                  <a:pt x="3810000" y="755650"/>
                </a:lnTo>
                <a:cubicBezTo>
                  <a:pt x="3820987" y="885180"/>
                  <a:pt x="3821620" y="961172"/>
                  <a:pt x="3810000" y="1079500"/>
                </a:cubicBezTo>
                <a:lnTo>
                  <a:pt x="3810000" y="1079496"/>
                </a:lnTo>
                <a:cubicBezTo>
                  <a:pt x="3794063" y="1184887"/>
                  <a:pt x="3712464" y="1289934"/>
                  <a:pt x="3594096" y="1295400"/>
                </a:cubicBezTo>
                <a:cubicBezTo>
                  <a:pt x="3319875" y="1293138"/>
                  <a:pt x="3186429" y="1279160"/>
                  <a:pt x="2985429" y="1295400"/>
                </a:cubicBezTo>
                <a:cubicBezTo>
                  <a:pt x="2784429" y="1311640"/>
                  <a:pt x="2533208" y="1317595"/>
                  <a:pt x="2336629" y="1295400"/>
                </a:cubicBezTo>
                <a:cubicBezTo>
                  <a:pt x="2140050" y="1273205"/>
                  <a:pt x="1945100" y="1328547"/>
                  <a:pt x="1587500" y="1295400"/>
                </a:cubicBezTo>
                <a:cubicBezTo>
                  <a:pt x="1468546" y="1318285"/>
                  <a:pt x="1318040" y="1310499"/>
                  <a:pt x="1101725" y="1295400"/>
                </a:cubicBezTo>
                <a:cubicBezTo>
                  <a:pt x="885410" y="1280301"/>
                  <a:pt x="747629" y="1273092"/>
                  <a:pt x="635000" y="1295400"/>
                </a:cubicBezTo>
                <a:lnTo>
                  <a:pt x="635000" y="1295400"/>
                </a:lnTo>
                <a:cubicBezTo>
                  <a:pt x="451314" y="1277816"/>
                  <a:pt x="398784" y="1289130"/>
                  <a:pt x="215904" y="1295400"/>
                </a:cubicBezTo>
                <a:cubicBezTo>
                  <a:pt x="104080" y="1300087"/>
                  <a:pt x="6744" y="1208054"/>
                  <a:pt x="0" y="1079496"/>
                </a:cubicBezTo>
                <a:lnTo>
                  <a:pt x="0" y="1079500"/>
                </a:lnTo>
                <a:cubicBezTo>
                  <a:pt x="-40449" y="1044298"/>
                  <a:pt x="-109606" y="1021867"/>
                  <a:pt x="-214198" y="962379"/>
                </a:cubicBezTo>
                <a:cubicBezTo>
                  <a:pt x="-139775" y="897654"/>
                  <a:pt x="-40052" y="801492"/>
                  <a:pt x="0" y="755650"/>
                </a:cubicBezTo>
                <a:cubicBezTo>
                  <a:pt x="26499" y="525202"/>
                  <a:pt x="11641" y="370957"/>
                  <a:pt x="0" y="2159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072031049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We buy raw materials from many countries. Currencies fluctuate. Can you predict what my next month’s cost will be?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D314298D-5566-4D53-9F8D-E7D10BD037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65506027"/>
                  </p:ext>
                </p:extLst>
              </p:nvPr>
            </p:nvGraphicFramePr>
            <p:xfrm>
              <a:off x="3124200" y="2895600"/>
              <a:ext cx="4648200" cy="26957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D314298D-5566-4D53-9F8D-E7D10BD037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4200" y="2895600"/>
                <a:ext cx="4648200" cy="2695764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617A294-36CA-4956-8ED2-1BFB63342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1371600"/>
            <a:ext cx="1625337" cy="4374069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50E169F-D292-4B98-85BA-7E4494BB7AD0}"/>
              </a:ext>
            </a:extLst>
          </p:cNvPr>
          <p:cNvSpPr/>
          <p:nvPr/>
        </p:nvSpPr>
        <p:spPr>
          <a:xfrm>
            <a:off x="8534400" y="1656764"/>
            <a:ext cx="1371600" cy="432792"/>
          </a:xfrm>
          <a:custGeom>
            <a:avLst/>
            <a:gdLst>
              <a:gd name="connsiteX0" fmla="*/ 0 w 1371600"/>
              <a:gd name="connsiteY0" fmla="*/ 72133 h 432792"/>
              <a:gd name="connsiteX1" fmla="*/ 72133 w 1371600"/>
              <a:gd name="connsiteY1" fmla="*/ 0 h 432792"/>
              <a:gd name="connsiteX2" fmla="*/ 428837 w 1371600"/>
              <a:gd name="connsiteY2" fmla="*/ 0 h 432792"/>
              <a:gd name="connsiteX3" fmla="*/ 800100 w 1371600"/>
              <a:gd name="connsiteY3" fmla="*/ 0 h 432792"/>
              <a:gd name="connsiteX4" fmla="*/ 800100 w 1371600"/>
              <a:gd name="connsiteY4" fmla="*/ 0 h 432792"/>
              <a:gd name="connsiteX5" fmla="*/ 1143000 w 1371600"/>
              <a:gd name="connsiteY5" fmla="*/ 0 h 432792"/>
              <a:gd name="connsiteX6" fmla="*/ 1299467 w 1371600"/>
              <a:gd name="connsiteY6" fmla="*/ 0 h 432792"/>
              <a:gd name="connsiteX7" fmla="*/ 1371600 w 1371600"/>
              <a:gd name="connsiteY7" fmla="*/ 72133 h 432792"/>
              <a:gd name="connsiteX8" fmla="*/ 1371600 w 1371600"/>
              <a:gd name="connsiteY8" fmla="*/ 252462 h 432792"/>
              <a:gd name="connsiteX9" fmla="*/ 1454047 w 1371600"/>
              <a:gd name="connsiteY9" fmla="*/ 315925 h 432792"/>
              <a:gd name="connsiteX10" fmla="*/ 1371600 w 1371600"/>
              <a:gd name="connsiteY10" fmla="*/ 360660 h 432792"/>
              <a:gd name="connsiteX11" fmla="*/ 1371600 w 1371600"/>
              <a:gd name="connsiteY11" fmla="*/ 360659 h 432792"/>
              <a:gd name="connsiteX12" fmla="*/ 1299467 w 1371600"/>
              <a:gd name="connsiteY12" fmla="*/ 432792 h 432792"/>
              <a:gd name="connsiteX13" fmla="*/ 1143000 w 1371600"/>
              <a:gd name="connsiteY13" fmla="*/ 432792 h 432792"/>
              <a:gd name="connsiteX14" fmla="*/ 800100 w 1371600"/>
              <a:gd name="connsiteY14" fmla="*/ 432792 h 432792"/>
              <a:gd name="connsiteX15" fmla="*/ 800100 w 1371600"/>
              <a:gd name="connsiteY15" fmla="*/ 432792 h 432792"/>
              <a:gd name="connsiteX16" fmla="*/ 436117 w 1371600"/>
              <a:gd name="connsiteY16" fmla="*/ 432792 h 432792"/>
              <a:gd name="connsiteX17" fmla="*/ 72133 w 1371600"/>
              <a:gd name="connsiteY17" fmla="*/ 432792 h 432792"/>
              <a:gd name="connsiteX18" fmla="*/ 0 w 1371600"/>
              <a:gd name="connsiteY18" fmla="*/ 360659 h 432792"/>
              <a:gd name="connsiteX19" fmla="*/ 0 w 1371600"/>
              <a:gd name="connsiteY19" fmla="*/ 360660 h 432792"/>
              <a:gd name="connsiteX20" fmla="*/ 0 w 1371600"/>
              <a:gd name="connsiteY20" fmla="*/ 252462 h 432792"/>
              <a:gd name="connsiteX21" fmla="*/ 0 w 1371600"/>
              <a:gd name="connsiteY21" fmla="*/ 252462 h 432792"/>
              <a:gd name="connsiteX22" fmla="*/ 0 w 1371600"/>
              <a:gd name="connsiteY22" fmla="*/ 72133 h 43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71600" h="432792" fill="none" extrusionOk="0">
                <a:moveTo>
                  <a:pt x="0" y="72133"/>
                </a:moveTo>
                <a:cubicBezTo>
                  <a:pt x="-449" y="34744"/>
                  <a:pt x="34899" y="6638"/>
                  <a:pt x="72133" y="0"/>
                </a:cubicBezTo>
                <a:cubicBezTo>
                  <a:pt x="229402" y="16014"/>
                  <a:pt x="313277" y="14952"/>
                  <a:pt x="428837" y="0"/>
                </a:cubicBezTo>
                <a:cubicBezTo>
                  <a:pt x="544397" y="-14952"/>
                  <a:pt x="629928" y="-10828"/>
                  <a:pt x="800100" y="0"/>
                </a:cubicBezTo>
                <a:lnTo>
                  <a:pt x="800100" y="0"/>
                </a:lnTo>
                <a:cubicBezTo>
                  <a:pt x="945888" y="-7941"/>
                  <a:pt x="1032664" y="1356"/>
                  <a:pt x="1143000" y="0"/>
                </a:cubicBezTo>
                <a:cubicBezTo>
                  <a:pt x="1190555" y="3215"/>
                  <a:pt x="1234904" y="2421"/>
                  <a:pt x="1299467" y="0"/>
                </a:cubicBezTo>
                <a:cubicBezTo>
                  <a:pt x="1339968" y="6090"/>
                  <a:pt x="1368139" y="26816"/>
                  <a:pt x="1371600" y="72133"/>
                </a:cubicBezTo>
                <a:cubicBezTo>
                  <a:pt x="1374105" y="128727"/>
                  <a:pt x="1375214" y="195481"/>
                  <a:pt x="1371600" y="252462"/>
                </a:cubicBezTo>
                <a:cubicBezTo>
                  <a:pt x="1413723" y="281430"/>
                  <a:pt x="1426449" y="293006"/>
                  <a:pt x="1454047" y="315925"/>
                </a:cubicBezTo>
                <a:cubicBezTo>
                  <a:pt x="1429439" y="331237"/>
                  <a:pt x="1390240" y="352846"/>
                  <a:pt x="1371600" y="360660"/>
                </a:cubicBezTo>
                <a:lnTo>
                  <a:pt x="1371600" y="360659"/>
                </a:lnTo>
                <a:cubicBezTo>
                  <a:pt x="1378348" y="403277"/>
                  <a:pt x="1343492" y="435169"/>
                  <a:pt x="1299467" y="432792"/>
                </a:cubicBezTo>
                <a:cubicBezTo>
                  <a:pt x="1267531" y="439662"/>
                  <a:pt x="1190899" y="433905"/>
                  <a:pt x="1143000" y="432792"/>
                </a:cubicBezTo>
                <a:cubicBezTo>
                  <a:pt x="1025551" y="426840"/>
                  <a:pt x="871228" y="430686"/>
                  <a:pt x="800100" y="432792"/>
                </a:cubicBezTo>
                <a:lnTo>
                  <a:pt x="800100" y="432792"/>
                </a:lnTo>
                <a:cubicBezTo>
                  <a:pt x="724842" y="435152"/>
                  <a:pt x="587788" y="446186"/>
                  <a:pt x="436117" y="432792"/>
                </a:cubicBezTo>
                <a:cubicBezTo>
                  <a:pt x="284446" y="419398"/>
                  <a:pt x="247568" y="443717"/>
                  <a:pt x="72133" y="432792"/>
                </a:cubicBezTo>
                <a:cubicBezTo>
                  <a:pt x="39091" y="428336"/>
                  <a:pt x="-1689" y="403096"/>
                  <a:pt x="0" y="360659"/>
                </a:cubicBezTo>
                <a:lnTo>
                  <a:pt x="0" y="360660"/>
                </a:lnTo>
                <a:cubicBezTo>
                  <a:pt x="-2206" y="321576"/>
                  <a:pt x="3807" y="288473"/>
                  <a:pt x="0" y="252462"/>
                </a:cubicBezTo>
                <a:lnTo>
                  <a:pt x="0" y="252462"/>
                </a:lnTo>
                <a:cubicBezTo>
                  <a:pt x="-7802" y="201511"/>
                  <a:pt x="-6271" y="139769"/>
                  <a:pt x="0" y="72133"/>
                </a:cubicBezTo>
                <a:close/>
              </a:path>
              <a:path w="1371600" h="432792" stroke="0" extrusionOk="0">
                <a:moveTo>
                  <a:pt x="0" y="72133"/>
                </a:moveTo>
                <a:cubicBezTo>
                  <a:pt x="-1263" y="33577"/>
                  <a:pt x="28167" y="-4308"/>
                  <a:pt x="72133" y="0"/>
                </a:cubicBezTo>
                <a:cubicBezTo>
                  <a:pt x="145674" y="1960"/>
                  <a:pt x="273834" y="-8638"/>
                  <a:pt x="421557" y="0"/>
                </a:cubicBezTo>
                <a:cubicBezTo>
                  <a:pt x="569280" y="8638"/>
                  <a:pt x="664307" y="3277"/>
                  <a:pt x="800100" y="0"/>
                </a:cubicBezTo>
                <a:lnTo>
                  <a:pt x="800100" y="0"/>
                </a:lnTo>
                <a:cubicBezTo>
                  <a:pt x="934832" y="-9266"/>
                  <a:pt x="986373" y="5805"/>
                  <a:pt x="1143000" y="0"/>
                </a:cubicBezTo>
                <a:cubicBezTo>
                  <a:pt x="1220235" y="275"/>
                  <a:pt x="1264600" y="6626"/>
                  <a:pt x="1299467" y="0"/>
                </a:cubicBezTo>
                <a:cubicBezTo>
                  <a:pt x="1344549" y="6361"/>
                  <a:pt x="1372406" y="29398"/>
                  <a:pt x="1371600" y="72133"/>
                </a:cubicBezTo>
                <a:cubicBezTo>
                  <a:pt x="1377261" y="109823"/>
                  <a:pt x="1376945" y="180767"/>
                  <a:pt x="1371600" y="252462"/>
                </a:cubicBezTo>
                <a:cubicBezTo>
                  <a:pt x="1410087" y="285669"/>
                  <a:pt x="1419356" y="282662"/>
                  <a:pt x="1454047" y="315925"/>
                </a:cubicBezTo>
                <a:cubicBezTo>
                  <a:pt x="1413279" y="338857"/>
                  <a:pt x="1413390" y="341472"/>
                  <a:pt x="1371600" y="360660"/>
                </a:cubicBezTo>
                <a:lnTo>
                  <a:pt x="1371600" y="360659"/>
                </a:lnTo>
                <a:cubicBezTo>
                  <a:pt x="1361737" y="401226"/>
                  <a:pt x="1337732" y="426351"/>
                  <a:pt x="1299467" y="432792"/>
                </a:cubicBezTo>
                <a:cubicBezTo>
                  <a:pt x="1241208" y="427210"/>
                  <a:pt x="1190169" y="426614"/>
                  <a:pt x="1143000" y="432792"/>
                </a:cubicBezTo>
                <a:cubicBezTo>
                  <a:pt x="1051151" y="444827"/>
                  <a:pt x="969409" y="442790"/>
                  <a:pt x="800100" y="432792"/>
                </a:cubicBezTo>
                <a:lnTo>
                  <a:pt x="800100" y="432792"/>
                </a:lnTo>
                <a:cubicBezTo>
                  <a:pt x="665563" y="440978"/>
                  <a:pt x="546242" y="445593"/>
                  <a:pt x="450676" y="432792"/>
                </a:cubicBezTo>
                <a:cubicBezTo>
                  <a:pt x="355110" y="419991"/>
                  <a:pt x="182353" y="431879"/>
                  <a:pt x="72133" y="432792"/>
                </a:cubicBezTo>
                <a:cubicBezTo>
                  <a:pt x="30818" y="432662"/>
                  <a:pt x="-6102" y="402334"/>
                  <a:pt x="0" y="360659"/>
                </a:cubicBezTo>
                <a:lnTo>
                  <a:pt x="0" y="360660"/>
                </a:lnTo>
                <a:cubicBezTo>
                  <a:pt x="-3699" y="338074"/>
                  <a:pt x="-2650" y="287432"/>
                  <a:pt x="0" y="252462"/>
                </a:cubicBezTo>
                <a:lnTo>
                  <a:pt x="0" y="252462"/>
                </a:lnTo>
                <a:cubicBezTo>
                  <a:pt x="5880" y="212591"/>
                  <a:pt x="-634" y="140257"/>
                  <a:pt x="0" y="7213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196743619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Easily</a:t>
            </a:r>
          </a:p>
        </p:txBody>
      </p:sp>
    </p:spTree>
    <p:extLst>
      <p:ext uri="{BB962C8B-B14F-4D97-AF65-F5344CB8AC3E}">
        <p14:creationId xmlns:p14="http://schemas.microsoft.com/office/powerpoint/2010/main" val="5044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339142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3827-36F7-4FCB-BCB5-0CC468C1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Pre-compute things that don’t change much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2E259-DBDC-4F7C-B6D5-3652C57F88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2AC87-477E-4A01-B5B1-7F4CC9BC2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B7132-0A56-4763-8D23-A5AB85C574A0}"/>
              </a:ext>
            </a:extLst>
          </p:cNvPr>
          <p:cNvSpPr txBox="1"/>
          <p:nvPr/>
        </p:nvSpPr>
        <p:spPr>
          <a:xfrm>
            <a:off x="243840" y="1143000"/>
            <a:ext cx="851916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check_lags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cache.get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(currency,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check_lags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Lags'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fit, lags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cache[currency] = 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8ABA4B-D02C-4E10-B048-7F499217C2AC}"/>
              </a:ext>
            </a:extLst>
          </p:cNvPr>
          <p:cNvSpPr/>
          <p:nvPr/>
        </p:nvSpPr>
        <p:spPr>
          <a:xfrm>
            <a:off x="130554" y="2630037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A5ACBE-7D3C-4BD1-A41D-A21EA0CFB0E8}"/>
              </a:ext>
            </a:extLst>
          </p:cNvPr>
          <p:cNvSpPr/>
          <p:nvPr/>
        </p:nvSpPr>
        <p:spPr>
          <a:xfrm>
            <a:off x="130554" y="4572000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878774-ED79-4157-962D-77D1759D800E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forecast-precompute.py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67812001-CA29-487E-9E86-A728691FE452}"/>
              </a:ext>
            </a:extLst>
          </p:cNvPr>
          <p:cNvSpPr/>
          <p:nvPr/>
        </p:nvSpPr>
        <p:spPr>
          <a:xfrm>
            <a:off x="130554" y="2934837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A94A8BA1-E4C9-4550-A7BE-FDC69B604310}"/>
              </a:ext>
            </a:extLst>
          </p:cNvPr>
          <p:cNvSpPr/>
          <p:nvPr/>
        </p:nvSpPr>
        <p:spPr>
          <a:xfrm>
            <a:off x="130554" y="319201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C353355B-517F-48A1-A967-D5B8E46563AC}"/>
              </a:ext>
            </a:extLst>
          </p:cNvPr>
          <p:cNvSpPr/>
          <p:nvPr/>
        </p:nvSpPr>
        <p:spPr>
          <a:xfrm>
            <a:off x="130554" y="484936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1CE210-EABA-47F3-B824-1EE6E869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1F599EED-402B-487C-9BDB-2106387C3C0D}"/>
              </a:ext>
            </a:extLst>
          </p:cNvPr>
          <p:cNvSpPr/>
          <p:nvPr/>
        </p:nvSpPr>
        <p:spPr>
          <a:xfrm>
            <a:off x="8153401" y="944681"/>
            <a:ext cx="2239962" cy="898871"/>
          </a:xfrm>
          <a:custGeom>
            <a:avLst/>
            <a:gdLst>
              <a:gd name="connsiteX0" fmla="*/ 0 w 2239962"/>
              <a:gd name="connsiteY0" fmla="*/ 149815 h 898871"/>
              <a:gd name="connsiteX1" fmla="*/ 149815 w 2239962"/>
              <a:gd name="connsiteY1" fmla="*/ 0 h 898871"/>
              <a:gd name="connsiteX2" fmla="*/ 705093 w 2239962"/>
              <a:gd name="connsiteY2" fmla="*/ 0 h 898871"/>
              <a:gd name="connsiteX3" fmla="*/ 1306645 w 2239962"/>
              <a:gd name="connsiteY3" fmla="*/ 0 h 898871"/>
              <a:gd name="connsiteX4" fmla="*/ 1306645 w 2239962"/>
              <a:gd name="connsiteY4" fmla="*/ 0 h 898871"/>
              <a:gd name="connsiteX5" fmla="*/ 1866635 w 2239962"/>
              <a:gd name="connsiteY5" fmla="*/ 0 h 898871"/>
              <a:gd name="connsiteX6" fmla="*/ 2090147 w 2239962"/>
              <a:gd name="connsiteY6" fmla="*/ 0 h 898871"/>
              <a:gd name="connsiteX7" fmla="*/ 2239962 w 2239962"/>
              <a:gd name="connsiteY7" fmla="*/ 149815 h 898871"/>
              <a:gd name="connsiteX8" fmla="*/ 2239962 w 2239962"/>
              <a:gd name="connsiteY8" fmla="*/ 524341 h 898871"/>
              <a:gd name="connsiteX9" fmla="*/ 2374606 w 2239962"/>
              <a:gd name="connsiteY9" fmla="*/ 656149 h 898871"/>
              <a:gd name="connsiteX10" fmla="*/ 2239962 w 2239962"/>
              <a:gd name="connsiteY10" fmla="*/ 749059 h 898871"/>
              <a:gd name="connsiteX11" fmla="*/ 2239962 w 2239962"/>
              <a:gd name="connsiteY11" fmla="*/ 749056 h 898871"/>
              <a:gd name="connsiteX12" fmla="*/ 2090147 w 2239962"/>
              <a:gd name="connsiteY12" fmla="*/ 898871 h 898871"/>
              <a:gd name="connsiteX13" fmla="*/ 1866635 w 2239962"/>
              <a:gd name="connsiteY13" fmla="*/ 898871 h 898871"/>
              <a:gd name="connsiteX14" fmla="*/ 1306645 w 2239962"/>
              <a:gd name="connsiteY14" fmla="*/ 898871 h 898871"/>
              <a:gd name="connsiteX15" fmla="*/ 1306645 w 2239962"/>
              <a:gd name="connsiteY15" fmla="*/ 898871 h 898871"/>
              <a:gd name="connsiteX16" fmla="*/ 716662 w 2239962"/>
              <a:gd name="connsiteY16" fmla="*/ 898871 h 898871"/>
              <a:gd name="connsiteX17" fmla="*/ 149815 w 2239962"/>
              <a:gd name="connsiteY17" fmla="*/ 898871 h 898871"/>
              <a:gd name="connsiteX18" fmla="*/ 0 w 2239962"/>
              <a:gd name="connsiteY18" fmla="*/ 749056 h 898871"/>
              <a:gd name="connsiteX19" fmla="*/ 0 w 2239962"/>
              <a:gd name="connsiteY19" fmla="*/ 749059 h 898871"/>
              <a:gd name="connsiteX20" fmla="*/ 0 w 2239962"/>
              <a:gd name="connsiteY20" fmla="*/ 524341 h 898871"/>
              <a:gd name="connsiteX21" fmla="*/ 0 w 2239962"/>
              <a:gd name="connsiteY21" fmla="*/ 524341 h 898871"/>
              <a:gd name="connsiteX22" fmla="*/ 0 w 2239962"/>
              <a:gd name="connsiteY22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39962" h="898871" fill="none" extrusionOk="0">
                <a:moveTo>
                  <a:pt x="0" y="149815"/>
                </a:moveTo>
                <a:cubicBezTo>
                  <a:pt x="-1480" y="71140"/>
                  <a:pt x="64890" y="4040"/>
                  <a:pt x="149815" y="0"/>
                </a:cubicBezTo>
                <a:cubicBezTo>
                  <a:pt x="398374" y="7165"/>
                  <a:pt x="485824" y="9307"/>
                  <a:pt x="705093" y="0"/>
                </a:cubicBezTo>
                <a:cubicBezTo>
                  <a:pt x="924362" y="-9307"/>
                  <a:pt x="1038137" y="-30001"/>
                  <a:pt x="1306645" y="0"/>
                </a:cubicBezTo>
                <a:lnTo>
                  <a:pt x="1306645" y="0"/>
                </a:lnTo>
                <a:cubicBezTo>
                  <a:pt x="1510062" y="17800"/>
                  <a:pt x="1593424" y="-5381"/>
                  <a:pt x="1866635" y="0"/>
                </a:cubicBezTo>
                <a:cubicBezTo>
                  <a:pt x="1948330" y="-8867"/>
                  <a:pt x="1990216" y="7908"/>
                  <a:pt x="2090147" y="0"/>
                </a:cubicBezTo>
                <a:cubicBezTo>
                  <a:pt x="2175883" y="-5174"/>
                  <a:pt x="2239914" y="85057"/>
                  <a:pt x="2239962" y="149815"/>
                </a:cubicBezTo>
                <a:cubicBezTo>
                  <a:pt x="2256460" y="272041"/>
                  <a:pt x="2252300" y="429410"/>
                  <a:pt x="2239962" y="524341"/>
                </a:cubicBezTo>
                <a:cubicBezTo>
                  <a:pt x="2277321" y="548960"/>
                  <a:pt x="2315520" y="585503"/>
                  <a:pt x="2374606" y="656149"/>
                </a:cubicBezTo>
                <a:cubicBezTo>
                  <a:pt x="2339925" y="675971"/>
                  <a:pt x="2275661" y="728554"/>
                  <a:pt x="2239962" y="749059"/>
                </a:cubicBezTo>
                <a:lnTo>
                  <a:pt x="2239962" y="749056"/>
                </a:lnTo>
                <a:cubicBezTo>
                  <a:pt x="2229818" y="845579"/>
                  <a:pt x="2156651" y="895209"/>
                  <a:pt x="2090147" y="898871"/>
                </a:cubicBezTo>
                <a:cubicBezTo>
                  <a:pt x="2010967" y="891535"/>
                  <a:pt x="1957505" y="896583"/>
                  <a:pt x="1866635" y="898871"/>
                </a:cubicBezTo>
                <a:cubicBezTo>
                  <a:pt x="1739354" y="876485"/>
                  <a:pt x="1452266" y="916006"/>
                  <a:pt x="1306645" y="898871"/>
                </a:cubicBezTo>
                <a:lnTo>
                  <a:pt x="1306645" y="898871"/>
                </a:lnTo>
                <a:cubicBezTo>
                  <a:pt x="1169273" y="901764"/>
                  <a:pt x="972668" y="895509"/>
                  <a:pt x="716662" y="898871"/>
                </a:cubicBezTo>
                <a:cubicBezTo>
                  <a:pt x="460656" y="902233"/>
                  <a:pt x="324596" y="877645"/>
                  <a:pt x="149815" y="898871"/>
                </a:cubicBezTo>
                <a:cubicBezTo>
                  <a:pt x="65159" y="909987"/>
                  <a:pt x="-4575" y="832351"/>
                  <a:pt x="0" y="749056"/>
                </a:cubicBezTo>
                <a:lnTo>
                  <a:pt x="0" y="749059"/>
                </a:lnTo>
                <a:cubicBezTo>
                  <a:pt x="-169" y="693404"/>
                  <a:pt x="2614" y="632416"/>
                  <a:pt x="0" y="524341"/>
                </a:cubicBezTo>
                <a:lnTo>
                  <a:pt x="0" y="524341"/>
                </a:lnTo>
                <a:cubicBezTo>
                  <a:pt x="13949" y="427247"/>
                  <a:pt x="-8885" y="316564"/>
                  <a:pt x="0" y="149815"/>
                </a:cubicBezTo>
                <a:close/>
              </a:path>
              <a:path w="2239962" h="898871" stroke="0" extrusionOk="0">
                <a:moveTo>
                  <a:pt x="0" y="149815"/>
                </a:moveTo>
                <a:cubicBezTo>
                  <a:pt x="-13519" y="65480"/>
                  <a:pt x="66598" y="-3001"/>
                  <a:pt x="149815" y="0"/>
                </a:cubicBezTo>
                <a:cubicBezTo>
                  <a:pt x="423662" y="2535"/>
                  <a:pt x="574451" y="-16291"/>
                  <a:pt x="751367" y="0"/>
                </a:cubicBezTo>
                <a:cubicBezTo>
                  <a:pt x="928283" y="16291"/>
                  <a:pt x="1080889" y="-1774"/>
                  <a:pt x="1306645" y="0"/>
                </a:cubicBezTo>
                <a:lnTo>
                  <a:pt x="1306645" y="0"/>
                </a:lnTo>
                <a:cubicBezTo>
                  <a:pt x="1457123" y="18419"/>
                  <a:pt x="1661570" y="-22976"/>
                  <a:pt x="1866635" y="0"/>
                </a:cubicBezTo>
                <a:cubicBezTo>
                  <a:pt x="1957143" y="-551"/>
                  <a:pt x="2021085" y="-5873"/>
                  <a:pt x="2090147" y="0"/>
                </a:cubicBezTo>
                <a:cubicBezTo>
                  <a:pt x="2180063" y="-7525"/>
                  <a:pt x="2236723" y="69528"/>
                  <a:pt x="2239962" y="149815"/>
                </a:cubicBezTo>
                <a:cubicBezTo>
                  <a:pt x="2242082" y="240247"/>
                  <a:pt x="2239416" y="412322"/>
                  <a:pt x="2239962" y="524341"/>
                </a:cubicBezTo>
                <a:cubicBezTo>
                  <a:pt x="2274035" y="569431"/>
                  <a:pt x="2312266" y="596315"/>
                  <a:pt x="2374606" y="656149"/>
                </a:cubicBezTo>
                <a:cubicBezTo>
                  <a:pt x="2314281" y="705741"/>
                  <a:pt x="2295499" y="704227"/>
                  <a:pt x="2239962" y="749059"/>
                </a:cubicBezTo>
                <a:lnTo>
                  <a:pt x="2239962" y="749056"/>
                </a:lnTo>
                <a:cubicBezTo>
                  <a:pt x="2239047" y="817631"/>
                  <a:pt x="2174561" y="901971"/>
                  <a:pt x="2090147" y="898871"/>
                </a:cubicBezTo>
                <a:cubicBezTo>
                  <a:pt x="2005471" y="894453"/>
                  <a:pt x="1948716" y="907491"/>
                  <a:pt x="1866635" y="898871"/>
                </a:cubicBezTo>
                <a:cubicBezTo>
                  <a:pt x="1629593" y="914839"/>
                  <a:pt x="1576983" y="911905"/>
                  <a:pt x="1306645" y="898871"/>
                </a:cubicBezTo>
                <a:lnTo>
                  <a:pt x="1306645" y="898871"/>
                </a:lnTo>
                <a:cubicBezTo>
                  <a:pt x="1048187" y="918311"/>
                  <a:pt x="1019208" y="875138"/>
                  <a:pt x="739798" y="898871"/>
                </a:cubicBezTo>
                <a:cubicBezTo>
                  <a:pt x="460388" y="922604"/>
                  <a:pt x="342034" y="902708"/>
                  <a:pt x="149815" y="898871"/>
                </a:cubicBezTo>
                <a:cubicBezTo>
                  <a:pt x="63059" y="905481"/>
                  <a:pt x="8185" y="828872"/>
                  <a:pt x="0" y="749056"/>
                </a:cubicBezTo>
                <a:lnTo>
                  <a:pt x="0" y="749059"/>
                </a:lnTo>
                <a:cubicBezTo>
                  <a:pt x="7522" y="652478"/>
                  <a:pt x="6671" y="624933"/>
                  <a:pt x="0" y="524341"/>
                </a:cubicBezTo>
                <a:lnTo>
                  <a:pt x="0" y="524341"/>
                </a:lnTo>
                <a:cubicBezTo>
                  <a:pt x="14789" y="407459"/>
                  <a:pt x="14595" y="259866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6190479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A currency model’s lag won’t change much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EB86C-EB4D-4918-9C18-9AB74FFA7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251" y="5849135"/>
            <a:ext cx="11495499" cy="432792"/>
          </a:xfrm>
        </p:spPr>
        <p:txBody>
          <a:bodyPr/>
          <a:lstStyle/>
          <a:p>
            <a:r>
              <a:rPr lang="en-IN" dirty="0"/>
              <a:t>Split code into parts that change, and don’t change. Only re-compute what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14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131359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1C42-EF4D-4FE2-9658-002D69A0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enhancement. Calculate the most impactful change first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2205D-EB51-4189-A3A0-4186C4FDCC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Think like your users. Sort by likely user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26335-6941-481D-A1B1-3DFDD6D922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6238-0D8C-4EC1-ABD4-8A622C7728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65242-FC8A-4D5E-899C-21454F72B4D4}"/>
              </a:ext>
            </a:extLst>
          </p:cNvPr>
          <p:cNvSpPr txBox="1"/>
          <p:nvPr/>
        </p:nvSpPr>
        <p:spPr>
          <a:xfrm>
            <a:off x="243840" y="1143000"/>
            <a:ext cx="851916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A US manufacturer buys raw materials in multiple currencies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purchases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'Purchases.xlsx'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purchases.sort_values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'value'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ascending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Inconsolata, Consolas,  Fira Code"/>
              </a:rPr>
              <a:t>inplace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endParaRPr lang="en-US" dirty="0">
              <a:solidFill>
                <a:srgbClr val="6A9955"/>
              </a:solidFill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EA99A-DA1F-45D9-A9E1-B28FA89B7E63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forecastapp.py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FB7618C-85AE-43CF-93EC-97B704EF9756}"/>
              </a:ext>
            </a:extLst>
          </p:cNvPr>
          <p:cNvSpPr/>
          <p:nvPr/>
        </p:nvSpPr>
        <p:spPr>
          <a:xfrm>
            <a:off x="130554" y="1828800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0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F71F-A16F-4759-B8C8-4DAF10F6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combined with showing the progress, prioritization can be powerful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B1D8F-222A-4DE1-89F8-6C91C49A10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8229D6-7533-4B94-B034-F45CA54B84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7DFD92-4FE4-4259-B59D-2515B894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7804"/>
            <a:ext cx="4411902" cy="4941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42D4CF-16F2-4CAE-B5B6-A9518C36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4DB6B3F-D24D-406D-A12C-E7D5CDB60B80}"/>
              </a:ext>
            </a:extLst>
          </p:cNvPr>
          <p:cNvSpPr/>
          <p:nvPr/>
        </p:nvSpPr>
        <p:spPr>
          <a:xfrm>
            <a:off x="7086600" y="1216522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22069 w 2925762"/>
              <a:gd name="connsiteY2" fmla="*/ 0 h 898871"/>
              <a:gd name="connsiteX3" fmla="*/ 1094322 w 2925762"/>
              <a:gd name="connsiteY3" fmla="*/ 0 h 898871"/>
              <a:gd name="connsiteX4" fmla="*/ 1706695 w 2925762"/>
              <a:gd name="connsiteY4" fmla="*/ 0 h 898871"/>
              <a:gd name="connsiteX5" fmla="*/ 1706695 w 2925762"/>
              <a:gd name="connsiteY5" fmla="*/ 0 h 898871"/>
              <a:gd name="connsiteX6" fmla="*/ 2065101 w 2925762"/>
              <a:gd name="connsiteY6" fmla="*/ 0 h 898871"/>
              <a:gd name="connsiteX7" fmla="*/ 2438135 w 2925762"/>
              <a:gd name="connsiteY7" fmla="*/ 0 h 898871"/>
              <a:gd name="connsiteX8" fmla="*/ 2775947 w 2925762"/>
              <a:gd name="connsiteY8" fmla="*/ 0 h 898871"/>
              <a:gd name="connsiteX9" fmla="*/ 2925762 w 2925762"/>
              <a:gd name="connsiteY9" fmla="*/ 149815 h 898871"/>
              <a:gd name="connsiteX10" fmla="*/ 2925762 w 2925762"/>
              <a:gd name="connsiteY10" fmla="*/ 524341 h 898871"/>
              <a:gd name="connsiteX11" fmla="*/ 3101630 w 2925762"/>
              <a:gd name="connsiteY11" fmla="*/ 656149 h 898871"/>
              <a:gd name="connsiteX12" fmla="*/ 2925762 w 2925762"/>
              <a:gd name="connsiteY12" fmla="*/ 749059 h 898871"/>
              <a:gd name="connsiteX13" fmla="*/ 2925762 w 2925762"/>
              <a:gd name="connsiteY13" fmla="*/ 749056 h 898871"/>
              <a:gd name="connsiteX14" fmla="*/ 2775947 w 2925762"/>
              <a:gd name="connsiteY14" fmla="*/ 898871 h 898871"/>
              <a:gd name="connsiteX15" fmla="*/ 2438135 w 2925762"/>
              <a:gd name="connsiteY15" fmla="*/ 898871 h 898871"/>
              <a:gd name="connsiteX16" fmla="*/ 2065101 w 2925762"/>
              <a:gd name="connsiteY16" fmla="*/ 898871 h 898871"/>
              <a:gd name="connsiteX17" fmla="*/ 1706695 w 2925762"/>
              <a:gd name="connsiteY17" fmla="*/ 898871 h 898871"/>
              <a:gd name="connsiteX18" fmla="*/ 1706695 w 2925762"/>
              <a:gd name="connsiteY18" fmla="*/ 898871 h 898871"/>
              <a:gd name="connsiteX19" fmla="*/ 1156597 w 2925762"/>
              <a:gd name="connsiteY19" fmla="*/ 898871 h 898871"/>
              <a:gd name="connsiteX20" fmla="*/ 606500 w 2925762"/>
              <a:gd name="connsiteY20" fmla="*/ 898871 h 898871"/>
              <a:gd name="connsiteX21" fmla="*/ 149815 w 2925762"/>
              <a:gd name="connsiteY21" fmla="*/ 898871 h 898871"/>
              <a:gd name="connsiteX22" fmla="*/ 0 w 2925762"/>
              <a:gd name="connsiteY22" fmla="*/ 749056 h 898871"/>
              <a:gd name="connsiteX23" fmla="*/ 0 w 2925762"/>
              <a:gd name="connsiteY23" fmla="*/ 749059 h 898871"/>
              <a:gd name="connsiteX24" fmla="*/ 0 w 2925762"/>
              <a:gd name="connsiteY24" fmla="*/ 524341 h 898871"/>
              <a:gd name="connsiteX25" fmla="*/ 0 w 2925762"/>
              <a:gd name="connsiteY25" fmla="*/ 524341 h 898871"/>
              <a:gd name="connsiteX26" fmla="*/ 0 w 292576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78055" y="11811"/>
                  <a:pt x="408071" y="-20394"/>
                  <a:pt x="622069" y="0"/>
                </a:cubicBezTo>
                <a:cubicBezTo>
                  <a:pt x="836067" y="20394"/>
                  <a:pt x="997491" y="-19970"/>
                  <a:pt x="1094322" y="0"/>
                </a:cubicBezTo>
                <a:cubicBezTo>
                  <a:pt x="1191153" y="19970"/>
                  <a:pt x="1445672" y="1322"/>
                  <a:pt x="1706695" y="0"/>
                </a:cubicBezTo>
                <a:lnTo>
                  <a:pt x="1706695" y="0"/>
                </a:lnTo>
                <a:cubicBezTo>
                  <a:pt x="1811593" y="-15773"/>
                  <a:pt x="1963790" y="6822"/>
                  <a:pt x="2065101" y="0"/>
                </a:cubicBezTo>
                <a:cubicBezTo>
                  <a:pt x="2166412" y="-6822"/>
                  <a:pt x="2308119" y="11715"/>
                  <a:pt x="2438135" y="0"/>
                </a:cubicBezTo>
                <a:cubicBezTo>
                  <a:pt x="2579264" y="-13394"/>
                  <a:pt x="2619114" y="-10384"/>
                  <a:pt x="2775947" y="0"/>
                </a:cubicBezTo>
                <a:cubicBezTo>
                  <a:pt x="2855190" y="15783"/>
                  <a:pt x="2929738" y="52413"/>
                  <a:pt x="2925762" y="149815"/>
                </a:cubicBezTo>
                <a:cubicBezTo>
                  <a:pt x="2912225" y="328024"/>
                  <a:pt x="2944466" y="369460"/>
                  <a:pt x="2925762" y="524341"/>
                </a:cubicBezTo>
                <a:cubicBezTo>
                  <a:pt x="2993191" y="586646"/>
                  <a:pt x="3037439" y="595122"/>
                  <a:pt x="3101630" y="656149"/>
                </a:cubicBezTo>
                <a:cubicBezTo>
                  <a:pt x="3021455" y="704586"/>
                  <a:pt x="3010514" y="697223"/>
                  <a:pt x="2925762" y="749059"/>
                </a:cubicBezTo>
                <a:lnTo>
                  <a:pt x="2925762" y="749056"/>
                </a:lnTo>
                <a:cubicBezTo>
                  <a:pt x="2914829" y="826010"/>
                  <a:pt x="2849161" y="905594"/>
                  <a:pt x="2775947" y="898871"/>
                </a:cubicBezTo>
                <a:cubicBezTo>
                  <a:pt x="2676450" y="907635"/>
                  <a:pt x="2523562" y="900909"/>
                  <a:pt x="2438135" y="898871"/>
                </a:cubicBezTo>
                <a:cubicBezTo>
                  <a:pt x="2358452" y="898181"/>
                  <a:pt x="2228719" y="909659"/>
                  <a:pt x="2065101" y="898871"/>
                </a:cubicBezTo>
                <a:cubicBezTo>
                  <a:pt x="1901483" y="888083"/>
                  <a:pt x="1840045" y="889522"/>
                  <a:pt x="1706695" y="898871"/>
                </a:cubicBezTo>
                <a:lnTo>
                  <a:pt x="1706695" y="898871"/>
                </a:lnTo>
                <a:cubicBezTo>
                  <a:pt x="1482818" y="889454"/>
                  <a:pt x="1421205" y="919647"/>
                  <a:pt x="1156597" y="898871"/>
                </a:cubicBezTo>
                <a:cubicBezTo>
                  <a:pt x="891989" y="878095"/>
                  <a:pt x="835200" y="902661"/>
                  <a:pt x="606500" y="898871"/>
                </a:cubicBezTo>
                <a:cubicBezTo>
                  <a:pt x="377800" y="895081"/>
                  <a:pt x="364465" y="884440"/>
                  <a:pt x="149815" y="898871"/>
                </a:cubicBezTo>
                <a:cubicBezTo>
                  <a:pt x="79368" y="907760"/>
                  <a:pt x="-4014" y="823278"/>
                  <a:pt x="0" y="749056"/>
                </a:cubicBezTo>
                <a:lnTo>
                  <a:pt x="0" y="749059"/>
                </a:lnTo>
                <a:cubicBezTo>
                  <a:pt x="998" y="662223"/>
                  <a:pt x="-9144" y="572151"/>
                  <a:pt x="0" y="524341"/>
                </a:cubicBezTo>
                <a:lnTo>
                  <a:pt x="0" y="524341"/>
                </a:ln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lnTo>
                  <a:pt x="1706695" y="0"/>
                </a:lnTo>
                <a:cubicBezTo>
                  <a:pt x="1786744" y="-15986"/>
                  <a:pt x="1905019" y="-994"/>
                  <a:pt x="2050472" y="0"/>
                </a:cubicBezTo>
                <a:cubicBezTo>
                  <a:pt x="2195925" y="994"/>
                  <a:pt x="2354350" y="-4897"/>
                  <a:pt x="2438135" y="0"/>
                </a:cubicBezTo>
                <a:cubicBezTo>
                  <a:pt x="2537044" y="-9473"/>
                  <a:pt x="2632526" y="-11945"/>
                  <a:pt x="2775947" y="0"/>
                </a:cubicBezTo>
                <a:cubicBezTo>
                  <a:pt x="2856043" y="-5031"/>
                  <a:pt x="2914619" y="74760"/>
                  <a:pt x="2925762" y="149815"/>
                </a:cubicBezTo>
                <a:cubicBezTo>
                  <a:pt x="2907619" y="287464"/>
                  <a:pt x="2941160" y="446369"/>
                  <a:pt x="2925762" y="524341"/>
                </a:cubicBezTo>
                <a:cubicBezTo>
                  <a:pt x="2968067" y="567072"/>
                  <a:pt x="3051014" y="617422"/>
                  <a:pt x="3101630" y="656149"/>
                </a:cubicBezTo>
                <a:cubicBezTo>
                  <a:pt x="3017128" y="693988"/>
                  <a:pt x="3000272" y="711021"/>
                  <a:pt x="2925762" y="749059"/>
                </a:cubicBezTo>
                <a:lnTo>
                  <a:pt x="2925762" y="749056"/>
                </a:lnTo>
                <a:cubicBezTo>
                  <a:pt x="2939811" y="846879"/>
                  <a:pt x="2875351" y="891665"/>
                  <a:pt x="2775947" y="898871"/>
                </a:cubicBezTo>
                <a:cubicBezTo>
                  <a:pt x="2694636" y="887555"/>
                  <a:pt x="2549948" y="914873"/>
                  <a:pt x="2438135" y="898871"/>
                </a:cubicBezTo>
                <a:cubicBezTo>
                  <a:pt x="2340297" y="889475"/>
                  <a:pt x="2175586" y="903153"/>
                  <a:pt x="2079729" y="898871"/>
                </a:cubicBezTo>
                <a:cubicBezTo>
                  <a:pt x="1983872" y="894589"/>
                  <a:pt x="1797948" y="897126"/>
                  <a:pt x="1706695" y="898871"/>
                </a:cubicBezTo>
                <a:lnTo>
                  <a:pt x="1706695" y="898871"/>
                </a:lnTo>
                <a:cubicBezTo>
                  <a:pt x="1520088" y="908984"/>
                  <a:pt x="1383117" y="877394"/>
                  <a:pt x="1218873" y="898871"/>
                </a:cubicBezTo>
                <a:cubicBezTo>
                  <a:pt x="1054629" y="920348"/>
                  <a:pt x="891469" y="922024"/>
                  <a:pt x="684344" y="898871"/>
                </a:cubicBezTo>
                <a:cubicBezTo>
                  <a:pt x="477219" y="875718"/>
                  <a:pt x="392171" y="885606"/>
                  <a:pt x="149815" y="898871"/>
                </a:cubicBezTo>
                <a:cubicBezTo>
                  <a:pt x="72650" y="896826"/>
                  <a:pt x="-2575" y="811612"/>
                  <a:pt x="0" y="749056"/>
                </a:cubicBezTo>
                <a:lnTo>
                  <a:pt x="0" y="749059"/>
                </a:lnTo>
                <a:cubicBezTo>
                  <a:pt x="-10222" y="647589"/>
                  <a:pt x="3982" y="591523"/>
                  <a:pt x="0" y="524341"/>
                </a:cubicBezTo>
                <a:lnTo>
                  <a:pt x="0" y="524341"/>
                </a:ln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At 75%, we stabilize at +7 K$ -- that’s good enough for 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423A17-497C-4E3D-9FF8-3C9686E9A5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top 20% of the calculations usually have 80% of the impact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06342CFB-A599-452D-81EF-2AA53360C635}"/>
              </a:ext>
            </a:extLst>
          </p:cNvPr>
          <p:cNvSpPr/>
          <p:nvPr/>
        </p:nvSpPr>
        <p:spPr>
          <a:xfrm>
            <a:off x="4840527" y="4035194"/>
            <a:ext cx="3111622" cy="898871"/>
          </a:xfrm>
          <a:custGeom>
            <a:avLst/>
            <a:gdLst>
              <a:gd name="connsiteX0" fmla="*/ 0 w 3111622"/>
              <a:gd name="connsiteY0" fmla="*/ 149815 h 898871"/>
              <a:gd name="connsiteX1" fmla="*/ 149815 w 3111622"/>
              <a:gd name="connsiteY1" fmla="*/ 0 h 898871"/>
              <a:gd name="connsiteX2" fmla="*/ 518604 w 3111622"/>
              <a:gd name="connsiteY2" fmla="*/ 0 h 898871"/>
              <a:gd name="connsiteX3" fmla="*/ 518604 w 3111622"/>
              <a:gd name="connsiteY3" fmla="*/ 0 h 898871"/>
              <a:gd name="connsiteX4" fmla="*/ 884219 w 3111622"/>
              <a:gd name="connsiteY4" fmla="*/ 0 h 898871"/>
              <a:gd name="connsiteX5" fmla="*/ 1296509 w 3111622"/>
              <a:gd name="connsiteY5" fmla="*/ 0 h 898871"/>
              <a:gd name="connsiteX6" fmla="*/ 1818302 w 3111622"/>
              <a:gd name="connsiteY6" fmla="*/ 0 h 898871"/>
              <a:gd name="connsiteX7" fmla="*/ 2390055 w 3111622"/>
              <a:gd name="connsiteY7" fmla="*/ 0 h 898871"/>
              <a:gd name="connsiteX8" fmla="*/ 2961807 w 3111622"/>
              <a:gd name="connsiteY8" fmla="*/ 0 h 898871"/>
              <a:gd name="connsiteX9" fmla="*/ 3111622 w 3111622"/>
              <a:gd name="connsiteY9" fmla="*/ 149815 h 898871"/>
              <a:gd name="connsiteX10" fmla="*/ 3111622 w 3111622"/>
              <a:gd name="connsiteY10" fmla="*/ 524341 h 898871"/>
              <a:gd name="connsiteX11" fmla="*/ 3111622 w 3111622"/>
              <a:gd name="connsiteY11" fmla="*/ 524341 h 898871"/>
              <a:gd name="connsiteX12" fmla="*/ 3111622 w 3111622"/>
              <a:gd name="connsiteY12" fmla="*/ 749059 h 898871"/>
              <a:gd name="connsiteX13" fmla="*/ 3111622 w 3111622"/>
              <a:gd name="connsiteY13" fmla="*/ 749056 h 898871"/>
              <a:gd name="connsiteX14" fmla="*/ 2961807 w 3111622"/>
              <a:gd name="connsiteY14" fmla="*/ 898871 h 898871"/>
              <a:gd name="connsiteX15" fmla="*/ 2423361 w 3111622"/>
              <a:gd name="connsiteY15" fmla="*/ 898871 h 898871"/>
              <a:gd name="connsiteX16" fmla="*/ 1851608 w 3111622"/>
              <a:gd name="connsiteY16" fmla="*/ 898871 h 898871"/>
              <a:gd name="connsiteX17" fmla="*/ 1296509 w 3111622"/>
              <a:gd name="connsiteY17" fmla="*/ 898871 h 898871"/>
              <a:gd name="connsiteX18" fmla="*/ 907557 w 3111622"/>
              <a:gd name="connsiteY18" fmla="*/ 898871 h 898871"/>
              <a:gd name="connsiteX19" fmla="*/ 518604 w 3111622"/>
              <a:gd name="connsiteY19" fmla="*/ 898871 h 898871"/>
              <a:gd name="connsiteX20" fmla="*/ 518604 w 3111622"/>
              <a:gd name="connsiteY20" fmla="*/ 898871 h 898871"/>
              <a:gd name="connsiteX21" fmla="*/ 149815 w 3111622"/>
              <a:gd name="connsiteY21" fmla="*/ 898871 h 898871"/>
              <a:gd name="connsiteX22" fmla="*/ 0 w 3111622"/>
              <a:gd name="connsiteY22" fmla="*/ 749056 h 898871"/>
              <a:gd name="connsiteX23" fmla="*/ 0 w 3111622"/>
              <a:gd name="connsiteY23" fmla="*/ 749059 h 898871"/>
              <a:gd name="connsiteX24" fmla="*/ -662184 w 3111622"/>
              <a:gd name="connsiteY24" fmla="*/ 608527 h 898871"/>
              <a:gd name="connsiteX25" fmla="*/ 0 w 3111622"/>
              <a:gd name="connsiteY25" fmla="*/ 524341 h 898871"/>
              <a:gd name="connsiteX26" fmla="*/ 0 w 311162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1162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58878" y="16946"/>
                  <a:pt x="419327" y="9972"/>
                  <a:pt x="518604" y="0"/>
                </a:cubicBezTo>
                <a:lnTo>
                  <a:pt x="518604" y="0"/>
                </a:lnTo>
                <a:cubicBezTo>
                  <a:pt x="670796" y="14928"/>
                  <a:pt x="748251" y="-4047"/>
                  <a:pt x="884219" y="0"/>
                </a:cubicBezTo>
                <a:cubicBezTo>
                  <a:pt x="1020188" y="4047"/>
                  <a:pt x="1139588" y="-17699"/>
                  <a:pt x="1296509" y="0"/>
                </a:cubicBezTo>
                <a:cubicBezTo>
                  <a:pt x="1496879" y="17726"/>
                  <a:pt x="1639491" y="24957"/>
                  <a:pt x="1818302" y="0"/>
                </a:cubicBezTo>
                <a:cubicBezTo>
                  <a:pt x="1997113" y="-24957"/>
                  <a:pt x="2187081" y="16228"/>
                  <a:pt x="2390055" y="0"/>
                </a:cubicBezTo>
                <a:cubicBezTo>
                  <a:pt x="2593029" y="-16228"/>
                  <a:pt x="2811444" y="-15811"/>
                  <a:pt x="2961807" y="0"/>
                </a:cubicBezTo>
                <a:cubicBezTo>
                  <a:pt x="3041050" y="15783"/>
                  <a:pt x="3115598" y="52413"/>
                  <a:pt x="3111622" y="149815"/>
                </a:cubicBezTo>
                <a:cubicBezTo>
                  <a:pt x="3098085" y="328024"/>
                  <a:pt x="3130326" y="369460"/>
                  <a:pt x="3111622" y="524341"/>
                </a:cubicBezTo>
                <a:lnTo>
                  <a:pt x="3111622" y="524341"/>
                </a:lnTo>
                <a:cubicBezTo>
                  <a:pt x="3120442" y="610993"/>
                  <a:pt x="3113246" y="655039"/>
                  <a:pt x="3111622" y="749059"/>
                </a:cubicBezTo>
                <a:lnTo>
                  <a:pt x="3111622" y="749056"/>
                </a:lnTo>
                <a:cubicBezTo>
                  <a:pt x="3109963" y="817441"/>
                  <a:pt x="3054342" y="913364"/>
                  <a:pt x="2961807" y="898871"/>
                </a:cubicBezTo>
                <a:cubicBezTo>
                  <a:pt x="2844343" y="910007"/>
                  <a:pt x="2661462" y="887036"/>
                  <a:pt x="2423361" y="898871"/>
                </a:cubicBezTo>
                <a:cubicBezTo>
                  <a:pt x="2185260" y="910706"/>
                  <a:pt x="2122483" y="917188"/>
                  <a:pt x="1851608" y="898871"/>
                </a:cubicBezTo>
                <a:cubicBezTo>
                  <a:pt x="1580733" y="880554"/>
                  <a:pt x="1556346" y="887104"/>
                  <a:pt x="1296509" y="898871"/>
                </a:cubicBezTo>
                <a:cubicBezTo>
                  <a:pt x="1152953" y="893532"/>
                  <a:pt x="1090163" y="892586"/>
                  <a:pt x="907557" y="898871"/>
                </a:cubicBezTo>
                <a:cubicBezTo>
                  <a:pt x="724951" y="905156"/>
                  <a:pt x="634691" y="909013"/>
                  <a:pt x="518604" y="898871"/>
                </a:cubicBezTo>
                <a:lnTo>
                  <a:pt x="518604" y="898871"/>
                </a:lnTo>
                <a:cubicBezTo>
                  <a:pt x="376043" y="880643"/>
                  <a:pt x="240384" y="910377"/>
                  <a:pt x="149815" y="898871"/>
                </a:cubicBezTo>
                <a:cubicBezTo>
                  <a:pt x="62344" y="914020"/>
                  <a:pt x="-6708" y="830198"/>
                  <a:pt x="0" y="749056"/>
                </a:cubicBezTo>
                <a:lnTo>
                  <a:pt x="0" y="749059"/>
                </a:lnTo>
                <a:cubicBezTo>
                  <a:pt x="-314401" y="686653"/>
                  <a:pt x="-516412" y="607406"/>
                  <a:pt x="-662184" y="608527"/>
                </a:cubicBezTo>
                <a:cubicBezTo>
                  <a:pt x="-399422" y="557421"/>
                  <a:pt x="-185416" y="524563"/>
                  <a:pt x="0" y="524341"/>
                </a:cubicBez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311162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226631" y="7434"/>
                  <a:pt x="354226" y="4690"/>
                  <a:pt x="518604" y="0"/>
                </a:cubicBezTo>
                <a:lnTo>
                  <a:pt x="518604" y="0"/>
                </a:lnTo>
                <a:cubicBezTo>
                  <a:pt x="694989" y="-3165"/>
                  <a:pt x="714285" y="-12246"/>
                  <a:pt x="891998" y="0"/>
                </a:cubicBezTo>
                <a:cubicBezTo>
                  <a:pt x="1069711" y="12246"/>
                  <a:pt x="1197619" y="-7457"/>
                  <a:pt x="1296509" y="0"/>
                </a:cubicBezTo>
                <a:cubicBezTo>
                  <a:pt x="1552133" y="24996"/>
                  <a:pt x="1624361" y="-3195"/>
                  <a:pt x="1868261" y="0"/>
                </a:cubicBezTo>
                <a:cubicBezTo>
                  <a:pt x="2112161" y="3195"/>
                  <a:pt x="2127857" y="14525"/>
                  <a:pt x="2373402" y="0"/>
                </a:cubicBezTo>
                <a:cubicBezTo>
                  <a:pt x="2618947" y="-14525"/>
                  <a:pt x="2802301" y="14094"/>
                  <a:pt x="2961807" y="0"/>
                </a:cubicBezTo>
                <a:cubicBezTo>
                  <a:pt x="3041903" y="-5031"/>
                  <a:pt x="3100479" y="74760"/>
                  <a:pt x="3111622" y="149815"/>
                </a:cubicBezTo>
                <a:cubicBezTo>
                  <a:pt x="3093479" y="287464"/>
                  <a:pt x="3127020" y="446369"/>
                  <a:pt x="3111622" y="524341"/>
                </a:cubicBezTo>
                <a:lnTo>
                  <a:pt x="3111622" y="524341"/>
                </a:lnTo>
                <a:cubicBezTo>
                  <a:pt x="3111322" y="597014"/>
                  <a:pt x="3120380" y="665169"/>
                  <a:pt x="3111622" y="749059"/>
                </a:cubicBezTo>
                <a:lnTo>
                  <a:pt x="3111622" y="749056"/>
                </a:lnTo>
                <a:cubicBezTo>
                  <a:pt x="3115975" y="840624"/>
                  <a:pt x="3034855" y="908071"/>
                  <a:pt x="2961807" y="898871"/>
                </a:cubicBezTo>
                <a:cubicBezTo>
                  <a:pt x="2830039" y="907181"/>
                  <a:pt x="2573703" y="907981"/>
                  <a:pt x="2390055" y="898871"/>
                </a:cubicBezTo>
                <a:cubicBezTo>
                  <a:pt x="2206407" y="889761"/>
                  <a:pt x="1959276" y="908519"/>
                  <a:pt x="1801649" y="898871"/>
                </a:cubicBezTo>
                <a:cubicBezTo>
                  <a:pt x="1644022" y="889223"/>
                  <a:pt x="1514494" y="878844"/>
                  <a:pt x="1296509" y="898871"/>
                </a:cubicBezTo>
                <a:cubicBezTo>
                  <a:pt x="1167147" y="903526"/>
                  <a:pt x="1056496" y="908575"/>
                  <a:pt x="915336" y="898871"/>
                </a:cubicBezTo>
                <a:cubicBezTo>
                  <a:pt x="774176" y="889167"/>
                  <a:pt x="703318" y="897002"/>
                  <a:pt x="518604" y="898871"/>
                </a:cubicBezTo>
                <a:lnTo>
                  <a:pt x="518604" y="898871"/>
                </a:lnTo>
                <a:cubicBezTo>
                  <a:pt x="362912" y="909283"/>
                  <a:pt x="299311" y="897521"/>
                  <a:pt x="149815" y="898871"/>
                </a:cubicBezTo>
                <a:cubicBezTo>
                  <a:pt x="70101" y="899476"/>
                  <a:pt x="3348" y="848552"/>
                  <a:pt x="0" y="749056"/>
                </a:cubicBezTo>
                <a:lnTo>
                  <a:pt x="0" y="749059"/>
                </a:lnTo>
                <a:cubicBezTo>
                  <a:pt x="-245642" y="671434"/>
                  <a:pt x="-335680" y="654744"/>
                  <a:pt x="-662184" y="608527"/>
                </a:cubicBezTo>
                <a:cubicBezTo>
                  <a:pt x="-511728" y="601302"/>
                  <a:pt x="-276807" y="590974"/>
                  <a:pt x="0" y="524341"/>
                </a:cubicBez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-71281"/>
                      <a:gd name="adj2" fmla="val 17699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I’m panda – a data-comic. Search for </a:t>
            </a:r>
            <a:r>
              <a:rPr lang="en-US" cap="small" dirty="0" err="1">
                <a:solidFill>
                  <a:sysClr val="windowText" lastClr="000000"/>
                </a:solidFill>
                <a:latin typeface="Architects Daughter" pitchFamily="2" charset="0"/>
                <a:hlinkClick r:id="rId4"/>
              </a:rPr>
              <a:t>ComicGen</a:t>
            </a:r>
            <a:endParaRPr lang="en-US" cap="small" dirty="0">
              <a:solidFill>
                <a:sysClr val="windowText" lastClr="000000"/>
              </a:solidFill>
              <a:latin typeface="Architects Daugh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8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So these are the four ways of making an app </a:t>
            </a:r>
            <a:r>
              <a:rPr lang="en-US" i="1" dirty="0">
                <a:solidFill>
                  <a:schemeClr val="accent6"/>
                </a:solidFill>
              </a:rPr>
              <a:t>seem</a:t>
            </a:r>
            <a:r>
              <a:rPr lang="en-US" dirty="0"/>
              <a:t> faster,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193667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you ask your questions, I have a few questions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F3DB3E-6EBE-43E8-9F70-9F9528E3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363" y="1241704"/>
            <a:ext cx="1332364" cy="4680138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86AD3E3-3066-4337-9AAB-8E6B138C33EC}"/>
              </a:ext>
            </a:extLst>
          </p:cNvPr>
          <p:cNvSpPr/>
          <p:nvPr/>
        </p:nvSpPr>
        <p:spPr>
          <a:xfrm>
            <a:off x="7086600" y="1216522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22069 w 2925762"/>
              <a:gd name="connsiteY2" fmla="*/ 0 h 898871"/>
              <a:gd name="connsiteX3" fmla="*/ 1094322 w 2925762"/>
              <a:gd name="connsiteY3" fmla="*/ 0 h 898871"/>
              <a:gd name="connsiteX4" fmla="*/ 1706695 w 2925762"/>
              <a:gd name="connsiteY4" fmla="*/ 0 h 898871"/>
              <a:gd name="connsiteX5" fmla="*/ 1706695 w 2925762"/>
              <a:gd name="connsiteY5" fmla="*/ 0 h 898871"/>
              <a:gd name="connsiteX6" fmla="*/ 2065101 w 2925762"/>
              <a:gd name="connsiteY6" fmla="*/ 0 h 898871"/>
              <a:gd name="connsiteX7" fmla="*/ 2438135 w 2925762"/>
              <a:gd name="connsiteY7" fmla="*/ 0 h 898871"/>
              <a:gd name="connsiteX8" fmla="*/ 2775947 w 2925762"/>
              <a:gd name="connsiteY8" fmla="*/ 0 h 898871"/>
              <a:gd name="connsiteX9" fmla="*/ 2925762 w 2925762"/>
              <a:gd name="connsiteY9" fmla="*/ 149815 h 898871"/>
              <a:gd name="connsiteX10" fmla="*/ 2925762 w 2925762"/>
              <a:gd name="connsiteY10" fmla="*/ 524341 h 898871"/>
              <a:gd name="connsiteX11" fmla="*/ 3101630 w 2925762"/>
              <a:gd name="connsiteY11" fmla="*/ 656149 h 898871"/>
              <a:gd name="connsiteX12" fmla="*/ 2925762 w 2925762"/>
              <a:gd name="connsiteY12" fmla="*/ 749059 h 898871"/>
              <a:gd name="connsiteX13" fmla="*/ 2925762 w 2925762"/>
              <a:gd name="connsiteY13" fmla="*/ 749056 h 898871"/>
              <a:gd name="connsiteX14" fmla="*/ 2775947 w 2925762"/>
              <a:gd name="connsiteY14" fmla="*/ 898871 h 898871"/>
              <a:gd name="connsiteX15" fmla="*/ 2438135 w 2925762"/>
              <a:gd name="connsiteY15" fmla="*/ 898871 h 898871"/>
              <a:gd name="connsiteX16" fmla="*/ 2065101 w 2925762"/>
              <a:gd name="connsiteY16" fmla="*/ 898871 h 898871"/>
              <a:gd name="connsiteX17" fmla="*/ 1706695 w 2925762"/>
              <a:gd name="connsiteY17" fmla="*/ 898871 h 898871"/>
              <a:gd name="connsiteX18" fmla="*/ 1706695 w 2925762"/>
              <a:gd name="connsiteY18" fmla="*/ 898871 h 898871"/>
              <a:gd name="connsiteX19" fmla="*/ 1156597 w 2925762"/>
              <a:gd name="connsiteY19" fmla="*/ 898871 h 898871"/>
              <a:gd name="connsiteX20" fmla="*/ 606500 w 2925762"/>
              <a:gd name="connsiteY20" fmla="*/ 898871 h 898871"/>
              <a:gd name="connsiteX21" fmla="*/ 149815 w 2925762"/>
              <a:gd name="connsiteY21" fmla="*/ 898871 h 898871"/>
              <a:gd name="connsiteX22" fmla="*/ 0 w 2925762"/>
              <a:gd name="connsiteY22" fmla="*/ 749056 h 898871"/>
              <a:gd name="connsiteX23" fmla="*/ 0 w 2925762"/>
              <a:gd name="connsiteY23" fmla="*/ 749059 h 898871"/>
              <a:gd name="connsiteX24" fmla="*/ 0 w 2925762"/>
              <a:gd name="connsiteY24" fmla="*/ 524341 h 898871"/>
              <a:gd name="connsiteX25" fmla="*/ 0 w 2925762"/>
              <a:gd name="connsiteY25" fmla="*/ 524341 h 898871"/>
              <a:gd name="connsiteX26" fmla="*/ 0 w 292576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78055" y="11811"/>
                  <a:pt x="408071" y="-20394"/>
                  <a:pt x="622069" y="0"/>
                </a:cubicBezTo>
                <a:cubicBezTo>
                  <a:pt x="836067" y="20394"/>
                  <a:pt x="997491" y="-19970"/>
                  <a:pt x="1094322" y="0"/>
                </a:cubicBezTo>
                <a:cubicBezTo>
                  <a:pt x="1191153" y="19970"/>
                  <a:pt x="1445672" y="1322"/>
                  <a:pt x="1706695" y="0"/>
                </a:cubicBezTo>
                <a:lnTo>
                  <a:pt x="1706695" y="0"/>
                </a:lnTo>
                <a:cubicBezTo>
                  <a:pt x="1811593" y="-15773"/>
                  <a:pt x="1963790" y="6822"/>
                  <a:pt x="2065101" y="0"/>
                </a:cubicBezTo>
                <a:cubicBezTo>
                  <a:pt x="2166412" y="-6822"/>
                  <a:pt x="2308119" y="11715"/>
                  <a:pt x="2438135" y="0"/>
                </a:cubicBezTo>
                <a:cubicBezTo>
                  <a:pt x="2579264" y="-13394"/>
                  <a:pt x="2619114" y="-10384"/>
                  <a:pt x="2775947" y="0"/>
                </a:cubicBezTo>
                <a:cubicBezTo>
                  <a:pt x="2855190" y="15783"/>
                  <a:pt x="2929738" y="52413"/>
                  <a:pt x="2925762" y="149815"/>
                </a:cubicBezTo>
                <a:cubicBezTo>
                  <a:pt x="2912225" y="328024"/>
                  <a:pt x="2944466" y="369460"/>
                  <a:pt x="2925762" y="524341"/>
                </a:cubicBezTo>
                <a:cubicBezTo>
                  <a:pt x="2993191" y="586646"/>
                  <a:pt x="3037439" y="595122"/>
                  <a:pt x="3101630" y="656149"/>
                </a:cubicBezTo>
                <a:cubicBezTo>
                  <a:pt x="3021455" y="704586"/>
                  <a:pt x="3010514" y="697223"/>
                  <a:pt x="2925762" y="749059"/>
                </a:cubicBezTo>
                <a:lnTo>
                  <a:pt x="2925762" y="749056"/>
                </a:lnTo>
                <a:cubicBezTo>
                  <a:pt x="2914829" y="826010"/>
                  <a:pt x="2849161" y="905594"/>
                  <a:pt x="2775947" y="898871"/>
                </a:cubicBezTo>
                <a:cubicBezTo>
                  <a:pt x="2676450" y="907635"/>
                  <a:pt x="2523562" y="900909"/>
                  <a:pt x="2438135" y="898871"/>
                </a:cubicBezTo>
                <a:cubicBezTo>
                  <a:pt x="2358452" y="898181"/>
                  <a:pt x="2228719" y="909659"/>
                  <a:pt x="2065101" y="898871"/>
                </a:cubicBezTo>
                <a:cubicBezTo>
                  <a:pt x="1901483" y="888083"/>
                  <a:pt x="1840045" y="889522"/>
                  <a:pt x="1706695" y="898871"/>
                </a:cubicBezTo>
                <a:lnTo>
                  <a:pt x="1706695" y="898871"/>
                </a:lnTo>
                <a:cubicBezTo>
                  <a:pt x="1482818" y="889454"/>
                  <a:pt x="1421205" y="919647"/>
                  <a:pt x="1156597" y="898871"/>
                </a:cubicBezTo>
                <a:cubicBezTo>
                  <a:pt x="891989" y="878095"/>
                  <a:pt x="835200" y="902661"/>
                  <a:pt x="606500" y="898871"/>
                </a:cubicBezTo>
                <a:cubicBezTo>
                  <a:pt x="377800" y="895081"/>
                  <a:pt x="364465" y="884440"/>
                  <a:pt x="149815" y="898871"/>
                </a:cubicBezTo>
                <a:cubicBezTo>
                  <a:pt x="79368" y="907760"/>
                  <a:pt x="-4014" y="823278"/>
                  <a:pt x="0" y="749056"/>
                </a:cubicBezTo>
                <a:lnTo>
                  <a:pt x="0" y="749059"/>
                </a:lnTo>
                <a:cubicBezTo>
                  <a:pt x="998" y="662223"/>
                  <a:pt x="-9144" y="572151"/>
                  <a:pt x="0" y="524341"/>
                </a:cubicBezTo>
                <a:lnTo>
                  <a:pt x="0" y="524341"/>
                </a:ln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lnTo>
                  <a:pt x="1706695" y="0"/>
                </a:lnTo>
                <a:cubicBezTo>
                  <a:pt x="1786744" y="-15986"/>
                  <a:pt x="1905019" y="-994"/>
                  <a:pt x="2050472" y="0"/>
                </a:cubicBezTo>
                <a:cubicBezTo>
                  <a:pt x="2195925" y="994"/>
                  <a:pt x="2354350" y="-4897"/>
                  <a:pt x="2438135" y="0"/>
                </a:cubicBezTo>
                <a:cubicBezTo>
                  <a:pt x="2537044" y="-9473"/>
                  <a:pt x="2632526" y="-11945"/>
                  <a:pt x="2775947" y="0"/>
                </a:cubicBezTo>
                <a:cubicBezTo>
                  <a:pt x="2856043" y="-5031"/>
                  <a:pt x="2914619" y="74760"/>
                  <a:pt x="2925762" y="149815"/>
                </a:cubicBezTo>
                <a:cubicBezTo>
                  <a:pt x="2907619" y="287464"/>
                  <a:pt x="2941160" y="446369"/>
                  <a:pt x="2925762" y="524341"/>
                </a:cubicBezTo>
                <a:cubicBezTo>
                  <a:pt x="2968067" y="567072"/>
                  <a:pt x="3051014" y="617422"/>
                  <a:pt x="3101630" y="656149"/>
                </a:cubicBezTo>
                <a:cubicBezTo>
                  <a:pt x="3017128" y="693988"/>
                  <a:pt x="3000272" y="711021"/>
                  <a:pt x="2925762" y="749059"/>
                </a:cubicBezTo>
                <a:lnTo>
                  <a:pt x="2925762" y="749056"/>
                </a:lnTo>
                <a:cubicBezTo>
                  <a:pt x="2939811" y="846879"/>
                  <a:pt x="2875351" y="891665"/>
                  <a:pt x="2775947" y="898871"/>
                </a:cubicBezTo>
                <a:cubicBezTo>
                  <a:pt x="2694636" y="887555"/>
                  <a:pt x="2549948" y="914873"/>
                  <a:pt x="2438135" y="898871"/>
                </a:cubicBezTo>
                <a:cubicBezTo>
                  <a:pt x="2340297" y="889475"/>
                  <a:pt x="2175586" y="903153"/>
                  <a:pt x="2079729" y="898871"/>
                </a:cubicBezTo>
                <a:cubicBezTo>
                  <a:pt x="1983872" y="894589"/>
                  <a:pt x="1797948" y="897126"/>
                  <a:pt x="1706695" y="898871"/>
                </a:cubicBezTo>
                <a:lnTo>
                  <a:pt x="1706695" y="898871"/>
                </a:lnTo>
                <a:cubicBezTo>
                  <a:pt x="1520088" y="908984"/>
                  <a:pt x="1383117" y="877394"/>
                  <a:pt x="1218873" y="898871"/>
                </a:cubicBezTo>
                <a:cubicBezTo>
                  <a:pt x="1054629" y="920348"/>
                  <a:pt x="891469" y="922024"/>
                  <a:pt x="684344" y="898871"/>
                </a:cubicBezTo>
                <a:cubicBezTo>
                  <a:pt x="477219" y="875718"/>
                  <a:pt x="392171" y="885606"/>
                  <a:pt x="149815" y="898871"/>
                </a:cubicBezTo>
                <a:cubicBezTo>
                  <a:pt x="72650" y="896826"/>
                  <a:pt x="-2575" y="811612"/>
                  <a:pt x="0" y="749056"/>
                </a:cubicBezTo>
                <a:lnTo>
                  <a:pt x="0" y="749059"/>
                </a:lnTo>
                <a:cubicBezTo>
                  <a:pt x="-10222" y="647589"/>
                  <a:pt x="3982" y="591523"/>
                  <a:pt x="0" y="524341"/>
                </a:cubicBezTo>
                <a:lnTo>
                  <a:pt x="0" y="524341"/>
                </a:ln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Which will </a:t>
            </a:r>
            <a:r>
              <a:rPr lang="en-US" b="1" cap="small" dirty="0">
                <a:solidFill>
                  <a:sysClr val="windowText" lastClr="000000"/>
                </a:solidFill>
                <a:latin typeface="Architects Daughter" pitchFamily="2" charset="0"/>
              </a:rPr>
              <a:t>you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 use, most likely, in your next app?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D0385-4653-42BB-9553-2D0D67D0636C}"/>
              </a:ext>
            </a:extLst>
          </p:cNvPr>
          <p:cNvSpPr txBox="1"/>
          <p:nvPr/>
        </p:nvSpPr>
        <p:spPr>
          <a:xfrm>
            <a:off x="4889159" y="2438803"/>
            <a:ext cx="512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bit.ly/pyconsurvey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D865E9-E150-4B09-8850-132FA23C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24" y="3212821"/>
            <a:ext cx="4844876" cy="26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49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I’ll be running a workshop – later in October – for people to practice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F3DB3E-6EBE-43E8-9F70-9F9528E3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363" y="1241704"/>
            <a:ext cx="1332364" cy="46801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1D0385-4653-42BB-9553-2D0D67D0636C}"/>
              </a:ext>
            </a:extLst>
          </p:cNvPr>
          <p:cNvSpPr txBox="1"/>
          <p:nvPr/>
        </p:nvSpPr>
        <p:spPr>
          <a:xfrm>
            <a:off x="4889159" y="2438803"/>
            <a:ext cx="512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bit.ly/pyconsurvey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868E8-4390-42C2-8C9E-AC82AEC4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42" y="3276599"/>
            <a:ext cx="4561158" cy="1522173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37DAF7B6-EE23-49F4-95FC-A5BA6CAAB3BF}"/>
              </a:ext>
            </a:extLst>
          </p:cNvPr>
          <p:cNvSpPr/>
          <p:nvPr/>
        </p:nvSpPr>
        <p:spPr>
          <a:xfrm>
            <a:off x="7086600" y="1277927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22069 w 2925762"/>
              <a:gd name="connsiteY2" fmla="*/ 0 h 898871"/>
              <a:gd name="connsiteX3" fmla="*/ 1094322 w 2925762"/>
              <a:gd name="connsiteY3" fmla="*/ 0 h 898871"/>
              <a:gd name="connsiteX4" fmla="*/ 1706695 w 2925762"/>
              <a:gd name="connsiteY4" fmla="*/ 0 h 898871"/>
              <a:gd name="connsiteX5" fmla="*/ 1706695 w 2925762"/>
              <a:gd name="connsiteY5" fmla="*/ 0 h 898871"/>
              <a:gd name="connsiteX6" fmla="*/ 2065101 w 2925762"/>
              <a:gd name="connsiteY6" fmla="*/ 0 h 898871"/>
              <a:gd name="connsiteX7" fmla="*/ 2438135 w 2925762"/>
              <a:gd name="connsiteY7" fmla="*/ 0 h 898871"/>
              <a:gd name="connsiteX8" fmla="*/ 2775947 w 2925762"/>
              <a:gd name="connsiteY8" fmla="*/ 0 h 898871"/>
              <a:gd name="connsiteX9" fmla="*/ 2925762 w 2925762"/>
              <a:gd name="connsiteY9" fmla="*/ 149815 h 898871"/>
              <a:gd name="connsiteX10" fmla="*/ 2925762 w 2925762"/>
              <a:gd name="connsiteY10" fmla="*/ 524341 h 898871"/>
              <a:gd name="connsiteX11" fmla="*/ 3101630 w 2925762"/>
              <a:gd name="connsiteY11" fmla="*/ 656149 h 898871"/>
              <a:gd name="connsiteX12" fmla="*/ 2925762 w 2925762"/>
              <a:gd name="connsiteY12" fmla="*/ 749059 h 898871"/>
              <a:gd name="connsiteX13" fmla="*/ 2925762 w 2925762"/>
              <a:gd name="connsiteY13" fmla="*/ 749056 h 898871"/>
              <a:gd name="connsiteX14" fmla="*/ 2775947 w 2925762"/>
              <a:gd name="connsiteY14" fmla="*/ 898871 h 898871"/>
              <a:gd name="connsiteX15" fmla="*/ 2438135 w 2925762"/>
              <a:gd name="connsiteY15" fmla="*/ 898871 h 898871"/>
              <a:gd name="connsiteX16" fmla="*/ 2065101 w 2925762"/>
              <a:gd name="connsiteY16" fmla="*/ 898871 h 898871"/>
              <a:gd name="connsiteX17" fmla="*/ 1706695 w 2925762"/>
              <a:gd name="connsiteY17" fmla="*/ 898871 h 898871"/>
              <a:gd name="connsiteX18" fmla="*/ 1706695 w 2925762"/>
              <a:gd name="connsiteY18" fmla="*/ 898871 h 898871"/>
              <a:gd name="connsiteX19" fmla="*/ 1156597 w 2925762"/>
              <a:gd name="connsiteY19" fmla="*/ 898871 h 898871"/>
              <a:gd name="connsiteX20" fmla="*/ 606500 w 2925762"/>
              <a:gd name="connsiteY20" fmla="*/ 898871 h 898871"/>
              <a:gd name="connsiteX21" fmla="*/ 149815 w 2925762"/>
              <a:gd name="connsiteY21" fmla="*/ 898871 h 898871"/>
              <a:gd name="connsiteX22" fmla="*/ 0 w 2925762"/>
              <a:gd name="connsiteY22" fmla="*/ 749056 h 898871"/>
              <a:gd name="connsiteX23" fmla="*/ 0 w 2925762"/>
              <a:gd name="connsiteY23" fmla="*/ 749059 h 898871"/>
              <a:gd name="connsiteX24" fmla="*/ 0 w 2925762"/>
              <a:gd name="connsiteY24" fmla="*/ 524341 h 898871"/>
              <a:gd name="connsiteX25" fmla="*/ 0 w 2925762"/>
              <a:gd name="connsiteY25" fmla="*/ 524341 h 898871"/>
              <a:gd name="connsiteX26" fmla="*/ 0 w 292576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78055" y="11811"/>
                  <a:pt x="408071" y="-20394"/>
                  <a:pt x="622069" y="0"/>
                </a:cubicBezTo>
                <a:cubicBezTo>
                  <a:pt x="836067" y="20394"/>
                  <a:pt x="997491" y="-19970"/>
                  <a:pt x="1094322" y="0"/>
                </a:cubicBezTo>
                <a:cubicBezTo>
                  <a:pt x="1191153" y="19970"/>
                  <a:pt x="1445672" y="1322"/>
                  <a:pt x="1706695" y="0"/>
                </a:cubicBezTo>
                <a:lnTo>
                  <a:pt x="1706695" y="0"/>
                </a:lnTo>
                <a:cubicBezTo>
                  <a:pt x="1811593" y="-15773"/>
                  <a:pt x="1963790" y="6822"/>
                  <a:pt x="2065101" y="0"/>
                </a:cubicBezTo>
                <a:cubicBezTo>
                  <a:pt x="2166412" y="-6822"/>
                  <a:pt x="2308119" y="11715"/>
                  <a:pt x="2438135" y="0"/>
                </a:cubicBezTo>
                <a:cubicBezTo>
                  <a:pt x="2579264" y="-13394"/>
                  <a:pt x="2619114" y="-10384"/>
                  <a:pt x="2775947" y="0"/>
                </a:cubicBezTo>
                <a:cubicBezTo>
                  <a:pt x="2855190" y="15783"/>
                  <a:pt x="2929738" y="52413"/>
                  <a:pt x="2925762" y="149815"/>
                </a:cubicBezTo>
                <a:cubicBezTo>
                  <a:pt x="2912225" y="328024"/>
                  <a:pt x="2944466" y="369460"/>
                  <a:pt x="2925762" y="524341"/>
                </a:cubicBezTo>
                <a:cubicBezTo>
                  <a:pt x="2993191" y="586646"/>
                  <a:pt x="3037439" y="595122"/>
                  <a:pt x="3101630" y="656149"/>
                </a:cubicBezTo>
                <a:cubicBezTo>
                  <a:pt x="3021455" y="704586"/>
                  <a:pt x="3010514" y="697223"/>
                  <a:pt x="2925762" y="749059"/>
                </a:cubicBezTo>
                <a:lnTo>
                  <a:pt x="2925762" y="749056"/>
                </a:lnTo>
                <a:cubicBezTo>
                  <a:pt x="2914829" y="826010"/>
                  <a:pt x="2849161" y="905594"/>
                  <a:pt x="2775947" y="898871"/>
                </a:cubicBezTo>
                <a:cubicBezTo>
                  <a:pt x="2676450" y="907635"/>
                  <a:pt x="2523562" y="900909"/>
                  <a:pt x="2438135" y="898871"/>
                </a:cubicBezTo>
                <a:cubicBezTo>
                  <a:pt x="2358452" y="898181"/>
                  <a:pt x="2228719" y="909659"/>
                  <a:pt x="2065101" y="898871"/>
                </a:cubicBezTo>
                <a:cubicBezTo>
                  <a:pt x="1901483" y="888083"/>
                  <a:pt x="1840045" y="889522"/>
                  <a:pt x="1706695" y="898871"/>
                </a:cubicBezTo>
                <a:lnTo>
                  <a:pt x="1706695" y="898871"/>
                </a:lnTo>
                <a:cubicBezTo>
                  <a:pt x="1482818" y="889454"/>
                  <a:pt x="1421205" y="919647"/>
                  <a:pt x="1156597" y="898871"/>
                </a:cubicBezTo>
                <a:cubicBezTo>
                  <a:pt x="891989" y="878095"/>
                  <a:pt x="835200" y="902661"/>
                  <a:pt x="606500" y="898871"/>
                </a:cubicBezTo>
                <a:cubicBezTo>
                  <a:pt x="377800" y="895081"/>
                  <a:pt x="364465" y="884440"/>
                  <a:pt x="149815" y="898871"/>
                </a:cubicBezTo>
                <a:cubicBezTo>
                  <a:pt x="79368" y="907760"/>
                  <a:pt x="-4014" y="823278"/>
                  <a:pt x="0" y="749056"/>
                </a:cubicBezTo>
                <a:lnTo>
                  <a:pt x="0" y="749059"/>
                </a:lnTo>
                <a:cubicBezTo>
                  <a:pt x="998" y="662223"/>
                  <a:pt x="-9144" y="572151"/>
                  <a:pt x="0" y="524341"/>
                </a:cubicBezTo>
                <a:lnTo>
                  <a:pt x="0" y="524341"/>
                </a:ln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lnTo>
                  <a:pt x="1706695" y="0"/>
                </a:lnTo>
                <a:cubicBezTo>
                  <a:pt x="1786744" y="-15986"/>
                  <a:pt x="1905019" y="-994"/>
                  <a:pt x="2050472" y="0"/>
                </a:cubicBezTo>
                <a:cubicBezTo>
                  <a:pt x="2195925" y="994"/>
                  <a:pt x="2354350" y="-4897"/>
                  <a:pt x="2438135" y="0"/>
                </a:cubicBezTo>
                <a:cubicBezTo>
                  <a:pt x="2537044" y="-9473"/>
                  <a:pt x="2632526" y="-11945"/>
                  <a:pt x="2775947" y="0"/>
                </a:cubicBezTo>
                <a:cubicBezTo>
                  <a:pt x="2856043" y="-5031"/>
                  <a:pt x="2914619" y="74760"/>
                  <a:pt x="2925762" y="149815"/>
                </a:cubicBezTo>
                <a:cubicBezTo>
                  <a:pt x="2907619" y="287464"/>
                  <a:pt x="2941160" y="446369"/>
                  <a:pt x="2925762" y="524341"/>
                </a:cubicBezTo>
                <a:cubicBezTo>
                  <a:pt x="2968067" y="567072"/>
                  <a:pt x="3051014" y="617422"/>
                  <a:pt x="3101630" y="656149"/>
                </a:cubicBezTo>
                <a:cubicBezTo>
                  <a:pt x="3017128" y="693988"/>
                  <a:pt x="3000272" y="711021"/>
                  <a:pt x="2925762" y="749059"/>
                </a:cubicBezTo>
                <a:lnTo>
                  <a:pt x="2925762" y="749056"/>
                </a:lnTo>
                <a:cubicBezTo>
                  <a:pt x="2939811" y="846879"/>
                  <a:pt x="2875351" y="891665"/>
                  <a:pt x="2775947" y="898871"/>
                </a:cubicBezTo>
                <a:cubicBezTo>
                  <a:pt x="2694636" y="887555"/>
                  <a:pt x="2549948" y="914873"/>
                  <a:pt x="2438135" y="898871"/>
                </a:cubicBezTo>
                <a:cubicBezTo>
                  <a:pt x="2340297" y="889475"/>
                  <a:pt x="2175586" y="903153"/>
                  <a:pt x="2079729" y="898871"/>
                </a:cubicBezTo>
                <a:cubicBezTo>
                  <a:pt x="1983872" y="894589"/>
                  <a:pt x="1797948" y="897126"/>
                  <a:pt x="1706695" y="898871"/>
                </a:cubicBezTo>
                <a:lnTo>
                  <a:pt x="1706695" y="898871"/>
                </a:lnTo>
                <a:cubicBezTo>
                  <a:pt x="1520088" y="908984"/>
                  <a:pt x="1383117" y="877394"/>
                  <a:pt x="1218873" y="898871"/>
                </a:cubicBezTo>
                <a:cubicBezTo>
                  <a:pt x="1054629" y="920348"/>
                  <a:pt x="891469" y="922024"/>
                  <a:pt x="684344" y="898871"/>
                </a:cubicBezTo>
                <a:cubicBezTo>
                  <a:pt x="477219" y="875718"/>
                  <a:pt x="392171" y="885606"/>
                  <a:pt x="149815" y="898871"/>
                </a:cubicBezTo>
                <a:cubicBezTo>
                  <a:pt x="72650" y="896826"/>
                  <a:pt x="-2575" y="811612"/>
                  <a:pt x="0" y="749056"/>
                </a:cubicBezTo>
                <a:lnTo>
                  <a:pt x="0" y="749059"/>
                </a:lnTo>
                <a:cubicBezTo>
                  <a:pt x="-10222" y="647589"/>
                  <a:pt x="3982" y="591523"/>
                  <a:pt x="0" y="524341"/>
                </a:cubicBezTo>
                <a:lnTo>
                  <a:pt x="0" y="524341"/>
                </a:ln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We’ll teach you how to run these examples, and build the apps you saw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86AD3E3-3066-4337-9AAB-8E6B138C33EC}"/>
              </a:ext>
            </a:extLst>
          </p:cNvPr>
          <p:cNvSpPr/>
          <p:nvPr/>
        </p:nvSpPr>
        <p:spPr>
          <a:xfrm>
            <a:off x="7086600" y="4960881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68775 w 2925762"/>
              <a:gd name="connsiteY2" fmla="*/ 0 h 898871"/>
              <a:gd name="connsiteX3" fmla="*/ 1141029 w 2925762"/>
              <a:gd name="connsiteY3" fmla="*/ 0 h 898871"/>
              <a:gd name="connsiteX4" fmla="*/ 1706695 w 2925762"/>
              <a:gd name="connsiteY4" fmla="*/ 0 h 898871"/>
              <a:gd name="connsiteX5" fmla="*/ 2231408 w 2925762"/>
              <a:gd name="connsiteY5" fmla="*/ -396070 h 898871"/>
              <a:gd name="connsiteX6" fmla="*/ 2756121 w 2925762"/>
              <a:gd name="connsiteY6" fmla="*/ -792140 h 898871"/>
              <a:gd name="connsiteX7" fmla="*/ 3234986 w 2925762"/>
              <a:gd name="connsiteY7" fmla="*/ -1153602 h 898871"/>
              <a:gd name="connsiteX8" fmla="*/ 2961400 w 2925762"/>
              <a:gd name="connsiteY8" fmla="*/ -757532 h 898871"/>
              <a:gd name="connsiteX9" fmla="*/ 2687815 w 2925762"/>
              <a:gd name="connsiteY9" fmla="*/ -361462 h 898871"/>
              <a:gd name="connsiteX10" fmla="*/ 2438135 w 2925762"/>
              <a:gd name="connsiteY10" fmla="*/ 0 h 898871"/>
              <a:gd name="connsiteX11" fmla="*/ 2775947 w 2925762"/>
              <a:gd name="connsiteY11" fmla="*/ 0 h 898871"/>
              <a:gd name="connsiteX12" fmla="*/ 2925762 w 2925762"/>
              <a:gd name="connsiteY12" fmla="*/ 149815 h 898871"/>
              <a:gd name="connsiteX13" fmla="*/ 2925762 w 2925762"/>
              <a:gd name="connsiteY13" fmla="*/ 149812 h 898871"/>
              <a:gd name="connsiteX14" fmla="*/ 2925762 w 2925762"/>
              <a:gd name="connsiteY14" fmla="*/ 149812 h 898871"/>
              <a:gd name="connsiteX15" fmla="*/ 2925762 w 2925762"/>
              <a:gd name="connsiteY15" fmla="*/ 374530 h 898871"/>
              <a:gd name="connsiteX16" fmla="*/ 2925762 w 2925762"/>
              <a:gd name="connsiteY16" fmla="*/ 749056 h 898871"/>
              <a:gd name="connsiteX17" fmla="*/ 2775947 w 2925762"/>
              <a:gd name="connsiteY17" fmla="*/ 898871 h 898871"/>
              <a:gd name="connsiteX18" fmla="*/ 2438135 w 2925762"/>
              <a:gd name="connsiteY18" fmla="*/ 898871 h 898871"/>
              <a:gd name="connsiteX19" fmla="*/ 2094358 w 2925762"/>
              <a:gd name="connsiteY19" fmla="*/ 898871 h 898871"/>
              <a:gd name="connsiteX20" fmla="*/ 1706695 w 2925762"/>
              <a:gd name="connsiteY20" fmla="*/ 898871 h 898871"/>
              <a:gd name="connsiteX21" fmla="*/ 1706695 w 2925762"/>
              <a:gd name="connsiteY21" fmla="*/ 898871 h 898871"/>
              <a:gd name="connsiteX22" fmla="*/ 1172166 w 2925762"/>
              <a:gd name="connsiteY22" fmla="*/ 898871 h 898871"/>
              <a:gd name="connsiteX23" fmla="*/ 699913 w 2925762"/>
              <a:gd name="connsiteY23" fmla="*/ 898871 h 898871"/>
              <a:gd name="connsiteX24" fmla="*/ 149815 w 2925762"/>
              <a:gd name="connsiteY24" fmla="*/ 898871 h 898871"/>
              <a:gd name="connsiteX25" fmla="*/ 0 w 2925762"/>
              <a:gd name="connsiteY25" fmla="*/ 749056 h 898871"/>
              <a:gd name="connsiteX26" fmla="*/ 0 w 2925762"/>
              <a:gd name="connsiteY26" fmla="*/ 374530 h 898871"/>
              <a:gd name="connsiteX27" fmla="*/ 0 w 2925762"/>
              <a:gd name="connsiteY27" fmla="*/ 149812 h 898871"/>
              <a:gd name="connsiteX28" fmla="*/ 0 w 2925762"/>
              <a:gd name="connsiteY28" fmla="*/ 149812 h 898871"/>
              <a:gd name="connsiteX29" fmla="*/ 0 w 2925762"/>
              <a:gd name="connsiteY29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11702" y="74527"/>
                  <a:pt x="72918" y="561"/>
                  <a:pt x="149815" y="0"/>
                </a:cubicBezTo>
                <a:cubicBezTo>
                  <a:pt x="266781" y="-2668"/>
                  <a:pt x="463270" y="-10513"/>
                  <a:pt x="668775" y="0"/>
                </a:cubicBezTo>
                <a:cubicBezTo>
                  <a:pt x="874280" y="10513"/>
                  <a:pt x="937738" y="17745"/>
                  <a:pt x="1141029" y="0"/>
                </a:cubicBezTo>
                <a:cubicBezTo>
                  <a:pt x="1344320" y="-17745"/>
                  <a:pt x="1528395" y="-11557"/>
                  <a:pt x="1706695" y="0"/>
                </a:cubicBezTo>
                <a:cubicBezTo>
                  <a:pt x="1922876" y="-159134"/>
                  <a:pt x="2123869" y="-319000"/>
                  <a:pt x="2231408" y="-396070"/>
                </a:cubicBezTo>
                <a:cubicBezTo>
                  <a:pt x="2338947" y="-473140"/>
                  <a:pt x="2608957" y="-689442"/>
                  <a:pt x="2756121" y="-792140"/>
                </a:cubicBezTo>
                <a:cubicBezTo>
                  <a:pt x="2903285" y="-894838"/>
                  <a:pt x="3005231" y="-982391"/>
                  <a:pt x="3234986" y="-1153602"/>
                </a:cubicBezTo>
                <a:cubicBezTo>
                  <a:pt x="3147761" y="-1045390"/>
                  <a:pt x="3091092" y="-947802"/>
                  <a:pt x="2961400" y="-757532"/>
                </a:cubicBezTo>
                <a:cubicBezTo>
                  <a:pt x="2831708" y="-567262"/>
                  <a:pt x="2785010" y="-512231"/>
                  <a:pt x="2687815" y="-361462"/>
                </a:cubicBezTo>
                <a:cubicBezTo>
                  <a:pt x="2590620" y="-210693"/>
                  <a:pt x="2534065" y="-146241"/>
                  <a:pt x="2438135" y="0"/>
                </a:cubicBezTo>
                <a:cubicBezTo>
                  <a:pt x="2520527" y="14073"/>
                  <a:pt x="2638558" y="2790"/>
                  <a:pt x="2775947" y="0"/>
                </a:cubicBezTo>
                <a:cubicBezTo>
                  <a:pt x="2852380" y="-13274"/>
                  <a:pt x="2930564" y="68628"/>
                  <a:pt x="2925762" y="149815"/>
                </a:cubicBezTo>
                <a:lnTo>
                  <a:pt x="2925762" y="149812"/>
                </a:lnTo>
                <a:lnTo>
                  <a:pt x="2925762" y="149812"/>
                </a:lnTo>
                <a:cubicBezTo>
                  <a:pt x="2923554" y="255520"/>
                  <a:pt x="2925389" y="293555"/>
                  <a:pt x="2925762" y="374530"/>
                </a:cubicBezTo>
                <a:cubicBezTo>
                  <a:pt x="2908117" y="463679"/>
                  <a:pt x="2929521" y="626635"/>
                  <a:pt x="2925762" y="749056"/>
                </a:cubicBezTo>
                <a:cubicBezTo>
                  <a:pt x="2914870" y="834736"/>
                  <a:pt x="2867572" y="905244"/>
                  <a:pt x="2775947" y="898871"/>
                </a:cubicBezTo>
                <a:cubicBezTo>
                  <a:pt x="2688080" y="886974"/>
                  <a:pt x="2520828" y="909562"/>
                  <a:pt x="2438135" y="898871"/>
                </a:cubicBezTo>
                <a:cubicBezTo>
                  <a:pt x="2358083" y="892764"/>
                  <a:pt x="2250903" y="908423"/>
                  <a:pt x="2094358" y="898871"/>
                </a:cubicBezTo>
                <a:cubicBezTo>
                  <a:pt x="1937813" y="889319"/>
                  <a:pt x="1787334" y="899109"/>
                  <a:pt x="1706695" y="898871"/>
                </a:cubicBezTo>
                <a:lnTo>
                  <a:pt x="1706695" y="898871"/>
                </a:lnTo>
                <a:cubicBezTo>
                  <a:pt x="1477267" y="875784"/>
                  <a:pt x="1357797" y="923366"/>
                  <a:pt x="1172166" y="898871"/>
                </a:cubicBezTo>
                <a:cubicBezTo>
                  <a:pt x="986535" y="874376"/>
                  <a:pt x="906379" y="879347"/>
                  <a:pt x="699913" y="898871"/>
                </a:cubicBezTo>
                <a:cubicBezTo>
                  <a:pt x="493447" y="918395"/>
                  <a:pt x="361260" y="912366"/>
                  <a:pt x="149815" y="898871"/>
                </a:cubicBezTo>
                <a:cubicBezTo>
                  <a:pt x="76842" y="897749"/>
                  <a:pt x="-384" y="829261"/>
                  <a:pt x="0" y="749056"/>
                </a:cubicBezTo>
                <a:cubicBezTo>
                  <a:pt x="-13981" y="577895"/>
                  <a:pt x="14973" y="490619"/>
                  <a:pt x="0" y="374530"/>
                </a:cubicBezTo>
                <a:cubicBezTo>
                  <a:pt x="3715" y="328754"/>
                  <a:pt x="8314" y="220576"/>
                  <a:pt x="0" y="149812"/>
                </a:cubicBezTo>
                <a:lnTo>
                  <a:pt x="0" y="149812"/>
                </a:lnTo>
                <a:lnTo>
                  <a:pt x="0" y="149815"/>
                </a:ln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cubicBezTo>
                  <a:pt x="1802267" y="-108176"/>
                  <a:pt x="2052778" y="-264340"/>
                  <a:pt x="2170277" y="-349926"/>
                </a:cubicBezTo>
                <a:cubicBezTo>
                  <a:pt x="2287776" y="-435512"/>
                  <a:pt x="2515947" y="-631094"/>
                  <a:pt x="2649141" y="-711388"/>
                </a:cubicBezTo>
                <a:cubicBezTo>
                  <a:pt x="2782335" y="-791682"/>
                  <a:pt x="3004242" y="-958480"/>
                  <a:pt x="3234986" y="-1153602"/>
                </a:cubicBezTo>
                <a:cubicBezTo>
                  <a:pt x="3168438" y="-1060117"/>
                  <a:pt x="3040312" y="-866504"/>
                  <a:pt x="2977338" y="-780604"/>
                </a:cubicBezTo>
                <a:cubicBezTo>
                  <a:pt x="2914364" y="-694704"/>
                  <a:pt x="2809855" y="-531603"/>
                  <a:pt x="2695783" y="-372998"/>
                </a:cubicBezTo>
                <a:cubicBezTo>
                  <a:pt x="2581712" y="-214393"/>
                  <a:pt x="2573469" y="-166100"/>
                  <a:pt x="2438135" y="0"/>
                </a:cubicBezTo>
                <a:cubicBezTo>
                  <a:pt x="2539998" y="-9396"/>
                  <a:pt x="2622301" y="12198"/>
                  <a:pt x="2775947" y="0"/>
                </a:cubicBezTo>
                <a:cubicBezTo>
                  <a:pt x="2863041" y="8827"/>
                  <a:pt x="2916069" y="76274"/>
                  <a:pt x="2925762" y="149815"/>
                </a:cubicBezTo>
                <a:lnTo>
                  <a:pt x="2925762" y="149812"/>
                </a:lnTo>
                <a:lnTo>
                  <a:pt x="2925762" y="149812"/>
                </a:lnTo>
                <a:cubicBezTo>
                  <a:pt x="2923463" y="237100"/>
                  <a:pt x="2917164" y="298876"/>
                  <a:pt x="2925762" y="374530"/>
                </a:cubicBezTo>
                <a:cubicBezTo>
                  <a:pt x="2936805" y="499413"/>
                  <a:pt x="2912999" y="563590"/>
                  <a:pt x="2925762" y="749056"/>
                </a:cubicBezTo>
                <a:cubicBezTo>
                  <a:pt x="2917023" y="839992"/>
                  <a:pt x="2859244" y="896438"/>
                  <a:pt x="2775947" y="898871"/>
                </a:cubicBezTo>
                <a:cubicBezTo>
                  <a:pt x="2625073" y="892482"/>
                  <a:pt x="2592964" y="912331"/>
                  <a:pt x="2438135" y="898871"/>
                </a:cubicBezTo>
                <a:cubicBezTo>
                  <a:pt x="2267004" y="895437"/>
                  <a:pt x="2248107" y="910507"/>
                  <a:pt x="2087044" y="898871"/>
                </a:cubicBezTo>
                <a:cubicBezTo>
                  <a:pt x="1925981" y="887235"/>
                  <a:pt x="1800663" y="908678"/>
                  <a:pt x="1706695" y="898871"/>
                </a:cubicBezTo>
                <a:lnTo>
                  <a:pt x="1706695" y="898871"/>
                </a:lnTo>
                <a:cubicBezTo>
                  <a:pt x="1559530" y="877164"/>
                  <a:pt x="1374220" y="906141"/>
                  <a:pt x="1203304" y="898871"/>
                </a:cubicBezTo>
                <a:cubicBezTo>
                  <a:pt x="1032388" y="891601"/>
                  <a:pt x="880090" y="907163"/>
                  <a:pt x="684344" y="898871"/>
                </a:cubicBezTo>
                <a:cubicBezTo>
                  <a:pt x="488598" y="890579"/>
                  <a:pt x="404528" y="873127"/>
                  <a:pt x="149815" y="898871"/>
                </a:cubicBezTo>
                <a:cubicBezTo>
                  <a:pt x="64720" y="879781"/>
                  <a:pt x="-1283" y="849546"/>
                  <a:pt x="0" y="749056"/>
                </a:cubicBezTo>
                <a:cubicBezTo>
                  <a:pt x="-7476" y="639465"/>
                  <a:pt x="-10396" y="561757"/>
                  <a:pt x="0" y="374530"/>
                </a:cubicBezTo>
                <a:cubicBezTo>
                  <a:pt x="3429" y="262346"/>
                  <a:pt x="-9538" y="207041"/>
                  <a:pt x="0" y="149812"/>
                </a:cubicBezTo>
                <a:lnTo>
                  <a:pt x="0" y="149812"/>
                </a:lnTo>
                <a:lnTo>
                  <a:pt x="0" y="14981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60569"/>
                      <a:gd name="adj2" fmla="val -178339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Do you want me to mail you the dates?</a:t>
            </a:r>
          </a:p>
        </p:txBody>
      </p:sp>
    </p:spTree>
    <p:extLst>
      <p:ext uri="{BB962C8B-B14F-4D97-AF65-F5344CB8AC3E}">
        <p14:creationId xmlns:p14="http://schemas.microsoft.com/office/powerpoint/2010/main" val="404132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Making apps </a:t>
            </a:r>
            <a:r>
              <a:rPr lang="en-US" i="1" dirty="0">
                <a:solidFill>
                  <a:schemeClr val="accent6"/>
                </a:solidFill>
              </a:rPr>
              <a:t>seem</a:t>
            </a:r>
            <a:r>
              <a:rPr lang="en-US" dirty="0"/>
              <a:t> faster</a:t>
            </a:r>
            <a:br>
              <a:rPr lang="en-US" dirty="0"/>
            </a:br>
            <a:r>
              <a:rPr lang="en-US" sz="3200" dirty="0"/>
              <a:t>without optimizing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</a:t>
            </a:r>
            <a:r>
              <a:rPr lang="en-US" dirty="0"/>
              <a:t> India 2020 Keynote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C2DCF-587A-40EE-AD7A-134E9E16BC1E}"/>
              </a:ext>
            </a:extLst>
          </p:cNvPr>
          <p:cNvSpPr txBox="1"/>
          <p:nvPr/>
        </p:nvSpPr>
        <p:spPr>
          <a:xfrm>
            <a:off x="288736" y="5257800"/>
            <a:ext cx="695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github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.com/</a:t>
            </a:r>
            <a:r>
              <a:rPr lang="en-US" sz="2800" b="0" dirty="0"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sanand0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/pyconindia2020</a:t>
            </a:r>
          </a:p>
          <a:p>
            <a:r>
              <a:rPr lang="en-US" sz="2800" b="1" dirty="0">
                <a:solidFill>
                  <a:srgbClr val="D4D4D4"/>
                </a:solidFill>
                <a:latin typeface="Inconsolata" panose="00000509000000000000" pitchFamily="49" charset="0"/>
              </a:rPr>
              <a:t>twitter</a:t>
            </a:r>
            <a:r>
              <a:rPr lang="en-US" sz="2800" dirty="0">
                <a:solidFill>
                  <a:srgbClr val="D4D4D4"/>
                </a:solidFill>
                <a:latin typeface="Inconsolata" panose="00000509000000000000" pitchFamily="49" charset="0"/>
              </a:rPr>
              <a:t>.com/</a:t>
            </a:r>
            <a:r>
              <a:rPr lang="en-US" sz="2800" dirty="0">
                <a:solidFill>
                  <a:schemeClr val="accent6"/>
                </a:solidFill>
                <a:latin typeface="Inconsolata" panose="00000509000000000000" pitchFamily="49" charset="0"/>
              </a:rPr>
              <a:t>sanand0</a:t>
            </a:r>
            <a:endParaRPr lang="en-US" sz="2800" b="0" dirty="0">
              <a:solidFill>
                <a:schemeClr val="accent6"/>
              </a:solidFill>
              <a:effectLst/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loaded data from the purchases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(Pandas did not exist then. I’ve just re-created the code.)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A US manufacturer buys raw materials in multiple currencies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purchases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'Purchases.xlsx'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0D0598-531C-4FB9-A78F-17C49C47C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09322"/>
              </p:ext>
            </p:extLst>
          </p:nvPr>
        </p:nvGraphicFramePr>
        <p:xfrm>
          <a:off x="9067800" y="1110454"/>
          <a:ext cx="1414780" cy="44043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7319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74955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currency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10055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10135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39771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68496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70301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22255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CZK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68142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DKK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3713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48140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79512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HKD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379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52670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68591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66515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KRW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38583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MXN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84293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MYR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85191867"/>
                  </a:ext>
                </a:extLst>
              </a:tr>
            </a:tbl>
          </a:graphicData>
        </a:graphic>
      </p:graphicFrame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0EBCFB9-C929-485F-AD4B-57A5B148E05E}"/>
              </a:ext>
            </a:extLst>
          </p:cNvPr>
          <p:cNvSpPr/>
          <p:nvPr/>
        </p:nvSpPr>
        <p:spPr>
          <a:xfrm>
            <a:off x="10591435" y="1666231"/>
            <a:ext cx="1414780" cy="417352"/>
          </a:xfrm>
          <a:prstGeom prst="wedgeRoundRectCallout">
            <a:avLst>
              <a:gd name="adj1" fmla="val -55622"/>
              <a:gd name="adj2" fmla="val 2429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solidFill>
                  <a:sysClr val="windowText" lastClr="000000"/>
                </a:solidFill>
                <a:latin typeface="Architects Daughter" pitchFamily="2" charset="0"/>
              </a:rPr>
              <a:t>Value purchased in USD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6993E-A0A0-492F-B04B-16C5DB395695}"/>
              </a:ext>
            </a:extLst>
          </p:cNvPr>
          <p:cNvSpPr txBox="1"/>
          <p:nvPr/>
        </p:nvSpPr>
        <p:spPr>
          <a:xfrm>
            <a:off x="243840" y="924557"/>
            <a:ext cx="166116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forecast.py</a:t>
            </a:r>
          </a:p>
        </p:txBody>
      </p:sp>
    </p:spTree>
    <p:extLst>
      <p:ext uri="{BB962C8B-B14F-4D97-AF65-F5344CB8AC3E}">
        <p14:creationId xmlns:p14="http://schemas.microsoft.com/office/powerpoint/2010/main" val="371521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figured out the best model (best auto-regression lag fit)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(We have fancier models today. In 2008, “Machine Learning” wasn’t coined)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A US manufacturer buys raw materials in multiple currencies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purchases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'Purchases.xlsx’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365, 730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7D868-7622-4CD2-A136-725754C34230}"/>
              </a:ext>
            </a:extLst>
          </p:cNvPr>
          <p:cNvSpPr txBox="1"/>
          <p:nvPr/>
        </p:nvSpPr>
        <p:spPr>
          <a:xfrm>
            <a:off x="243840" y="924557"/>
            <a:ext cx="166116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forecast.py</a:t>
            </a:r>
          </a:p>
        </p:txBody>
      </p:sp>
    </p:spTree>
    <p:extLst>
      <p:ext uri="{BB962C8B-B14F-4D97-AF65-F5344CB8AC3E}">
        <p14:creationId xmlns:p14="http://schemas.microsoft.com/office/powerpoint/2010/main" val="238196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forecasted the change in price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It worked. There would be a 4% increase in price next month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Estimate next month's price increase assuming the same volume as today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forecasted_value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index, row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purchases.iterrows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prices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fit.predict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fit.model.nobs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fit.model.nobs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+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change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prices.iloc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[-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 /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prices.iloc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forecasted_value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+=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* change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'Sales value will move from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{:,.0f}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 to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{:,.0f}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purchases.value.sum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forecasted_value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44E9C-6AF6-4535-B29B-F3AAC6D5DC9A}"/>
              </a:ext>
            </a:extLst>
          </p:cNvPr>
          <p:cNvSpPr txBox="1"/>
          <p:nvPr/>
        </p:nvSpPr>
        <p:spPr>
          <a:xfrm>
            <a:off x="243840" y="924557"/>
            <a:ext cx="166116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forecast.py</a:t>
            </a:r>
          </a:p>
        </p:txBody>
      </p:sp>
    </p:spTree>
    <p:extLst>
      <p:ext uri="{BB962C8B-B14F-4D97-AF65-F5344CB8AC3E}">
        <p14:creationId xmlns:p14="http://schemas.microsoft.com/office/powerpoint/2010/main" val="5314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17A294-36CA-4956-8ED2-1BFB6334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27363" y="1371600"/>
            <a:ext cx="1625337" cy="4374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5B7EC-6ACD-483D-A7F4-7A1011FB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F8329-1760-4CA7-86F0-C6BCB155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took the app to Gopi for a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837D-C129-473B-999E-A3B12851D3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8AC52D-68EC-41E9-AFD2-37E3C66030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06CBBE7-49F7-4CE5-AB71-82E8401691AD}"/>
              </a:ext>
            </a:extLst>
          </p:cNvPr>
          <p:cNvSpPr/>
          <p:nvPr/>
        </p:nvSpPr>
        <p:spPr>
          <a:xfrm>
            <a:off x="2552700" y="1455808"/>
            <a:ext cx="3810000" cy="417352"/>
          </a:xfrm>
          <a:custGeom>
            <a:avLst/>
            <a:gdLst>
              <a:gd name="connsiteX0" fmla="*/ 0 w 3810000"/>
              <a:gd name="connsiteY0" fmla="*/ 69560 h 417352"/>
              <a:gd name="connsiteX1" fmla="*/ 69560 w 3810000"/>
              <a:gd name="connsiteY1" fmla="*/ 0 h 417352"/>
              <a:gd name="connsiteX2" fmla="*/ 635000 w 3810000"/>
              <a:gd name="connsiteY2" fmla="*/ 0 h 417352"/>
              <a:gd name="connsiteX3" fmla="*/ 635000 w 3810000"/>
              <a:gd name="connsiteY3" fmla="*/ 0 h 417352"/>
              <a:gd name="connsiteX4" fmla="*/ 1082675 w 3810000"/>
              <a:gd name="connsiteY4" fmla="*/ 0 h 417352"/>
              <a:gd name="connsiteX5" fmla="*/ 1587500 w 3810000"/>
              <a:gd name="connsiteY5" fmla="*/ 0 h 417352"/>
              <a:gd name="connsiteX6" fmla="*/ 2168794 w 3810000"/>
              <a:gd name="connsiteY6" fmla="*/ 0 h 417352"/>
              <a:gd name="connsiteX7" fmla="*/ 2707029 w 3810000"/>
              <a:gd name="connsiteY7" fmla="*/ 0 h 417352"/>
              <a:gd name="connsiteX8" fmla="*/ 3266793 w 3810000"/>
              <a:gd name="connsiteY8" fmla="*/ 0 h 417352"/>
              <a:gd name="connsiteX9" fmla="*/ 3740440 w 3810000"/>
              <a:gd name="connsiteY9" fmla="*/ 0 h 417352"/>
              <a:gd name="connsiteX10" fmla="*/ 3810000 w 3810000"/>
              <a:gd name="connsiteY10" fmla="*/ 69560 h 417352"/>
              <a:gd name="connsiteX11" fmla="*/ 3810000 w 3810000"/>
              <a:gd name="connsiteY11" fmla="*/ 243455 h 417352"/>
              <a:gd name="connsiteX12" fmla="*/ 3810000 w 3810000"/>
              <a:gd name="connsiteY12" fmla="*/ 243455 h 417352"/>
              <a:gd name="connsiteX13" fmla="*/ 3810000 w 3810000"/>
              <a:gd name="connsiteY13" fmla="*/ 347793 h 417352"/>
              <a:gd name="connsiteX14" fmla="*/ 3810000 w 3810000"/>
              <a:gd name="connsiteY14" fmla="*/ 347792 h 417352"/>
              <a:gd name="connsiteX15" fmla="*/ 3740440 w 3810000"/>
              <a:gd name="connsiteY15" fmla="*/ 417352 h 417352"/>
              <a:gd name="connsiteX16" fmla="*/ 3223734 w 3810000"/>
              <a:gd name="connsiteY16" fmla="*/ 417352 h 417352"/>
              <a:gd name="connsiteX17" fmla="*/ 2663970 w 3810000"/>
              <a:gd name="connsiteY17" fmla="*/ 417352 h 417352"/>
              <a:gd name="connsiteX18" fmla="*/ 2190323 w 3810000"/>
              <a:gd name="connsiteY18" fmla="*/ 417352 h 417352"/>
              <a:gd name="connsiteX19" fmla="*/ 1587500 w 3810000"/>
              <a:gd name="connsiteY19" fmla="*/ 417352 h 417352"/>
              <a:gd name="connsiteX20" fmla="*/ 1092200 w 3810000"/>
              <a:gd name="connsiteY20" fmla="*/ 417352 h 417352"/>
              <a:gd name="connsiteX21" fmla="*/ 635000 w 3810000"/>
              <a:gd name="connsiteY21" fmla="*/ 417352 h 417352"/>
              <a:gd name="connsiteX22" fmla="*/ 635000 w 3810000"/>
              <a:gd name="connsiteY22" fmla="*/ 417352 h 417352"/>
              <a:gd name="connsiteX23" fmla="*/ 69560 w 3810000"/>
              <a:gd name="connsiteY23" fmla="*/ 417352 h 417352"/>
              <a:gd name="connsiteX24" fmla="*/ 0 w 3810000"/>
              <a:gd name="connsiteY24" fmla="*/ 347792 h 417352"/>
              <a:gd name="connsiteX25" fmla="*/ 0 w 3810000"/>
              <a:gd name="connsiteY25" fmla="*/ 347793 h 417352"/>
              <a:gd name="connsiteX26" fmla="*/ -214198 w 3810000"/>
              <a:gd name="connsiteY26" fmla="*/ 310059 h 417352"/>
              <a:gd name="connsiteX27" fmla="*/ 0 w 3810000"/>
              <a:gd name="connsiteY27" fmla="*/ 243455 h 417352"/>
              <a:gd name="connsiteX28" fmla="*/ 0 w 3810000"/>
              <a:gd name="connsiteY28" fmla="*/ 69560 h 41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10000" h="417352" fill="none" extrusionOk="0">
                <a:moveTo>
                  <a:pt x="0" y="69560"/>
                </a:moveTo>
                <a:cubicBezTo>
                  <a:pt x="3612" y="36675"/>
                  <a:pt x="35731" y="-3470"/>
                  <a:pt x="69560" y="0"/>
                </a:cubicBezTo>
                <a:cubicBezTo>
                  <a:pt x="243728" y="-10760"/>
                  <a:pt x="454932" y="10927"/>
                  <a:pt x="635000" y="0"/>
                </a:cubicBezTo>
                <a:lnTo>
                  <a:pt x="635000" y="0"/>
                </a:lnTo>
                <a:cubicBezTo>
                  <a:pt x="770187" y="17744"/>
                  <a:pt x="906439" y="-18168"/>
                  <a:pt x="1082675" y="0"/>
                </a:cubicBezTo>
                <a:cubicBezTo>
                  <a:pt x="1258912" y="18168"/>
                  <a:pt x="1347033" y="-23653"/>
                  <a:pt x="1587500" y="0"/>
                </a:cubicBezTo>
                <a:cubicBezTo>
                  <a:pt x="1740989" y="21581"/>
                  <a:pt x="1991807" y="-11010"/>
                  <a:pt x="2168794" y="0"/>
                </a:cubicBezTo>
                <a:cubicBezTo>
                  <a:pt x="2345781" y="11010"/>
                  <a:pt x="2526127" y="-20804"/>
                  <a:pt x="2707029" y="0"/>
                </a:cubicBezTo>
                <a:cubicBezTo>
                  <a:pt x="2887931" y="20804"/>
                  <a:pt x="3134576" y="10848"/>
                  <a:pt x="3266793" y="0"/>
                </a:cubicBezTo>
                <a:cubicBezTo>
                  <a:pt x="3399010" y="-10848"/>
                  <a:pt x="3599736" y="13556"/>
                  <a:pt x="3740440" y="0"/>
                </a:cubicBezTo>
                <a:cubicBezTo>
                  <a:pt x="3773755" y="1438"/>
                  <a:pt x="3807882" y="32441"/>
                  <a:pt x="3810000" y="69560"/>
                </a:cubicBezTo>
                <a:cubicBezTo>
                  <a:pt x="3801317" y="131248"/>
                  <a:pt x="3808431" y="201572"/>
                  <a:pt x="3810000" y="243455"/>
                </a:cubicBezTo>
                <a:lnTo>
                  <a:pt x="3810000" y="243455"/>
                </a:lnTo>
                <a:cubicBezTo>
                  <a:pt x="3814391" y="278028"/>
                  <a:pt x="3811708" y="324963"/>
                  <a:pt x="3810000" y="347793"/>
                </a:cubicBezTo>
                <a:lnTo>
                  <a:pt x="3810000" y="347792"/>
                </a:lnTo>
                <a:cubicBezTo>
                  <a:pt x="3808407" y="387052"/>
                  <a:pt x="3783705" y="424636"/>
                  <a:pt x="3740440" y="417352"/>
                </a:cubicBezTo>
                <a:cubicBezTo>
                  <a:pt x="3525849" y="413482"/>
                  <a:pt x="3476198" y="428753"/>
                  <a:pt x="3223734" y="417352"/>
                </a:cubicBezTo>
                <a:cubicBezTo>
                  <a:pt x="2971270" y="405951"/>
                  <a:pt x="2908714" y="417224"/>
                  <a:pt x="2663970" y="417352"/>
                </a:cubicBezTo>
                <a:cubicBezTo>
                  <a:pt x="2419226" y="417480"/>
                  <a:pt x="2293378" y="428352"/>
                  <a:pt x="2190323" y="417352"/>
                </a:cubicBezTo>
                <a:cubicBezTo>
                  <a:pt x="2087268" y="406352"/>
                  <a:pt x="1725708" y="442730"/>
                  <a:pt x="1587500" y="417352"/>
                </a:cubicBezTo>
                <a:cubicBezTo>
                  <a:pt x="1405850" y="394429"/>
                  <a:pt x="1304333" y="397723"/>
                  <a:pt x="1092200" y="417352"/>
                </a:cubicBezTo>
                <a:cubicBezTo>
                  <a:pt x="880067" y="436981"/>
                  <a:pt x="772450" y="408862"/>
                  <a:pt x="635000" y="417352"/>
                </a:cubicBezTo>
                <a:lnTo>
                  <a:pt x="635000" y="417352"/>
                </a:lnTo>
                <a:cubicBezTo>
                  <a:pt x="506743" y="407394"/>
                  <a:pt x="348567" y="411143"/>
                  <a:pt x="69560" y="417352"/>
                </a:cubicBezTo>
                <a:cubicBezTo>
                  <a:pt x="31797" y="416425"/>
                  <a:pt x="4671" y="390504"/>
                  <a:pt x="0" y="347792"/>
                </a:cubicBezTo>
                <a:lnTo>
                  <a:pt x="0" y="347793"/>
                </a:lnTo>
                <a:cubicBezTo>
                  <a:pt x="-71753" y="344657"/>
                  <a:pt x="-112994" y="328232"/>
                  <a:pt x="-214198" y="310059"/>
                </a:cubicBezTo>
                <a:cubicBezTo>
                  <a:pt x="-142763" y="297465"/>
                  <a:pt x="-89434" y="282578"/>
                  <a:pt x="0" y="243455"/>
                </a:cubicBezTo>
                <a:cubicBezTo>
                  <a:pt x="7269" y="162593"/>
                  <a:pt x="7770" y="117710"/>
                  <a:pt x="0" y="69560"/>
                </a:cubicBezTo>
                <a:close/>
              </a:path>
              <a:path w="3810000" h="417352" stroke="0" extrusionOk="0">
                <a:moveTo>
                  <a:pt x="0" y="69560"/>
                </a:moveTo>
                <a:cubicBezTo>
                  <a:pt x="8572" y="27494"/>
                  <a:pt x="30220" y="837"/>
                  <a:pt x="69560" y="0"/>
                </a:cubicBezTo>
                <a:cubicBezTo>
                  <a:pt x="294386" y="19682"/>
                  <a:pt x="423933" y="-20827"/>
                  <a:pt x="635000" y="0"/>
                </a:cubicBezTo>
                <a:lnTo>
                  <a:pt x="635000" y="0"/>
                </a:lnTo>
                <a:cubicBezTo>
                  <a:pt x="833526" y="-10249"/>
                  <a:pt x="939945" y="-6697"/>
                  <a:pt x="1120775" y="0"/>
                </a:cubicBezTo>
                <a:cubicBezTo>
                  <a:pt x="1301605" y="6697"/>
                  <a:pt x="1442389" y="-16642"/>
                  <a:pt x="1587500" y="0"/>
                </a:cubicBezTo>
                <a:cubicBezTo>
                  <a:pt x="1834125" y="2175"/>
                  <a:pt x="1863149" y="-8276"/>
                  <a:pt x="2125735" y="0"/>
                </a:cubicBezTo>
                <a:cubicBezTo>
                  <a:pt x="2388322" y="8276"/>
                  <a:pt x="2487867" y="21729"/>
                  <a:pt x="2599382" y="0"/>
                </a:cubicBezTo>
                <a:cubicBezTo>
                  <a:pt x="2710897" y="-21729"/>
                  <a:pt x="2917575" y="10620"/>
                  <a:pt x="3116087" y="0"/>
                </a:cubicBezTo>
                <a:cubicBezTo>
                  <a:pt x="3314600" y="-10620"/>
                  <a:pt x="3557977" y="200"/>
                  <a:pt x="3740440" y="0"/>
                </a:cubicBezTo>
                <a:cubicBezTo>
                  <a:pt x="3777566" y="-3237"/>
                  <a:pt x="3810047" y="32558"/>
                  <a:pt x="3810000" y="69560"/>
                </a:cubicBezTo>
                <a:cubicBezTo>
                  <a:pt x="3805521" y="155848"/>
                  <a:pt x="3811973" y="199417"/>
                  <a:pt x="3810000" y="243455"/>
                </a:cubicBezTo>
                <a:lnTo>
                  <a:pt x="3810000" y="243455"/>
                </a:lnTo>
                <a:cubicBezTo>
                  <a:pt x="3811782" y="270097"/>
                  <a:pt x="3809255" y="316036"/>
                  <a:pt x="3810000" y="347793"/>
                </a:cubicBezTo>
                <a:lnTo>
                  <a:pt x="3810000" y="347792"/>
                </a:lnTo>
                <a:cubicBezTo>
                  <a:pt x="3812810" y="379824"/>
                  <a:pt x="3777388" y="412541"/>
                  <a:pt x="3740440" y="417352"/>
                </a:cubicBezTo>
                <a:cubicBezTo>
                  <a:pt x="3627886" y="426076"/>
                  <a:pt x="3414097" y="407194"/>
                  <a:pt x="3202205" y="417352"/>
                </a:cubicBezTo>
                <a:cubicBezTo>
                  <a:pt x="2990313" y="427510"/>
                  <a:pt x="2805749" y="416840"/>
                  <a:pt x="2663970" y="417352"/>
                </a:cubicBezTo>
                <a:cubicBezTo>
                  <a:pt x="2522192" y="417864"/>
                  <a:pt x="2361319" y="406418"/>
                  <a:pt x="2147264" y="417352"/>
                </a:cubicBezTo>
                <a:cubicBezTo>
                  <a:pt x="1933209" y="428286"/>
                  <a:pt x="1797242" y="426918"/>
                  <a:pt x="1587500" y="417352"/>
                </a:cubicBezTo>
                <a:cubicBezTo>
                  <a:pt x="1354877" y="417669"/>
                  <a:pt x="1281797" y="432551"/>
                  <a:pt x="1092200" y="417352"/>
                </a:cubicBezTo>
                <a:cubicBezTo>
                  <a:pt x="902603" y="402153"/>
                  <a:pt x="769625" y="397854"/>
                  <a:pt x="635000" y="417352"/>
                </a:cubicBezTo>
                <a:lnTo>
                  <a:pt x="635000" y="417352"/>
                </a:lnTo>
                <a:cubicBezTo>
                  <a:pt x="353622" y="395598"/>
                  <a:pt x="250006" y="426842"/>
                  <a:pt x="69560" y="417352"/>
                </a:cubicBezTo>
                <a:cubicBezTo>
                  <a:pt x="27329" y="419809"/>
                  <a:pt x="-7279" y="383322"/>
                  <a:pt x="0" y="347792"/>
                </a:cubicBezTo>
                <a:lnTo>
                  <a:pt x="0" y="347793"/>
                </a:lnTo>
                <a:cubicBezTo>
                  <a:pt x="-91161" y="324110"/>
                  <a:pt x="-131213" y="318096"/>
                  <a:pt x="-214198" y="310059"/>
                </a:cubicBezTo>
                <a:cubicBezTo>
                  <a:pt x="-146794" y="299738"/>
                  <a:pt x="-102059" y="280131"/>
                  <a:pt x="0" y="243455"/>
                </a:cubicBezTo>
                <a:cubicBezTo>
                  <a:pt x="-5884" y="191565"/>
                  <a:pt x="-6202" y="109020"/>
                  <a:pt x="0" y="695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73763458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I’ve done it. Let’s see the result.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50E169F-D292-4B98-85BA-7E4494BB7AD0}"/>
              </a:ext>
            </a:extLst>
          </p:cNvPr>
          <p:cNvSpPr/>
          <p:nvPr/>
        </p:nvSpPr>
        <p:spPr>
          <a:xfrm>
            <a:off x="8534400" y="1656764"/>
            <a:ext cx="1371600" cy="432792"/>
          </a:xfrm>
          <a:custGeom>
            <a:avLst/>
            <a:gdLst>
              <a:gd name="connsiteX0" fmla="*/ 0 w 1371600"/>
              <a:gd name="connsiteY0" fmla="*/ 72133 h 432792"/>
              <a:gd name="connsiteX1" fmla="*/ 72133 w 1371600"/>
              <a:gd name="connsiteY1" fmla="*/ 0 h 432792"/>
              <a:gd name="connsiteX2" fmla="*/ 443396 w 1371600"/>
              <a:gd name="connsiteY2" fmla="*/ 0 h 432792"/>
              <a:gd name="connsiteX3" fmla="*/ 800100 w 1371600"/>
              <a:gd name="connsiteY3" fmla="*/ 0 h 432792"/>
              <a:gd name="connsiteX4" fmla="*/ 800100 w 1371600"/>
              <a:gd name="connsiteY4" fmla="*/ 0 h 432792"/>
              <a:gd name="connsiteX5" fmla="*/ 1143000 w 1371600"/>
              <a:gd name="connsiteY5" fmla="*/ 0 h 432792"/>
              <a:gd name="connsiteX6" fmla="*/ 1299467 w 1371600"/>
              <a:gd name="connsiteY6" fmla="*/ 0 h 432792"/>
              <a:gd name="connsiteX7" fmla="*/ 1371600 w 1371600"/>
              <a:gd name="connsiteY7" fmla="*/ 72133 h 432792"/>
              <a:gd name="connsiteX8" fmla="*/ 1371600 w 1371600"/>
              <a:gd name="connsiteY8" fmla="*/ 252462 h 432792"/>
              <a:gd name="connsiteX9" fmla="*/ 1454047 w 1371600"/>
              <a:gd name="connsiteY9" fmla="*/ 315925 h 432792"/>
              <a:gd name="connsiteX10" fmla="*/ 1371600 w 1371600"/>
              <a:gd name="connsiteY10" fmla="*/ 360660 h 432792"/>
              <a:gd name="connsiteX11" fmla="*/ 1371600 w 1371600"/>
              <a:gd name="connsiteY11" fmla="*/ 360659 h 432792"/>
              <a:gd name="connsiteX12" fmla="*/ 1299467 w 1371600"/>
              <a:gd name="connsiteY12" fmla="*/ 432792 h 432792"/>
              <a:gd name="connsiteX13" fmla="*/ 1143000 w 1371600"/>
              <a:gd name="connsiteY13" fmla="*/ 432792 h 432792"/>
              <a:gd name="connsiteX14" fmla="*/ 800100 w 1371600"/>
              <a:gd name="connsiteY14" fmla="*/ 432792 h 432792"/>
              <a:gd name="connsiteX15" fmla="*/ 800100 w 1371600"/>
              <a:gd name="connsiteY15" fmla="*/ 432792 h 432792"/>
              <a:gd name="connsiteX16" fmla="*/ 457956 w 1371600"/>
              <a:gd name="connsiteY16" fmla="*/ 432792 h 432792"/>
              <a:gd name="connsiteX17" fmla="*/ 72133 w 1371600"/>
              <a:gd name="connsiteY17" fmla="*/ 432792 h 432792"/>
              <a:gd name="connsiteX18" fmla="*/ 0 w 1371600"/>
              <a:gd name="connsiteY18" fmla="*/ 360659 h 432792"/>
              <a:gd name="connsiteX19" fmla="*/ 0 w 1371600"/>
              <a:gd name="connsiteY19" fmla="*/ 360660 h 432792"/>
              <a:gd name="connsiteX20" fmla="*/ 0 w 1371600"/>
              <a:gd name="connsiteY20" fmla="*/ 252462 h 432792"/>
              <a:gd name="connsiteX21" fmla="*/ 0 w 1371600"/>
              <a:gd name="connsiteY21" fmla="*/ 252462 h 432792"/>
              <a:gd name="connsiteX22" fmla="*/ 0 w 1371600"/>
              <a:gd name="connsiteY22" fmla="*/ 72133 h 43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71600" h="432792" fill="none" extrusionOk="0">
                <a:moveTo>
                  <a:pt x="0" y="72133"/>
                </a:moveTo>
                <a:cubicBezTo>
                  <a:pt x="950" y="32752"/>
                  <a:pt x="41493" y="2766"/>
                  <a:pt x="72133" y="0"/>
                </a:cubicBezTo>
                <a:cubicBezTo>
                  <a:pt x="153234" y="18073"/>
                  <a:pt x="306113" y="-5815"/>
                  <a:pt x="443396" y="0"/>
                </a:cubicBezTo>
                <a:cubicBezTo>
                  <a:pt x="580679" y="5815"/>
                  <a:pt x="664459" y="8543"/>
                  <a:pt x="800100" y="0"/>
                </a:cubicBezTo>
                <a:lnTo>
                  <a:pt x="800100" y="0"/>
                </a:lnTo>
                <a:cubicBezTo>
                  <a:pt x="931372" y="8821"/>
                  <a:pt x="979376" y="13794"/>
                  <a:pt x="1143000" y="0"/>
                </a:cubicBezTo>
                <a:cubicBezTo>
                  <a:pt x="1216946" y="-2415"/>
                  <a:pt x="1246908" y="7023"/>
                  <a:pt x="1299467" y="0"/>
                </a:cubicBezTo>
                <a:cubicBezTo>
                  <a:pt x="1339567" y="-3738"/>
                  <a:pt x="1370426" y="32630"/>
                  <a:pt x="1371600" y="72133"/>
                </a:cubicBezTo>
                <a:cubicBezTo>
                  <a:pt x="1375534" y="157366"/>
                  <a:pt x="1362802" y="197937"/>
                  <a:pt x="1371600" y="252462"/>
                </a:cubicBezTo>
                <a:cubicBezTo>
                  <a:pt x="1388262" y="267879"/>
                  <a:pt x="1412348" y="286049"/>
                  <a:pt x="1454047" y="315925"/>
                </a:cubicBezTo>
                <a:cubicBezTo>
                  <a:pt x="1416152" y="340896"/>
                  <a:pt x="1409048" y="340462"/>
                  <a:pt x="1371600" y="360660"/>
                </a:cubicBezTo>
                <a:lnTo>
                  <a:pt x="1371600" y="360659"/>
                </a:lnTo>
                <a:cubicBezTo>
                  <a:pt x="1377532" y="403096"/>
                  <a:pt x="1340867" y="434578"/>
                  <a:pt x="1299467" y="432792"/>
                </a:cubicBezTo>
                <a:cubicBezTo>
                  <a:pt x="1255222" y="439688"/>
                  <a:pt x="1190431" y="435302"/>
                  <a:pt x="1143000" y="432792"/>
                </a:cubicBezTo>
                <a:cubicBezTo>
                  <a:pt x="1026195" y="431818"/>
                  <a:pt x="882846" y="420141"/>
                  <a:pt x="800100" y="432792"/>
                </a:cubicBezTo>
                <a:lnTo>
                  <a:pt x="800100" y="432792"/>
                </a:lnTo>
                <a:cubicBezTo>
                  <a:pt x="698010" y="445687"/>
                  <a:pt x="607817" y="431797"/>
                  <a:pt x="457956" y="432792"/>
                </a:cubicBezTo>
                <a:cubicBezTo>
                  <a:pt x="308095" y="433787"/>
                  <a:pt x="173702" y="419959"/>
                  <a:pt x="72133" y="432792"/>
                </a:cubicBezTo>
                <a:cubicBezTo>
                  <a:pt x="35004" y="430243"/>
                  <a:pt x="452" y="403049"/>
                  <a:pt x="0" y="360659"/>
                </a:cubicBezTo>
                <a:lnTo>
                  <a:pt x="0" y="360660"/>
                </a:lnTo>
                <a:cubicBezTo>
                  <a:pt x="-3661" y="310114"/>
                  <a:pt x="231" y="302204"/>
                  <a:pt x="0" y="252462"/>
                </a:cubicBezTo>
                <a:lnTo>
                  <a:pt x="0" y="252462"/>
                </a:lnTo>
                <a:cubicBezTo>
                  <a:pt x="4627" y="206682"/>
                  <a:pt x="-5559" y="120090"/>
                  <a:pt x="0" y="72133"/>
                </a:cubicBezTo>
                <a:close/>
              </a:path>
              <a:path w="1371600" h="432792" stroke="0" extrusionOk="0">
                <a:moveTo>
                  <a:pt x="0" y="72133"/>
                </a:moveTo>
                <a:cubicBezTo>
                  <a:pt x="-2039" y="37614"/>
                  <a:pt x="40035" y="-5586"/>
                  <a:pt x="72133" y="0"/>
                </a:cubicBezTo>
                <a:cubicBezTo>
                  <a:pt x="179459" y="-15926"/>
                  <a:pt x="290069" y="-17739"/>
                  <a:pt x="450676" y="0"/>
                </a:cubicBezTo>
                <a:cubicBezTo>
                  <a:pt x="611283" y="17739"/>
                  <a:pt x="654441" y="-16507"/>
                  <a:pt x="800100" y="0"/>
                </a:cubicBezTo>
                <a:lnTo>
                  <a:pt x="800100" y="0"/>
                </a:lnTo>
                <a:cubicBezTo>
                  <a:pt x="947003" y="-6591"/>
                  <a:pt x="1040064" y="-13024"/>
                  <a:pt x="1143000" y="0"/>
                </a:cubicBezTo>
                <a:cubicBezTo>
                  <a:pt x="1191487" y="-3838"/>
                  <a:pt x="1239514" y="4787"/>
                  <a:pt x="1299467" y="0"/>
                </a:cubicBezTo>
                <a:cubicBezTo>
                  <a:pt x="1346346" y="3229"/>
                  <a:pt x="1367917" y="33575"/>
                  <a:pt x="1371600" y="72133"/>
                </a:cubicBezTo>
                <a:cubicBezTo>
                  <a:pt x="1365083" y="161843"/>
                  <a:pt x="1370866" y="204615"/>
                  <a:pt x="1371600" y="252462"/>
                </a:cubicBezTo>
                <a:cubicBezTo>
                  <a:pt x="1394805" y="265747"/>
                  <a:pt x="1430084" y="295173"/>
                  <a:pt x="1454047" y="315925"/>
                </a:cubicBezTo>
                <a:cubicBezTo>
                  <a:pt x="1426934" y="330028"/>
                  <a:pt x="1395325" y="347293"/>
                  <a:pt x="1371600" y="360660"/>
                </a:cubicBezTo>
                <a:lnTo>
                  <a:pt x="1371600" y="360659"/>
                </a:lnTo>
                <a:cubicBezTo>
                  <a:pt x="1376362" y="396369"/>
                  <a:pt x="1342519" y="423699"/>
                  <a:pt x="1299467" y="432792"/>
                </a:cubicBezTo>
                <a:cubicBezTo>
                  <a:pt x="1221261" y="433341"/>
                  <a:pt x="1219614" y="439597"/>
                  <a:pt x="1143000" y="432792"/>
                </a:cubicBezTo>
                <a:cubicBezTo>
                  <a:pt x="973178" y="442822"/>
                  <a:pt x="900747" y="434277"/>
                  <a:pt x="800100" y="432792"/>
                </a:cubicBezTo>
                <a:lnTo>
                  <a:pt x="800100" y="432792"/>
                </a:lnTo>
                <a:cubicBezTo>
                  <a:pt x="654936" y="415243"/>
                  <a:pt x="574837" y="432106"/>
                  <a:pt x="436117" y="432792"/>
                </a:cubicBezTo>
                <a:cubicBezTo>
                  <a:pt x="297397" y="433478"/>
                  <a:pt x="196347" y="424666"/>
                  <a:pt x="72133" y="432792"/>
                </a:cubicBezTo>
                <a:cubicBezTo>
                  <a:pt x="34844" y="426825"/>
                  <a:pt x="5161" y="396207"/>
                  <a:pt x="0" y="360659"/>
                </a:cubicBezTo>
                <a:lnTo>
                  <a:pt x="0" y="360660"/>
                </a:lnTo>
                <a:cubicBezTo>
                  <a:pt x="-2494" y="318900"/>
                  <a:pt x="5409" y="297995"/>
                  <a:pt x="0" y="252462"/>
                </a:cubicBezTo>
                <a:lnTo>
                  <a:pt x="0" y="252462"/>
                </a:lnTo>
                <a:cubicBezTo>
                  <a:pt x="-7213" y="184789"/>
                  <a:pt x="-7002" y="111981"/>
                  <a:pt x="0" y="7213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61042285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OK…</a:t>
            </a:r>
          </a:p>
        </p:txBody>
      </p:sp>
    </p:spTree>
    <p:extLst>
      <p:ext uri="{BB962C8B-B14F-4D97-AF65-F5344CB8AC3E}">
        <p14:creationId xmlns:p14="http://schemas.microsoft.com/office/powerpoint/2010/main" val="33649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F451C48-7EA7-46B3-AE33-15ACDA70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4239" y="1447800"/>
            <a:ext cx="1588461" cy="4277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5B7EC-6ACD-483D-A7F4-7A1011FB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F8329-1760-4CA7-86F0-C6BCB155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took the app to Gopi for a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3D67-07AC-4444-BD4B-5858C34F76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It was a bit embarrassing, to say the least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837D-C129-473B-999E-A3B12851D3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8AC52D-68EC-41E9-AFD2-37E3C66030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06CBBE7-49F7-4CE5-AB71-82E8401691AD}"/>
              </a:ext>
            </a:extLst>
          </p:cNvPr>
          <p:cNvSpPr/>
          <p:nvPr/>
        </p:nvSpPr>
        <p:spPr>
          <a:xfrm>
            <a:off x="2552700" y="1455808"/>
            <a:ext cx="3810000" cy="982592"/>
          </a:xfrm>
          <a:custGeom>
            <a:avLst/>
            <a:gdLst>
              <a:gd name="connsiteX0" fmla="*/ 0 w 3810000"/>
              <a:gd name="connsiteY0" fmla="*/ 163769 h 982592"/>
              <a:gd name="connsiteX1" fmla="*/ 163769 w 3810000"/>
              <a:gd name="connsiteY1" fmla="*/ 0 h 982592"/>
              <a:gd name="connsiteX2" fmla="*/ 635000 w 3810000"/>
              <a:gd name="connsiteY2" fmla="*/ 0 h 982592"/>
              <a:gd name="connsiteX3" fmla="*/ 635000 w 3810000"/>
              <a:gd name="connsiteY3" fmla="*/ 0 h 982592"/>
              <a:gd name="connsiteX4" fmla="*/ 1130300 w 3810000"/>
              <a:gd name="connsiteY4" fmla="*/ 0 h 982592"/>
              <a:gd name="connsiteX5" fmla="*/ 1587500 w 3810000"/>
              <a:gd name="connsiteY5" fmla="*/ 0 h 982592"/>
              <a:gd name="connsiteX6" fmla="*/ 2294331 w 3810000"/>
              <a:gd name="connsiteY6" fmla="*/ 0 h 982592"/>
              <a:gd name="connsiteX7" fmla="*/ 3021749 w 3810000"/>
              <a:gd name="connsiteY7" fmla="*/ 0 h 982592"/>
              <a:gd name="connsiteX8" fmla="*/ 3646231 w 3810000"/>
              <a:gd name="connsiteY8" fmla="*/ 0 h 982592"/>
              <a:gd name="connsiteX9" fmla="*/ 3810000 w 3810000"/>
              <a:gd name="connsiteY9" fmla="*/ 163769 h 982592"/>
              <a:gd name="connsiteX10" fmla="*/ 3810000 w 3810000"/>
              <a:gd name="connsiteY10" fmla="*/ 573179 h 982592"/>
              <a:gd name="connsiteX11" fmla="*/ 3810000 w 3810000"/>
              <a:gd name="connsiteY11" fmla="*/ 573179 h 982592"/>
              <a:gd name="connsiteX12" fmla="*/ 3810000 w 3810000"/>
              <a:gd name="connsiteY12" fmla="*/ 818827 h 982592"/>
              <a:gd name="connsiteX13" fmla="*/ 3810000 w 3810000"/>
              <a:gd name="connsiteY13" fmla="*/ 818823 h 982592"/>
              <a:gd name="connsiteX14" fmla="*/ 3646231 w 3810000"/>
              <a:gd name="connsiteY14" fmla="*/ 982592 h 982592"/>
              <a:gd name="connsiteX15" fmla="*/ 2939400 w 3810000"/>
              <a:gd name="connsiteY15" fmla="*/ 982592 h 982592"/>
              <a:gd name="connsiteX16" fmla="*/ 2314918 w 3810000"/>
              <a:gd name="connsiteY16" fmla="*/ 982592 h 982592"/>
              <a:gd name="connsiteX17" fmla="*/ 1587500 w 3810000"/>
              <a:gd name="connsiteY17" fmla="*/ 982592 h 982592"/>
              <a:gd name="connsiteX18" fmla="*/ 1101725 w 3810000"/>
              <a:gd name="connsiteY18" fmla="*/ 982592 h 982592"/>
              <a:gd name="connsiteX19" fmla="*/ 635000 w 3810000"/>
              <a:gd name="connsiteY19" fmla="*/ 982592 h 982592"/>
              <a:gd name="connsiteX20" fmla="*/ 635000 w 3810000"/>
              <a:gd name="connsiteY20" fmla="*/ 982592 h 982592"/>
              <a:gd name="connsiteX21" fmla="*/ 163769 w 3810000"/>
              <a:gd name="connsiteY21" fmla="*/ 982592 h 982592"/>
              <a:gd name="connsiteX22" fmla="*/ 0 w 3810000"/>
              <a:gd name="connsiteY22" fmla="*/ 818823 h 982592"/>
              <a:gd name="connsiteX23" fmla="*/ 0 w 3810000"/>
              <a:gd name="connsiteY23" fmla="*/ 818827 h 982592"/>
              <a:gd name="connsiteX24" fmla="*/ -214198 w 3810000"/>
              <a:gd name="connsiteY24" fmla="*/ 729987 h 982592"/>
              <a:gd name="connsiteX25" fmla="*/ 0 w 3810000"/>
              <a:gd name="connsiteY25" fmla="*/ 573179 h 982592"/>
              <a:gd name="connsiteX26" fmla="*/ 0 w 3810000"/>
              <a:gd name="connsiteY26" fmla="*/ 163769 h 98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10000" h="982592" fill="none" extrusionOk="0">
                <a:moveTo>
                  <a:pt x="0" y="163769"/>
                </a:moveTo>
                <a:cubicBezTo>
                  <a:pt x="-4991" y="77663"/>
                  <a:pt x="63198" y="-5257"/>
                  <a:pt x="163769" y="0"/>
                </a:cubicBezTo>
                <a:cubicBezTo>
                  <a:pt x="368036" y="-15686"/>
                  <a:pt x="523272" y="-2388"/>
                  <a:pt x="635000" y="0"/>
                </a:cubicBezTo>
                <a:lnTo>
                  <a:pt x="635000" y="0"/>
                </a:lnTo>
                <a:cubicBezTo>
                  <a:pt x="860147" y="7709"/>
                  <a:pt x="939774" y="-6246"/>
                  <a:pt x="1130300" y="0"/>
                </a:cubicBezTo>
                <a:cubicBezTo>
                  <a:pt x="1320826" y="6246"/>
                  <a:pt x="1470254" y="-21131"/>
                  <a:pt x="1587500" y="0"/>
                </a:cubicBezTo>
                <a:cubicBezTo>
                  <a:pt x="1794516" y="-34306"/>
                  <a:pt x="2015372" y="-7890"/>
                  <a:pt x="2294331" y="0"/>
                </a:cubicBezTo>
                <a:cubicBezTo>
                  <a:pt x="2573290" y="7890"/>
                  <a:pt x="2661414" y="23758"/>
                  <a:pt x="3021749" y="0"/>
                </a:cubicBezTo>
                <a:cubicBezTo>
                  <a:pt x="3382084" y="-23758"/>
                  <a:pt x="3492011" y="-28697"/>
                  <a:pt x="3646231" y="0"/>
                </a:cubicBezTo>
                <a:cubicBezTo>
                  <a:pt x="3733318" y="-1129"/>
                  <a:pt x="3813829" y="71360"/>
                  <a:pt x="3810000" y="163769"/>
                </a:cubicBezTo>
                <a:cubicBezTo>
                  <a:pt x="3828579" y="263376"/>
                  <a:pt x="3812464" y="399282"/>
                  <a:pt x="3810000" y="573179"/>
                </a:cubicBezTo>
                <a:lnTo>
                  <a:pt x="3810000" y="573179"/>
                </a:lnTo>
                <a:cubicBezTo>
                  <a:pt x="3808278" y="666010"/>
                  <a:pt x="3816525" y="741293"/>
                  <a:pt x="3810000" y="818827"/>
                </a:cubicBezTo>
                <a:lnTo>
                  <a:pt x="3810000" y="818823"/>
                </a:lnTo>
                <a:cubicBezTo>
                  <a:pt x="3809449" y="902400"/>
                  <a:pt x="3753662" y="967806"/>
                  <a:pt x="3646231" y="982592"/>
                </a:cubicBezTo>
                <a:cubicBezTo>
                  <a:pt x="3427131" y="968681"/>
                  <a:pt x="3193509" y="1015198"/>
                  <a:pt x="2939400" y="982592"/>
                </a:cubicBezTo>
                <a:cubicBezTo>
                  <a:pt x="2685291" y="949986"/>
                  <a:pt x="2451648" y="998006"/>
                  <a:pt x="2314918" y="982592"/>
                </a:cubicBezTo>
                <a:cubicBezTo>
                  <a:pt x="2178188" y="967178"/>
                  <a:pt x="1908524" y="1008452"/>
                  <a:pt x="1587500" y="982592"/>
                </a:cubicBezTo>
                <a:cubicBezTo>
                  <a:pt x="1448134" y="997144"/>
                  <a:pt x="1244304" y="968858"/>
                  <a:pt x="1101725" y="982592"/>
                </a:cubicBezTo>
                <a:cubicBezTo>
                  <a:pt x="959146" y="996326"/>
                  <a:pt x="772795" y="1005367"/>
                  <a:pt x="635000" y="982592"/>
                </a:cubicBezTo>
                <a:lnTo>
                  <a:pt x="635000" y="982592"/>
                </a:lnTo>
                <a:cubicBezTo>
                  <a:pt x="445844" y="975827"/>
                  <a:pt x="349705" y="1000927"/>
                  <a:pt x="163769" y="982592"/>
                </a:cubicBezTo>
                <a:cubicBezTo>
                  <a:pt x="67159" y="963664"/>
                  <a:pt x="-15839" y="912257"/>
                  <a:pt x="0" y="818823"/>
                </a:cubicBezTo>
                <a:lnTo>
                  <a:pt x="0" y="818827"/>
                </a:lnTo>
                <a:cubicBezTo>
                  <a:pt x="-71316" y="781337"/>
                  <a:pt x="-156932" y="757729"/>
                  <a:pt x="-214198" y="729987"/>
                </a:cubicBezTo>
                <a:cubicBezTo>
                  <a:pt x="-130847" y="669842"/>
                  <a:pt x="-90490" y="643572"/>
                  <a:pt x="0" y="573179"/>
                </a:cubicBezTo>
                <a:cubicBezTo>
                  <a:pt x="-15555" y="389254"/>
                  <a:pt x="808" y="338596"/>
                  <a:pt x="0" y="163769"/>
                </a:cubicBezTo>
                <a:close/>
              </a:path>
              <a:path w="3810000" h="982592" stroke="0" extrusionOk="0">
                <a:moveTo>
                  <a:pt x="0" y="163769"/>
                </a:moveTo>
                <a:cubicBezTo>
                  <a:pt x="-7100" y="75361"/>
                  <a:pt x="65954" y="9177"/>
                  <a:pt x="163769" y="0"/>
                </a:cubicBezTo>
                <a:cubicBezTo>
                  <a:pt x="279255" y="9351"/>
                  <a:pt x="416969" y="-1511"/>
                  <a:pt x="635000" y="0"/>
                </a:cubicBezTo>
                <a:lnTo>
                  <a:pt x="635000" y="0"/>
                </a:lnTo>
                <a:cubicBezTo>
                  <a:pt x="751173" y="5000"/>
                  <a:pt x="905752" y="16059"/>
                  <a:pt x="1120775" y="0"/>
                </a:cubicBezTo>
                <a:cubicBezTo>
                  <a:pt x="1335799" y="-16059"/>
                  <a:pt x="1472844" y="-15710"/>
                  <a:pt x="1587500" y="0"/>
                </a:cubicBezTo>
                <a:cubicBezTo>
                  <a:pt x="1916454" y="13673"/>
                  <a:pt x="1947658" y="-26511"/>
                  <a:pt x="2253156" y="0"/>
                </a:cubicBezTo>
                <a:cubicBezTo>
                  <a:pt x="2558654" y="26511"/>
                  <a:pt x="2734574" y="-29836"/>
                  <a:pt x="2918813" y="0"/>
                </a:cubicBezTo>
                <a:cubicBezTo>
                  <a:pt x="3103052" y="29836"/>
                  <a:pt x="3359751" y="-20818"/>
                  <a:pt x="3646231" y="0"/>
                </a:cubicBezTo>
                <a:cubicBezTo>
                  <a:pt x="3722094" y="-16398"/>
                  <a:pt x="3794109" y="58621"/>
                  <a:pt x="3810000" y="163769"/>
                </a:cubicBezTo>
                <a:cubicBezTo>
                  <a:pt x="3822582" y="304338"/>
                  <a:pt x="3814428" y="401084"/>
                  <a:pt x="3810000" y="573179"/>
                </a:cubicBezTo>
                <a:lnTo>
                  <a:pt x="3810000" y="573179"/>
                </a:lnTo>
                <a:cubicBezTo>
                  <a:pt x="3820453" y="622930"/>
                  <a:pt x="3809129" y="698961"/>
                  <a:pt x="3810000" y="818827"/>
                </a:cubicBezTo>
                <a:lnTo>
                  <a:pt x="3810000" y="818823"/>
                </a:lnTo>
                <a:cubicBezTo>
                  <a:pt x="3810472" y="912375"/>
                  <a:pt x="3734257" y="1004558"/>
                  <a:pt x="3646231" y="982592"/>
                </a:cubicBezTo>
                <a:cubicBezTo>
                  <a:pt x="3388978" y="1007768"/>
                  <a:pt x="3238823" y="957974"/>
                  <a:pt x="3001162" y="982592"/>
                </a:cubicBezTo>
                <a:cubicBezTo>
                  <a:pt x="2763501" y="1007210"/>
                  <a:pt x="2468737" y="953685"/>
                  <a:pt x="2273744" y="982592"/>
                </a:cubicBezTo>
                <a:cubicBezTo>
                  <a:pt x="2078751" y="1011499"/>
                  <a:pt x="1872829" y="974426"/>
                  <a:pt x="1587500" y="982592"/>
                </a:cubicBezTo>
                <a:cubicBezTo>
                  <a:pt x="1459999" y="995886"/>
                  <a:pt x="1258979" y="1006257"/>
                  <a:pt x="1101725" y="982592"/>
                </a:cubicBezTo>
                <a:cubicBezTo>
                  <a:pt x="944471" y="958927"/>
                  <a:pt x="735275" y="961748"/>
                  <a:pt x="635000" y="982592"/>
                </a:cubicBezTo>
                <a:lnTo>
                  <a:pt x="635000" y="982592"/>
                </a:lnTo>
                <a:cubicBezTo>
                  <a:pt x="427943" y="985976"/>
                  <a:pt x="342206" y="961429"/>
                  <a:pt x="163769" y="982592"/>
                </a:cubicBezTo>
                <a:cubicBezTo>
                  <a:pt x="64120" y="988895"/>
                  <a:pt x="5944" y="906342"/>
                  <a:pt x="0" y="818823"/>
                </a:cubicBezTo>
                <a:lnTo>
                  <a:pt x="0" y="818827"/>
                </a:lnTo>
                <a:cubicBezTo>
                  <a:pt x="-102095" y="778347"/>
                  <a:pt x="-119635" y="763248"/>
                  <a:pt x="-214198" y="729987"/>
                </a:cubicBezTo>
                <a:cubicBezTo>
                  <a:pt x="-151432" y="674007"/>
                  <a:pt x="-80712" y="616088"/>
                  <a:pt x="0" y="573179"/>
                </a:cubicBezTo>
                <a:cubicBezTo>
                  <a:pt x="15910" y="439335"/>
                  <a:pt x="8704" y="287167"/>
                  <a:pt x="0" y="16376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266158542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So…. Let me …. Run it… and… it … will… eventually…. Tell us …. Um…. Give it a minute… or two…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50E169F-D292-4B98-85BA-7E4494BB7AD0}"/>
              </a:ext>
            </a:extLst>
          </p:cNvPr>
          <p:cNvSpPr/>
          <p:nvPr/>
        </p:nvSpPr>
        <p:spPr>
          <a:xfrm>
            <a:off x="8534400" y="1656764"/>
            <a:ext cx="1371600" cy="432792"/>
          </a:xfrm>
          <a:custGeom>
            <a:avLst/>
            <a:gdLst>
              <a:gd name="connsiteX0" fmla="*/ 0 w 1371600"/>
              <a:gd name="connsiteY0" fmla="*/ 72133 h 432792"/>
              <a:gd name="connsiteX1" fmla="*/ 72133 w 1371600"/>
              <a:gd name="connsiteY1" fmla="*/ 0 h 432792"/>
              <a:gd name="connsiteX2" fmla="*/ 443396 w 1371600"/>
              <a:gd name="connsiteY2" fmla="*/ 0 h 432792"/>
              <a:gd name="connsiteX3" fmla="*/ 800100 w 1371600"/>
              <a:gd name="connsiteY3" fmla="*/ 0 h 432792"/>
              <a:gd name="connsiteX4" fmla="*/ 800100 w 1371600"/>
              <a:gd name="connsiteY4" fmla="*/ 0 h 432792"/>
              <a:gd name="connsiteX5" fmla="*/ 1143000 w 1371600"/>
              <a:gd name="connsiteY5" fmla="*/ 0 h 432792"/>
              <a:gd name="connsiteX6" fmla="*/ 1299467 w 1371600"/>
              <a:gd name="connsiteY6" fmla="*/ 0 h 432792"/>
              <a:gd name="connsiteX7" fmla="*/ 1371600 w 1371600"/>
              <a:gd name="connsiteY7" fmla="*/ 72133 h 432792"/>
              <a:gd name="connsiteX8" fmla="*/ 1371600 w 1371600"/>
              <a:gd name="connsiteY8" fmla="*/ 252462 h 432792"/>
              <a:gd name="connsiteX9" fmla="*/ 1454047 w 1371600"/>
              <a:gd name="connsiteY9" fmla="*/ 315925 h 432792"/>
              <a:gd name="connsiteX10" fmla="*/ 1371600 w 1371600"/>
              <a:gd name="connsiteY10" fmla="*/ 360660 h 432792"/>
              <a:gd name="connsiteX11" fmla="*/ 1371600 w 1371600"/>
              <a:gd name="connsiteY11" fmla="*/ 360659 h 432792"/>
              <a:gd name="connsiteX12" fmla="*/ 1299467 w 1371600"/>
              <a:gd name="connsiteY12" fmla="*/ 432792 h 432792"/>
              <a:gd name="connsiteX13" fmla="*/ 1143000 w 1371600"/>
              <a:gd name="connsiteY13" fmla="*/ 432792 h 432792"/>
              <a:gd name="connsiteX14" fmla="*/ 800100 w 1371600"/>
              <a:gd name="connsiteY14" fmla="*/ 432792 h 432792"/>
              <a:gd name="connsiteX15" fmla="*/ 800100 w 1371600"/>
              <a:gd name="connsiteY15" fmla="*/ 432792 h 432792"/>
              <a:gd name="connsiteX16" fmla="*/ 436117 w 1371600"/>
              <a:gd name="connsiteY16" fmla="*/ 432792 h 432792"/>
              <a:gd name="connsiteX17" fmla="*/ 72133 w 1371600"/>
              <a:gd name="connsiteY17" fmla="*/ 432792 h 432792"/>
              <a:gd name="connsiteX18" fmla="*/ 0 w 1371600"/>
              <a:gd name="connsiteY18" fmla="*/ 360659 h 432792"/>
              <a:gd name="connsiteX19" fmla="*/ 0 w 1371600"/>
              <a:gd name="connsiteY19" fmla="*/ 360660 h 432792"/>
              <a:gd name="connsiteX20" fmla="*/ 0 w 1371600"/>
              <a:gd name="connsiteY20" fmla="*/ 252462 h 432792"/>
              <a:gd name="connsiteX21" fmla="*/ 0 w 1371600"/>
              <a:gd name="connsiteY21" fmla="*/ 252462 h 432792"/>
              <a:gd name="connsiteX22" fmla="*/ 0 w 1371600"/>
              <a:gd name="connsiteY22" fmla="*/ 72133 h 43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71600" h="432792" fill="none" extrusionOk="0">
                <a:moveTo>
                  <a:pt x="0" y="72133"/>
                </a:moveTo>
                <a:cubicBezTo>
                  <a:pt x="-2903" y="30152"/>
                  <a:pt x="22929" y="763"/>
                  <a:pt x="72133" y="0"/>
                </a:cubicBezTo>
                <a:cubicBezTo>
                  <a:pt x="150550" y="-8011"/>
                  <a:pt x="261567" y="3149"/>
                  <a:pt x="443396" y="0"/>
                </a:cubicBezTo>
                <a:cubicBezTo>
                  <a:pt x="625225" y="-3149"/>
                  <a:pt x="639884" y="313"/>
                  <a:pt x="800100" y="0"/>
                </a:cubicBezTo>
                <a:lnTo>
                  <a:pt x="800100" y="0"/>
                </a:lnTo>
                <a:cubicBezTo>
                  <a:pt x="926847" y="-15933"/>
                  <a:pt x="1024997" y="-7748"/>
                  <a:pt x="1143000" y="0"/>
                </a:cubicBezTo>
                <a:cubicBezTo>
                  <a:pt x="1217144" y="3312"/>
                  <a:pt x="1265957" y="1358"/>
                  <a:pt x="1299467" y="0"/>
                </a:cubicBezTo>
                <a:cubicBezTo>
                  <a:pt x="1341755" y="-1876"/>
                  <a:pt x="1376118" y="34372"/>
                  <a:pt x="1371600" y="72133"/>
                </a:cubicBezTo>
                <a:cubicBezTo>
                  <a:pt x="1380567" y="123288"/>
                  <a:pt x="1375740" y="188277"/>
                  <a:pt x="1371600" y="252462"/>
                </a:cubicBezTo>
                <a:cubicBezTo>
                  <a:pt x="1409730" y="285181"/>
                  <a:pt x="1421328" y="295875"/>
                  <a:pt x="1454047" y="315925"/>
                </a:cubicBezTo>
                <a:cubicBezTo>
                  <a:pt x="1415160" y="334962"/>
                  <a:pt x="1404204" y="339640"/>
                  <a:pt x="1371600" y="360660"/>
                </a:cubicBezTo>
                <a:lnTo>
                  <a:pt x="1371600" y="360659"/>
                </a:lnTo>
                <a:cubicBezTo>
                  <a:pt x="1367215" y="394254"/>
                  <a:pt x="1348603" y="433344"/>
                  <a:pt x="1299467" y="432792"/>
                </a:cubicBezTo>
                <a:cubicBezTo>
                  <a:pt x="1264411" y="438636"/>
                  <a:pt x="1195038" y="426128"/>
                  <a:pt x="1143000" y="432792"/>
                </a:cubicBezTo>
                <a:cubicBezTo>
                  <a:pt x="1066039" y="448138"/>
                  <a:pt x="932585" y="448544"/>
                  <a:pt x="800100" y="432792"/>
                </a:cubicBezTo>
                <a:lnTo>
                  <a:pt x="800100" y="432792"/>
                </a:lnTo>
                <a:cubicBezTo>
                  <a:pt x="672116" y="423703"/>
                  <a:pt x="536368" y="427909"/>
                  <a:pt x="436117" y="432792"/>
                </a:cubicBezTo>
                <a:cubicBezTo>
                  <a:pt x="335866" y="437675"/>
                  <a:pt x="217358" y="424018"/>
                  <a:pt x="72133" y="432792"/>
                </a:cubicBezTo>
                <a:cubicBezTo>
                  <a:pt x="30858" y="428994"/>
                  <a:pt x="-2974" y="401529"/>
                  <a:pt x="0" y="360659"/>
                </a:cubicBezTo>
                <a:lnTo>
                  <a:pt x="0" y="360660"/>
                </a:lnTo>
                <a:cubicBezTo>
                  <a:pt x="1205" y="333626"/>
                  <a:pt x="-3719" y="274238"/>
                  <a:pt x="0" y="252462"/>
                </a:cubicBezTo>
                <a:lnTo>
                  <a:pt x="0" y="252462"/>
                </a:lnTo>
                <a:cubicBezTo>
                  <a:pt x="-4959" y="216360"/>
                  <a:pt x="1828" y="114309"/>
                  <a:pt x="0" y="72133"/>
                </a:cubicBezTo>
                <a:close/>
              </a:path>
              <a:path w="1371600" h="432792" stroke="0" extrusionOk="0">
                <a:moveTo>
                  <a:pt x="0" y="72133"/>
                </a:moveTo>
                <a:cubicBezTo>
                  <a:pt x="4826" y="27011"/>
                  <a:pt x="36078" y="6250"/>
                  <a:pt x="72133" y="0"/>
                </a:cubicBezTo>
                <a:cubicBezTo>
                  <a:pt x="169958" y="6311"/>
                  <a:pt x="284071" y="-892"/>
                  <a:pt x="443396" y="0"/>
                </a:cubicBezTo>
                <a:cubicBezTo>
                  <a:pt x="602721" y="892"/>
                  <a:pt x="705488" y="12920"/>
                  <a:pt x="800100" y="0"/>
                </a:cubicBezTo>
                <a:lnTo>
                  <a:pt x="800100" y="0"/>
                </a:lnTo>
                <a:cubicBezTo>
                  <a:pt x="892198" y="1653"/>
                  <a:pt x="1049770" y="12438"/>
                  <a:pt x="1143000" y="0"/>
                </a:cubicBezTo>
                <a:cubicBezTo>
                  <a:pt x="1187361" y="3809"/>
                  <a:pt x="1263715" y="1925"/>
                  <a:pt x="1299467" y="0"/>
                </a:cubicBezTo>
                <a:cubicBezTo>
                  <a:pt x="1334594" y="-6114"/>
                  <a:pt x="1372819" y="35193"/>
                  <a:pt x="1371600" y="72133"/>
                </a:cubicBezTo>
                <a:cubicBezTo>
                  <a:pt x="1366253" y="151732"/>
                  <a:pt x="1369398" y="197524"/>
                  <a:pt x="1371600" y="252462"/>
                </a:cubicBezTo>
                <a:cubicBezTo>
                  <a:pt x="1398972" y="278931"/>
                  <a:pt x="1428866" y="299529"/>
                  <a:pt x="1454047" y="315925"/>
                </a:cubicBezTo>
                <a:cubicBezTo>
                  <a:pt x="1413240" y="337736"/>
                  <a:pt x="1407877" y="338313"/>
                  <a:pt x="1371600" y="360660"/>
                </a:cubicBezTo>
                <a:lnTo>
                  <a:pt x="1371600" y="360659"/>
                </a:lnTo>
                <a:cubicBezTo>
                  <a:pt x="1368525" y="402836"/>
                  <a:pt x="1335414" y="436832"/>
                  <a:pt x="1299467" y="432792"/>
                </a:cubicBezTo>
                <a:cubicBezTo>
                  <a:pt x="1237832" y="429081"/>
                  <a:pt x="1189110" y="425314"/>
                  <a:pt x="1143000" y="432792"/>
                </a:cubicBezTo>
                <a:cubicBezTo>
                  <a:pt x="1061102" y="426590"/>
                  <a:pt x="956796" y="422585"/>
                  <a:pt x="800100" y="432792"/>
                </a:cubicBezTo>
                <a:lnTo>
                  <a:pt x="800100" y="432792"/>
                </a:lnTo>
                <a:cubicBezTo>
                  <a:pt x="666934" y="433320"/>
                  <a:pt x="577163" y="428966"/>
                  <a:pt x="450676" y="432792"/>
                </a:cubicBezTo>
                <a:cubicBezTo>
                  <a:pt x="324189" y="436618"/>
                  <a:pt x="237286" y="443035"/>
                  <a:pt x="72133" y="432792"/>
                </a:cubicBezTo>
                <a:cubicBezTo>
                  <a:pt x="33798" y="433582"/>
                  <a:pt x="35" y="401550"/>
                  <a:pt x="0" y="360659"/>
                </a:cubicBezTo>
                <a:lnTo>
                  <a:pt x="0" y="360660"/>
                </a:lnTo>
                <a:cubicBezTo>
                  <a:pt x="-1334" y="326324"/>
                  <a:pt x="-617" y="284750"/>
                  <a:pt x="0" y="252462"/>
                </a:cubicBezTo>
                <a:lnTo>
                  <a:pt x="0" y="252462"/>
                </a:lnTo>
                <a:cubicBezTo>
                  <a:pt x="-8414" y="176821"/>
                  <a:pt x="4327" y="151336"/>
                  <a:pt x="0" y="7213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8409779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OK…</a:t>
            </a: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CC20574-4AC9-4D8C-B469-3AE157D07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68818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Making apps </a:t>
            </a:r>
            <a:r>
              <a:rPr lang="en-US" i="1" dirty="0">
                <a:solidFill>
                  <a:schemeClr val="accent6"/>
                </a:solidFill>
              </a:rPr>
              <a:t>seem</a:t>
            </a:r>
            <a:r>
              <a:rPr lang="en-US" dirty="0"/>
              <a:t> faster</a:t>
            </a:r>
            <a:br>
              <a:rPr lang="en-US" dirty="0"/>
            </a:br>
            <a:r>
              <a:rPr lang="en-US" sz="3200" dirty="0"/>
              <a:t>without optimizing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</a:t>
            </a:r>
            <a:r>
              <a:rPr lang="en-US" dirty="0"/>
              <a:t> India 2020 Keynote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C2DCF-587A-40EE-AD7A-134E9E16BC1E}"/>
              </a:ext>
            </a:extLst>
          </p:cNvPr>
          <p:cNvSpPr txBox="1"/>
          <p:nvPr/>
        </p:nvSpPr>
        <p:spPr>
          <a:xfrm>
            <a:off x="288736" y="5257800"/>
            <a:ext cx="695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github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.com/</a:t>
            </a:r>
            <a:r>
              <a:rPr lang="en-US" sz="2800" b="0" dirty="0"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sanand0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/pyconindia2020</a:t>
            </a:r>
          </a:p>
          <a:p>
            <a:r>
              <a:rPr lang="en-US" sz="2800" b="1" dirty="0">
                <a:solidFill>
                  <a:srgbClr val="D4D4D4"/>
                </a:solidFill>
                <a:latin typeface="Inconsolata" panose="00000509000000000000" pitchFamily="49" charset="0"/>
              </a:rPr>
              <a:t>twitter</a:t>
            </a:r>
            <a:r>
              <a:rPr lang="en-US" sz="2800" dirty="0">
                <a:solidFill>
                  <a:srgbClr val="D4D4D4"/>
                </a:solidFill>
                <a:latin typeface="Inconsolata" panose="00000509000000000000" pitchFamily="49" charset="0"/>
              </a:rPr>
              <a:t>.com/</a:t>
            </a:r>
            <a:r>
              <a:rPr lang="en-US" sz="2800" dirty="0">
                <a:solidFill>
                  <a:schemeClr val="accent6"/>
                </a:solidFill>
                <a:latin typeface="Inconsolata" panose="00000509000000000000" pitchFamily="49" charset="0"/>
              </a:rPr>
              <a:t>sanand0</a:t>
            </a:r>
            <a:endParaRPr lang="en-US" sz="2800" b="0" dirty="0">
              <a:solidFill>
                <a:schemeClr val="accent6"/>
              </a:solidFill>
              <a:effectLst/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3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1999, Alan Dix’s seminal book on HCI talked about 3 usability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7DE04F9-6102-40ED-8CA9-151FA48F1B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uman-Computer Interaction: Amazon.in: Dix, Alan, Finlay, Janet E., Abowd,  Gregory D., Beale, Russell: Books">
            <a:extLst>
              <a:ext uri="{FF2B5EF4-FFF2-40B4-BE49-F238E27FC236}">
                <a16:creationId xmlns:a16="http://schemas.microsoft.com/office/drawing/2014/main" id="{A59B5D66-546E-4F0D-A7D9-A8D0E7A9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1143000"/>
            <a:ext cx="35814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058601-9440-4469-8F6D-63CABE28AC4C}"/>
              </a:ext>
            </a:extLst>
          </p:cNvPr>
          <p:cNvSpPr/>
          <p:nvPr/>
        </p:nvSpPr>
        <p:spPr>
          <a:xfrm>
            <a:off x="4345206" y="1729077"/>
            <a:ext cx="295299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Learnability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B8336-68D7-4CDC-89D1-457E5F0A1DC7}"/>
              </a:ext>
            </a:extLst>
          </p:cNvPr>
          <p:cNvSpPr/>
          <p:nvPr/>
        </p:nvSpPr>
        <p:spPr>
          <a:xfrm>
            <a:off x="4345206" y="3176587"/>
            <a:ext cx="295299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Flexibility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18E41-5922-4F01-9562-DBBD4C68DD05}"/>
              </a:ext>
            </a:extLst>
          </p:cNvPr>
          <p:cNvSpPr/>
          <p:nvPr/>
        </p:nvSpPr>
        <p:spPr>
          <a:xfrm>
            <a:off x="4343400" y="4624097"/>
            <a:ext cx="295299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Robustness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DA253F2-BA8B-4508-AF45-30CAF60DBB17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7296390" y="1485900"/>
            <a:ext cx="780810" cy="3481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EC09938-1942-455D-9804-1BAF0FE741B4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7296390" y="2724087"/>
            <a:ext cx="780810" cy="2242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A4CA985-0420-45AE-B5A6-502D1BEC46FC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296390" y="3952692"/>
            <a:ext cx="780810" cy="1014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3B3C1E-57FB-4BD5-9EE7-FD3C6A5576E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7296390" y="4966997"/>
            <a:ext cx="780810" cy="216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E3453-EFEB-4786-B3C9-F274A756A402}"/>
              </a:ext>
            </a:extLst>
          </p:cNvPr>
          <p:cNvSpPr/>
          <p:nvPr/>
        </p:nvSpPr>
        <p:spPr>
          <a:xfrm>
            <a:off x="807720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A7F04E-1F35-42E5-8A38-83653621E46F}"/>
              </a:ext>
            </a:extLst>
          </p:cNvPr>
          <p:cNvSpPr txBox="1"/>
          <p:nvPr/>
        </p:nvSpPr>
        <p:spPr>
          <a:xfrm>
            <a:off x="807720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976D8-5868-4CE9-97DE-7B5117873776}"/>
              </a:ext>
            </a:extLst>
          </p:cNvPr>
          <p:cNvSpPr/>
          <p:nvPr/>
        </p:nvSpPr>
        <p:spPr>
          <a:xfrm>
            <a:off x="807720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D1F86F-EE5D-4730-A121-CE1F74DFF2FB}"/>
              </a:ext>
            </a:extLst>
          </p:cNvPr>
          <p:cNvSpPr txBox="1"/>
          <p:nvPr/>
        </p:nvSpPr>
        <p:spPr>
          <a:xfrm>
            <a:off x="807720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BA5E1-AA75-44BC-9F4E-5B18260393C6}"/>
              </a:ext>
            </a:extLst>
          </p:cNvPr>
          <p:cNvSpPr/>
          <p:nvPr/>
        </p:nvSpPr>
        <p:spPr>
          <a:xfrm>
            <a:off x="807720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E92E48-8F29-4D9A-AB86-19CE91101B38}"/>
              </a:ext>
            </a:extLst>
          </p:cNvPr>
          <p:cNvSpPr txBox="1"/>
          <p:nvPr/>
        </p:nvSpPr>
        <p:spPr>
          <a:xfrm>
            <a:off x="807720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7C7D71-9F6D-4C22-B778-9B578FBC8A5F}"/>
              </a:ext>
            </a:extLst>
          </p:cNvPr>
          <p:cNvSpPr/>
          <p:nvPr/>
        </p:nvSpPr>
        <p:spPr>
          <a:xfrm>
            <a:off x="807720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FCAD2-7498-4028-B4D5-3ED7C4766711}"/>
              </a:ext>
            </a:extLst>
          </p:cNvPr>
          <p:cNvSpPr txBox="1"/>
          <p:nvPr/>
        </p:nvSpPr>
        <p:spPr>
          <a:xfrm>
            <a:off x="807720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7921C7E7-59AF-49A5-98FB-24D37659C2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189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5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8" grpId="0" animBg="1"/>
      <p:bldP spid="36" grpId="0"/>
      <p:bldP spid="19" grpId="0" animBg="1"/>
      <p:bldP spid="37" grpId="0"/>
      <p:bldP spid="20" grpId="0" animBg="1"/>
      <p:bldP spid="38" grpId="0"/>
      <p:bldP spid="21" grpId="0" animBg="1"/>
      <p:bldP spid="39" grpId="0"/>
      <p:bldP spid="43" grpId="0" animBg="1"/>
    </p:bldLst>
  </p:timing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mener_v2.2.potx" id="{46BEC5D6-E557-426A-BFA9-674CBF5FD568}" vid="{C7527F47-3CEB-4701-9D53-8515DC3965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Gramener_v2.2</Template>
  <TotalTime>1761</TotalTime>
  <Words>3343</Words>
  <Application>Microsoft Office PowerPoint</Application>
  <PresentationFormat>Widescreen</PresentationFormat>
  <Paragraphs>375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Architects Daughter</vt:lpstr>
      <vt:lpstr>Arial</vt:lpstr>
      <vt:lpstr>Calibri</vt:lpstr>
      <vt:lpstr>Century Gothic</vt:lpstr>
      <vt:lpstr>Consolas</vt:lpstr>
      <vt:lpstr>Inconsolata</vt:lpstr>
      <vt:lpstr>Inconsolata, Consolas,  Fira Code</vt:lpstr>
      <vt:lpstr>Gramener</vt:lpstr>
      <vt:lpstr>Making apps seem faster without optimizing</vt:lpstr>
      <vt:lpstr>In 2008, I was demoing my brand-new Python skills to a client</vt:lpstr>
      <vt:lpstr>I loaded data from the purchases file</vt:lpstr>
      <vt:lpstr>… figured out the best model (best auto-regression lag fit)</vt:lpstr>
      <vt:lpstr>… and forecasted the change in price</vt:lpstr>
      <vt:lpstr>I took the app to Gopi for a demo</vt:lpstr>
      <vt:lpstr>I took the app to Gopi for a demo</vt:lpstr>
      <vt:lpstr>Making apps seem faster without optimizing</vt:lpstr>
      <vt:lpstr>In 1999, Alan Dix’s seminal book on HCI talked about 3 usability principles</vt:lpstr>
      <vt:lpstr>There are four ways you can make your app feel faster without optimizing</vt:lpstr>
      <vt:lpstr>There are four ways you can make your app feel faster without optimizing</vt:lpstr>
      <vt:lpstr>Print the progress. At least users know the app is doing something</vt:lpstr>
      <vt:lpstr>Logging() is more flexible. You can control levels, show time, and save logs</vt:lpstr>
      <vt:lpstr>But tqdm() shows % completion</vt:lpstr>
      <vt:lpstr>Websockets are a great way to share progress in web apps</vt:lpstr>
      <vt:lpstr>Set beatable expectations</vt:lpstr>
      <vt:lpstr>There are four ways you can make your app feel faster without optimizing</vt:lpstr>
      <vt:lpstr>Cache the calculations, and reload past calculations on re-start</vt:lpstr>
      <vt:lpstr>Invalidate the cache if inputs have changed</vt:lpstr>
      <vt:lpstr>There are four ways you can make your app feel faster without optimizing</vt:lpstr>
      <vt:lpstr>Pre-compute things that don’t change much</vt:lpstr>
      <vt:lpstr>There are four ways you can make your app feel faster without optimizing</vt:lpstr>
      <vt:lpstr>Progressive enhancement. Calculate the most impactful change first</vt:lpstr>
      <vt:lpstr>When combined with showing the progress, prioritization can be powerful</vt:lpstr>
      <vt:lpstr>So these are the four ways of making an app seem faster, without optimizing</vt:lpstr>
      <vt:lpstr>While you ask your questions, I have a few questions for you</vt:lpstr>
      <vt:lpstr>I’ll be running a workshop – later in October – for people to practice this</vt:lpstr>
      <vt:lpstr>Making apps seem faster without optimizing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code feel faster without optimizing</dc:title>
  <dc:creator>Anand S</dc:creator>
  <cp:lastModifiedBy>Anand S</cp:lastModifiedBy>
  <cp:revision>57</cp:revision>
  <dcterms:created xsi:type="dcterms:W3CDTF">2020-09-30T06:40:24Z</dcterms:created>
  <dcterms:modified xsi:type="dcterms:W3CDTF">2020-10-02T07:10:27Z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