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4"/>
  </p:notesMasterIdLst>
  <p:sldIdLst>
    <p:sldId id="256" r:id="rId2"/>
    <p:sldId id="257" r:id="rId3"/>
    <p:sldId id="259" r:id="rId4"/>
    <p:sldId id="258" r:id="rId5"/>
    <p:sldId id="260" r:id="rId6"/>
    <p:sldId id="266"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6"/>
    <p:restoredTop sz="94694"/>
  </p:normalViewPr>
  <p:slideViewPr>
    <p:cSldViewPr snapToGrid="0" snapToObjects="1">
      <p:cViewPr>
        <p:scale>
          <a:sx n="41" d="100"/>
          <a:sy n="41" d="100"/>
        </p:scale>
        <p:origin x="644"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05T06:44:54.4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325.43">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F451F-A890-724A-999C-1C8218FCD68A}"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BD496-A2D9-9848-B3E3-F06A5ADC39AE}" type="slidenum">
              <a:rPr lang="en-US" smtClean="0"/>
              <a:t>‹#›</a:t>
            </a:fld>
            <a:endParaRPr lang="en-US"/>
          </a:p>
        </p:txBody>
      </p:sp>
    </p:spTree>
    <p:extLst>
      <p:ext uri="{BB962C8B-B14F-4D97-AF65-F5344CB8AC3E}">
        <p14:creationId xmlns:p14="http://schemas.microsoft.com/office/powerpoint/2010/main" val="269166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BD496-A2D9-9848-B3E3-F06A5ADC39AE}" type="slidenum">
              <a:rPr lang="en-US" smtClean="0"/>
              <a:t>1</a:t>
            </a:fld>
            <a:endParaRPr lang="en-US"/>
          </a:p>
        </p:txBody>
      </p:sp>
    </p:spTree>
    <p:extLst>
      <p:ext uri="{BB962C8B-B14F-4D97-AF65-F5344CB8AC3E}">
        <p14:creationId xmlns:p14="http://schemas.microsoft.com/office/powerpoint/2010/main" val="270928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6/6/2020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0092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385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5959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5211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077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583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6473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905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6/6/2020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04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2677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345051-2045-45DA-935E-2E3CA1A69ADC}" type="datetimeFigureOut">
              <a:rPr lang="en-US" smtClean="0"/>
              <a:t>6/6/2020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939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345051-2045-45DA-935E-2E3CA1A69ADC}" type="datetimeFigureOut">
              <a:rPr lang="en-US" smtClean="0"/>
              <a:t>6/6/2020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CD31F4-64FA-4BA0-9498-67783267A8C8}"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068673"/>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MIU-SE/eHouseRent"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7AA4DFFB-B145-413E-BB88-4E89D4D45C3A}"/>
              </a:ext>
            </a:extLst>
          </p:cNvPr>
          <p:cNvPicPr>
            <a:picLocks noChangeAspect="1"/>
          </p:cNvPicPr>
          <p:nvPr/>
        </p:nvPicPr>
        <p:blipFill rotWithShape="1">
          <a:blip r:embed="rId3">
            <a:alphaModFix amt="50000"/>
          </a:blip>
          <a:srcRect r="-1" b="15708"/>
          <a:stretch/>
        </p:blipFill>
        <p:spPr>
          <a:xfrm>
            <a:off x="3070" y="-431514"/>
            <a:ext cx="12188930" cy="8556161"/>
          </a:xfrm>
          <a:prstGeom prst="rect">
            <a:avLst/>
          </a:prstGeom>
        </p:spPr>
      </p:pic>
      <p:sp>
        <p:nvSpPr>
          <p:cNvPr id="2" name="Title 1">
            <a:extLst>
              <a:ext uri="{FF2B5EF4-FFF2-40B4-BE49-F238E27FC236}">
                <a16:creationId xmlns:a16="http://schemas.microsoft.com/office/drawing/2014/main" id="{264F34B5-EF21-C64F-966F-C2C7E1FB4E60}"/>
              </a:ext>
            </a:extLst>
          </p:cNvPr>
          <p:cNvSpPr>
            <a:spLocks noGrp="1"/>
          </p:cNvSpPr>
          <p:nvPr>
            <p:ph type="ctrTitle"/>
          </p:nvPr>
        </p:nvSpPr>
        <p:spPr>
          <a:xfrm>
            <a:off x="1524000" y="462337"/>
            <a:ext cx="9144000" cy="2304802"/>
          </a:xfrm>
        </p:spPr>
        <p:txBody>
          <a:bodyPr>
            <a:normAutofit/>
          </a:bodyPr>
          <a:lstStyle/>
          <a:p>
            <a:pPr algn="ctr"/>
            <a:r>
              <a:rPr lang="en-US" dirty="0" err="1">
                <a:latin typeface="Arial" panose="020B0604020202020204" pitchFamily="34" charset="0"/>
                <a:cs typeface="Arial" panose="020B0604020202020204" pitchFamily="34" charset="0"/>
              </a:rPr>
              <a:t>eHouseRent</a:t>
            </a: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B5DC680-B94F-8743-8224-19F9F0F861FD}"/>
              </a:ext>
            </a:extLst>
          </p:cNvPr>
          <p:cNvSpPr>
            <a:spLocks noGrp="1"/>
          </p:cNvSpPr>
          <p:nvPr>
            <p:ph type="subTitle" idx="1"/>
          </p:nvPr>
        </p:nvSpPr>
        <p:spPr>
          <a:xfrm>
            <a:off x="1524000" y="2767140"/>
            <a:ext cx="9144000" cy="3369908"/>
          </a:xfrm>
        </p:spPr>
        <p:txBody>
          <a:bodyPr>
            <a:normAutofit fontScale="62500" lnSpcReduction="20000"/>
          </a:bodyPr>
          <a:lstStyle/>
          <a:p>
            <a:pPr algn="ctr"/>
            <a:r>
              <a:rPr lang="en-US" sz="2600" dirty="0">
                <a:latin typeface="Arial" panose="020B0604020202020204" pitchFamily="34" charset="0"/>
                <a:cs typeface="Arial" panose="020B0604020202020204" pitchFamily="34" charset="0"/>
              </a:rPr>
              <a:t>By  </a:t>
            </a:r>
            <a:r>
              <a:rPr lang="en-US" sz="2600" dirty="0" err="1">
                <a:latin typeface="Arial" panose="020B0604020202020204" pitchFamily="34" charset="0"/>
                <a:cs typeface="Arial" panose="020B0604020202020204" pitchFamily="34" charset="0"/>
              </a:rPr>
              <a:t>Bruke</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Andemariam</a:t>
            </a:r>
            <a:r>
              <a:rPr lang="en-US" sz="2600" dirty="0">
                <a:latin typeface="Arial" panose="020B0604020202020204" pitchFamily="34" charset="0"/>
                <a:cs typeface="Arial" panose="020B0604020202020204" pitchFamily="34" charset="0"/>
              </a:rPr>
              <a:t> :110447 </a:t>
            </a:r>
          </a:p>
          <a:p>
            <a:pPr algn="ctr"/>
            <a:r>
              <a:rPr lang="en-US" sz="2600" dirty="0">
                <a:latin typeface="Arial" panose="020B0604020202020204" pitchFamily="34" charset="0"/>
                <a:cs typeface="Arial" panose="020B0604020202020204" pitchFamily="34" charset="0"/>
              </a:rPr>
              <a:t>Eyob  </a:t>
            </a:r>
            <a:r>
              <a:rPr lang="en-US" sz="2600" dirty="0" err="1">
                <a:latin typeface="Arial" panose="020B0604020202020204" pitchFamily="34" charset="0"/>
                <a:cs typeface="Arial" panose="020B0604020202020204" pitchFamily="34" charset="0"/>
              </a:rPr>
              <a:t>Habtom</a:t>
            </a:r>
            <a:r>
              <a:rPr lang="en-US" sz="2600" dirty="0">
                <a:latin typeface="Arial" panose="020B0604020202020204" pitchFamily="34" charset="0"/>
                <a:cs typeface="Arial" panose="020B0604020202020204" pitchFamily="34" charset="0"/>
              </a:rPr>
              <a:t> :110931  </a:t>
            </a:r>
          </a:p>
          <a:p>
            <a:pPr algn="ct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Jirom</a:t>
            </a:r>
            <a:r>
              <a:rPr lang="en-US" sz="2600" dirty="0">
                <a:latin typeface="Arial" panose="020B0604020202020204" pitchFamily="34" charset="0"/>
                <a:cs typeface="Arial" panose="020B0604020202020204" pitchFamily="34" charset="0"/>
              </a:rPr>
              <a:t>  </a:t>
            </a:r>
            <a:r>
              <a:rPr lang="en-US" sz="2600" dirty="0" err="1">
                <a:latin typeface="Arial" panose="020B0604020202020204" pitchFamily="34" charset="0"/>
                <a:cs typeface="Arial" panose="020B0604020202020204" pitchFamily="34" charset="0"/>
              </a:rPr>
              <a:t>Mebrahtu</a:t>
            </a:r>
            <a:r>
              <a:rPr lang="en-US" sz="2600" dirty="0">
                <a:latin typeface="Arial" panose="020B0604020202020204" pitchFamily="34" charset="0"/>
                <a:cs typeface="Arial" panose="020B0604020202020204" pitchFamily="34" charset="0"/>
              </a:rPr>
              <a:t> :110598  </a:t>
            </a:r>
          </a:p>
          <a:p>
            <a:pPr algn="ctr"/>
            <a:r>
              <a:rPr lang="en-US" sz="2600" dirty="0">
                <a:latin typeface="Arial" panose="020B0604020202020204" pitchFamily="34" charset="0"/>
                <a:cs typeface="Arial" panose="020B0604020202020204" pitchFamily="34" charset="0"/>
              </a:rPr>
              <a:t>Selam    Ghide:110468</a:t>
            </a:r>
          </a:p>
          <a:p>
            <a:pPr algn="ctr"/>
            <a:endParaRPr lang="en-US" sz="3200" dirty="0"/>
          </a:p>
          <a:p>
            <a:pPr algn="ctr"/>
            <a:r>
              <a:rPr lang="en-US" sz="3200" dirty="0"/>
              <a:t> </a:t>
            </a:r>
          </a:p>
          <a:p>
            <a:pPr algn="ctr"/>
            <a:r>
              <a:rPr lang="en-US" sz="4700" b="1" dirty="0">
                <a:solidFill>
                  <a:srgbClr val="92D050"/>
                </a:solidFill>
                <a:hlinkClick r:id="rId4">
                  <a:extLst>
                    <a:ext uri="{A12FA001-AC4F-418D-AE19-62706E023703}">
                      <ahyp:hlinkClr xmlns:ahyp="http://schemas.microsoft.com/office/drawing/2018/hyperlinkcolor" val="tx"/>
                    </a:ext>
                  </a:extLst>
                </a:hlinkClick>
              </a:rPr>
              <a:t>https://github.com/MIU-SE/eHouseRent</a:t>
            </a:r>
            <a:endParaRPr lang="en-US" sz="4700" b="1" dirty="0">
              <a:solidFill>
                <a:srgbClr val="92D050"/>
              </a:solidFill>
            </a:endParaRPr>
          </a:p>
        </p:txBody>
      </p:sp>
    </p:spTree>
    <p:extLst>
      <p:ext uri="{BB962C8B-B14F-4D97-AF65-F5344CB8AC3E}">
        <p14:creationId xmlns:p14="http://schemas.microsoft.com/office/powerpoint/2010/main" val="7663800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9486"/>
            <a:ext cx="9291215" cy="1053884"/>
          </a:xfrm>
        </p:spPr>
        <p:txBody>
          <a:bodyPr/>
          <a:lstStyle/>
          <a:p>
            <a:r>
              <a:rPr lang="en-US" dirty="0">
                <a:solidFill>
                  <a:srgbClr val="7030A0"/>
                </a:solidFill>
                <a:latin typeface="Arial Black" panose="020B0A04020102020204" pitchFamily="34" charset="0"/>
              </a:rPr>
              <a:t>Booking sequence diagram</a:t>
            </a:r>
          </a:p>
        </p:txBody>
      </p:sp>
      <p:sp>
        <p:nvSpPr>
          <p:cNvPr id="3" name="Content Placeholder 2"/>
          <p:cNvSpPr>
            <a:spLocks noGrp="1"/>
          </p:cNvSpPr>
          <p:nvPr>
            <p:ph idx="1"/>
          </p:nvPr>
        </p:nvSpPr>
        <p:spPr/>
        <p:txBody>
          <a:bodyPr/>
          <a:lstStyle/>
          <a:p>
            <a:endParaRPr lang="en-US"/>
          </a:p>
        </p:txBody>
      </p:sp>
      <p:pic>
        <p:nvPicPr>
          <p:cNvPr id="3074" name="Picture 2" descr="D:\D\maharishi\SE\Project_houseRent\extra\bookingHo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987" y="1193370"/>
            <a:ext cx="11991300" cy="593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27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a:solidFill>
                  <a:srgbClr val="7030A0"/>
                </a:solidFill>
                <a:latin typeface="Arial Black" panose="020B0A04020102020204" pitchFamily="34" charset="0"/>
              </a:rPr>
              <a:t>Posting house sequence diagram</a:t>
            </a:r>
          </a:p>
        </p:txBody>
      </p:sp>
      <p:pic>
        <p:nvPicPr>
          <p:cNvPr id="5122" name="Picture 2" descr="D:\D\maharishi\SE\Project_houseRent\extra\eyob\WhatsApp Image 2020-06-05 at 12.14.52 AM.jpe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022889"/>
            <a:ext cx="12192000" cy="583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25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D:\D\maharishi\SE\Project_houseRent\classDiagram\BookingClassDiagram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18" y="-216975"/>
            <a:ext cx="12251936" cy="707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23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7ACF-DD0F-5D47-AA1E-1E48CE6828A4}"/>
              </a:ext>
            </a:extLst>
          </p:cNvPr>
          <p:cNvSpPr>
            <a:spLocks noGrp="1"/>
          </p:cNvSpPr>
          <p:nvPr>
            <p:ph type="title"/>
          </p:nvPr>
        </p:nvSpPr>
        <p:spPr>
          <a:xfrm>
            <a:off x="838200" y="401221"/>
            <a:ext cx="10515600" cy="1348065"/>
          </a:xfrm>
        </p:spPr>
        <p:txBody>
          <a:bodyPr>
            <a:normAutofit/>
          </a:bodyPr>
          <a:lstStyle/>
          <a:p>
            <a:pPr>
              <a:lnSpc>
                <a:spcPct val="90000"/>
              </a:lnSpc>
            </a:pPr>
            <a:r>
              <a:rPr lang="en-US" dirty="0">
                <a:solidFill>
                  <a:srgbClr val="7030A0"/>
                </a:solidFill>
                <a:latin typeface="Arial" panose="020B0604020202020204" pitchFamily="34" charset="0"/>
                <a:cs typeface="Arial" panose="020B0604020202020204" pitchFamily="34" charset="0"/>
              </a:rPr>
              <a:t>MAIN CONTENTS OF THE PROJECT</a:t>
            </a:r>
          </a:p>
        </p:txBody>
      </p:sp>
      <p:sp>
        <p:nvSpPr>
          <p:cNvPr id="3" name="Content Placeholder 2">
            <a:extLst>
              <a:ext uri="{FF2B5EF4-FFF2-40B4-BE49-F238E27FC236}">
                <a16:creationId xmlns:a16="http://schemas.microsoft.com/office/drawing/2014/main" id="{EAE37217-0F18-CD4E-894A-B5B7BC1B8F89}"/>
              </a:ext>
            </a:extLst>
          </p:cNvPr>
          <p:cNvSpPr>
            <a:spLocks noGrp="1"/>
          </p:cNvSpPr>
          <p:nvPr>
            <p:ph idx="1"/>
          </p:nvPr>
        </p:nvSpPr>
        <p:spPr>
          <a:xfrm>
            <a:off x="838200" y="2617269"/>
            <a:ext cx="10515600" cy="3590174"/>
          </a:xfrm>
        </p:spPr>
        <p:txBody>
          <a:bodyPr>
            <a:normAutofit/>
          </a:bodyPr>
          <a:lstStyle/>
          <a:p>
            <a:pPr marL="514350" indent="-514350">
              <a:buAutoNum type="arabicPeriod"/>
            </a:pPr>
            <a:r>
              <a:rPr lang="en-US" dirty="0">
                <a:latin typeface="Arial" panose="020B0604020202020204" pitchFamily="34" charset="0"/>
                <a:cs typeface="Arial" panose="020B0604020202020204" pitchFamily="34" charset="0"/>
              </a:rPr>
              <a:t>Vision Documents</a:t>
            </a:r>
          </a:p>
          <a:p>
            <a:pPr marL="514350" indent="-514350">
              <a:buAutoNum type="arabicPeriod"/>
            </a:pPr>
            <a:r>
              <a:rPr lang="en-US" dirty="0">
                <a:latin typeface="Arial" panose="020B0604020202020204" pitchFamily="34" charset="0"/>
                <a:cs typeface="Arial" panose="020B0604020202020204" pitchFamily="34" charset="0"/>
              </a:rPr>
              <a:t>Use Case Description</a:t>
            </a:r>
          </a:p>
          <a:p>
            <a:pPr marL="514350" indent="-514350">
              <a:buAutoNum type="arabicPeriod"/>
            </a:pPr>
            <a:r>
              <a:rPr lang="en-US" dirty="0">
                <a:latin typeface="Arial" panose="020B0604020202020204" pitchFamily="34" charset="0"/>
                <a:cs typeface="Arial" panose="020B0604020202020204" pitchFamily="34" charset="0"/>
              </a:rPr>
              <a:t>Architectural Analysis</a:t>
            </a:r>
          </a:p>
          <a:p>
            <a:pPr marL="514350" indent="-514350">
              <a:buAutoNum type="arabicPeriod"/>
            </a:pPr>
            <a:r>
              <a:rPr lang="en-US" dirty="0">
                <a:latin typeface="Arial" panose="020B0604020202020204" pitchFamily="34" charset="0"/>
                <a:cs typeface="Arial" panose="020B0604020202020204" pitchFamily="34" charset="0"/>
              </a:rPr>
              <a:t>Use Case Analysis</a:t>
            </a:r>
          </a:p>
          <a:p>
            <a:pPr marL="514350" indent="-514350">
              <a:buAutoNum type="arabicPeriod"/>
            </a:pPr>
            <a:r>
              <a:rPr lang="en-US" dirty="0">
                <a:latin typeface="Arial" panose="020B0604020202020204" pitchFamily="34" charset="0"/>
                <a:cs typeface="Arial" panose="020B0604020202020204" pitchFamily="34" charset="0"/>
              </a:rPr>
              <a:t>Class Diagram</a:t>
            </a:r>
          </a:p>
          <a:p>
            <a:pPr marL="514350" indent="-514350">
              <a:buAutoNum type="arabicPeriod"/>
            </a:pPr>
            <a:endParaRPr lang="en-US" dirty="0"/>
          </a:p>
        </p:txBody>
      </p:sp>
    </p:spTree>
    <p:extLst>
      <p:ext uri="{BB962C8B-B14F-4D97-AF65-F5344CB8AC3E}">
        <p14:creationId xmlns:p14="http://schemas.microsoft.com/office/powerpoint/2010/main" val="320094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360" y="603821"/>
            <a:ext cx="10515600" cy="1325563"/>
          </a:xfrm>
        </p:spPr>
        <p:txBody>
          <a:bodyPr>
            <a:normAutofit/>
          </a:bodyPr>
          <a:lstStyle/>
          <a:p>
            <a:r>
              <a:rPr lang="en-US" dirty="0">
                <a:solidFill>
                  <a:srgbClr val="7030A0"/>
                </a:solidFill>
                <a:latin typeface="Arial Black" panose="020B0A04020102020204" pitchFamily="34" charset="0"/>
                <a:cs typeface="Arial" panose="020B0604020202020204" pitchFamily="34" charset="0"/>
              </a:rPr>
              <a:t>Problem Statement</a:t>
            </a:r>
          </a:p>
        </p:txBody>
      </p:sp>
      <p:sp>
        <p:nvSpPr>
          <p:cNvPr id="3" name="Content Placeholder 2"/>
          <p:cNvSpPr>
            <a:spLocks noGrp="1"/>
          </p:cNvSpPr>
          <p:nvPr>
            <p:ph idx="1"/>
          </p:nvPr>
        </p:nvSpPr>
        <p:spPr/>
        <p:txBody>
          <a:bodyPr>
            <a:normAutofit fontScale="92500" lnSpcReduction="20000"/>
          </a:bodyPr>
          <a:lstStyle/>
          <a:p>
            <a:r>
              <a:rPr lang="en-US" sz="2400" dirty="0">
                <a:latin typeface="Arial" panose="020B0604020202020204" pitchFamily="34" charset="0"/>
                <a:cs typeface="Arial" panose="020B0604020202020204" pitchFamily="34" charset="0"/>
              </a:rPr>
              <a:t>Traveling whether it is for a very short or long time can be difficult or inconvenient unless you got a place/house to stay on. If the person changing location  and doesn’t have information of the place he/she is visiting it will even make his experience more difficult.</a:t>
            </a:r>
          </a:p>
          <a:p>
            <a:r>
              <a:rPr lang="en-US" sz="2400" dirty="0">
                <a:latin typeface="Arial" panose="020B0604020202020204" pitchFamily="34" charset="0"/>
                <a:cs typeface="Arial" panose="020B0604020202020204" pitchFamily="34" charset="0"/>
              </a:rPr>
              <a:t>In traditional way in order to rent a house the customer have to visit physically to a company that provides a list of houses to rent and visit the place where the house is located  and see the houses condition, then the customer can rent the house if it is suitable and the price is affordable. </a:t>
            </a:r>
          </a:p>
        </p:txBody>
      </p:sp>
    </p:spTree>
    <p:extLst>
      <p:ext uri="{BB962C8B-B14F-4D97-AF65-F5344CB8AC3E}">
        <p14:creationId xmlns:p14="http://schemas.microsoft.com/office/powerpoint/2010/main" val="424548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41CC-2ACE-8541-B435-DF18C01040AC}"/>
              </a:ext>
            </a:extLst>
          </p:cNvPr>
          <p:cNvSpPr>
            <a:spLocks noGrp="1"/>
          </p:cNvSpPr>
          <p:nvPr>
            <p:ph type="title"/>
          </p:nvPr>
        </p:nvSpPr>
        <p:spPr/>
        <p:txBody>
          <a:bodyPr/>
          <a:lstStyle/>
          <a:p>
            <a:r>
              <a:rPr lang="en-US" dirty="0">
                <a:solidFill>
                  <a:srgbClr val="7030A0"/>
                </a:solidFill>
                <a:latin typeface="Arial Black" panose="020B0A04020102020204" pitchFamily="34" charset="0"/>
                <a:cs typeface="Arial" panose="020B0604020202020204" pitchFamily="34" charset="0"/>
              </a:rPr>
              <a:t>Introduction</a:t>
            </a:r>
            <a:r>
              <a:rPr lang="en-US" dirty="0">
                <a:solidFill>
                  <a:srgbClr val="7030A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682712EB-938E-8D4E-AE75-0FE3E1EF683F}"/>
              </a:ext>
            </a:extLst>
          </p:cNvPr>
          <p:cNvSpPr>
            <a:spLocks noGrp="1"/>
          </p:cNvSpPr>
          <p:nvPr>
            <p:ph idx="1"/>
          </p:nvPr>
        </p:nvSpPr>
        <p:spPr>
          <a:xfrm>
            <a:off x="614680" y="2061464"/>
            <a:ext cx="10515600" cy="4251960"/>
          </a:xfrm>
        </p:spPr>
        <p:txBody>
          <a:bodyPr>
            <a:normAutofit fontScale="40000" lnSpcReduction="20000"/>
          </a:bodyPr>
          <a:lstStyle/>
          <a:p>
            <a:pPr>
              <a:lnSpc>
                <a:spcPct val="130000"/>
              </a:lnSpc>
            </a:pPr>
            <a:r>
              <a:rPr lang="en-US" sz="4500" dirty="0">
                <a:solidFill>
                  <a:srgbClr val="FF0000"/>
                </a:solidFill>
                <a:latin typeface="Arial" panose="020B0604020202020204" pitchFamily="34" charset="0"/>
                <a:cs typeface="Arial" panose="020B0604020202020204" pitchFamily="34" charset="0"/>
              </a:rPr>
              <a:t>Our </a:t>
            </a:r>
            <a:r>
              <a:rPr lang="en-US" sz="4500" dirty="0" err="1">
                <a:solidFill>
                  <a:srgbClr val="FF0000"/>
                </a:solidFill>
                <a:latin typeface="Arial" panose="020B0604020202020204" pitchFamily="34" charset="0"/>
                <a:cs typeface="Arial" panose="020B0604020202020204" pitchFamily="34" charset="0"/>
              </a:rPr>
              <a:t>eHouseRent</a:t>
            </a:r>
            <a:r>
              <a:rPr lang="en-US" sz="4500" dirty="0">
                <a:solidFill>
                  <a:srgbClr val="FF0000"/>
                </a:solidFill>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is an online house rental enterprise architecture. It is a Web Based Application designed to serve to major use cases that has the need to provide the searching and booking services online. The system’s aim is to provide better business management and customer satisfaction by providing the following main services</a:t>
            </a:r>
          </a:p>
          <a:p>
            <a:pPr>
              <a:lnSpc>
                <a:spcPct val="130000"/>
              </a:lnSpc>
            </a:pPr>
            <a:r>
              <a:rPr lang="en-US" sz="4400" dirty="0">
                <a:latin typeface="Arial" panose="020B0604020202020204" pitchFamily="34" charset="0"/>
                <a:cs typeface="Arial" panose="020B0604020202020204" pitchFamily="34" charset="0"/>
              </a:rPr>
              <a:t>Create an online access for customers so that they can create an account and make reservations online.</a:t>
            </a:r>
          </a:p>
          <a:p>
            <a:pPr lvl="0">
              <a:lnSpc>
                <a:spcPct val="130000"/>
              </a:lnSpc>
            </a:pPr>
            <a:r>
              <a:rPr lang="en-US" sz="4400" dirty="0">
                <a:latin typeface="Arial" panose="020B0604020202020204" pitchFamily="34" charset="0"/>
                <a:cs typeface="Arial" panose="020B0604020202020204" pitchFamily="34" charset="0"/>
              </a:rPr>
              <a:t>The user gets access to the requested resources by visiting the </a:t>
            </a:r>
            <a:r>
              <a:rPr lang="en-US" sz="4400" dirty="0" err="1">
                <a:latin typeface="Arial" panose="020B0604020202020204" pitchFamily="34" charset="0"/>
                <a:cs typeface="Arial" panose="020B0604020202020204" pitchFamily="34" charset="0"/>
              </a:rPr>
              <a:t>eHouseRent</a:t>
            </a:r>
            <a:r>
              <a:rPr lang="en-US" sz="4400" dirty="0">
                <a:latin typeface="Arial" panose="020B0604020202020204" pitchFamily="34" charset="0"/>
                <a:cs typeface="Arial" panose="020B0604020202020204" pitchFamily="34" charset="0"/>
              </a:rPr>
              <a:t> Management website. Once the data entered by the user is validated, user can book a house. </a:t>
            </a:r>
          </a:p>
          <a:p>
            <a:pPr lvl="0">
              <a:lnSpc>
                <a:spcPct val="130000"/>
              </a:lnSpc>
            </a:pPr>
            <a:r>
              <a:rPr lang="en-US" sz="4400" dirty="0">
                <a:latin typeface="Arial" panose="020B0604020202020204" pitchFamily="34" charset="0"/>
                <a:cs typeface="Arial" panose="020B0604020202020204" pitchFamily="34" charset="0"/>
              </a:rPr>
              <a:t>Provide the owner of the houses to create an account and post their houses</a:t>
            </a:r>
          </a:p>
          <a:p>
            <a:endParaRPr lang="en-US" dirty="0"/>
          </a:p>
        </p:txBody>
      </p:sp>
    </p:spTree>
    <p:extLst>
      <p:ext uri="{BB962C8B-B14F-4D97-AF65-F5344CB8AC3E}">
        <p14:creationId xmlns:p14="http://schemas.microsoft.com/office/powerpoint/2010/main" val="24655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56461"/>
            <a:ext cx="9291215" cy="996089"/>
          </a:xfrm>
        </p:spPr>
        <p:txBody>
          <a:bodyPr/>
          <a:lstStyle/>
          <a:p>
            <a:r>
              <a:rPr lang="en-US" dirty="0">
                <a:solidFill>
                  <a:srgbClr val="7030A0"/>
                </a:solidFill>
                <a:latin typeface="Arial Black" panose="020B0A04020102020204" pitchFamily="34" charset="0"/>
                <a:cs typeface="Arial" panose="020B0604020202020204" pitchFamily="34" charset="0"/>
              </a:rPr>
              <a:t>Use Case Diagram</a:t>
            </a:r>
          </a:p>
        </p:txBody>
      </p:sp>
      <p:sp>
        <p:nvSpPr>
          <p:cNvPr id="5" name="Content Placeholder 4"/>
          <p:cNvSpPr>
            <a:spLocks noGrp="1"/>
          </p:cNvSpPr>
          <p:nvPr>
            <p:ph idx="1"/>
          </p:nvPr>
        </p:nvSpPr>
        <p:spPr>
          <a:xfrm>
            <a:off x="0" y="1929384"/>
            <a:ext cx="12293600" cy="4928616"/>
          </a:xfrm>
        </p:spPr>
        <p:txBody>
          <a:bodyPr/>
          <a:lstStyle/>
          <a:p>
            <a:endParaRPr lang="en-US" dirty="0"/>
          </a:p>
        </p:txBody>
      </p:sp>
      <p:pic>
        <p:nvPicPr>
          <p:cNvPr id="1027" name="Picture 3" descr="D:\D\maharishi\SE\Project_houseRent\extra\useCa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124" y="1555262"/>
            <a:ext cx="6210300" cy="55054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E2BF633-F548-470B-B4FA-736C855D2D18}"/>
                  </a:ext>
                </a:extLst>
              </p14:cNvPr>
              <p14:cNvContentPartPr/>
              <p14:nvPr/>
            </p14:nvContentPartPr>
            <p14:xfrm>
              <a:off x="5262560" y="2041600"/>
              <a:ext cx="360" cy="360"/>
            </p14:xfrm>
          </p:contentPart>
        </mc:Choice>
        <mc:Fallback xmlns="">
          <p:pic>
            <p:nvPicPr>
              <p:cNvPr id="8" name="Ink 7">
                <a:extLst>
                  <a:ext uri="{FF2B5EF4-FFF2-40B4-BE49-F238E27FC236}">
                    <a16:creationId xmlns:a16="http://schemas.microsoft.com/office/drawing/2014/main" id="{BE2BF633-F548-470B-B4FA-736C855D2D18}"/>
                  </a:ext>
                </a:extLst>
              </p:cNvPr>
              <p:cNvPicPr/>
              <p:nvPr/>
            </p:nvPicPr>
            <p:blipFill>
              <a:blip r:embed="rId4"/>
              <a:stretch>
                <a:fillRect/>
              </a:stretch>
            </p:blipFill>
            <p:spPr>
              <a:xfrm>
                <a:off x="5253560" y="2032960"/>
                <a:ext cx="18000" cy="18000"/>
              </a:xfrm>
              <a:prstGeom prst="rect">
                <a:avLst/>
              </a:prstGeom>
            </p:spPr>
          </p:pic>
        </mc:Fallback>
      </mc:AlternateContent>
    </p:spTree>
    <p:extLst>
      <p:ext uri="{BB962C8B-B14F-4D97-AF65-F5344CB8AC3E}">
        <p14:creationId xmlns:p14="http://schemas.microsoft.com/office/powerpoint/2010/main" val="34632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ACED7E2D-B8A0-4834-86D7-0D79B24FCEFE}"/>
              </a:ext>
            </a:extLst>
          </p:cNvPr>
          <p:cNvPicPr>
            <a:picLocks noChangeAspect="1"/>
          </p:cNvPicPr>
          <p:nvPr/>
        </p:nvPicPr>
        <p:blipFill>
          <a:blip r:embed="rId2"/>
          <a:stretch>
            <a:fillRect/>
          </a:stretch>
        </p:blipFill>
        <p:spPr>
          <a:xfrm>
            <a:off x="1040130" y="-182880"/>
            <a:ext cx="10778490" cy="6846570"/>
          </a:xfrm>
          <a:prstGeom prst="rect">
            <a:avLst/>
          </a:prstGeom>
        </p:spPr>
      </p:pic>
    </p:spTree>
    <p:extLst>
      <p:ext uri="{BB962C8B-B14F-4D97-AF65-F5344CB8AC3E}">
        <p14:creationId xmlns:p14="http://schemas.microsoft.com/office/powerpoint/2010/main" val="385379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F52DC768-5902-4C8E-8D48-95A4288AC880}"/>
              </a:ext>
            </a:extLst>
          </p:cNvPr>
          <p:cNvPicPr>
            <a:picLocks noChangeAspect="1"/>
          </p:cNvPicPr>
          <p:nvPr/>
        </p:nvPicPr>
        <p:blipFill>
          <a:blip r:embed="rId2"/>
          <a:stretch>
            <a:fillRect/>
          </a:stretch>
        </p:blipFill>
        <p:spPr>
          <a:xfrm>
            <a:off x="137160" y="0"/>
            <a:ext cx="10184130" cy="6777990"/>
          </a:xfrm>
          <a:prstGeom prst="rect">
            <a:avLst/>
          </a:prstGeom>
        </p:spPr>
      </p:pic>
    </p:spTree>
    <p:extLst>
      <p:ext uri="{BB962C8B-B14F-4D97-AF65-F5344CB8AC3E}">
        <p14:creationId xmlns:p14="http://schemas.microsoft.com/office/powerpoint/2010/main" val="260201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141975" y="650070"/>
            <a:ext cx="10515600" cy="1325563"/>
          </a:xfrm>
        </p:spPr>
        <p:txBody>
          <a:bodyPr>
            <a:normAutofit/>
          </a:bodyPr>
          <a:lstStyle/>
          <a:p>
            <a:endParaRPr lang="en-US" sz="3600" dirty="0">
              <a:solidFill>
                <a:srgbClr val="7030A0"/>
              </a:solidFill>
              <a:latin typeface="Arial Black" panose="020B0A04020102020204" pitchFamily="34" charset="0"/>
            </a:endParaRPr>
          </a:p>
        </p:txBody>
      </p:sp>
      <p:sp>
        <p:nvSpPr>
          <p:cNvPr id="3" name="Content Placeholder 2"/>
          <p:cNvSpPr>
            <a:spLocks noGrp="1"/>
          </p:cNvSpPr>
          <p:nvPr>
            <p:ph idx="1"/>
          </p:nvPr>
        </p:nvSpPr>
        <p:spPr>
          <a:xfrm>
            <a:off x="849923" y="1929384"/>
            <a:ext cx="10515600" cy="4251960"/>
          </a:xfrm>
        </p:spPr>
        <p:txBody>
          <a:bodyPr/>
          <a:lstStyle/>
          <a:p>
            <a:endParaRPr lang="en-US" dirty="0"/>
          </a:p>
        </p:txBody>
      </p:sp>
      <p:pic>
        <p:nvPicPr>
          <p:cNvPr id="2050" name="Picture 2" descr="D:\D\maharishi\SE\Project_houseRent\extra\Architectural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88" y="-2898184"/>
            <a:ext cx="12083512" cy="99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00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216" y="365125"/>
            <a:ext cx="10515600" cy="1325563"/>
          </a:xfrm>
        </p:spPr>
        <p:txBody>
          <a:bodyPr/>
          <a:lstStyle/>
          <a:p>
            <a:r>
              <a:rPr lang="en-US" dirty="0">
                <a:solidFill>
                  <a:srgbClr val="7030A0"/>
                </a:solidFill>
                <a:latin typeface="Arial Black" panose="020B0A04020102020204" pitchFamily="34" charset="0"/>
              </a:rPr>
              <a:t>Key Abstractions identified</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Owner</a:t>
            </a:r>
          </a:p>
          <a:p>
            <a:r>
              <a:rPr lang="en-US" dirty="0">
                <a:latin typeface="Arial" panose="020B0604020202020204" pitchFamily="34" charset="0"/>
                <a:cs typeface="Arial" panose="020B0604020202020204" pitchFamily="34" charset="0"/>
              </a:rPr>
              <a:t>Customer</a:t>
            </a:r>
          </a:p>
          <a:p>
            <a:r>
              <a:rPr lang="en-US" dirty="0">
                <a:latin typeface="Arial" panose="020B0604020202020204" pitchFamily="34" charset="0"/>
                <a:cs typeface="Arial" panose="020B0604020202020204" pitchFamily="34" charset="0"/>
              </a:rPr>
              <a:t>House</a:t>
            </a:r>
          </a:p>
          <a:p>
            <a:r>
              <a:rPr lang="en-US" dirty="0">
                <a:latin typeface="Arial" panose="020B0604020202020204" pitchFamily="34" charset="0"/>
                <a:cs typeface="Arial" panose="020B0604020202020204" pitchFamily="34" charset="0"/>
              </a:rPr>
              <a:t>Category</a:t>
            </a:r>
          </a:p>
          <a:p>
            <a:r>
              <a:rPr lang="en-US" dirty="0">
                <a:latin typeface="Arial" panose="020B0604020202020204" pitchFamily="34" charset="0"/>
                <a:cs typeface="Arial" panose="020B0604020202020204" pitchFamily="34" charset="0"/>
              </a:rPr>
              <a:t>Address</a:t>
            </a:r>
          </a:p>
          <a:p>
            <a:r>
              <a:rPr lang="en-US" dirty="0" err="1">
                <a:latin typeface="Arial" panose="020B0604020202020204" pitchFamily="34" charset="0"/>
                <a:cs typeface="Arial" panose="020B0604020202020204" pitchFamily="34" charset="0"/>
              </a:rPr>
              <a:t>BookingRecord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Role</a:t>
            </a:r>
          </a:p>
          <a:p>
            <a:endParaRPr lang="en-US" dirty="0"/>
          </a:p>
        </p:txBody>
      </p:sp>
    </p:spTree>
    <p:extLst>
      <p:ext uri="{BB962C8B-B14F-4D97-AF65-F5344CB8AC3E}">
        <p14:creationId xmlns:p14="http://schemas.microsoft.com/office/powerpoint/2010/main" val="11395270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688</TotalTime>
  <Words>298</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Rockwell</vt:lpstr>
      <vt:lpstr>Gallery</vt:lpstr>
      <vt:lpstr>eHouseRent</vt:lpstr>
      <vt:lpstr>MAIN CONTENTS OF THE PROJECT</vt:lpstr>
      <vt:lpstr>Problem Statement</vt:lpstr>
      <vt:lpstr>Introduction </vt:lpstr>
      <vt:lpstr>Use Case Diagram</vt:lpstr>
      <vt:lpstr>PowerPoint Presentation</vt:lpstr>
      <vt:lpstr>PowerPoint Presentation</vt:lpstr>
      <vt:lpstr>PowerPoint Presentation</vt:lpstr>
      <vt:lpstr>Key Abstractions identified</vt:lpstr>
      <vt:lpstr>Booking sequence diagram</vt:lpstr>
      <vt:lpstr>Posting house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eHouseRent</dc:title>
  <dc:creator>Eyob Habtom Weldeyohannes</dc:creator>
  <cp:lastModifiedBy>Selam Ghide</cp:lastModifiedBy>
  <cp:revision>63</cp:revision>
  <dcterms:created xsi:type="dcterms:W3CDTF">2020-06-05T04:24:42Z</dcterms:created>
  <dcterms:modified xsi:type="dcterms:W3CDTF">2020-06-07T03:08:12Z</dcterms:modified>
</cp:coreProperties>
</file>