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8" r:id="rId2"/>
    <p:sldId id="309" r:id="rId3"/>
    <p:sldId id="310" r:id="rId4"/>
    <p:sldId id="322" r:id="rId5"/>
    <p:sldId id="320" r:id="rId6"/>
    <p:sldId id="312" r:id="rId7"/>
    <p:sldId id="311" r:id="rId8"/>
    <p:sldId id="313" r:id="rId9"/>
    <p:sldId id="319" r:id="rId10"/>
    <p:sldId id="324" r:id="rId11"/>
    <p:sldId id="323"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83" d="100"/>
          <a:sy n="83"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B777-688C-4945-832F-C226893EBFF8}" type="datetimeFigureOut">
              <a:rPr lang="ru-RU" smtClean="0"/>
              <a:t>17.05.2022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09DA-3EA0-40A6-AE3D-2AE16C41EDB3}" type="slidenum">
              <a:rPr lang="ru-RU" smtClean="0"/>
              <a:t>‹#›</a:t>
            </a:fld>
            <a:endParaRPr lang="ru-RU" dirty="0"/>
          </a:p>
        </p:txBody>
      </p:sp>
    </p:spTree>
    <p:extLst>
      <p:ext uri="{BB962C8B-B14F-4D97-AF65-F5344CB8AC3E}">
        <p14:creationId xmlns:p14="http://schemas.microsoft.com/office/powerpoint/2010/main" val="342324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30325341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3032534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55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4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6D3DA-8EB2-4585-8E45-F1A618F3E2D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667AF-4241-4AC0-B878-3C98A4387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2D806B-501A-4EDF-9B44-58F8EAC94680}"/>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03E99EC8-1BCF-44CF-B35B-0DF73F031F9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65D05CE-8C3A-42ED-B2A2-569F94A15313}"/>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0842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72B2-8812-4514-9EE1-2B5FA972D7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A64B7AB-AB31-4602-B2A3-9D6AB24140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8715BB-8F2D-4CE2-BD1E-06C3779DA4B5}"/>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1CAD249C-AC5A-4847-8163-C4735C1AE6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84607C8-2B56-40E8-8747-C4F7F9BB56C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5063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585E114-2604-4CCF-87A4-9406A301AC2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C52FA3D-6C7E-4FBE-B3BA-E2546C57DF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D3E194-F366-4A7D-BE42-B7CF601FE372}"/>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63B45D19-7163-4CEE-A931-BBD0A454B0EF}"/>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1BD6057-A99C-4A52-9B1E-6D6220D5C04A}"/>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97237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8"/>
          <p:cNvSpPr txBox="1">
            <a:spLocks noGrp="1"/>
          </p:cNvSpPr>
          <p:nvPr>
            <p:ph type="title"/>
          </p:nvPr>
        </p:nvSpPr>
        <p:spPr>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9pPr>
          </a:lstStyle>
          <a:p>
            <a:endParaRPr/>
          </a:p>
        </p:txBody>
      </p:sp>
      <p:sp>
        <p:nvSpPr>
          <p:cNvPr id="38" name="Google Shape;38;p8"/>
          <p:cNvSpPr txBox="1">
            <a:spLocks noGrp="1"/>
          </p:cNvSpPr>
          <p:nvPr>
            <p:ph type="subTitle" idx="1"/>
          </p:nvPr>
        </p:nvSpPr>
        <p:spPr>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868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endParaRPr/>
          </a:p>
        </p:txBody>
      </p:sp>
      <p:sp>
        <p:nvSpPr>
          <p:cNvPr id="41" name="Google Shape;41;p9"/>
          <p:cNvSpPr txBox="1">
            <a:spLocks noGrp="1"/>
          </p:cNvSpPr>
          <p:nvPr>
            <p:ph type="body" idx="1"/>
          </p:nvPr>
        </p:nvSpPr>
        <p:spPr>
          <a:xfrm>
            <a:off x="2819751"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2133"/>
              </a:spcBef>
              <a:spcAft>
                <a:spcPts val="0"/>
              </a:spcAft>
              <a:buClr>
                <a:schemeClr val="lt1"/>
              </a:buClr>
              <a:buSzPts val="1000"/>
              <a:buChar char="○"/>
              <a:defRPr sz="1333">
                <a:solidFill>
                  <a:schemeClr val="lt1"/>
                </a:solidFill>
              </a:defRPr>
            </a:lvl2pPr>
            <a:lvl3pPr marL="1828754" lvl="2" indent="-389457">
              <a:spcBef>
                <a:spcPts val="2133"/>
              </a:spcBef>
              <a:spcAft>
                <a:spcPts val="0"/>
              </a:spcAft>
              <a:buClr>
                <a:schemeClr val="lt1"/>
              </a:buClr>
              <a:buSzPts val="1000"/>
              <a:buChar char="■"/>
              <a:defRPr sz="1333">
                <a:solidFill>
                  <a:schemeClr val="lt1"/>
                </a:solidFill>
              </a:defRPr>
            </a:lvl3pPr>
            <a:lvl4pPr marL="2438339" lvl="3" indent="-389457">
              <a:spcBef>
                <a:spcPts val="2133"/>
              </a:spcBef>
              <a:spcAft>
                <a:spcPts val="0"/>
              </a:spcAft>
              <a:buClr>
                <a:schemeClr val="lt1"/>
              </a:buClr>
              <a:buSzPts val="1000"/>
              <a:buChar char="●"/>
              <a:defRPr sz="1333">
                <a:solidFill>
                  <a:schemeClr val="lt1"/>
                </a:solidFill>
              </a:defRPr>
            </a:lvl4pPr>
            <a:lvl5pPr marL="3047924" lvl="4" indent="-389457">
              <a:spcBef>
                <a:spcPts val="2133"/>
              </a:spcBef>
              <a:spcAft>
                <a:spcPts val="0"/>
              </a:spcAft>
              <a:buClr>
                <a:schemeClr val="lt1"/>
              </a:buClr>
              <a:buSzPts val="1000"/>
              <a:buChar char="○"/>
              <a:defRPr sz="1333">
                <a:solidFill>
                  <a:schemeClr val="lt1"/>
                </a:solidFill>
              </a:defRPr>
            </a:lvl5pPr>
            <a:lvl6pPr marL="3657509" lvl="5" indent="-389457">
              <a:spcBef>
                <a:spcPts val="2133"/>
              </a:spcBef>
              <a:spcAft>
                <a:spcPts val="0"/>
              </a:spcAft>
              <a:buClr>
                <a:schemeClr val="lt1"/>
              </a:buClr>
              <a:buSzPts val="1000"/>
              <a:buChar char="■"/>
              <a:defRPr sz="1333">
                <a:solidFill>
                  <a:schemeClr val="lt1"/>
                </a:solidFill>
              </a:defRPr>
            </a:lvl6pPr>
            <a:lvl7pPr marL="4267093" lvl="6" indent="-389457">
              <a:spcBef>
                <a:spcPts val="2133"/>
              </a:spcBef>
              <a:spcAft>
                <a:spcPts val="0"/>
              </a:spcAft>
              <a:buClr>
                <a:schemeClr val="lt1"/>
              </a:buClr>
              <a:buSzPts val="1000"/>
              <a:buChar char="●"/>
              <a:defRPr sz="1333">
                <a:solidFill>
                  <a:schemeClr val="lt1"/>
                </a:solidFill>
              </a:defRPr>
            </a:lvl7pPr>
            <a:lvl8pPr marL="4876678" lvl="7" indent="-389457">
              <a:spcBef>
                <a:spcPts val="2133"/>
              </a:spcBef>
              <a:spcAft>
                <a:spcPts val="0"/>
              </a:spcAft>
              <a:buClr>
                <a:schemeClr val="lt1"/>
              </a:buClr>
              <a:buSzPts val="1000"/>
              <a:buChar char="○"/>
              <a:defRPr sz="1333">
                <a:solidFill>
                  <a:schemeClr val="lt1"/>
                </a:solidFill>
              </a:defRPr>
            </a:lvl8pPr>
            <a:lvl9pPr marL="5486263" lvl="8" indent="-389457">
              <a:spcBef>
                <a:spcPts val="2133"/>
              </a:spcBef>
              <a:spcAft>
                <a:spcPts val="2133"/>
              </a:spcAft>
              <a:buClr>
                <a:schemeClr val="lt1"/>
              </a:buClr>
              <a:buSzPts val="1000"/>
              <a:buChar char="■"/>
              <a:defRPr sz="1333">
                <a:solidFill>
                  <a:schemeClr val="lt1"/>
                </a:solidFill>
              </a:defRPr>
            </a:lvl9pPr>
          </a:lstStyle>
          <a:p>
            <a:endParaRPr/>
          </a:p>
        </p:txBody>
      </p:sp>
    </p:spTree>
    <p:extLst>
      <p:ext uri="{BB962C8B-B14F-4D97-AF65-F5344CB8AC3E}">
        <p14:creationId xmlns:p14="http://schemas.microsoft.com/office/powerpoint/2010/main" val="13216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B75E0-C7D0-4BA8-A774-DBBFBF2BFA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F343A10-2E3B-4524-B6ED-165FC344A6A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E0241F-F51C-4813-AF57-4428B25E9DD0}"/>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D79D0B7C-CD9D-4926-BFD7-5A0A95994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C1DC0C-F53C-4A83-AA5D-E0AC3A707CB0}"/>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70438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514BE-96F4-4F07-8C7B-7C3F6F179B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6F93C-5EBC-4892-86A7-605E91F0D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24662ED-C1EA-4391-801D-0B188234C2A2}"/>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FF0FAE82-B8A4-40A0-B933-369984D9986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A481968-0D07-42D9-8359-23E971C728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134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E7FB3-30E9-4880-BB3D-9A51B643B9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243C96-F1EE-442D-88CE-1B83E91E99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F0A2D4C-9F5B-4432-8632-4B218A6DCA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BA9C451-74D9-4BFE-BBA1-F0ADF61D4498}"/>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6" name="Нижний колонтитул 5">
            <a:extLst>
              <a:ext uri="{FF2B5EF4-FFF2-40B4-BE49-F238E27FC236}">
                <a16:creationId xmlns:a16="http://schemas.microsoft.com/office/drawing/2014/main" id="{CF853DA0-3FAE-4466-B587-3390490203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D92A10D1-09EC-41DB-928E-8FB7AB2D3029}"/>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3571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50DE9-C1FE-4F95-AD35-31E83DD3BF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8C4BD9-263F-41DD-9584-EA6AE6FB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6AF435-283A-4182-9B99-2DE3686815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9F2BC8-AC3D-495E-BD5F-D78C7F1E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231FF6-6D7C-47EB-AC79-E8A16C4DB07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CFFB653-15C1-41AA-9786-D221D8172CF2}"/>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8" name="Нижний колонтитул 7">
            <a:extLst>
              <a:ext uri="{FF2B5EF4-FFF2-40B4-BE49-F238E27FC236}">
                <a16:creationId xmlns:a16="http://schemas.microsoft.com/office/drawing/2014/main" id="{7917FB9A-357C-4512-A7AC-4BB1F51254DF}"/>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CF91B83-4C27-4384-BA2E-D3E7D29A05F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60346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6F732-4C6D-4F66-A919-C77C0610F0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F6DECEC-B919-4F01-B481-22E0151454E0}"/>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4" name="Нижний колонтитул 3">
            <a:extLst>
              <a:ext uri="{FF2B5EF4-FFF2-40B4-BE49-F238E27FC236}">
                <a16:creationId xmlns:a16="http://schemas.microsoft.com/office/drawing/2014/main" id="{82D14E85-EE98-43AA-9755-79D4D176899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A0AAA183-45E1-47D6-82B0-30364415BFD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7997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9D4CBE-DF8A-4454-AB5A-5FB9B88F78C3}"/>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3" name="Нижний колонтитул 2">
            <a:extLst>
              <a:ext uri="{FF2B5EF4-FFF2-40B4-BE49-F238E27FC236}">
                <a16:creationId xmlns:a16="http://schemas.microsoft.com/office/drawing/2014/main" id="{17154974-9210-4A06-91FF-D4B3B723F24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B77217BF-D0C8-4708-9CD2-A5E2F3C48D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197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6A3BA-3EBC-44E8-8D67-EF64414132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CC18A9-2514-43BA-83CE-40D0C7DA9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CCC095-90BE-4193-BB96-28DFBDEF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A9C497-D0AF-4679-964F-592C1EFF37A8}"/>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6" name="Нижний колонтитул 5">
            <a:extLst>
              <a:ext uri="{FF2B5EF4-FFF2-40B4-BE49-F238E27FC236}">
                <a16:creationId xmlns:a16="http://schemas.microsoft.com/office/drawing/2014/main" id="{7193412C-7C22-4561-93FB-5FA9F0BB4816}"/>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6153BB-6C21-4C8B-BE11-D1751B8A987B}"/>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7482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231C4-40F3-4CDE-A633-B08DD5832B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C426856-397E-4CE3-A5C0-CA6522C0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C544CAC-B53F-46E0-9837-F5A515AF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41A3310-D08C-4C3C-95CF-00481545F6DB}"/>
              </a:ext>
            </a:extLst>
          </p:cNvPr>
          <p:cNvSpPr>
            <a:spLocks noGrp="1"/>
          </p:cNvSpPr>
          <p:nvPr>
            <p:ph type="dt" sz="half" idx="10"/>
          </p:nvPr>
        </p:nvSpPr>
        <p:spPr/>
        <p:txBody>
          <a:bodyPr/>
          <a:lstStyle/>
          <a:p>
            <a:fld id="{EBD322C8-163C-4CEF-A0DF-C7796A7CB6CE}" type="datetimeFigureOut">
              <a:rPr lang="ru-RU" smtClean="0"/>
              <a:t>17.05.2022</a:t>
            </a:fld>
            <a:endParaRPr lang="ru-RU" dirty="0"/>
          </a:p>
        </p:txBody>
      </p:sp>
      <p:sp>
        <p:nvSpPr>
          <p:cNvPr id="6" name="Нижний колонтитул 5">
            <a:extLst>
              <a:ext uri="{FF2B5EF4-FFF2-40B4-BE49-F238E27FC236}">
                <a16:creationId xmlns:a16="http://schemas.microsoft.com/office/drawing/2014/main" id="{50D47AA8-2765-4E5A-B66C-15D27CD41AC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B347B99-CD7E-4EED-AF0D-5AF1C0A8F87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069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4D90D-4F80-4B6F-AF4F-B926267D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ABE774F-7094-43CF-8345-4728CB130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70CD55-D875-4415-AF01-C183C0BD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22C8-163C-4CEF-A0DF-C7796A7CB6CE}" type="datetimeFigureOut">
              <a:rPr lang="ru-RU" smtClean="0"/>
              <a:t>17.05.2022</a:t>
            </a:fld>
            <a:endParaRPr lang="ru-RU" dirty="0"/>
          </a:p>
        </p:txBody>
      </p:sp>
      <p:sp>
        <p:nvSpPr>
          <p:cNvPr id="5" name="Нижний колонтитул 4">
            <a:extLst>
              <a:ext uri="{FF2B5EF4-FFF2-40B4-BE49-F238E27FC236}">
                <a16:creationId xmlns:a16="http://schemas.microsoft.com/office/drawing/2014/main" id="{DB656468-54A5-40EE-8772-D247CFB0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8E515388-77B1-495F-A0B9-2229DB78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CD9B-E824-4837-B1AB-D2CC755967AF}" type="slidenum">
              <a:rPr lang="ru-RU" smtClean="0"/>
              <a:t>‹#›</a:t>
            </a:fld>
            <a:endParaRPr lang="ru-RU" dirty="0"/>
          </a:p>
        </p:txBody>
      </p:sp>
    </p:spTree>
    <p:extLst>
      <p:ext uri="{BB962C8B-B14F-4D97-AF65-F5344CB8AC3E}">
        <p14:creationId xmlns:p14="http://schemas.microsoft.com/office/powerpoint/2010/main" val="52299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890000" y="2235000"/>
            <a:ext cx="10412000" cy="1154800"/>
          </a:xfrm>
          <a:prstGeom prst="rect">
            <a:avLst/>
          </a:prstGeom>
        </p:spPr>
        <p:txBody>
          <a:bodyPr spcFirstLastPara="1" vert="horz" wrap="square" lIns="121900" tIns="121900" rIns="121900" bIns="121900" rtlCol="0" anchor="b" anchorCtr="0">
            <a:noAutofit/>
          </a:bodyPr>
          <a:lstStyle/>
          <a:p>
            <a:pPr lvl="0"/>
            <a:r>
              <a:rPr lang="ru" sz="7000" dirty="0">
                <a:solidFill>
                  <a:schemeClr val="accent2"/>
                </a:solidFill>
                <a:latin typeface="Garamond" panose="02020404030301010803" pitchFamily="18" charset="0"/>
                <a:ea typeface="Ubuntu"/>
                <a:cs typeface="Ubuntu"/>
                <a:sym typeface="Ubuntu"/>
              </a:rPr>
              <a:t>The game of TV-Tennis</a:t>
            </a:r>
            <a:endParaRPr sz="7000" dirty="0">
              <a:solidFill>
                <a:schemeClr val="accent2"/>
              </a:solidFill>
              <a:latin typeface="Garamond" panose="02020404030301010803" pitchFamily="18" charset="0"/>
            </a:endParaRPr>
          </a:p>
        </p:txBody>
      </p:sp>
      <p:sp>
        <p:nvSpPr>
          <p:cNvPr id="271" name="Google Shape;271;p46"/>
          <p:cNvSpPr txBox="1">
            <a:spLocks noGrp="1"/>
          </p:cNvSpPr>
          <p:nvPr>
            <p:ph type="subTitle" idx="1"/>
          </p:nvPr>
        </p:nvSpPr>
        <p:spPr>
          <a:xfrm>
            <a:off x="3215012" y="5503702"/>
            <a:ext cx="8086988" cy="586705"/>
          </a:xfrm>
          <a:prstGeom prst="rect">
            <a:avLst/>
          </a:prstGeom>
        </p:spPr>
        <p:txBody>
          <a:bodyPr spcFirstLastPara="1" vert="horz" wrap="square" lIns="121900" tIns="121900" rIns="121900" bIns="121900" rtlCol="0" anchor="t" anchorCtr="0">
            <a:noAutofit/>
          </a:bodyPr>
          <a:lstStyle/>
          <a:p>
            <a:pPr marL="0" indent="0"/>
            <a:r>
              <a:rPr lang="en-US" sz="2500" dirty="0">
                <a:latin typeface="Garamond" panose="02020404030301010803" pitchFamily="18" charset="0"/>
              </a:rPr>
              <a:t>Maxim </a:t>
            </a:r>
            <a:r>
              <a:rPr lang="en-US" sz="2500" dirty="0" err="1">
                <a:latin typeface="Garamond" panose="02020404030301010803" pitchFamily="18" charset="0"/>
              </a:rPr>
              <a:t>Chernyshov</a:t>
            </a:r>
            <a:r>
              <a:rPr lang="en-US" sz="2500" dirty="0">
                <a:latin typeface="Garamond" panose="02020404030301010803" pitchFamily="18" charset="0"/>
              </a:rPr>
              <a:t>, Timofey </a:t>
            </a:r>
            <a:r>
              <a:rPr lang="en-US" sz="2500" dirty="0" err="1">
                <a:latin typeface="Garamond" panose="02020404030301010803" pitchFamily="18" charset="0"/>
              </a:rPr>
              <a:t>Khrapovitskiy</a:t>
            </a:r>
            <a:r>
              <a:rPr lang="en-US" sz="2500" dirty="0">
                <a:latin typeface="Garamond" panose="02020404030301010803" pitchFamily="18" charset="0"/>
              </a:rPr>
              <a:t>, Artyom Solovyov</a:t>
            </a:r>
            <a:endParaRPr lang="ru-RU" sz="25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19751" y="142240"/>
            <a:ext cx="6553600" cy="853600"/>
          </a:xfrm>
        </p:spPr>
        <p:txBody>
          <a:bodyPr/>
          <a:lstStyle/>
          <a:p>
            <a:endParaRPr lang="ru-RU"/>
          </a:p>
        </p:txBody>
      </p:sp>
      <p:sp>
        <p:nvSpPr>
          <p:cNvPr id="3" name="Текст 2"/>
          <p:cNvSpPr>
            <a:spLocks noGrp="1"/>
          </p:cNvSpPr>
          <p:nvPr>
            <p:ph type="body" idx="1"/>
          </p:nvPr>
        </p:nvSpPr>
        <p:spPr>
          <a:xfrm>
            <a:off x="2820302" y="1130531"/>
            <a:ext cx="6553600" cy="3738400"/>
          </a:xfrm>
        </p:spPr>
        <p:txBody>
          <a:bodyPr/>
          <a:lstStyle/>
          <a:p>
            <a:endParaRPr lang="ru-RU" dirty="0"/>
          </a:p>
        </p:txBody>
      </p:sp>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t="78922" r="55817"/>
          <a:stretch/>
        </p:blipFill>
        <p:spPr>
          <a:xfrm>
            <a:off x="2144923" y="4686806"/>
            <a:ext cx="7903256" cy="2171194"/>
          </a:xfrm>
          <a:prstGeom prst="rect">
            <a:avLst/>
          </a:prstGeom>
        </p:spPr>
      </p:pic>
    </p:spTree>
    <p:extLst>
      <p:ext uri="{BB962C8B-B14F-4D97-AF65-F5344CB8AC3E}">
        <p14:creationId xmlns:p14="http://schemas.microsoft.com/office/powerpoint/2010/main" val="311074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1CC53F-591E-4DF7-BA40-0B19D33D16D4}"/>
              </a:ext>
            </a:extLst>
          </p:cNvPr>
          <p:cNvSpPr>
            <a:spLocks noGrp="1"/>
          </p:cNvSpPr>
          <p:nvPr>
            <p:ph type="title"/>
          </p:nvPr>
        </p:nvSpPr>
        <p:spPr>
          <a:xfrm>
            <a:off x="2902541" y="411621"/>
            <a:ext cx="6553600" cy="853600"/>
          </a:xfrm>
        </p:spPr>
        <p:txBody>
          <a:bodyPr/>
          <a:lstStyle/>
          <a:p>
            <a:pPr algn="ctr"/>
            <a:r>
              <a:rPr lang="en-US" sz="3500" dirty="0">
                <a:latin typeface="Garamond" panose="02020404030301010803" pitchFamily="18" charset="0"/>
              </a:rPr>
              <a:t>Moving the right bat </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1CE7AC24-086F-44F8-87EA-9CFBB3EC70F9}"/>
              </a:ext>
            </a:extLst>
          </p:cNvPr>
          <p:cNvSpPr>
            <a:spLocks noGrp="1"/>
          </p:cNvSpPr>
          <p:nvPr>
            <p:ph type="body" idx="1"/>
          </p:nvPr>
        </p:nvSpPr>
        <p:spPr>
          <a:xfrm>
            <a:off x="336609" y="1098958"/>
            <a:ext cx="5586019" cy="3904663"/>
          </a:xfrm>
        </p:spPr>
        <p:txBody>
          <a:bodyPr/>
          <a:lstStyle/>
          <a:p>
            <a:pPr marL="186262" indent="0">
              <a:buNone/>
            </a:pPr>
            <a:r>
              <a:rPr lang="en-US" sz="2500" dirty="0">
                <a:latin typeface="Garamond" panose="02020404030301010803" pitchFamily="18" charset="0"/>
              </a:rPr>
              <a:t>After getting the optimal Y coordinate for the right bat the kinematic controller moves it with a velocity of 2.5 display pixels per 10 ticks. The right bat can only move when the ball is in the left half of the display panel. </a:t>
            </a:r>
            <a:endParaRPr lang="ru-RU" sz="2500" dirty="0">
              <a:latin typeface="Garamond" panose="02020404030301010803" pitchFamily="18" charset="0"/>
            </a:endParaRPr>
          </a:p>
        </p:txBody>
      </p:sp>
      <p:pic>
        <p:nvPicPr>
          <p:cNvPr id="4" name="Рисунок 3">
            <a:extLst>
              <a:ext uri="{FF2B5EF4-FFF2-40B4-BE49-F238E27FC236}">
                <a16:creationId xmlns:a16="http://schemas.microsoft.com/office/drawing/2014/main" id="{BFFF96A6-9F81-4EA9-9809-B6E5D4B4B876}"/>
              </a:ext>
            </a:extLst>
          </p:cNvPr>
          <p:cNvPicPr>
            <a:picLocks noChangeAspect="1"/>
          </p:cNvPicPr>
          <p:nvPr/>
        </p:nvPicPr>
        <p:blipFill>
          <a:blip r:embed="rId2"/>
          <a:stretch>
            <a:fillRect/>
          </a:stretch>
        </p:blipFill>
        <p:spPr>
          <a:xfrm>
            <a:off x="6096000" y="1265221"/>
            <a:ext cx="5200452" cy="1757493"/>
          </a:xfrm>
          <a:prstGeom prst="rect">
            <a:avLst/>
          </a:prstGeom>
        </p:spPr>
      </p:pic>
    </p:spTree>
    <p:extLst>
      <p:ext uri="{BB962C8B-B14F-4D97-AF65-F5344CB8AC3E}">
        <p14:creationId xmlns:p14="http://schemas.microsoft.com/office/powerpoint/2010/main" val="41807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Game rules</a:t>
            </a:r>
            <a:endParaRPr sz="3500" dirty="0">
              <a:latin typeface="Garamond" panose="02020404030301010803" pitchFamily="18" charset="0"/>
            </a:endParaRPr>
          </a:p>
        </p:txBody>
      </p:sp>
      <p:sp>
        <p:nvSpPr>
          <p:cNvPr id="201" name="Google Shape;201;p38"/>
          <p:cNvSpPr txBox="1">
            <a:spLocks noGrp="1"/>
          </p:cNvSpPr>
          <p:nvPr>
            <p:ph type="body" idx="1"/>
          </p:nvPr>
        </p:nvSpPr>
        <p:spPr>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US" sz="2800" dirty="0">
                <a:latin typeface="Garamond" panose="02020404030301010803" pitchFamily="18" charset="0"/>
              </a:rPr>
              <a:t>The game consists of two bats and a ball which bounces off them. If a ball touches a wall, the player, whose bat is the opposite of that wall receives a point. The bats move only vertically, while the ball also can move left or right.</a:t>
            </a:r>
            <a:endParaRPr sz="2800" dirty="0">
              <a:latin typeface="Garamond" panose="02020404030301010803" pitchFamily="18" charset="0"/>
            </a:endParaRPr>
          </a:p>
        </p:txBody>
      </p:sp>
      <p:pic>
        <p:nvPicPr>
          <p:cNvPr id="1028" name="Picture 4" descr="Lets play Tennis! Retro video game. | Childhood memories, Memories, Pong">
            <a:extLst>
              <a:ext uri="{FF2B5EF4-FFF2-40B4-BE49-F238E27FC236}">
                <a16:creationId xmlns:a16="http://schemas.microsoft.com/office/drawing/2014/main" id="{626EDD53-8D6A-4520-AFF4-05B76179B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259" y="1842830"/>
            <a:ext cx="50577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The display panel</a:t>
            </a:r>
            <a:endParaRPr sz="3500" dirty="0">
              <a:latin typeface="Garamond" panose="02020404030301010803" pitchFamily="18" charset="0"/>
            </a:endParaRPr>
          </a:p>
        </p:txBody>
      </p:sp>
      <p:sp>
        <p:nvSpPr>
          <p:cNvPr id="201" name="Google Shape;201;p38"/>
          <p:cNvSpPr txBox="1">
            <a:spLocks noGrp="1"/>
          </p:cNvSpPr>
          <p:nvPr>
            <p:ph type="body" idx="1"/>
          </p:nvPr>
        </p:nvSpPr>
        <p:spPr>
          <a:xfrm>
            <a:off x="92278" y="1893205"/>
            <a:ext cx="4957893" cy="4599873"/>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display panel consists of 1024 pixels (32x32). A ball is a pixel, and a racket is 3 pixels long and 1 pixel wide. Below the screen there are 32 </a:t>
            </a:r>
            <a:r>
              <a:rPr lang="en-US" sz="2500" dirty="0" err="1">
                <a:latin typeface="Garamond" panose="02020404030301010803" pitchFamily="18" charset="0"/>
              </a:rPr>
              <a:t>videochips</a:t>
            </a:r>
            <a:r>
              <a:rPr lang="en-US" sz="2500" dirty="0">
                <a:latin typeface="Garamond" panose="02020404030301010803" pitchFamily="18" charset="0"/>
              </a:rPr>
              <a:t> connected into 4 video sections, 8 </a:t>
            </a:r>
            <a:r>
              <a:rPr lang="en-US" sz="2500" dirty="0" err="1">
                <a:latin typeface="Garamond" panose="02020404030301010803" pitchFamily="18" charset="0"/>
              </a:rPr>
              <a:t>videochips</a:t>
            </a:r>
            <a:r>
              <a:rPr lang="en-US" sz="2500" dirty="0">
                <a:latin typeface="Garamond" panose="02020404030301010803" pitchFamily="18" charset="0"/>
              </a:rPr>
              <a:t> each. This video subsystem displays the bats, the ball and the background.</a:t>
            </a:r>
            <a:r>
              <a:rPr lang="en-US" dirty="0"/>
              <a:t> </a:t>
            </a:r>
          </a:p>
          <a:p>
            <a:pPr marL="0" indent="0">
              <a:buClr>
                <a:schemeClr val="dk1"/>
              </a:buClr>
              <a:buSzPts val="1100"/>
              <a:buNone/>
            </a:pPr>
            <a:endParaRPr lang="en-US" dirty="0"/>
          </a:p>
          <a:p>
            <a:pPr marL="0" indent="0">
              <a:buClr>
                <a:schemeClr val="dk1"/>
              </a:buClr>
              <a:buSzPts val="1100"/>
              <a:buNone/>
            </a:pPr>
            <a:r>
              <a:rPr lang="en-US" dirty="0"/>
              <a:t> </a:t>
            </a:r>
            <a:endParaRPr dirty="0"/>
          </a:p>
        </p:txBody>
      </p:sp>
      <p:pic>
        <p:nvPicPr>
          <p:cNvPr id="5" name="Рисунок 4">
            <a:extLst>
              <a:ext uri="{FF2B5EF4-FFF2-40B4-BE49-F238E27FC236}">
                <a16:creationId xmlns:a16="http://schemas.microsoft.com/office/drawing/2014/main" id="{93B75819-854E-44A1-97C7-77F30379D9A7}"/>
              </a:ext>
            </a:extLst>
          </p:cNvPr>
          <p:cNvPicPr/>
          <p:nvPr/>
        </p:nvPicPr>
        <p:blipFill>
          <a:blip r:embed="rId3"/>
          <a:stretch>
            <a:fillRect/>
          </a:stretch>
        </p:blipFill>
        <p:spPr>
          <a:xfrm>
            <a:off x="5328014" y="1585943"/>
            <a:ext cx="5915025" cy="4352925"/>
          </a:xfrm>
          <a:prstGeom prst="rect">
            <a:avLst/>
          </a:prstGeom>
        </p:spPr>
      </p:pic>
    </p:spTree>
    <p:extLst>
      <p:ext uri="{BB962C8B-B14F-4D97-AF65-F5344CB8AC3E}">
        <p14:creationId xmlns:p14="http://schemas.microsoft.com/office/powerpoint/2010/main" val="20708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9420A-CBA6-4F58-AE7C-042FC79B93BB}"/>
              </a:ext>
            </a:extLst>
          </p:cNvPr>
          <p:cNvSpPr>
            <a:spLocks noGrp="1"/>
          </p:cNvSpPr>
          <p:nvPr>
            <p:ph type="title"/>
          </p:nvPr>
        </p:nvSpPr>
        <p:spPr>
          <a:xfrm>
            <a:off x="520067" y="470343"/>
            <a:ext cx="6553600" cy="853600"/>
          </a:xfrm>
        </p:spPr>
        <p:txBody>
          <a:bodyPr/>
          <a:lstStyle/>
          <a:p>
            <a:pPr algn="ctr"/>
            <a:r>
              <a:rPr lang="en-US" sz="3500" dirty="0">
                <a:latin typeface="Garamond" panose="02020404030301010803" pitchFamily="18" charset="0"/>
              </a:rPr>
              <a:t>Controls</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0549A468-5316-4A4D-8734-7573DC2BC17A}"/>
              </a:ext>
            </a:extLst>
          </p:cNvPr>
          <p:cNvSpPr>
            <a:spLocks noGrp="1"/>
          </p:cNvSpPr>
          <p:nvPr>
            <p:ph type="body" idx="1"/>
          </p:nvPr>
        </p:nvSpPr>
        <p:spPr>
          <a:xfrm>
            <a:off x="436177" y="1554471"/>
            <a:ext cx="6553600" cy="4737271"/>
          </a:xfrm>
        </p:spPr>
        <p:txBody>
          <a:bodyPr/>
          <a:lstStyle/>
          <a:p>
            <a:pPr marL="186262" indent="0">
              <a:buNone/>
            </a:pPr>
            <a:r>
              <a:rPr lang="en-US" sz="2500" dirty="0">
                <a:latin typeface="Garamond" panose="02020404030301010803" pitchFamily="18" charset="0"/>
              </a:rPr>
              <a:t>The player controls the left bat by moving the red part of the joystick. Only the Y axis of the joystick affects the bat. Speed of the bat is changed by how much the red “button” is deviated from the center. Speed changes from -3 to +3 in 10 ticks.</a:t>
            </a:r>
            <a:endParaRPr lang="ru-RU" sz="2500" dirty="0">
              <a:latin typeface="Garamond" panose="02020404030301010803" pitchFamily="18" charset="0"/>
            </a:endParaRPr>
          </a:p>
        </p:txBody>
      </p:sp>
      <p:pic>
        <p:nvPicPr>
          <p:cNvPr id="4" name="Рисунок 3">
            <a:extLst>
              <a:ext uri="{FF2B5EF4-FFF2-40B4-BE49-F238E27FC236}">
                <a16:creationId xmlns:a16="http://schemas.microsoft.com/office/drawing/2014/main" id="{288D31AA-7CF2-48C7-A399-338A3726D03F}"/>
              </a:ext>
            </a:extLst>
          </p:cNvPr>
          <p:cNvPicPr/>
          <p:nvPr/>
        </p:nvPicPr>
        <p:blipFill>
          <a:blip r:embed="rId2"/>
          <a:stretch>
            <a:fillRect/>
          </a:stretch>
        </p:blipFill>
        <p:spPr>
          <a:xfrm>
            <a:off x="8746835" y="286192"/>
            <a:ext cx="2576947" cy="5605184"/>
          </a:xfrm>
          <a:prstGeom prst="rect">
            <a:avLst/>
          </a:prstGeom>
        </p:spPr>
      </p:pic>
    </p:spTree>
    <p:extLst>
      <p:ext uri="{BB962C8B-B14F-4D97-AF65-F5344CB8AC3E}">
        <p14:creationId xmlns:p14="http://schemas.microsoft.com/office/powerpoint/2010/main" val="36080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D5B7-D646-4D4C-B821-1CFBD041A3C0}"/>
              </a:ext>
            </a:extLst>
          </p:cNvPr>
          <p:cNvSpPr>
            <a:spLocks noGrp="1"/>
          </p:cNvSpPr>
          <p:nvPr>
            <p:ph type="title"/>
          </p:nvPr>
        </p:nvSpPr>
        <p:spPr>
          <a:xfrm>
            <a:off x="2819751" y="386453"/>
            <a:ext cx="6553600" cy="853600"/>
          </a:xfrm>
        </p:spPr>
        <p:txBody>
          <a:bodyPr/>
          <a:lstStyle/>
          <a:p>
            <a:pPr algn="ctr"/>
            <a:r>
              <a:rPr lang="en-US" sz="3500" dirty="0">
                <a:latin typeface="Garamond" panose="02020404030301010803" pitchFamily="18" charset="0"/>
              </a:rPr>
              <a:t>The video subsystem</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81C592EC-A160-4288-9893-EE1D679E0935}"/>
              </a:ext>
            </a:extLst>
          </p:cNvPr>
          <p:cNvSpPr>
            <a:spLocks noGrp="1"/>
          </p:cNvSpPr>
          <p:nvPr>
            <p:ph type="body" idx="1"/>
          </p:nvPr>
        </p:nvSpPr>
        <p:spPr>
          <a:xfrm>
            <a:off x="210774" y="1240053"/>
            <a:ext cx="11626091" cy="5231494"/>
          </a:xfrm>
        </p:spPr>
        <p:txBody>
          <a:bodyPr/>
          <a:lstStyle/>
          <a:p>
            <a:pPr marL="186262" indent="0">
              <a:buNone/>
            </a:pPr>
            <a:r>
              <a:rPr lang="en-US" sz="2500" dirty="0">
                <a:latin typeface="Garamond" panose="02020404030301010803" pitchFamily="18" charset="0"/>
              </a:rPr>
              <a:t>Each </a:t>
            </a:r>
            <a:r>
              <a:rPr lang="en-US" sz="2500" dirty="0" err="1">
                <a:latin typeface="Garamond" panose="02020404030301010803" pitchFamily="18" charset="0"/>
              </a:rPr>
              <a:t>videochip</a:t>
            </a:r>
            <a:r>
              <a:rPr lang="en-US" sz="2500" dirty="0">
                <a:latin typeface="Garamond" panose="02020404030301010803" pitchFamily="18" charset="0"/>
              </a:rPr>
              <a:t> has an ID. The first ID is 0, then it increases with each </a:t>
            </a:r>
            <a:r>
              <a:rPr lang="en-US" sz="2500" dirty="0" err="1">
                <a:latin typeface="Garamond" panose="02020404030301010803" pitchFamily="18" charset="0"/>
              </a:rPr>
              <a:t>videochip</a:t>
            </a:r>
            <a:r>
              <a:rPr lang="en-US" sz="2500" dirty="0">
                <a:latin typeface="Garamond" panose="02020404030301010803" pitchFamily="18" charset="0"/>
              </a:rPr>
              <a:t>. Each </a:t>
            </a:r>
            <a:r>
              <a:rPr lang="en-US" sz="2500" dirty="0" err="1">
                <a:latin typeface="Garamond" panose="02020404030301010803" pitchFamily="18" charset="0"/>
              </a:rPr>
              <a:t>videochip</a:t>
            </a:r>
            <a:r>
              <a:rPr lang="en-US" sz="2500" dirty="0">
                <a:latin typeface="Garamond" panose="02020404030301010803" pitchFamily="18" charset="0"/>
              </a:rPr>
              <a:t> drives one column of the display panel. It checks if the ball is on it’s column and lights up if that is the case. </a:t>
            </a:r>
            <a:r>
              <a:rPr lang="en-US" sz="2500" dirty="0" err="1">
                <a:latin typeface="Garamond" panose="02020404030301010803" pitchFamily="18" charset="0"/>
              </a:rPr>
              <a:t>Videochips</a:t>
            </a:r>
            <a:r>
              <a:rPr lang="en-US" sz="2500" dirty="0">
                <a:latin typeface="Garamond" panose="02020404030301010803" pitchFamily="18" charset="0"/>
              </a:rPr>
              <a:t> 3 and 28 also display the bats. They light up pixels with the Y coordinates </a:t>
            </a:r>
            <a:r>
              <a:rPr lang="en-US" sz="2500" dirty="0" err="1">
                <a:latin typeface="Garamond" panose="02020404030301010803" pitchFamily="18" charset="0"/>
              </a:rPr>
              <a:t>LeftbatY</a:t>
            </a:r>
            <a:r>
              <a:rPr lang="en-US" sz="2500" dirty="0">
                <a:latin typeface="Garamond" panose="02020404030301010803" pitchFamily="18" charset="0"/>
              </a:rPr>
              <a:t>, LeftbatY+1, LeftbatY-1 in the column 3 and </a:t>
            </a:r>
            <a:r>
              <a:rPr lang="en-US" sz="2500" dirty="0" err="1">
                <a:latin typeface="Garamond" panose="02020404030301010803" pitchFamily="18" charset="0"/>
              </a:rPr>
              <a:t>RightbatY</a:t>
            </a:r>
            <a:r>
              <a:rPr lang="en-US" sz="2500" dirty="0">
                <a:latin typeface="Garamond" panose="02020404030301010803" pitchFamily="18" charset="0"/>
              </a:rPr>
              <a:t>, RightbatY+1, RightbatY-1 in the column 28. To check the </a:t>
            </a:r>
            <a:r>
              <a:rPr lang="en-US" sz="2500" dirty="0" err="1">
                <a:latin typeface="Garamond" panose="02020404030301010803" pitchFamily="18" charset="0"/>
              </a:rPr>
              <a:t>the</a:t>
            </a:r>
            <a:r>
              <a:rPr lang="en-US" sz="2500" dirty="0">
                <a:latin typeface="Garamond" panose="02020404030301010803" pitchFamily="18" charset="0"/>
              </a:rPr>
              <a:t> objects’ positions the </a:t>
            </a:r>
            <a:r>
              <a:rPr lang="en-US" sz="2500" dirty="0" err="1">
                <a:latin typeface="Garamond" panose="02020404030301010803" pitchFamily="18" charset="0"/>
              </a:rPr>
              <a:t>videochip</a:t>
            </a:r>
            <a:r>
              <a:rPr lang="en-US" sz="2500" dirty="0">
                <a:latin typeface="Garamond" panose="02020404030301010803" pitchFamily="18" charset="0"/>
              </a:rPr>
              <a:t> needs coordinates of the ball and Y coordinates of bats. They are represented as 5bit values from 0 to 31.</a:t>
            </a:r>
          </a:p>
        </p:txBody>
      </p:sp>
    </p:spTree>
    <p:extLst>
      <p:ext uri="{BB962C8B-B14F-4D97-AF65-F5344CB8AC3E}">
        <p14:creationId xmlns:p14="http://schemas.microsoft.com/office/powerpoint/2010/main" val="386671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Kinematic controller has contacts for resetting the screen and clock generator.</a:t>
            </a:r>
          </a:p>
          <a:p>
            <a:pPr marL="0" indent="0">
              <a:buClr>
                <a:schemeClr val="dk1"/>
              </a:buClr>
              <a:buSzPts val="1100"/>
              <a:buNone/>
            </a:pPr>
            <a:r>
              <a:rPr lang="en-US" sz="2500" dirty="0">
                <a:latin typeface="Garamond" panose="02020404030301010803" pitchFamily="18" charset="0"/>
              </a:rPr>
              <a:t>It gets the Y coordinates of both bats – left from the joystick and right from the processor. </a:t>
            </a:r>
          </a:p>
          <a:p>
            <a:pPr marL="0" indent="0">
              <a:buClr>
                <a:schemeClr val="dk1"/>
              </a:buClr>
              <a:buSzPts val="1100"/>
              <a:buNone/>
            </a:pPr>
            <a:endParaRPr lang="en-US" sz="2500" dirty="0">
              <a:latin typeface="Garamond" panose="02020404030301010803" pitchFamily="18" charset="0"/>
            </a:endParaRPr>
          </a:p>
          <a:p>
            <a:pPr marL="0" indent="0">
              <a:buClr>
                <a:schemeClr val="dk1"/>
              </a:buClr>
              <a:buSzPts val="1100"/>
              <a:buNone/>
            </a:pPr>
            <a:r>
              <a:rPr lang="en-US" sz="2500" dirty="0">
                <a:latin typeface="Garamond" panose="02020404030301010803" pitchFamily="18" charset="0"/>
              </a:rPr>
              <a:t>Kinematic controller returns coordinates and velocity of the ball to the processor. It also returns scores to the scores schemes and  ball’s coordinates and Y coordinates of bats to the video subsystem. The first </a:t>
            </a:r>
            <a:r>
              <a:rPr lang="en-US" sz="2500" dirty="0" err="1">
                <a:latin typeface="Garamond" panose="02020404030301010803" pitchFamily="18" charset="0"/>
              </a:rPr>
              <a:t>videochip</a:t>
            </a:r>
            <a:r>
              <a:rPr lang="en-US" sz="2500" dirty="0">
                <a:latin typeface="Garamond" panose="02020404030301010803" pitchFamily="18" charset="0"/>
              </a:rPr>
              <a:t> in the video subsystem needs to have Chip ID of zero, so it receives an input from the kinematic controller that equals zero.</a:t>
            </a:r>
          </a:p>
          <a:p>
            <a:pPr marL="0" indent="0">
              <a:buClr>
                <a:schemeClr val="dk1"/>
              </a:buClr>
              <a:buSzPts val="1100"/>
              <a:buNone/>
            </a:pPr>
            <a:endParaRPr sz="2500" dirty="0">
              <a:latin typeface="Garamond" panose="02020404030301010803" pitchFamily="18" charset="0"/>
            </a:endParaRPr>
          </a:p>
        </p:txBody>
      </p:sp>
      <p:pic>
        <p:nvPicPr>
          <p:cNvPr id="3" name="Рисунок 2">
            <a:extLst>
              <a:ext uri="{FF2B5EF4-FFF2-40B4-BE49-F238E27FC236}">
                <a16:creationId xmlns:a16="http://schemas.microsoft.com/office/drawing/2014/main" id="{9EA7DE8C-3284-4D5B-93E4-77E1FE247825}"/>
              </a:ext>
            </a:extLst>
          </p:cNvPr>
          <p:cNvPicPr>
            <a:picLocks noChangeAspect="1"/>
          </p:cNvPicPr>
          <p:nvPr/>
        </p:nvPicPr>
        <p:blipFill>
          <a:blip r:embed="rId3"/>
          <a:stretch>
            <a:fillRect/>
          </a:stretch>
        </p:blipFill>
        <p:spPr>
          <a:xfrm>
            <a:off x="5480720" y="827801"/>
            <a:ext cx="2914650" cy="1276350"/>
          </a:xfrm>
          <a:prstGeom prst="rect">
            <a:avLst/>
          </a:prstGeom>
        </p:spPr>
      </p:pic>
      <p:pic>
        <p:nvPicPr>
          <p:cNvPr id="4" name="Рисунок 3">
            <a:extLst>
              <a:ext uri="{FF2B5EF4-FFF2-40B4-BE49-F238E27FC236}">
                <a16:creationId xmlns:a16="http://schemas.microsoft.com/office/drawing/2014/main" id="{A2776933-1723-41D7-8611-BC9AF8C6E909}"/>
              </a:ext>
            </a:extLst>
          </p:cNvPr>
          <p:cNvPicPr>
            <a:picLocks noChangeAspect="1"/>
          </p:cNvPicPr>
          <p:nvPr/>
        </p:nvPicPr>
        <p:blipFill>
          <a:blip r:embed="rId4"/>
          <a:stretch>
            <a:fillRect/>
          </a:stretch>
        </p:blipFill>
        <p:spPr>
          <a:xfrm>
            <a:off x="9201019" y="827801"/>
            <a:ext cx="2162175" cy="3867150"/>
          </a:xfrm>
          <a:prstGeom prst="rect">
            <a:avLst/>
          </a:prstGeom>
        </p:spPr>
      </p:pic>
    </p:spTree>
    <p:extLst>
      <p:ext uri="{BB962C8B-B14F-4D97-AF65-F5344CB8AC3E}">
        <p14:creationId xmlns:p14="http://schemas.microsoft.com/office/powerpoint/2010/main" val="255682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244419" y="808152"/>
            <a:ext cx="6793944" cy="143171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kinematic controller updates coordinates of bats and ball. It also updates velocity. The velocity of a ball is reversed when it hits something. </a:t>
            </a:r>
          </a:p>
          <a:p>
            <a:pPr marL="0" indent="0">
              <a:buClr>
                <a:schemeClr val="dk1"/>
              </a:buClr>
              <a:buSzPts val="1100"/>
              <a:buNone/>
            </a:pP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3F174857-5624-48DB-9C21-F9BD1B46C652}"/>
              </a:ext>
            </a:extLst>
          </p:cNvPr>
          <p:cNvSpPr txBox="1"/>
          <p:nvPr/>
        </p:nvSpPr>
        <p:spPr>
          <a:xfrm>
            <a:off x="244419" y="2866609"/>
            <a:ext cx="7147420" cy="2677656"/>
          </a:xfrm>
          <a:prstGeom prst="rect">
            <a:avLst/>
          </a:prstGeom>
          <a:noFill/>
        </p:spPr>
        <p:txBody>
          <a:bodyPr wrap="square" rtlCol="0">
            <a:spAutoFit/>
          </a:bodyPr>
          <a:lstStyle/>
          <a:p>
            <a:r>
              <a:rPr lang="en-US" sz="2500" dirty="0">
                <a:solidFill>
                  <a:schemeClr val="bg1"/>
                </a:solidFill>
                <a:latin typeface="Garamond" panose="02020404030301010803" pitchFamily="18" charset="0"/>
              </a:rPr>
              <a:t>These are registers: two for the ball’s coordinates (16-bit), two for the ball’s velocity (12-bit), two for the scores(8-bit) and one for the right bat Y coordinate(5 bit).</a:t>
            </a:r>
          </a:p>
          <a:p>
            <a:endParaRPr lang="en-US" sz="2500" dirty="0">
              <a:solidFill>
                <a:schemeClr val="bg1"/>
              </a:solidFill>
              <a:latin typeface="Garamond" panose="02020404030301010803" pitchFamily="18" charset="0"/>
            </a:endParaRPr>
          </a:p>
          <a:p>
            <a:endParaRPr lang="en-US" sz="2500" dirty="0">
              <a:solidFill>
                <a:schemeClr val="bg1"/>
              </a:solidFill>
              <a:latin typeface="Garamond" panose="02020404030301010803" pitchFamily="18" charset="0"/>
            </a:endParaRPr>
          </a:p>
          <a:p>
            <a:endParaRPr lang="ru-RU" dirty="0"/>
          </a:p>
        </p:txBody>
      </p:sp>
      <p:pic>
        <p:nvPicPr>
          <p:cNvPr id="2" name="Рисунок 1">
            <a:extLst>
              <a:ext uri="{FF2B5EF4-FFF2-40B4-BE49-F238E27FC236}">
                <a16:creationId xmlns:a16="http://schemas.microsoft.com/office/drawing/2014/main" id="{578B90B0-2E5F-495D-872B-4D5800415347}"/>
              </a:ext>
            </a:extLst>
          </p:cNvPr>
          <p:cNvPicPr>
            <a:picLocks noChangeAspect="1"/>
          </p:cNvPicPr>
          <p:nvPr/>
        </p:nvPicPr>
        <p:blipFill>
          <a:blip r:embed="rId3"/>
          <a:stretch>
            <a:fillRect/>
          </a:stretch>
        </p:blipFill>
        <p:spPr>
          <a:xfrm>
            <a:off x="7888919" y="2239862"/>
            <a:ext cx="2638793" cy="3324689"/>
          </a:xfrm>
          <a:prstGeom prst="rect">
            <a:avLst/>
          </a:prstGeom>
        </p:spPr>
      </p:pic>
    </p:spTree>
    <p:extLst>
      <p:ext uri="{BB962C8B-B14F-4D97-AF65-F5344CB8AC3E}">
        <p14:creationId xmlns:p14="http://schemas.microsoft.com/office/powerpoint/2010/main" val="117890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Artificial intelligence</a:t>
            </a:r>
            <a:endParaRPr sz="3500" dirty="0">
              <a:latin typeface="Garamond" panose="02020404030301010803" pitchFamily="18" charset="0"/>
            </a:endParaRPr>
          </a:p>
        </p:txBody>
      </p:sp>
      <p:sp>
        <p:nvSpPr>
          <p:cNvPr id="201" name="Google Shape;201;p38"/>
          <p:cNvSpPr txBox="1">
            <a:spLocks noGrp="1"/>
          </p:cNvSpPr>
          <p:nvPr>
            <p:ph type="body" idx="1"/>
          </p:nvPr>
        </p:nvSpPr>
        <p:spPr>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Our opponent is controlled with AI. The processor receives coordinates and velocity of the ball and adjusts the position of the right bat to hit the ball when it returns back. </a:t>
            </a:r>
            <a:endParaRPr sz="2500" dirty="0">
              <a:latin typeface="Garamond" panose="02020404030301010803" pitchFamily="18" charset="0"/>
            </a:endParaRPr>
          </a:p>
        </p:txBody>
      </p:sp>
      <p:sp>
        <p:nvSpPr>
          <p:cNvPr id="3" name="TextBox 2">
            <a:extLst>
              <a:ext uri="{FF2B5EF4-FFF2-40B4-BE49-F238E27FC236}">
                <a16:creationId xmlns:a16="http://schemas.microsoft.com/office/drawing/2014/main" id="{2BF6992E-3D92-4038-BD47-2CDE9DB76FFC}"/>
              </a:ext>
            </a:extLst>
          </p:cNvPr>
          <p:cNvSpPr txBox="1"/>
          <p:nvPr/>
        </p:nvSpPr>
        <p:spPr>
          <a:xfrm>
            <a:off x="6862194" y="1442906"/>
            <a:ext cx="5149815" cy="477054"/>
          </a:xfrm>
          <a:prstGeom prst="rect">
            <a:avLst/>
          </a:prstGeom>
          <a:noFill/>
        </p:spPr>
        <p:txBody>
          <a:bodyPr wrap="square" rtlCol="0">
            <a:spAutoFit/>
          </a:bodyPr>
          <a:lstStyle/>
          <a:p>
            <a:endParaRPr lang="ru-RU" sz="2500" dirty="0">
              <a:solidFill>
                <a:schemeClr val="bg1"/>
              </a:solidFill>
              <a:latin typeface="Garamond" panose="02020404030301010803" pitchFamily="18" charset="0"/>
            </a:endParaRPr>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77" t="404" r="62952" b="43838"/>
          <a:stretch/>
        </p:blipFill>
        <p:spPr>
          <a:xfrm>
            <a:off x="5713591" y="785092"/>
            <a:ext cx="5942284" cy="5139484"/>
          </a:xfrm>
          <a:prstGeom prst="rect">
            <a:avLst/>
          </a:prstGeom>
        </p:spPr>
      </p:pic>
    </p:spTree>
    <p:extLst>
      <p:ext uri="{BB962C8B-B14F-4D97-AF65-F5344CB8AC3E}">
        <p14:creationId xmlns:p14="http://schemas.microsoft.com/office/powerpoint/2010/main" val="67273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9FC72-A4EF-46BE-B159-6E456325FBFE}"/>
              </a:ext>
            </a:extLst>
          </p:cNvPr>
          <p:cNvSpPr>
            <a:spLocks noGrp="1"/>
          </p:cNvSpPr>
          <p:nvPr>
            <p:ph type="title"/>
          </p:nvPr>
        </p:nvSpPr>
        <p:spPr>
          <a:xfrm>
            <a:off x="2819200" y="470343"/>
            <a:ext cx="6553600" cy="853600"/>
          </a:xfrm>
        </p:spPr>
        <p:txBody>
          <a:bodyPr/>
          <a:lstStyle/>
          <a:p>
            <a:pPr algn="ctr"/>
            <a:r>
              <a:rPr lang="en-US" sz="3500" dirty="0">
                <a:latin typeface="Garamond" panose="02020404030301010803" pitchFamily="18" charset="0"/>
              </a:rPr>
              <a:t>Artificial intelligence</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30280249-A02E-496B-9175-28AB548DB705}"/>
              </a:ext>
            </a:extLst>
          </p:cNvPr>
          <p:cNvSpPr>
            <a:spLocks noGrp="1"/>
          </p:cNvSpPr>
          <p:nvPr>
            <p:ph type="body" idx="1"/>
          </p:nvPr>
        </p:nvSpPr>
        <p:spPr>
          <a:xfrm>
            <a:off x="252718" y="1323943"/>
            <a:ext cx="11718371" cy="3738400"/>
          </a:xfrm>
        </p:spPr>
        <p:txBody>
          <a:bodyPr/>
          <a:lstStyle/>
          <a:p>
            <a:pPr marL="186262" indent="0">
              <a:buNone/>
            </a:pPr>
            <a:r>
              <a:rPr lang="en-US" sz="2500" dirty="0">
                <a:latin typeface="Garamond" panose="02020404030301010803" pitchFamily="18" charset="0"/>
              </a:rPr>
              <a:t>We have a program for the processor which calculates what Y coordinate for the bat is optimal in order to deflect the ball. It checks if the X velocity of the ball is positive. If it is, then it calculates what Y is optimal for the bat. </a:t>
            </a:r>
          </a:p>
          <a:p>
            <a:pPr marL="186262" indent="0">
              <a:buNone/>
            </a:pPr>
            <a:r>
              <a:rPr lang="en-US" sz="2500" dirty="0">
                <a:latin typeface="Garamond" panose="02020404030301010803" pitchFamily="18" charset="0"/>
              </a:rPr>
              <a:t>It computes (227 – X coordinate of the ball) / (</a:t>
            </a:r>
            <a:r>
              <a:rPr lang="en-US" sz="2500" dirty="0" err="1">
                <a:latin typeface="Garamond" panose="02020404030301010803" pitchFamily="18" charset="0"/>
              </a:rPr>
              <a:t>velocityX</a:t>
            </a:r>
            <a:r>
              <a:rPr lang="en-US" sz="2500" dirty="0">
                <a:latin typeface="Garamond" panose="02020404030301010803" pitchFamily="18" charset="0"/>
              </a:rPr>
              <a:t>) , multiplies it by velocity by using the external calculator. If the </a:t>
            </a:r>
            <a:r>
              <a:rPr lang="en-US" sz="2500" dirty="0" err="1">
                <a:latin typeface="Garamond" panose="02020404030301010803" pitchFamily="18" charset="0"/>
              </a:rPr>
              <a:t>velocityY</a:t>
            </a:r>
            <a:r>
              <a:rPr lang="en-US" sz="2500" dirty="0">
                <a:latin typeface="Garamond" panose="02020404030301010803" pitchFamily="18" charset="0"/>
              </a:rPr>
              <a:t> is negative it subtracts the ball’s Y coordinate. Otherwise it adds the ball’s coordinate. Then it changes the sign of the number we have depended on parity of a number of times ball will reflect off a wall. We compute this number by counting carry bits. </a:t>
            </a:r>
            <a:endParaRPr lang="ru-RU" sz="2500" dirty="0">
              <a:latin typeface="Garamond" panose="02020404030301010803" pitchFamily="18" charset="0"/>
            </a:endParaRPr>
          </a:p>
        </p:txBody>
      </p:sp>
    </p:spTree>
    <p:extLst>
      <p:ext uri="{BB962C8B-B14F-4D97-AF65-F5344CB8AC3E}">
        <p14:creationId xmlns:p14="http://schemas.microsoft.com/office/powerpoint/2010/main" val="25478323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3261</TotalTime>
  <Words>680</Words>
  <Application>Microsoft Office PowerPoint</Application>
  <PresentationFormat>Широкоэкранный</PresentationFormat>
  <Paragraphs>28</Paragraphs>
  <Slides>11</Slides>
  <Notes>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Calibri</vt:lpstr>
      <vt:lpstr>Calibri Light</vt:lpstr>
      <vt:lpstr>Garamond</vt:lpstr>
      <vt:lpstr>Montserrat</vt:lpstr>
      <vt:lpstr>Playfair Display</vt:lpstr>
      <vt:lpstr>Ubuntu</vt:lpstr>
      <vt:lpstr>Тема Office</vt:lpstr>
      <vt:lpstr>The game of TV-Tennis</vt:lpstr>
      <vt:lpstr>Game rules</vt:lpstr>
      <vt:lpstr>The display panel</vt:lpstr>
      <vt:lpstr>Controls</vt:lpstr>
      <vt:lpstr>The video subsystem</vt:lpstr>
      <vt:lpstr>Kinematic controller</vt:lpstr>
      <vt:lpstr>Kinematic controller</vt:lpstr>
      <vt:lpstr>Artificial intelligence</vt:lpstr>
      <vt:lpstr>Artificial intelligence</vt:lpstr>
      <vt:lpstr>Презентация PowerPoint</vt:lpstr>
      <vt:lpstr>Moving the right bat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bioja</dc:creator>
  <cp:lastModifiedBy>RePack by Diakov</cp:lastModifiedBy>
  <cp:revision>64</cp:revision>
  <dcterms:created xsi:type="dcterms:W3CDTF">2022-05-10T08:41:30Z</dcterms:created>
  <dcterms:modified xsi:type="dcterms:W3CDTF">2022-05-17T07:47:04Z</dcterms:modified>
</cp:coreProperties>
</file>