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309" r:id="rId3"/>
    <p:sldId id="310" r:id="rId4"/>
    <p:sldId id="322" r:id="rId5"/>
    <p:sldId id="320" r:id="rId6"/>
    <p:sldId id="312" r:id="rId7"/>
    <p:sldId id="311" r:id="rId8"/>
    <p:sldId id="313" r:id="rId9"/>
    <p:sldId id="319" r:id="rId10"/>
    <p:sldId id="32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16.05.2022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1CC53F-591E-4DF7-BA40-0B19D33D16D4}"/>
              </a:ext>
            </a:extLst>
          </p:cNvPr>
          <p:cNvSpPr>
            <a:spLocks noGrp="1"/>
          </p:cNvSpPr>
          <p:nvPr>
            <p:ph type="title"/>
          </p:nvPr>
        </p:nvSpPr>
        <p:spPr>
          <a:xfrm>
            <a:off x="2902541" y="411621"/>
            <a:ext cx="6553600" cy="853600"/>
          </a:xfrm>
        </p:spPr>
        <p:txBody>
          <a:bodyPr/>
          <a:lstStyle/>
          <a:p>
            <a:pPr algn="ctr"/>
            <a:r>
              <a:rPr lang="en-US" sz="3500" dirty="0">
                <a:latin typeface="Garamond" panose="02020404030301010803" pitchFamily="18" charset="0"/>
              </a:rPr>
              <a:t>Moving the right bat </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1CE7AC24-086F-44F8-87EA-9CFBB3EC70F9}"/>
              </a:ext>
            </a:extLst>
          </p:cNvPr>
          <p:cNvSpPr>
            <a:spLocks noGrp="1"/>
          </p:cNvSpPr>
          <p:nvPr>
            <p:ph type="body" idx="1"/>
          </p:nvPr>
        </p:nvSpPr>
        <p:spPr>
          <a:xfrm>
            <a:off x="336609" y="1098958"/>
            <a:ext cx="5586019" cy="3904663"/>
          </a:xfrm>
        </p:spPr>
        <p:txBody>
          <a:bodyPr/>
          <a:lstStyle/>
          <a:p>
            <a:pPr marL="186262" indent="0">
              <a:buNone/>
            </a:pPr>
            <a:r>
              <a:rPr lang="en-US" sz="2500" dirty="0">
                <a:latin typeface="Garamond" panose="02020404030301010803" pitchFamily="18" charset="0"/>
              </a:rPr>
              <a:t>After getting the optimal Y coordinate for the right bat the kinematic controller moves it with a velocity of 2.5 display pixels per 10 ticks. The right bat can only move when the ball is in the left half of the display panel. </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BFFF96A6-9F81-4EA9-9809-B6E5D4B4B876}"/>
              </a:ext>
            </a:extLst>
          </p:cNvPr>
          <p:cNvPicPr>
            <a:picLocks noChangeAspect="1"/>
          </p:cNvPicPr>
          <p:nvPr/>
        </p:nvPicPr>
        <p:blipFill>
          <a:blip r:embed="rId2"/>
          <a:stretch>
            <a:fillRect/>
          </a:stretch>
        </p:blipFill>
        <p:spPr>
          <a:xfrm>
            <a:off x="6096000" y="1265221"/>
            <a:ext cx="5200452" cy="1757493"/>
          </a:xfrm>
          <a:prstGeom prst="rect">
            <a:avLst/>
          </a:prstGeom>
        </p:spPr>
      </p:pic>
    </p:spTree>
    <p:extLst>
      <p:ext uri="{BB962C8B-B14F-4D97-AF65-F5344CB8AC3E}">
        <p14:creationId xmlns:p14="http://schemas.microsoft.com/office/powerpoint/2010/main" val="41807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bats and a ball which bounces off them. If a ball touches a wall, the player, whose bat is the opposite of that wall receives a point. The bats move only vertically, while the ball also can move left or right.</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259" y="184283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The display panel</a:t>
            </a:r>
            <a:endParaRPr sz="3500" dirty="0">
              <a:latin typeface="Garamond" panose="02020404030301010803" pitchFamily="18" charset="0"/>
            </a:endParaRPr>
          </a:p>
        </p:txBody>
      </p:sp>
      <p:sp>
        <p:nvSpPr>
          <p:cNvPr id="201" name="Google Shape;201;p38"/>
          <p:cNvSpPr txBox="1">
            <a:spLocks noGrp="1"/>
          </p:cNvSpPr>
          <p:nvPr>
            <p:ph type="body" idx="1"/>
          </p:nvPr>
        </p:nvSpPr>
        <p:spPr>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r>
              <a:rPr lang="en-US" dirty="0"/>
              <a:t> </a:t>
            </a:r>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5" name="Рисунок 4">
            <a:extLst>
              <a:ext uri="{FF2B5EF4-FFF2-40B4-BE49-F238E27FC236}">
                <a16:creationId xmlns:a16="http://schemas.microsoft.com/office/drawing/2014/main" id="{93B75819-854E-44A1-97C7-77F30379D9A7}"/>
              </a:ext>
            </a:extLst>
          </p:cNvPr>
          <p:cNvPicPr/>
          <p:nvPr/>
        </p:nvPicPr>
        <p:blipFill>
          <a:blip r:embed="rId3"/>
          <a:stretch>
            <a:fillRect/>
          </a:stretch>
        </p:blipFill>
        <p:spPr>
          <a:xfrm>
            <a:off x="5328014" y="1585943"/>
            <a:ext cx="5915025" cy="4352925"/>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9420A-CBA6-4F58-AE7C-042FC79B93BB}"/>
              </a:ext>
            </a:extLst>
          </p:cNvPr>
          <p:cNvSpPr>
            <a:spLocks noGrp="1"/>
          </p:cNvSpPr>
          <p:nvPr>
            <p:ph type="title"/>
          </p:nvPr>
        </p:nvSpPr>
        <p:spPr>
          <a:xfrm>
            <a:off x="520067" y="470343"/>
            <a:ext cx="6553600" cy="853600"/>
          </a:xfrm>
        </p:spPr>
        <p:txBody>
          <a:bodyPr/>
          <a:lstStyle/>
          <a:p>
            <a:pPr algn="ctr"/>
            <a:r>
              <a:rPr lang="en-US" sz="3500" dirty="0">
                <a:latin typeface="Garamond" panose="02020404030301010803" pitchFamily="18" charset="0"/>
              </a:rPr>
              <a:t>Controls</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0549A468-5316-4A4D-8734-7573DC2BC17A}"/>
              </a:ext>
            </a:extLst>
          </p:cNvPr>
          <p:cNvSpPr>
            <a:spLocks noGrp="1"/>
          </p:cNvSpPr>
          <p:nvPr>
            <p:ph type="body" idx="1"/>
          </p:nvPr>
        </p:nvSpPr>
        <p:spPr>
          <a:xfrm>
            <a:off x="436177" y="1554471"/>
            <a:ext cx="6553600" cy="4737271"/>
          </a:xfrm>
        </p:spPr>
        <p:txBody>
          <a:bodyPr/>
          <a:lstStyle/>
          <a:p>
            <a:pPr marL="186262" indent="0">
              <a:buNone/>
            </a:pPr>
            <a:r>
              <a:rPr lang="en-US" sz="2500" dirty="0">
                <a:latin typeface="Garamond" panose="02020404030301010803" pitchFamily="18" charset="0"/>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288D31AA-7CF2-48C7-A399-338A3726D03F}"/>
              </a:ext>
            </a:extLst>
          </p:cNvPr>
          <p:cNvPicPr/>
          <p:nvPr/>
        </p:nvPicPr>
        <p:blipFill>
          <a:blip r:embed="rId2"/>
          <a:stretch>
            <a:fillRect/>
          </a:stretch>
        </p:blipFill>
        <p:spPr>
          <a:xfrm>
            <a:off x="7073667" y="1554471"/>
            <a:ext cx="3403133" cy="3320904"/>
          </a:xfrm>
          <a:prstGeom prst="rect">
            <a:avLst/>
          </a:prstGeom>
        </p:spPr>
      </p:pic>
    </p:spTree>
    <p:extLst>
      <p:ext uri="{BB962C8B-B14F-4D97-AF65-F5344CB8AC3E}">
        <p14:creationId xmlns:p14="http://schemas.microsoft.com/office/powerpoint/2010/main" val="36080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t>
            </a:r>
            <a:r>
              <a:rPr lang="en-US" sz="2500" dirty="0" err="1">
                <a:latin typeface="Garamond" panose="02020404030301010803" pitchFamily="18" charset="0"/>
              </a:rPr>
              <a:t>Videochips</a:t>
            </a:r>
            <a:r>
              <a:rPr lang="en-US" sz="2500" dirty="0">
                <a:latin typeface="Garamond" panose="02020404030301010803" pitchFamily="18" charset="0"/>
              </a:rPr>
              <a:t> 3 and 28 also display the bats.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LeftbatY-1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RightbatY-1 in the column 28. To check the </a:t>
            </a:r>
            <a:r>
              <a:rPr lang="en-US" sz="2500" dirty="0" err="1">
                <a:latin typeface="Garamond" panose="02020404030301010803" pitchFamily="18" charset="0"/>
              </a:rPr>
              <a:t>the</a:t>
            </a:r>
            <a:r>
              <a:rPr lang="en-US" sz="2500" dirty="0">
                <a:latin typeface="Garamond" panose="02020404030301010803" pitchFamily="18" charset="0"/>
              </a:rPr>
              <a:t> objects’ positions the </a:t>
            </a:r>
            <a:r>
              <a:rPr lang="en-US" sz="2500" dirty="0" err="1">
                <a:latin typeface="Garamond" panose="02020404030301010803" pitchFamily="18" charset="0"/>
              </a:rPr>
              <a:t>videochip</a:t>
            </a:r>
            <a:r>
              <a:rPr lang="en-US" sz="2500" dirty="0">
                <a:latin typeface="Garamond" panose="02020404030301010803" pitchFamily="18" charset="0"/>
              </a:rPr>
              <a:t> needs coordinates of the ball and Y coordinates of bats. They are represented as 5bit values from 0 to 31.</a:t>
            </a:r>
          </a:p>
        </p:txBody>
      </p:sp>
    </p:spTree>
    <p:extLst>
      <p:ext uri="{BB962C8B-B14F-4D97-AF65-F5344CB8AC3E}">
        <p14:creationId xmlns:p14="http://schemas.microsoft.com/office/powerpoint/2010/main" val="386671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bats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bats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3" name="Рисунок 2">
            <a:extLst>
              <a:ext uri="{FF2B5EF4-FFF2-40B4-BE49-F238E27FC236}">
                <a16:creationId xmlns:a16="http://schemas.microsoft.com/office/drawing/2014/main" id="{9EA7DE8C-3284-4D5B-93E4-77E1FE247825}"/>
              </a:ext>
            </a:extLst>
          </p:cNvPr>
          <p:cNvPicPr>
            <a:picLocks noChangeAspect="1"/>
          </p:cNvPicPr>
          <p:nvPr/>
        </p:nvPicPr>
        <p:blipFill>
          <a:blip r:embed="rId3"/>
          <a:stretch>
            <a:fillRect/>
          </a:stretch>
        </p:blipFill>
        <p:spPr>
          <a:xfrm>
            <a:off x="5480720" y="827801"/>
            <a:ext cx="2914650" cy="1276350"/>
          </a:xfrm>
          <a:prstGeom prst="rect">
            <a:avLst/>
          </a:prstGeom>
        </p:spPr>
      </p:pic>
      <p:pic>
        <p:nvPicPr>
          <p:cNvPr id="4" name="Рисунок 3">
            <a:extLst>
              <a:ext uri="{FF2B5EF4-FFF2-40B4-BE49-F238E27FC236}">
                <a16:creationId xmlns:a16="http://schemas.microsoft.com/office/drawing/2014/main" id="{A2776933-1723-41D7-8611-BC9AF8C6E909}"/>
              </a:ext>
            </a:extLst>
          </p:cNvPr>
          <p:cNvPicPr>
            <a:picLocks noChangeAspect="1"/>
          </p:cNvPicPr>
          <p:nvPr/>
        </p:nvPicPr>
        <p:blipFill>
          <a:blip r:embed="rId4"/>
          <a:stretch>
            <a:fillRect/>
          </a:stretch>
        </p:blipFill>
        <p:spPr>
          <a:xfrm>
            <a:off x="9201019" y="827801"/>
            <a:ext cx="2162175" cy="386715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2677656"/>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(16-bit), two for the ball’s velocity (12-bit), two for the scores(8-bit) and one for the right bat Y coordinate(5 bit).</a:t>
            </a:r>
          </a:p>
          <a:p>
            <a:endParaRPr lang="en-US" sz="2500" dirty="0">
              <a:solidFill>
                <a:schemeClr val="bg1"/>
              </a:solidFill>
              <a:latin typeface="Garamond" panose="02020404030301010803" pitchFamily="18" charset="0"/>
            </a:endParaRPr>
          </a:p>
          <a:p>
            <a:endParaRPr lang="en-US" sz="2500" dirty="0">
              <a:solidFill>
                <a:schemeClr val="bg1"/>
              </a:solidFill>
              <a:latin typeface="Garamond" panose="02020404030301010803" pitchFamily="18" charset="0"/>
            </a:endParaRPr>
          </a:p>
          <a:p>
            <a:endParaRPr lang="ru-RU" dirty="0"/>
          </a:p>
        </p:txBody>
      </p:sp>
      <p:pic>
        <p:nvPicPr>
          <p:cNvPr id="2" name="Рисунок 1">
            <a:extLst>
              <a:ext uri="{FF2B5EF4-FFF2-40B4-BE49-F238E27FC236}">
                <a16:creationId xmlns:a16="http://schemas.microsoft.com/office/drawing/2014/main" id="{578B90B0-2E5F-495D-872B-4D5800415347}"/>
              </a:ext>
            </a:extLst>
          </p:cNvPr>
          <p:cNvPicPr>
            <a:picLocks noChangeAspect="1"/>
          </p:cNvPicPr>
          <p:nvPr/>
        </p:nvPicPr>
        <p:blipFill>
          <a:blip r:embed="rId3"/>
          <a:stretch>
            <a:fillRect/>
          </a:stretch>
        </p:blipFill>
        <p:spPr>
          <a:xfrm>
            <a:off x="7888919" y="2239862"/>
            <a:ext cx="2638793" cy="3324689"/>
          </a:xfrm>
          <a:prstGeom prst="rect">
            <a:avLst/>
          </a:prstGeom>
        </p:spPr>
      </p:pic>
    </p:spTree>
    <p:extLst>
      <p:ext uri="{BB962C8B-B14F-4D97-AF65-F5344CB8AC3E}">
        <p14:creationId xmlns:p14="http://schemas.microsoft.com/office/powerpoint/2010/main" val="11789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Artificial intelligence</a:t>
            </a:r>
            <a:endParaRPr sz="35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bat to hit the ball when it returns back. </a:t>
            </a: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pic>
        <p:nvPicPr>
          <p:cNvPr id="6" name="Рисунок 5">
            <a:extLst>
              <a:ext uri="{FF2B5EF4-FFF2-40B4-BE49-F238E27FC236}">
                <a16:creationId xmlns:a16="http://schemas.microsoft.com/office/drawing/2014/main" id="{2FD92D98-BE88-41DC-8099-4A6C8EC6B5C7}"/>
              </a:ext>
            </a:extLst>
          </p:cNvPr>
          <p:cNvPicPr>
            <a:picLocks noChangeAspect="1"/>
          </p:cNvPicPr>
          <p:nvPr/>
        </p:nvPicPr>
        <p:blipFill>
          <a:blip r:embed="rId3"/>
          <a:stretch>
            <a:fillRect/>
          </a:stretch>
        </p:blipFill>
        <p:spPr>
          <a:xfrm>
            <a:off x="5736669" y="1061759"/>
            <a:ext cx="5668166" cy="4610743"/>
          </a:xfrm>
          <a:prstGeom prst="rect">
            <a:avLst/>
          </a:prstGeom>
        </p:spPr>
      </p:pic>
    </p:spTree>
    <p:extLst>
      <p:ext uri="{BB962C8B-B14F-4D97-AF65-F5344CB8AC3E}">
        <p14:creationId xmlns:p14="http://schemas.microsoft.com/office/powerpoint/2010/main" val="67273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bat is optimal in order to deflect the ball. It checks if the X velocity of the ball is positive. If it is, then it calculates what Y is optimal for the bat. </a:t>
            </a:r>
          </a:p>
          <a:p>
            <a:pPr marL="186262" indent="0">
              <a:buNone/>
            </a:pPr>
            <a:r>
              <a:rPr lang="en-US" sz="2500" dirty="0">
                <a:latin typeface="Garamond" panose="02020404030301010803" pitchFamily="18" charset="0"/>
              </a:rPr>
              <a:t>It computes (227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velocity by using the external calculator.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3258</TotalTime>
  <Words>688</Words>
  <Application>Microsoft Office PowerPoint</Application>
  <PresentationFormat>Широкоэкранный</PresentationFormat>
  <Paragraphs>28</Paragraphs>
  <Slides>10</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Garamond</vt:lpstr>
      <vt:lpstr>Montserrat</vt:lpstr>
      <vt:lpstr>Playfair Display</vt:lpstr>
      <vt:lpstr>Тема Office</vt:lpstr>
      <vt:lpstr>The game of TV-Tennis</vt:lpstr>
      <vt:lpstr>Game rules</vt:lpstr>
      <vt:lpstr>The display panel</vt:lpstr>
      <vt:lpstr>Controls</vt:lpstr>
      <vt:lpstr>The video subsystem</vt:lpstr>
      <vt:lpstr>Kinematic controller</vt:lpstr>
      <vt:lpstr>Kinematic controller</vt:lpstr>
      <vt:lpstr>Artificial intelligence</vt:lpstr>
      <vt:lpstr>Artificial intelligence</vt:lpstr>
      <vt:lpstr>Moving the right bat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bioja</cp:lastModifiedBy>
  <cp:revision>61</cp:revision>
  <dcterms:created xsi:type="dcterms:W3CDTF">2022-05-10T08:41:30Z</dcterms:created>
  <dcterms:modified xsi:type="dcterms:W3CDTF">2022-05-17T07:09:28Z</dcterms:modified>
</cp:coreProperties>
</file>