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8" r:id="rId2"/>
    <p:sldId id="309" r:id="rId3"/>
    <p:sldId id="310" r:id="rId4"/>
    <p:sldId id="320" r:id="rId5"/>
    <p:sldId id="312" r:id="rId6"/>
    <p:sldId id="311" r:id="rId7"/>
    <p:sldId id="313" r:id="rId8"/>
    <p:sldId id="319" r:id="rId9"/>
    <p:sldId id="318"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114" d="100"/>
          <a:sy n="114" d="100"/>
        </p:scale>
        <p:origin x="4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4B777-688C-4945-832F-C226893EBFF8}" type="datetimeFigureOut">
              <a:rPr lang="ru-RU" smtClean="0"/>
              <a:t>10.05.2022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209DA-3EA0-40A6-AE3D-2AE16C41EDB3}" type="slidenum">
              <a:rPr lang="ru-RU" smtClean="0"/>
              <a:t>‹#›</a:t>
            </a:fld>
            <a:endParaRPr lang="ru-RU" dirty="0"/>
          </a:p>
        </p:txBody>
      </p:sp>
    </p:spTree>
    <p:extLst>
      <p:ext uri="{BB962C8B-B14F-4D97-AF65-F5344CB8AC3E}">
        <p14:creationId xmlns:p14="http://schemas.microsoft.com/office/powerpoint/2010/main" val="3423247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30325341f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30325341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034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552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612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309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0420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56D3DA-8EB2-4585-8E45-F1A618F3E2D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3F667AF-4241-4AC0-B878-3C98A43878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E42D806B-501A-4EDF-9B44-58F8EAC94680}"/>
              </a:ext>
            </a:extLst>
          </p:cNvPr>
          <p:cNvSpPr>
            <a:spLocks noGrp="1"/>
          </p:cNvSpPr>
          <p:nvPr>
            <p:ph type="dt" sz="half" idx="10"/>
          </p:nvPr>
        </p:nvSpPr>
        <p:spPr/>
        <p:txBody>
          <a:bodyPr/>
          <a:lstStyle/>
          <a:p>
            <a:fld id="{EBD322C8-163C-4CEF-A0DF-C7796A7CB6CE}" type="datetimeFigureOut">
              <a:rPr lang="ru-RU" smtClean="0"/>
              <a:t>10.05.2022</a:t>
            </a:fld>
            <a:endParaRPr lang="ru-RU" dirty="0"/>
          </a:p>
        </p:txBody>
      </p:sp>
      <p:sp>
        <p:nvSpPr>
          <p:cNvPr id="5" name="Нижний колонтитул 4">
            <a:extLst>
              <a:ext uri="{FF2B5EF4-FFF2-40B4-BE49-F238E27FC236}">
                <a16:creationId xmlns:a16="http://schemas.microsoft.com/office/drawing/2014/main" id="{03E99EC8-1BCF-44CF-B35B-0DF73F031F9B}"/>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F65D05CE-8C3A-42ED-B2A2-569F94A15313}"/>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308421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972B2-8812-4514-9EE1-2B5FA972D76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BA64B7AB-AB31-4602-B2A3-9D6AB241406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48715BB-8F2D-4CE2-BD1E-06C3779DA4B5}"/>
              </a:ext>
            </a:extLst>
          </p:cNvPr>
          <p:cNvSpPr>
            <a:spLocks noGrp="1"/>
          </p:cNvSpPr>
          <p:nvPr>
            <p:ph type="dt" sz="half" idx="10"/>
          </p:nvPr>
        </p:nvSpPr>
        <p:spPr/>
        <p:txBody>
          <a:bodyPr/>
          <a:lstStyle/>
          <a:p>
            <a:fld id="{EBD322C8-163C-4CEF-A0DF-C7796A7CB6CE}" type="datetimeFigureOut">
              <a:rPr lang="ru-RU" smtClean="0"/>
              <a:t>10.05.2022</a:t>
            </a:fld>
            <a:endParaRPr lang="ru-RU" dirty="0"/>
          </a:p>
        </p:txBody>
      </p:sp>
      <p:sp>
        <p:nvSpPr>
          <p:cNvPr id="5" name="Нижний колонтитул 4">
            <a:extLst>
              <a:ext uri="{FF2B5EF4-FFF2-40B4-BE49-F238E27FC236}">
                <a16:creationId xmlns:a16="http://schemas.microsoft.com/office/drawing/2014/main" id="{1CAD249C-AC5A-4847-8163-C4735C1AE664}"/>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084607C8-2B56-40E8-8747-C4F7F9BB56C2}"/>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50639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585E114-2604-4CCF-87A4-9406A301AC2B}"/>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6C52FA3D-6C7E-4FBE-B3BA-E2546C57DFC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DD3E194-F366-4A7D-BE42-B7CF601FE372}"/>
              </a:ext>
            </a:extLst>
          </p:cNvPr>
          <p:cNvSpPr>
            <a:spLocks noGrp="1"/>
          </p:cNvSpPr>
          <p:nvPr>
            <p:ph type="dt" sz="half" idx="10"/>
          </p:nvPr>
        </p:nvSpPr>
        <p:spPr/>
        <p:txBody>
          <a:bodyPr/>
          <a:lstStyle/>
          <a:p>
            <a:fld id="{EBD322C8-163C-4CEF-A0DF-C7796A7CB6CE}" type="datetimeFigureOut">
              <a:rPr lang="ru-RU" smtClean="0"/>
              <a:t>10.05.2022</a:t>
            </a:fld>
            <a:endParaRPr lang="ru-RU" dirty="0"/>
          </a:p>
        </p:txBody>
      </p:sp>
      <p:sp>
        <p:nvSpPr>
          <p:cNvPr id="5" name="Нижний колонтитул 4">
            <a:extLst>
              <a:ext uri="{FF2B5EF4-FFF2-40B4-BE49-F238E27FC236}">
                <a16:creationId xmlns:a16="http://schemas.microsoft.com/office/drawing/2014/main" id="{63B45D19-7163-4CEE-A931-BBD0A454B0EF}"/>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01BD6057-A99C-4A52-9B1E-6D6220D5C04A}"/>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2972372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p:nvPr/>
        </p:nvSpPr>
        <p:spPr>
          <a:xfrm>
            <a:off x="878500" y="762000"/>
            <a:ext cx="10412000" cy="5334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 name="Google Shape;37;p8"/>
          <p:cNvSpPr txBox="1">
            <a:spLocks noGrp="1"/>
          </p:cNvSpPr>
          <p:nvPr>
            <p:ph type="title"/>
          </p:nvPr>
        </p:nvSpPr>
        <p:spPr>
          <a:xfrm>
            <a:off x="890000" y="2235000"/>
            <a:ext cx="10412000" cy="1154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1pPr>
            <a:lvl2pPr lvl="1"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2pPr>
            <a:lvl3pPr lvl="2"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3pPr>
            <a:lvl4pPr lvl="3"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4pPr>
            <a:lvl5pPr lvl="4"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5pPr>
            <a:lvl6pPr lvl="5"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6pPr>
            <a:lvl7pPr lvl="6"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7pPr>
            <a:lvl8pPr lvl="7"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8pPr>
            <a:lvl9pPr lvl="8"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9pPr>
          </a:lstStyle>
          <a:p>
            <a:endParaRPr/>
          </a:p>
        </p:txBody>
      </p:sp>
      <p:sp>
        <p:nvSpPr>
          <p:cNvPr id="38" name="Google Shape;38;p8"/>
          <p:cNvSpPr txBox="1">
            <a:spLocks noGrp="1"/>
          </p:cNvSpPr>
          <p:nvPr>
            <p:ph type="subTitle" idx="1"/>
          </p:nvPr>
        </p:nvSpPr>
        <p:spPr>
          <a:xfrm>
            <a:off x="884800" y="3645000"/>
            <a:ext cx="10412000" cy="9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1pPr>
            <a:lvl2pPr lvl="1" algn="ctr">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lgn="ctr">
              <a:spcBef>
                <a:spcPts val="2133"/>
              </a:spcBef>
              <a:spcAft>
                <a:spcPts val="2133"/>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3186823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2"/>
        </a:solidFill>
        <a:effectLst/>
      </p:bgPr>
    </p:bg>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2818651" y="1158240"/>
            <a:ext cx="6553600" cy="853600"/>
          </a:xfrm>
          <a:prstGeom prst="rect">
            <a:avLst/>
          </a:prstGeom>
        </p:spPr>
        <p:txBody>
          <a:bodyPr spcFirstLastPara="1" wrap="square" lIns="91425" tIns="91425" rIns="91425" bIns="91425" anchor="t" anchorCtr="0">
            <a:noAutofit/>
          </a:bodyPr>
          <a:lstStyle>
            <a:lvl1pPr lvl="0">
              <a:spcBef>
                <a:spcPts val="0"/>
              </a:spcBef>
              <a:spcAft>
                <a:spcPts val="0"/>
              </a:spcAft>
              <a:buSzPts val="2400"/>
              <a:buFont typeface="Montserrat"/>
              <a:buNone/>
              <a:defRPr sz="3333" b="1">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sz="2800" b="1">
                <a:latin typeface="Montserrat"/>
                <a:ea typeface="Montserrat"/>
                <a:cs typeface="Montserrat"/>
                <a:sym typeface="Montserrat"/>
              </a:defRPr>
            </a:lvl2pPr>
            <a:lvl3pPr lvl="2">
              <a:spcBef>
                <a:spcPts val="0"/>
              </a:spcBef>
              <a:spcAft>
                <a:spcPts val="0"/>
              </a:spcAft>
              <a:buSzPts val="2100"/>
              <a:buFont typeface="Montserrat"/>
              <a:buNone/>
              <a:defRPr sz="2800" b="1">
                <a:latin typeface="Montserrat"/>
                <a:ea typeface="Montserrat"/>
                <a:cs typeface="Montserrat"/>
                <a:sym typeface="Montserrat"/>
              </a:defRPr>
            </a:lvl3pPr>
            <a:lvl4pPr lvl="3">
              <a:spcBef>
                <a:spcPts val="0"/>
              </a:spcBef>
              <a:spcAft>
                <a:spcPts val="0"/>
              </a:spcAft>
              <a:buSzPts val="2100"/>
              <a:buFont typeface="Montserrat"/>
              <a:buNone/>
              <a:defRPr sz="2800" b="1">
                <a:latin typeface="Montserrat"/>
                <a:ea typeface="Montserrat"/>
                <a:cs typeface="Montserrat"/>
                <a:sym typeface="Montserrat"/>
              </a:defRPr>
            </a:lvl4pPr>
            <a:lvl5pPr lvl="4">
              <a:spcBef>
                <a:spcPts val="0"/>
              </a:spcBef>
              <a:spcAft>
                <a:spcPts val="0"/>
              </a:spcAft>
              <a:buSzPts val="2100"/>
              <a:buFont typeface="Montserrat"/>
              <a:buNone/>
              <a:defRPr sz="2800" b="1">
                <a:latin typeface="Montserrat"/>
                <a:ea typeface="Montserrat"/>
                <a:cs typeface="Montserrat"/>
                <a:sym typeface="Montserrat"/>
              </a:defRPr>
            </a:lvl5pPr>
            <a:lvl6pPr lvl="5">
              <a:spcBef>
                <a:spcPts val="0"/>
              </a:spcBef>
              <a:spcAft>
                <a:spcPts val="0"/>
              </a:spcAft>
              <a:buSzPts val="2100"/>
              <a:buFont typeface="Montserrat"/>
              <a:buNone/>
              <a:defRPr sz="2800" b="1">
                <a:latin typeface="Montserrat"/>
                <a:ea typeface="Montserrat"/>
                <a:cs typeface="Montserrat"/>
                <a:sym typeface="Montserrat"/>
              </a:defRPr>
            </a:lvl6pPr>
            <a:lvl7pPr lvl="6">
              <a:spcBef>
                <a:spcPts val="0"/>
              </a:spcBef>
              <a:spcAft>
                <a:spcPts val="0"/>
              </a:spcAft>
              <a:buSzPts val="2100"/>
              <a:buFont typeface="Montserrat"/>
              <a:buNone/>
              <a:defRPr sz="2800" b="1">
                <a:latin typeface="Montserrat"/>
                <a:ea typeface="Montserrat"/>
                <a:cs typeface="Montserrat"/>
                <a:sym typeface="Montserrat"/>
              </a:defRPr>
            </a:lvl7pPr>
            <a:lvl8pPr lvl="7">
              <a:spcBef>
                <a:spcPts val="0"/>
              </a:spcBef>
              <a:spcAft>
                <a:spcPts val="0"/>
              </a:spcAft>
              <a:buSzPts val="2100"/>
              <a:buFont typeface="Montserrat"/>
              <a:buNone/>
              <a:defRPr sz="2800" b="1">
                <a:latin typeface="Montserrat"/>
                <a:ea typeface="Montserrat"/>
                <a:cs typeface="Montserrat"/>
                <a:sym typeface="Montserrat"/>
              </a:defRPr>
            </a:lvl8pPr>
            <a:lvl9pPr lvl="8">
              <a:spcBef>
                <a:spcPts val="0"/>
              </a:spcBef>
              <a:spcAft>
                <a:spcPts val="0"/>
              </a:spcAft>
              <a:buSzPts val="2100"/>
              <a:buFont typeface="Montserrat"/>
              <a:buNone/>
              <a:defRPr sz="2800" b="1">
                <a:latin typeface="Montserrat"/>
                <a:ea typeface="Montserrat"/>
                <a:cs typeface="Montserrat"/>
                <a:sym typeface="Montserrat"/>
              </a:defRPr>
            </a:lvl9pPr>
          </a:lstStyle>
          <a:p>
            <a:endParaRPr/>
          </a:p>
        </p:txBody>
      </p:sp>
      <p:sp>
        <p:nvSpPr>
          <p:cNvPr id="41" name="Google Shape;41;p9"/>
          <p:cNvSpPr txBox="1">
            <a:spLocks noGrp="1"/>
          </p:cNvSpPr>
          <p:nvPr>
            <p:ph type="body" idx="1"/>
          </p:nvPr>
        </p:nvSpPr>
        <p:spPr>
          <a:xfrm>
            <a:off x="2819751" y="2368204"/>
            <a:ext cx="6553600" cy="37384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Clr>
                <a:schemeClr val="lt1"/>
              </a:buClr>
              <a:buSzPts val="1400"/>
              <a:buChar char="●"/>
              <a:defRPr sz="1867">
                <a:solidFill>
                  <a:schemeClr val="lt1"/>
                </a:solidFill>
              </a:defRPr>
            </a:lvl1pPr>
            <a:lvl2pPr marL="1219170" lvl="1" indent="-389457">
              <a:spcBef>
                <a:spcPts val="2133"/>
              </a:spcBef>
              <a:spcAft>
                <a:spcPts val="0"/>
              </a:spcAft>
              <a:buClr>
                <a:schemeClr val="lt1"/>
              </a:buClr>
              <a:buSzPts val="1000"/>
              <a:buChar char="○"/>
              <a:defRPr sz="1333">
                <a:solidFill>
                  <a:schemeClr val="lt1"/>
                </a:solidFill>
              </a:defRPr>
            </a:lvl2pPr>
            <a:lvl3pPr marL="1828754" lvl="2" indent="-389457">
              <a:spcBef>
                <a:spcPts val="2133"/>
              </a:spcBef>
              <a:spcAft>
                <a:spcPts val="0"/>
              </a:spcAft>
              <a:buClr>
                <a:schemeClr val="lt1"/>
              </a:buClr>
              <a:buSzPts val="1000"/>
              <a:buChar char="■"/>
              <a:defRPr sz="1333">
                <a:solidFill>
                  <a:schemeClr val="lt1"/>
                </a:solidFill>
              </a:defRPr>
            </a:lvl3pPr>
            <a:lvl4pPr marL="2438339" lvl="3" indent="-389457">
              <a:spcBef>
                <a:spcPts val="2133"/>
              </a:spcBef>
              <a:spcAft>
                <a:spcPts val="0"/>
              </a:spcAft>
              <a:buClr>
                <a:schemeClr val="lt1"/>
              </a:buClr>
              <a:buSzPts val="1000"/>
              <a:buChar char="●"/>
              <a:defRPr sz="1333">
                <a:solidFill>
                  <a:schemeClr val="lt1"/>
                </a:solidFill>
              </a:defRPr>
            </a:lvl4pPr>
            <a:lvl5pPr marL="3047924" lvl="4" indent="-389457">
              <a:spcBef>
                <a:spcPts val="2133"/>
              </a:spcBef>
              <a:spcAft>
                <a:spcPts val="0"/>
              </a:spcAft>
              <a:buClr>
                <a:schemeClr val="lt1"/>
              </a:buClr>
              <a:buSzPts val="1000"/>
              <a:buChar char="○"/>
              <a:defRPr sz="1333">
                <a:solidFill>
                  <a:schemeClr val="lt1"/>
                </a:solidFill>
              </a:defRPr>
            </a:lvl5pPr>
            <a:lvl6pPr marL="3657509" lvl="5" indent="-389457">
              <a:spcBef>
                <a:spcPts val="2133"/>
              </a:spcBef>
              <a:spcAft>
                <a:spcPts val="0"/>
              </a:spcAft>
              <a:buClr>
                <a:schemeClr val="lt1"/>
              </a:buClr>
              <a:buSzPts val="1000"/>
              <a:buChar char="■"/>
              <a:defRPr sz="1333">
                <a:solidFill>
                  <a:schemeClr val="lt1"/>
                </a:solidFill>
              </a:defRPr>
            </a:lvl6pPr>
            <a:lvl7pPr marL="4267093" lvl="6" indent="-389457">
              <a:spcBef>
                <a:spcPts val="2133"/>
              </a:spcBef>
              <a:spcAft>
                <a:spcPts val="0"/>
              </a:spcAft>
              <a:buClr>
                <a:schemeClr val="lt1"/>
              </a:buClr>
              <a:buSzPts val="1000"/>
              <a:buChar char="●"/>
              <a:defRPr sz="1333">
                <a:solidFill>
                  <a:schemeClr val="lt1"/>
                </a:solidFill>
              </a:defRPr>
            </a:lvl7pPr>
            <a:lvl8pPr marL="4876678" lvl="7" indent="-389457">
              <a:spcBef>
                <a:spcPts val="2133"/>
              </a:spcBef>
              <a:spcAft>
                <a:spcPts val="0"/>
              </a:spcAft>
              <a:buClr>
                <a:schemeClr val="lt1"/>
              </a:buClr>
              <a:buSzPts val="1000"/>
              <a:buChar char="○"/>
              <a:defRPr sz="1333">
                <a:solidFill>
                  <a:schemeClr val="lt1"/>
                </a:solidFill>
              </a:defRPr>
            </a:lvl8pPr>
            <a:lvl9pPr marL="5486263" lvl="8" indent="-389457">
              <a:spcBef>
                <a:spcPts val="2133"/>
              </a:spcBef>
              <a:spcAft>
                <a:spcPts val="2133"/>
              </a:spcAft>
              <a:buClr>
                <a:schemeClr val="lt1"/>
              </a:buClr>
              <a:buSzPts val="1000"/>
              <a:buChar char="■"/>
              <a:defRPr sz="1333">
                <a:solidFill>
                  <a:schemeClr val="lt1"/>
                </a:solidFill>
              </a:defRPr>
            </a:lvl9pPr>
          </a:lstStyle>
          <a:p>
            <a:endParaRPr/>
          </a:p>
        </p:txBody>
      </p:sp>
    </p:spTree>
    <p:extLst>
      <p:ext uri="{BB962C8B-B14F-4D97-AF65-F5344CB8AC3E}">
        <p14:creationId xmlns:p14="http://schemas.microsoft.com/office/powerpoint/2010/main" val="132164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3B75E0-C7D0-4BA8-A774-DBBFBF2BFA8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F343A10-2E3B-4524-B6ED-165FC344A6A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6E0241F-F51C-4813-AF57-4428B25E9DD0}"/>
              </a:ext>
            </a:extLst>
          </p:cNvPr>
          <p:cNvSpPr>
            <a:spLocks noGrp="1"/>
          </p:cNvSpPr>
          <p:nvPr>
            <p:ph type="dt" sz="half" idx="10"/>
          </p:nvPr>
        </p:nvSpPr>
        <p:spPr/>
        <p:txBody>
          <a:bodyPr/>
          <a:lstStyle/>
          <a:p>
            <a:fld id="{EBD322C8-163C-4CEF-A0DF-C7796A7CB6CE}" type="datetimeFigureOut">
              <a:rPr lang="ru-RU" smtClean="0"/>
              <a:t>10.05.2022</a:t>
            </a:fld>
            <a:endParaRPr lang="ru-RU" dirty="0"/>
          </a:p>
        </p:txBody>
      </p:sp>
      <p:sp>
        <p:nvSpPr>
          <p:cNvPr id="5" name="Нижний колонтитул 4">
            <a:extLst>
              <a:ext uri="{FF2B5EF4-FFF2-40B4-BE49-F238E27FC236}">
                <a16:creationId xmlns:a16="http://schemas.microsoft.com/office/drawing/2014/main" id="{D79D0B7C-CD9D-4926-BFD7-5A0A95994E1D}"/>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CEC1DC0C-F53C-4A83-AA5D-E0AC3A707CB0}"/>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70438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9514BE-96F4-4F07-8C7B-7C3F6F179B0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776F93C-5EBC-4892-86A7-605E91F0D6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24662ED-C1EA-4391-801D-0B188234C2A2}"/>
              </a:ext>
            </a:extLst>
          </p:cNvPr>
          <p:cNvSpPr>
            <a:spLocks noGrp="1"/>
          </p:cNvSpPr>
          <p:nvPr>
            <p:ph type="dt" sz="half" idx="10"/>
          </p:nvPr>
        </p:nvSpPr>
        <p:spPr/>
        <p:txBody>
          <a:bodyPr/>
          <a:lstStyle/>
          <a:p>
            <a:fld id="{EBD322C8-163C-4CEF-A0DF-C7796A7CB6CE}" type="datetimeFigureOut">
              <a:rPr lang="ru-RU" smtClean="0"/>
              <a:t>10.05.2022</a:t>
            </a:fld>
            <a:endParaRPr lang="ru-RU" dirty="0"/>
          </a:p>
        </p:txBody>
      </p:sp>
      <p:sp>
        <p:nvSpPr>
          <p:cNvPr id="5" name="Нижний колонтитул 4">
            <a:extLst>
              <a:ext uri="{FF2B5EF4-FFF2-40B4-BE49-F238E27FC236}">
                <a16:creationId xmlns:a16="http://schemas.microsoft.com/office/drawing/2014/main" id="{FF0FAE82-B8A4-40A0-B933-369984D99860}"/>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EA481968-0D07-42D9-8359-23E971C72834}"/>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71343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BE7FB3-30E9-4880-BB3D-9A51B643B90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1243C96-F1EE-442D-88CE-1B83E91E99A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BF0A2D4C-9F5B-4432-8632-4B218A6DCA5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BA9C451-74D9-4BFE-BBA1-F0ADF61D4498}"/>
              </a:ext>
            </a:extLst>
          </p:cNvPr>
          <p:cNvSpPr>
            <a:spLocks noGrp="1"/>
          </p:cNvSpPr>
          <p:nvPr>
            <p:ph type="dt" sz="half" idx="10"/>
          </p:nvPr>
        </p:nvSpPr>
        <p:spPr/>
        <p:txBody>
          <a:bodyPr/>
          <a:lstStyle/>
          <a:p>
            <a:fld id="{EBD322C8-163C-4CEF-A0DF-C7796A7CB6CE}" type="datetimeFigureOut">
              <a:rPr lang="ru-RU" smtClean="0"/>
              <a:t>10.05.2022</a:t>
            </a:fld>
            <a:endParaRPr lang="ru-RU" dirty="0"/>
          </a:p>
        </p:txBody>
      </p:sp>
      <p:sp>
        <p:nvSpPr>
          <p:cNvPr id="6" name="Нижний колонтитул 5">
            <a:extLst>
              <a:ext uri="{FF2B5EF4-FFF2-40B4-BE49-F238E27FC236}">
                <a16:creationId xmlns:a16="http://schemas.microsoft.com/office/drawing/2014/main" id="{CF853DA0-3FAE-4466-B587-3390490203E8}"/>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D92A10D1-09EC-41DB-928E-8FB7AB2D3029}"/>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93571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A50DE9-C1FE-4F95-AD35-31E83DD3BF8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78C4BD9-263F-41DD-9584-EA6AE6FBBB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66AF435-283A-4182-9B99-2DE36868155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19F2BC8-AC3D-495E-BD5F-D78C7F1EA3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C231FF6-6D7C-47EB-AC79-E8A16C4DB071}"/>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CFFB653-15C1-41AA-9786-D221D8172CF2}"/>
              </a:ext>
            </a:extLst>
          </p:cNvPr>
          <p:cNvSpPr>
            <a:spLocks noGrp="1"/>
          </p:cNvSpPr>
          <p:nvPr>
            <p:ph type="dt" sz="half" idx="10"/>
          </p:nvPr>
        </p:nvSpPr>
        <p:spPr/>
        <p:txBody>
          <a:bodyPr/>
          <a:lstStyle/>
          <a:p>
            <a:fld id="{EBD322C8-163C-4CEF-A0DF-C7796A7CB6CE}" type="datetimeFigureOut">
              <a:rPr lang="ru-RU" smtClean="0"/>
              <a:t>10.05.2022</a:t>
            </a:fld>
            <a:endParaRPr lang="ru-RU" dirty="0"/>
          </a:p>
        </p:txBody>
      </p:sp>
      <p:sp>
        <p:nvSpPr>
          <p:cNvPr id="8" name="Нижний колонтитул 7">
            <a:extLst>
              <a:ext uri="{FF2B5EF4-FFF2-40B4-BE49-F238E27FC236}">
                <a16:creationId xmlns:a16="http://schemas.microsoft.com/office/drawing/2014/main" id="{7917FB9A-357C-4512-A7AC-4BB1F51254DF}"/>
              </a:ext>
            </a:extLst>
          </p:cNvPr>
          <p:cNvSpPr>
            <a:spLocks noGrp="1"/>
          </p:cNvSpPr>
          <p:nvPr>
            <p:ph type="ftr" sz="quarter" idx="11"/>
          </p:nvPr>
        </p:nvSpPr>
        <p:spPr/>
        <p:txBody>
          <a:bodyPr/>
          <a:lstStyle/>
          <a:p>
            <a:endParaRPr lang="ru-RU" dirty="0"/>
          </a:p>
        </p:txBody>
      </p:sp>
      <p:sp>
        <p:nvSpPr>
          <p:cNvPr id="9" name="Номер слайда 8">
            <a:extLst>
              <a:ext uri="{FF2B5EF4-FFF2-40B4-BE49-F238E27FC236}">
                <a16:creationId xmlns:a16="http://schemas.microsoft.com/office/drawing/2014/main" id="{6CF91B83-4C27-4384-BA2E-D3E7D29A05FC}"/>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60346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66F732-4C6D-4F66-A919-C77C0610F0A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F6DECEC-B919-4F01-B481-22E0151454E0}"/>
              </a:ext>
            </a:extLst>
          </p:cNvPr>
          <p:cNvSpPr>
            <a:spLocks noGrp="1"/>
          </p:cNvSpPr>
          <p:nvPr>
            <p:ph type="dt" sz="half" idx="10"/>
          </p:nvPr>
        </p:nvSpPr>
        <p:spPr/>
        <p:txBody>
          <a:bodyPr/>
          <a:lstStyle/>
          <a:p>
            <a:fld id="{EBD322C8-163C-4CEF-A0DF-C7796A7CB6CE}" type="datetimeFigureOut">
              <a:rPr lang="ru-RU" smtClean="0"/>
              <a:t>10.05.2022</a:t>
            </a:fld>
            <a:endParaRPr lang="ru-RU" dirty="0"/>
          </a:p>
        </p:txBody>
      </p:sp>
      <p:sp>
        <p:nvSpPr>
          <p:cNvPr id="4" name="Нижний колонтитул 3">
            <a:extLst>
              <a:ext uri="{FF2B5EF4-FFF2-40B4-BE49-F238E27FC236}">
                <a16:creationId xmlns:a16="http://schemas.microsoft.com/office/drawing/2014/main" id="{82D14E85-EE98-43AA-9755-79D4D176899D}"/>
              </a:ext>
            </a:extLst>
          </p:cNvPr>
          <p:cNvSpPr>
            <a:spLocks noGrp="1"/>
          </p:cNvSpPr>
          <p:nvPr>
            <p:ph type="ftr" sz="quarter" idx="11"/>
          </p:nvPr>
        </p:nvSpPr>
        <p:spPr/>
        <p:txBody>
          <a:bodyPr/>
          <a:lstStyle/>
          <a:p>
            <a:endParaRPr lang="ru-RU" dirty="0"/>
          </a:p>
        </p:txBody>
      </p:sp>
      <p:sp>
        <p:nvSpPr>
          <p:cNvPr id="5" name="Номер слайда 4">
            <a:extLst>
              <a:ext uri="{FF2B5EF4-FFF2-40B4-BE49-F238E27FC236}">
                <a16:creationId xmlns:a16="http://schemas.microsoft.com/office/drawing/2014/main" id="{A0AAA183-45E1-47D6-82B0-30364415BFD2}"/>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3799787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39D4CBE-DF8A-4454-AB5A-5FB9B88F78C3}"/>
              </a:ext>
            </a:extLst>
          </p:cNvPr>
          <p:cNvSpPr>
            <a:spLocks noGrp="1"/>
          </p:cNvSpPr>
          <p:nvPr>
            <p:ph type="dt" sz="half" idx="10"/>
          </p:nvPr>
        </p:nvSpPr>
        <p:spPr/>
        <p:txBody>
          <a:bodyPr/>
          <a:lstStyle/>
          <a:p>
            <a:fld id="{EBD322C8-163C-4CEF-A0DF-C7796A7CB6CE}" type="datetimeFigureOut">
              <a:rPr lang="ru-RU" smtClean="0"/>
              <a:t>10.05.2022</a:t>
            </a:fld>
            <a:endParaRPr lang="ru-RU" dirty="0"/>
          </a:p>
        </p:txBody>
      </p:sp>
      <p:sp>
        <p:nvSpPr>
          <p:cNvPr id="3" name="Нижний колонтитул 2">
            <a:extLst>
              <a:ext uri="{FF2B5EF4-FFF2-40B4-BE49-F238E27FC236}">
                <a16:creationId xmlns:a16="http://schemas.microsoft.com/office/drawing/2014/main" id="{17154974-9210-4A06-91FF-D4B3B723F248}"/>
              </a:ext>
            </a:extLst>
          </p:cNvPr>
          <p:cNvSpPr>
            <a:spLocks noGrp="1"/>
          </p:cNvSpPr>
          <p:nvPr>
            <p:ph type="ftr" sz="quarter" idx="11"/>
          </p:nvPr>
        </p:nvSpPr>
        <p:spPr/>
        <p:txBody>
          <a:bodyPr/>
          <a:lstStyle/>
          <a:p>
            <a:endParaRPr lang="ru-RU" dirty="0"/>
          </a:p>
        </p:txBody>
      </p:sp>
      <p:sp>
        <p:nvSpPr>
          <p:cNvPr id="4" name="Номер слайда 3">
            <a:extLst>
              <a:ext uri="{FF2B5EF4-FFF2-40B4-BE49-F238E27FC236}">
                <a16:creationId xmlns:a16="http://schemas.microsoft.com/office/drawing/2014/main" id="{B77217BF-D0C8-4708-9CD2-A5E2F3C48D34}"/>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91977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46A3BA-3EBC-44E8-8D67-EF64414132D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CCC18A9-2514-43BA-83CE-40D0C7DA9B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4CCC095-90BE-4193-BB96-28DFBDEF4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A9C497-D0AF-4679-964F-592C1EFF37A8}"/>
              </a:ext>
            </a:extLst>
          </p:cNvPr>
          <p:cNvSpPr>
            <a:spLocks noGrp="1"/>
          </p:cNvSpPr>
          <p:nvPr>
            <p:ph type="dt" sz="half" idx="10"/>
          </p:nvPr>
        </p:nvSpPr>
        <p:spPr/>
        <p:txBody>
          <a:bodyPr/>
          <a:lstStyle/>
          <a:p>
            <a:fld id="{EBD322C8-163C-4CEF-A0DF-C7796A7CB6CE}" type="datetimeFigureOut">
              <a:rPr lang="ru-RU" smtClean="0"/>
              <a:t>10.05.2022</a:t>
            </a:fld>
            <a:endParaRPr lang="ru-RU" dirty="0"/>
          </a:p>
        </p:txBody>
      </p:sp>
      <p:sp>
        <p:nvSpPr>
          <p:cNvPr id="6" name="Нижний колонтитул 5">
            <a:extLst>
              <a:ext uri="{FF2B5EF4-FFF2-40B4-BE49-F238E27FC236}">
                <a16:creationId xmlns:a16="http://schemas.microsoft.com/office/drawing/2014/main" id="{7193412C-7C22-4561-93FB-5FA9F0BB4816}"/>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846153BB-6C21-4C8B-BE11-D1751B8A987B}"/>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274823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A231C4-40F3-4CDE-A633-B08DD5832BA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C426856-397E-4CE3-A5C0-CA6522C0D1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a:extLst>
              <a:ext uri="{FF2B5EF4-FFF2-40B4-BE49-F238E27FC236}">
                <a16:creationId xmlns:a16="http://schemas.microsoft.com/office/drawing/2014/main" id="{3C544CAC-B53F-46E0-9837-F5A515AF29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41A3310-D08C-4C3C-95CF-00481545F6DB}"/>
              </a:ext>
            </a:extLst>
          </p:cNvPr>
          <p:cNvSpPr>
            <a:spLocks noGrp="1"/>
          </p:cNvSpPr>
          <p:nvPr>
            <p:ph type="dt" sz="half" idx="10"/>
          </p:nvPr>
        </p:nvSpPr>
        <p:spPr/>
        <p:txBody>
          <a:bodyPr/>
          <a:lstStyle/>
          <a:p>
            <a:fld id="{EBD322C8-163C-4CEF-A0DF-C7796A7CB6CE}" type="datetimeFigureOut">
              <a:rPr lang="ru-RU" smtClean="0"/>
              <a:t>10.05.2022</a:t>
            </a:fld>
            <a:endParaRPr lang="ru-RU" dirty="0"/>
          </a:p>
        </p:txBody>
      </p:sp>
      <p:sp>
        <p:nvSpPr>
          <p:cNvPr id="6" name="Нижний колонтитул 5">
            <a:extLst>
              <a:ext uri="{FF2B5EF4-FFF2-40B4-BE49-F238E27FC236}">
                <a16:creationId xmlns:a16="http://schemas.microsoft.com/office/drawing/2014/main" id="{50D47AA8-2765-4E5A-B66C-15D27CD41AC2}"/>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FB347B99-CD7E-4EED-AF0D-5AF1C0A8F87C}"/>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70699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24D90D-4F80-4B6F-AF4F-B926267DCF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ABE774F-7094-43CF-8345-4728CB1303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970CD55-D875-4415-AF01-C183C0BDD5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322C8-163C-4CEF-A0DF-C7796A7CB6CE}" type="datetimeFigureOut">
              <a:rPr lang="ru-RU" smtClean="0"/>
              <a:t>10.05.2022</a:t>
            </a:fld>
            <a:endParaRPr lang="ru-RU" dirty="0"/>
          </a:p>
        </p:txBody>
      </p:sp>
      <p:sp>
        <p:nvSpPr>
          <p:cNvPr id="5" name="Нижний колонтитул 4">
            <a:extLst>
              <a:ext uri="{FF2B5EF4-FFF2-40B4-BE49-F238E27FC236}">
                <a16:creationId xmlns:a16="http://schemas.microsoft.com/office/drawing/2014/main" id="{DB656468-54A5-40EE-8772-D247CFB08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a:extLst>
              <a:ext uri="{FF2B5EF4-FFF2-40B4-BE49-F238E27FC236}">
                <a16:creationId xmlns:a16="http://schemas.microsoft.com/office/drawing/2014/main" id="{8E515388-77B1-495F-A0B9-2229DB78A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BCD9B-E824-4837-B1AB-D2CC755967AF}" type="slidenum">
              <a:rPr lang="ru-RU" smtClean="0"/>
              <a:t>‹#›</a:t>
            </a:fld>
            <a:endParaRPr lang="ru-RU" dirty="0"/>
          </a:p>
        </p:txBody>
      </p:sp>
    </p:spTree>
    <p:extLst>
      <p:ext uri="{BB962C8B-B14F-4D97-AF65-F5344CB8AC3E}">
        <p14:creationId xmlns:p14="http://schemas.microsoft.com/office/powerpoint/2010/main" val="522991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6"/>
          <p:cNvSpPr txBox="1">
            <a:spLocks noGrp="1"/>
          </p:cNvSpPr>
          <p:nvPr>
            <p:ph type="title"/>
          </p:nvPr>
        </p:nvSpPr>
        <p:spPr>
          <a:xfrm>
            <a:off x="890000" y="2235000"/>
            <a:ext cx="10412000" cy="1154800"/>
          </a:xfrm>
          <a:prstGeom prst="rect">
            <a:avLst/>
          </a:prstGeom>
        </p:spPr>
        <p:txBody>
          <a:bodyPr spcFirstLastPara="1" vert="horz" wrap="square" lIns="121900" tIns="121900" rIns="121900" bIns="121900" rtlCol="0" anchor="b" anchorCtr="0">
            <a:noAutofit/>
          </a:bodyPr>
          <a:lstStyle/>
          <a:p>
            <a:pPr lvl="0"/>
            <a:r>
              <a:rPr lang="ru" sz="7000" dirty="0">
                <a:solidFill>
                  <a:schemeClr val="accent2"/>
                </a:solidFill>
                <a:latin typeface="Garamond" panose="02020404030301010803" pitchFamily="18" charset="0"/>
                <a:ea typeface="Ubuntu"/>
                <a:cs typeface="Ubuntu"/>
                <a:sym typeface="Ubuntu"/>
              </a:rPr>
              <a:t>The game of TV-Tennis</a:t>
            </a:r>
            <a:endParaRPr sz="7000" dirty="0">
              <a:solidFill>
                <a:schemeClr val="accent2"/>
              </a:solidFill>
              <a:latin typeface="Garamond" panose="02020404030301010803" pitchFamily="18" charset="0"/>
            </a:endParaRPr>
          </a:p>
        </p:txBody>
      </p:sp>
      <p:sp>
        <p:nvSpPr>
          <p:cNvPr id="271" name="Google Shape;271;p46"/>
          <p:cNvSpPr txBox="1">
            <a:spLocks noGrp="1"/>
          </p:cNvSpPr>
          <p:nvPr>
            <p:ph type="subTitle" idx="1"/>
          </p:nvPr>
        </p:nvSpPr>
        <p:spPr>
          <a:xfrm>
            <a:off x="3215012" y="5503702"/>
            <a:ext cx="8086988" cy="586705"/>
          </a:xfrm>
          <a:prstGeom prst="rect">
            <a:avLst/>
          </a:prstGeom>
        </p:spPr>
        <p:txBody>
          <a:bodyPr spcFirstLastPara="1" vert="horz" wrap="square" lIns="121900" tIns="121900" rIns="121900" bIns="121900" rtlCol="0" anchor="t" anchorCtr="0">
            <a:noAutofit/>
          </a:bodyPr>
          <a:lstStyle/>
          <a:p>
            <a:pPr marL="0" indent="0"/>
            <a:r>
              <a:rPr lang="en-US" sz="2500" dirty="0">
                <a:latin typeface="Garamond" panose="02020404030301010803" pitchFamily="18" charset="0"/>
              </a:rPr>
              <a:t>Maxim </a:t>
            </a:r>
            <a:r>
              <a:rPr lang="en-US" sz="2500" dirty="0" err="1">
                <a:latin typeface="Garamond" panose="02020404030301010803" pitchFamily="18" charset="0"/>
              </a:rPr>
              <a:t>Chernyshov</a:t>
            </a:r>
            <a:r>
              <a:rPr lang="en-US" sz="2500" dirty="0">
                <a:latin typeface="Garamond" panose="02020404030301010803" pitchFamily="18" charset="0"/>
              </a:rPr>
              <a:t>, Timofey </a:t>
            </a:r>
            <a:r>
              <a:rPr lang="en-US" sz="2500" dirty="0" err="1">
                <a:latin typeface="Garamond" panose="02020404030301010803" pitchFamily="18" charset="0"/>
              </a:rPr>
              <a:t>Khrapovitskiy</a:t>
            </a:r>
            <a:r>
              <a:rPr lang="en-US" sz="2500" dirty="0">
                <a:latin typeface="Garamond" panose="02020404030301010803" pitchFamily="18" charset="0"/>
              </a:rPr>
              <a:t>, Artyom Solovyov</a:t>
            </a:r>
            <a:endParaRPr lang="ru-RU" sz="2500" dirty="0">
              <a:latin typeface="Garamond" panose="020204040303010108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287659" y="1193181"/>
            <a:ext cx="6553600" cy="853600"/>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Game rules</a:t>
            </a:r>
            <a:endParaRPr sz="3500" dirty="0">
              <a:latin typeface="Garamond" panose="02020404030301010803" pitchFamily="18" charset="0"/>
            </a:endParaRPr>
          </a:p>
        </p:txBody>
      </p:sp>
      <p:sp>
        <p:nvSpPr>
          <p:cNvPr id="201" name="Google Shape;201;p38"/>
          <p:cNvSpPr txBox="1">
            <a:spLocks noGrp="1"/>
          </p:cNvSpPr>
          <p:nvPr>
            <p:ph type="body" idx="1"/>
          </p:nvPr>
        </p:nvSpPr>
        <p:spPr>
          <a:xfrm>
            <a:off x="125835" y="1935780"/>
            <a:ext cx="6720731" cy="3738400"/>
          </a:xfrm>
          <a:prstGeom prst="rect">
            <a:avLst/>
          </a:prstGeom>
        </p:spPr>
        <p:txBody>
          <a:bodyPr spcFirstLastPara="1" vert="horz" wrap="square" lIns="121900" tIns="121900" rIns="121900" bIns="121900" rtlCol="0" anchor="t" anchorCtr="0">
            <a:noAutofit/>
          </a:bodyPr>
          <a:lstStyle/>
          <a:p>
            <a:pPr marL="0" indent="0" algn="just">
              <a:buClr>
                <a:schemeClr val="dk1"/>
              </a:buClr>
              <a:buSzPts val="1100"/>
              <a:buNone/>
            </a:pPr>
            <a:r>
              <a:rPr lang="en-US" sz="2800" dirty="0">
                <a:latin typeface="Garamond" panose="02020404030301010803" pitchFamily="18" charset="0"/>
              </a:rPr>
              <a:t>The game consists of two rackets and a ball which bounces off them. If a ball touches a wall, the player, the opposite of that wall receives a point. The rackets move only vertically, while the ball also can move left or right. The game is also known as “Pong” and it was released in 1972.</a:t>
            </a:r>
            <a:endParaRPr sz="2800" dirty="0">
              <a:latin typeface="Garamond" panose="02020404030301010803" pitchFamily="18" charset="0"/>
            </a:endParaRPr>
          </a:p>
        </p:txBody>
      </p:sp>
      <p:pic>
        <p:nvPicPr>
          <p:cNvPr id="1028" name="Picture 4" descr="Lets play Tennis! Retro video game. | Childhood memories, Memories, Pong">
            <a:extLst>
              <a:ext uri="{FF2B5EF4-FFF2-40B4-BE49-F238E27FC236}">
                <a16:creationId xmlns:a16="http://schemas.microsoft.com/office/drawing/2014/main" id="{626EDD53-8D6A-4520-AFF4-05B76179B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6566" y="2037420"/>
            <a:ext cx="5057775"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60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92278" y="285750"/>
            <a:ext cx="4957893" cy="1607456"/>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200" dirty="0">
                <a:latin typeface="Garamond" panose="02020404030301010803" pitchFamily="18" charset="0"/>
              </a:rPr>
              <a:t>The display panel</a:t>
            </a:r>
            <a:endParaRPr sz="3200" dirty="0">
              <a:latin typeface="Garamond" panose="02020404030301010803" pitchFamily="18" charset="0"/>
            </a:endParaRPr>
          </a:p>
        </p:txBody>
      </p:sp>
      <p:sp>
        <p:nvSpPr>
          <p:cNvPr id="201" name="Google Shape;201;p38"/>
          <p:cNvSpPr txBox="1">
            <a:spLocks noGrp="1"/>
          </p:cNvSpPr>
          <p:nvPr>
            <p:ph type="body" idx="1"/>
          </p:nvPr>
        </p:nvSpPr>
        <p:spPr>
          <a:xfrm>
            <a:off x="92278" y="1893206"/>
            <a:ext cx="4957893" cy="37384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The display panel consists of 1024 pixels (32x32). A ball is a pixel, and a racket is 3 pixels long and 1 pixel wide. Below the screen there are 32 </a:t>
            </a:r>
            <a:r>
              <a:rPr lang="en-US" sz="2500" dirty="0" err="1">
                <a:latin typeface="Garamond" panose="02020404030301010803" pitchFamily="18" charset="0"/>
              </a:rPr>
              <a:t>videochips</a:t>
            </a:r>
            <a:r>
              <a:rPr lang="en-US" sz="2500" dirty="0">
                <a:latin typeface="Garamond" panose="02020404030301010803" pitchFamily="18" charset="0"/>
              </a:rPr>
              <a:t> connected into 4 video sections, 8 </a:t>
            </a:r>
            <a:r>
              <a:rPr lang="en-US" sz="2500" dirty="0" err="1">
                <a:latin typeface="Garamond" panose="02020404030301010803" pitchFamily="18" charset="0"/>
              </a:rPr>
              <a:t>videochips</a:t>
            </a:r>
            <a:r>
              <a:rPr lang="en-US" sz="2500" dirty="0">
                <a:latin typeface="Garamond" panose="02020404030301010803" pitchFamily="18" charset="0"/>
              </a:rPr>
              <a:t> each. This video subsystem displays the bats, the ball and the background.</a:t>
            </a:r>
          </a:p>
          <a:p>
            <a:pPr marL="0" indent="0">
              <a:buClr>
                <a:schemeClr val="dk1"/>
              </a:buClr>
              <a:buSzPts val="1100"/>
              <a:buNone/>
            </a:pPr>
            <a:endParaRPr lang="en-US" dirty="0"/>
          </a:p>
          <a:p>
            <a:pPr marL="0" indent="0">
              <a:buClr>
                <a:schemeClr val="dk1"/>
              </a:buClr>
              <a:buSzPts val="1100"/>
              <a:buNone/>
            </a:pPr>
            <a:endParaRPr lang="en-US" dirty="0"/>
          </a:p>
          <a:p>
            <a:pPr marL="0" indent="0">
              <a:buClr>
                <a:schemeClr val="dk1"/>
              </a:buClr>
              <a:buSzPts val="1100"/>
              <a:buNone/>
            </a:pPr>
            <a:r>
              <a:rPr lang="en-US" dirty="0"/>
              <a:t> </a:t>
            </a:r>
            <a:endParaRPr dirty="0"/>
          </a:p>
        </p:txBody>
      </p:sp>
      <p:pic>
        <p:nvPicPr>
          <p:cNvPr id="3" name="Рисунок 2">
            <a:extLst>
              <a:ext uri="{FF2B5EF4-FFF2-40B4-BE49-F238E27FC236}">
                <a16:creationId xmlns:a16="http://schemas.microsoft.com/office/drawing/2014/main" id="{CA4151CE-9290-4C31-8307-9127390B794B}"/>
              </a:ext>
            </a:extLst>
          </p:cNvPr>
          <p:cNvPicPr>
            <a:picLocks noChangeAspect="1"/>
          </p:cNvPicPr>
          <p:nvPr/>
        </p:nvPicPr>
        <p:blipFill>
          <a:blip r:embed="rId3"/>
          <a:stretch>
            <a:fillRect/>
          </a:stretch>
        </p:blipFill>
        <p:spPr>
          <a:xfrm>
            <a:off x="5118101" y="285750"/>
            <a:ext cx="7073900" cy="6286500"/>
          </a:xfrm>
          <a:prstGeom prst="rect">
            <a:avLst/>
          </a:prstGeom>
        </p:spPr>
      </p:pic>
    </p:spTree>
    <p:extLst>
      <p:ext uri="{BB962C8B-B14F-4D97-AF65-F5344CB8AC3E}">
        <p14:creationId xmlns:p14="http://schemas.microsoft.com/office/powerpoint/2010/main" val="207087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30D5B7-D646-4D4C-B821-1CFBD041A3C0}"/>
              </a:ext>
            </a:extLst>
          </p:cNvPr>
          <p:cNvSpPr>
            <a:spLocks noGrp="1"/>
          </p:cNvSpPr>
          <p:nvPr>
            <p:ph type="title"/>
          </p:nvPr>
        </p:nvSpPr>
        <p:spPr>
          <a:xfrm>
            <a:off x="2819751" y="386453"/>
            <a:ext cx="6553600" cy="853600"/>
          </a:xfrm>
        </p:spPr>
        <p:txBody>
          <a:bodyPr/>
          <a:lstStyle/>
          <a:p>
            <a:pPr algn="ctr"/>
            <a:r>
              <a:rPr lang="en-US" sz="3500" dirty="0">
                <a:latin typeface="Garamond" panose="02020404030301010803" pitchFamily="18" charset="0"/>
              </a:rPr>
              <a:t>The video subsystem</a:t>
            </a:r>
            <a:endParaRPr lang="ru-RU" sz="3500" dirty="0">
              <a:latin typeface="Garamond" panose="02020404030301010803" pitchFamily="18" charset="0"/>
            </a:endParaRPr>
          </a:p>
        </p:txBody>
      </p:sp>
      <p:sp>
        <p:nvSpPr>
          <p:cNvPr id="3" name="Текст 2">
            <a:extLst>
              <a:ext uri="{FF2B5EF4-FFF2-40B4-BE49-F238E27FC236}">
                <a16:creationId xmlns:a16="http://schemas.microsoft.com/office/drawing/2014/main" id="{81C592EC-A160-4288-9893-EE1D679E0935}"/>
              </a:ext>
            </a:extLst>
          </p:cNvPr>
          <p:cNvSpPr>
            <a:spLocks noGrp="1"/>
          </p:cNvSpPr>
          <p:nvPr>
            <p:ph type="body" idx="1"/>
          </p:nvPr>
        </p:nvSpPr>
        <p:spPr>
          <a:xfrm>
            <a:off x="210774" y="1240053"/>
            <a:ext cx="11626091" cy="5231494"/>
          </a:xfrm>
        </p:spPr>
        <p:txBody>
          <a:bodyPr/>
          <a:lstStyle/>
          <a:p>
            <a:pPr marL="186262" indent="0">
              <a:buNone/>
            </a:pPr>
            <a:r>
              <a:rPr lang="en-US" sz="2500" dirty="0">
                <a:latin typeface="Garamond" panose="02020404030301010803" pitchFamily="18" charset="0"/>
              </a:rPr>
              <a:t>Each </a:t>
            </a:r>
            <a:r>
              <a:rPr lang="en-US" sz="2500" dirty="0" err="1">
                <a:latin typeface="Garamond" panose="02020404030301010803" pitchFamily="18" charset="0"/>
              </a:rPr>
              <a:t>videochip</a:t>
            </a:r>
            <a:r>
              <a:rPr lang="en-US" sz="2500" dirty="0">
                <a:latin typeface="Garamond" panose="02020404030301010803" pitchFamily="18" charset="0"/>
              </a:rPr>
              <a:t> has an ID. The first ID is 0, then it increases with each </a:t>
            </a:r>
            <a:r>
              <a:rPr lang="en-US" sz="2500" dirty="0" err="1">
                <a:latin typeface="Garamond" panose="02020404030301010803" pitchFamily="18" charset="0"/>
              </a:rPr>
              <a:t>videochip</a:t>
            </a:r>
            <a:r>
              <a:rPr lang="en-US" sz="2500" dirty="0">
                <a:latin typeface="Garamond" panose="02020404030301010803" pitchFamily="18" charset="0"/>
              </a:rPr>
              <a:t>. Each </a:t>
            </a:r>
            <a:r>
              <a:rPr lang="en-US" sz="2500" dirty="0" err="1">
                <a:latin typeface="Garamond" panose="02020404030301010803" pitchFamily="18" charset="0"/>
              </a:rPr>
              <a:t>videochip</a:t>
            </a:r>
            <a:r>
              <a:rPr lang="en-US" sz="2500" dirty="0">
                <a:latin typeface="Garamond" panose="02020404030301010803" pitchFamily="18" charset="0"/>
              </a:rPr>
              <a:t> drives one column of the display panel. It checks if the ball is on it’s column and lights up if that is the case. Also </a:t>
            </a:r>
            <a:r>
              <a:rPr lang="en-US" sz="2500" dirty="0" err="1">
                <a:latin typeface="Garamond" panose="02020404030301010803" pitchFamily="18" charset="0"/>
              </a:rPr>
              <a:t>videochips</a:t>
            </a:r>
            <a:r>
              <a:rPr lang="en-US" sz="2500" dirty="0">
                <a:latin typeface="Garamond" panose="02020404030301010803" pitchFamily="18" charset="0"/>
              </a:rPr>
              <a:t> 3 and 28 display the rockets. They light up  pixels with the Y coordinates </a:t>
            </a:r>
            <a:r>
              <a:rPr lang="en-US" sz="2500" dirty="0" err="1">
                <a:latin typeface="Garamond" panose="02020404030301010803" pitchFamily="18" charset="0"/>
              </a:rPr>
              <a:t>LeftbatY</a:t>
            </a:r>
            <a:r>
              <a:rPr lang="en-US" sz="2500" dirty="0">
                <a:latin typeface="Garamond" panose="02020404030301010803" pitchFamily="18" charset="0"/>
              </a:rPr>
              <a:t>, LeftbatY+1, LeftbatY+2 in the column 3 and </a:t>
            </a:r>
            <a:r>
              <a:rPr lang="en-US" sz="2500" dirty="0" err="1">
                <a:latin typeface="Garamond" panose="02020404030301010803" pitchFamily="18" charset="0"/>
              </a:rPr>
              <a:t>RightbatY</a:t>
            </a:r>
            <a:r>
              <a:rPr lang="en-US" sz="2500" dirty="0">
                <a:latin typeface="Garamond" panose="02020404030301010803" pitchFamily="18" charset="0"/>
              </a:rPr>
              <a:t>, RightbatY+1, RightbatY+2 in the column 28. </a:t>
            </a:r>
            <a:endParaRPr lang="ru-RU" sz="2500" dirty="0">
              <a:latin typeface="Garamond" panose="02020404030301010803" pitchFamily="18" charset="0"/>
            </a:endParaRPr>
          </a:p>
        </p:txBody>
      </p:sp>
    </p:spTree>
    <p:extLst>
      <p:ext uri="{BB962C8B-B14F-4D97-AF65-F5344CB8AC3E}">
        <p14:creationId xmlns:p14="http://schemas.microsoft.com/office/powerpoint/2010/main" val="386671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311531" y="30441"/>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200" dirty="0">
                <a:latin typeface="Garamond" panose="02020404030301010803" pitchFamily="18" charset="0"/>
              </a:rPr>
              <a:t>Kinematic controller</a:t>
            </a:r>
            <a:endParaRPr sz="3200" dirty="0">
              <a:latin typeface="Garamond" panose="02020404030301010803" pitchFamily="18" charset="0"/>
            </a:endParaRPr>
          </a:p>
        </p:txBody>
      </p:sp>
      <p:sp>
        <p:nvSpPr>
          <p:cNvPr id="201" name="Google Shape;201;p38"/>
          <p:cNvSpPr txBox="1">
            <a:spLocks noGrp="1"/>
          </p:cNvSpPr>
          <p:nvPr>
            <p:ph type="body" idx="1"/>
          </p:nvPr>
        </p:nvSpPr>
        <p:spPr>
          <a:xfrm>
            <a:off x="311532" y="721453"/>
            <a:ext cx="5283926" cy="5956184"/>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Kinematic controller has contacts for resetting the screen and clock generator.</a:t>
            </a:r>
          </a:p>
          <a:p>
            <a:pPr marL="0" indent="0">
              <a:buClr>
                <a:schemeClr val="dk1"/>
              </a:buClr>
              <a:buSzPts val="1100"/>
              <a:buNone/>
            </a:pPr>
            <a:r>
              <a:rPr lang="en-US" sz="2500" dirty="0">
                <a:latin typeface="Garamond" panose="02020404030301010803" pitchFamily="18" charset="0"/>
              </a:rPr>
              <a:t>It gets the Y coordinates of both rackets – left from the joystick and right from the processor. </a:t>
            </a:r>
          </a:p>
          <a:p>
            <a:pPr marL="0" indent="0">
              <a:buClr>
                <a:schemeClr val="dk1"/>
              </a:buClr>
              <a:buSzPts val="1100"/>
              <a:buNone/>
            </a:pPr>
            <a:endParaRPr lang="en-US" sz="2500" dirty="0">
              <a:latin typeface="Garamond" panose="02020404030301010803" pitchFamily="18" charset="0"/>
            </a:endParaRPr>
          </a:p>
          <a:p>
            <a:pPr marL="0" indent="0">
              <a:buClr>
                <a:schemeClr val="dk1"/>
              </a:buClr>
              <a:buSzPts val="1100"/>
              <a:buNone/>
            </a:pPr>
            <a:r>
              <a:rPr lang="en-US" sz="2500" dirty="0">
                <a:latin typeface="Garamond" panose="02020404030301010803" pitchFamily="18" charset="0"/>
              </a:rPr>
              <a:t>Kinematic controller returns coordinates and velocity of the ball to the processor. It also returns scores to the scores schemes and  ball’s coordinates and Y coordinates of rackets to the video subsystem. The first </a:t>
            </a:r>
            <a:r>
              <a:rPr lang="en-US" sz="2500" dirty="0" err="1">
                <a:latin typeface="Garamond" panose="02020404030301010803" pitchFamily="18" charset="0"/>
              </a:rPr>
              <a:t>videochip</a:t>
            </a:r>
            <a:r>
              <a:rPr lang="en-US" sz="2500" dirty="0">
                <a:latin typeface="Garamond" panose="02020404030301010803" pitchFamily="18" charset="0"/>
              </a:rPr>
              <a:t> in the video subsystem needs to have Chip ID of zero, so it receives an input from the kinematic controller that equals zero.</a:t>
            </a:r>
          </a:p>
          <a:p>
            <a:pPr marL="0" indent="0">
              <a:buClr>
                <a:schemeClr val="dk1"/>
              </a:buClr>
              <a:buSzPts val="1100"/>
              <a:buNone/>
            </a:pPr>
            <a:endParaRPr sz="2500" dirty="0">
              <a:latin typeface="Garamond" panose="02020404030301010803" pitchFamily="18" charset="0"/>
            </a:endParaRPr>
          </a:p>
        </p:txBody>
      </p:sp>
      <p:pic>
        <p:nvPicPr>
          <p:cNvPr id="2" name="Рисунок 1">
            <a:extLst>
              <a:ext uri="{FF2B5EF4-FFF2-40B4-BE49-F238E27FC236}">
                <a16:creationId xmlns:a16="http://schemas.microsoft.com/office/drawing/2014/main" id="{3247BB8F-7664-4379-BD79-5113E04A5C59}"/>
              </a:ext>
            </a:extLst>
          </p:cNvPr>
          <p:cNvPicPr>
            <a:picLocks noChangeAspect="1"/>
          </p:cNvPicPr>
          <p:nvPr/>
        </p:nvPicPr>
        <p:blipFill>
          <a:blip r:embed="rId3"/>
          <a:stretch>
            <a:fillRect/>
          </a:stretch>
        </p:blipFill>
        <p:spPr>
          <a:xfrm>
            <a:off x="5809332" y="762000"/>
            <a:ext cx="2257425" cy="942975"/>
          </a:xfrm>
          <a:prstGeom prst="rect">
            <a:avLst/>
          </a:prstGeom>
        </p:spPr>
      </p:pic>
      <p:pic>
        <p:nvPicPr>
          <p:cNvPr id="7" name="Рисунок 6">
            <a:extLst>
              <a:ext uri="{FF2B5EF4-FFF2-40B4-BE49-F238E27FC236}">
                <a16:creationId xmlns:a16="http://schemas.microsoft.com/office/drawing/2014/main" id="{86AA1C8E-237A-44CB-ADFA-B4332591B24E}"/>
              </a:ext>
            </a:extLst>
          </p:cNvPr>
          <p:cNvPicPr>
            <a:picLocks noChangeAspect="1"/>
          </p:cNvPicPr>
          <p:nvPr/>
        </p:nvPicPr>
        <p:blipFill>
          <a:blip r:embed="rId4"/>
          <a:stretch>
            <a:fillRect/>
          </a:stretch>
        </p:blipFill>
        <p:spPr>
          <a:xfrm>
            <a:off x="8280632" y="762000"/>
            <a:ext cx="3314700" cy="5334000"/>
          </a:xfrm>
          <a:prstGeom prst="rect">
            <a:avLst/>
          </a:prstGeom>
        </p:spPr>
      </p:pic>
    </p:spTree>
    <p:extLst>
      <p:ext uri="{BB962C8B-B14F-4D97-AF65-F5344CB8AC3E}">
        <p14:creationId xmlns:p14="http://schemas.microsoft.com/office/powerpoint/2010/main" val="2556827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311531" y="30441"/>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200" dirty="0">
                <a:latin typeface="Garamond" panose="02020404030301010803" pitchFamily="18" charset="0"/>
              </a:rPr>
              <a:t>Kinematic controller</a:t>
            </a:r>
            <a:endParaRPr sz="3200" dirty="0">
              <a:latin typeface="Garamond" panose="02020404030301010803" pitchFamily="18" charset="0"/>
            </a:endParaRPr>
          </a:p>
        </p:txBody>
      </p:sp>
      <p:sp>
        <p:nvSpPr>
          <p:cNvPr id="201" name="Google Shape;201;p38"/>
          <p:cNvSpPr txBox="1">
            <a:spLocks noGrp="1"/>
          </p:cNvSpPr>
          <p:nvPr>
            <p:ph type="body" idx="1"/>
          </p:nvPr>
        </p:nvSpPr>
        <p:spPr>
          <a:xfrm>
            <a:off x="244419" y="808152"/>
            <a:ext cx="6793944" cy="143171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The kinematic controller updates coordinates of bats and ball. It also updates velocity. The velocity of a ball is reversed when it hits something. </a:t>
            </a:r>
          </a:p>
          <a:p>
            <a:pPr marL="0" indent="0">
              <a:buClr>
                <a:schemeClr val="dk1"/>
              </a:buClr>
              <a:buSzPts val="1100"/>
              <a:buNone/>
            </a:pPr>
            <a:endParaRPr sz="2500" dirty="0">
              <a:latin typeface="Garamond" panose="02020404030301010803" pitchFamily="18" charset="0"/>
            </a:endParaRPr>
          </a:p>
        </p:txBody>
      </p:sp>
      <p:pic>
        <p:nvPicPr>
          <p:cNvPr id="6" name="Рисунок 5">
            <a:extLst>
              <a:ext uri="{FF2B5EF4-FFF2-40B4-BE49-F238E27FC236}">
                <a16:creationId xmlns:a16="http://schemas.microsoft.com/office/drawing/2014/main" id="{2FC18A07-3A37-4DF4-A33C-5C0DC7D0613F}"/>
              </a:ext>
            </a:extLst>
          </p:cNvPr>
          <p:cNvPicPr>
            <a:picLocks noChangeAspect="1"/>
          </p:cNvPicPr>
          <p:nvPr/>
        </p:nvPicPr>
        <p:blipFill>
          <a:blip r:embed="rId3"/>
          <a:stretch>
            <a:fillRect/>
          </a:stretch>
        </p:blipFill>
        <p:spPr>
          <a:xfrm>
            <a:off x="7485035" y="2304546"/>
            <a:ext cx="2457450" cy="3467100"/>
          </a:xfrm>
          <a:prstGeom prst="rect">
            <a:avLst/>
          </a:prstGeom>
        </p:spPr>
      </p:pic>
      <p:sp>
        <p:nvSpPr>
          <p:cNvPr id="3" name="TextBox 2">
            <a:extLst>
              <a:ext uri="{FF2B5EF4-FFF2-40B4-BE49-F238E27FC236}">
                <a16:creationId xmlns:a16="http://schemas.microsoft.com/office/drawing/2014/main" id="{3F174857-5624-48DB-9C21-F9BD1B46C652}"/>
              </a:ext>
            </a:extLst>
          </p:cNvPr>
          <p:cNvSpPr txBox="1"/>
          <p:nvPr/>
        </p:nvSpPr>
        <p:spPr>
          <a:xfrm>
            <a:off x="244419" y="2866609"/>
            <a:ext cx="7147420" cy="1523494"/>
          </a:xfrm>
          <a:prstGeom prst="rect">
            <a:avLst/>
          </a:prstGeom>
          <a:noFill/>
        </p:spPr>
        <p:txBody>
          <a:bodyPr wrap="square" rtlCol="0">
            <a:spAutoFit/>
          </a:bodyPr>
          <a:lstStyle/>
          <a:p>
            <a:r>
              <a:rPr lang="en-US" sz="2500" dirty="0">
                <a:solidFill>
                  <a:schemeClr val="bg1"/>
                </a:solidFill>
                <a:latin typeface="Garamond" panose="02020404030301010803" pitchFamily="18" charset="0"/>
              </a:rPr>
              <a:t>These are registers: two for the ball’s coordinates , two for the ball’s velocity , two for the scores and one for the right bat Y coordinate.</a:t>
            </a:r>
          </a:p>
          <a:p>
            <a:endParaRPr lang="ru-RU" dirty="0"/>
          </a:p>
        </p:txBody>
      </p:sp>
    </p:spTree>
    <p:extLst>
      <p:ext uri="{BB962C8B-B14F-4D97-AF65-F5344CB8AC3E}">
        <p14:creationId xmlns:p14="http://schemas.microsoft.com/office/powerpoint/2010/main" val="1178908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576505" y="2844"/>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200" dirty="0">
                <a:latin typeface="Garamond" panose="02020404030301010803" pitchFamily="18" charset="0"/>
              </a:rPr>
              <a:t>Artificial intelligence</a:t>
            </a:r>
            <a:endParaRPr sz="3200" dirty="0">
              <a:latin typeface="Garamond" panose="02020404030301010803" pitchFamily="18" charset="0"/>
            </a:endParaRPr>
          </a:p>
        </p:txBody>
      </p:sp>
      <p:sp>
        <p:nvSpPr>
          <p:cNvPr id="201" name="Google Shape;201;p38"/>
          <p:cNvSpPr txBox="1">
            <a:spLocks noGrp="1"/>
          </p:cNvSpPr>
          <p:nvPr>
            <p:ph type="body" idx="1"/>
          </p:nvPr>
        </p:nvSpPr>
        <p:spPr>
          <a:xfrm>
            <a:off x="400523" y="1061759"/>
            <a:ext cx="4892930" cy="5112538"/>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Our opponent is controlled with AI. The processor receives coordinates and velocity of the ball and adjusts the position of the right racket to hit the ball when it returns back. The right racket can’t move when the ball is on the right side of the display panel.</a:t>
            </a:r>
            <a:endParaRPr sz="2500" dirty="0">
              <a:latin typeface="Garamond" panose="02020404030301010803" pitchFamily="18" charset="0"/>
            </a:endParaRPr>
          </a:p>
        </p:txBody>
      </p:sp>
      <p:pic>
        <p:nvPicPr>
          <p:cNvPr id="2" name="Рисунок 1">
            <a:extLst>
              <a:ext uri="{FF2B5EF4-FFF2-40B4-BE49-F238E27FC236}">
                <a16:creationId xmlns:a16="http://schemas.microsoft.com/office/drawing/2014/main" id="{1CA89174-AF78-4767-8CE8-25CF292F451C}"/>
              </a:ext>
            </a:extLst>
          </p:cNvPr>
          <p:cNvPicPr>
            <a:picLocks noChangeAspect="1"/>
          </p:cNvPicPr>
          <p:nvPr/>
        </p:nvPicPr>
        <p:blipFill>
          <a:blip r:embed="rId3"/>
          <a:stretch>
            <a:fillRect/>
          </a:stretch>
        </p:blipFill>
        <p:spPr>
          <a:xfrm>
            <a:off x="5469435" y="1061759"/>
            <a:ext cx="6287419" cy="4826123"/>
          </a:xfrm>
          <a:prstGeom prst="rect">
            <a:avLst/>
          </a:prstGeom>
        </p:spPr>
      </p:pic>
      <p:sp>
        <p:nvSpPr>
          <p:cNvPr id="3" name="TextBox 2">
            <a:extLst>
              <a:ext uri="{FF2B5EF4-FFF2-40B4-BE49-F238E27FC236}">
                <a16:creationId xmlns:a16="http://schemas.microsoft.com/office/drawing/2014/main" id="{2BF6992E-3D92-4038-BD47-2CDE9DB76FFC}"/>
              </a:ext>
            </a:extLst>
          </p:cNvPr>
          <p:cNvSpPr txBox="1"/>
          <p:nvPr/>
        </p:nvSpPr>
        <p:spPr>
          <a:xfrm>
            <a:off x="6862194" y="1442906"/>
            <a:ext cx="5149815" cy="477054"/>
          </a:xfrm>
          <a:prstGeom prst="rect">
            <a:avLst/>
          </a:prstGeom>
          <a:noFill/>
        </p:spPr>
        <p:txBody>
          <a:bodyPr wrap="square" rtlCol="0">
            <a:spAutoFit/>
          </a:bodyPr>
          <a:lstStyle/>
          <a:p>
            <a:endParaRPr lang="ru-RU" sz="250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672738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9FC72-A4EF-46BE-B159-6E456325FBFE}"/>
              </a:ext>
            </a:extLst>
          </p:cNvPr>
          <p:cNvSpPr>
            <a:spLocks noGrp="1"/>
          </p:cNvSpPr>
          <p:nvPr>
            <p:ph type="title"/>
          </p:nvPr>
        </p:nvSpPr>
        <p:spPr>
          <a:xfrm>
            <a:off x="2819200" y="470343"/>
            <a:ext cx="6553600" cy="853600"/>
          </a:xfrm>
        </p:spPr>
        <p:txBody>
          <a:bodyPr/>
          <a:lstStyle/>
          <a:p>
            <a:pPr algn="ctr"/>
            <a:r>
              <a:rPr lang="en-US" sz="3500" dirty="0">
                <a:latin typeface="Garamond" panose="02020404030301010803" pitchFamily="18" charset="0"/>
              </a:rPr>
              <a:t>Artificial intelligence</a:t>
            </a:r>
            <a:endParaRPr lang="ru-RU" sz="3500" dirty="0">
              <a:latin typeface="Garamond" panose="02020404030301010803" pitchFamily="18" charset="0"/>
            </a:endParaRPr>
          </a:p>
        </p:txBody>
      </p:sp>
      <p:sp>
        <p:nvSpPr>
          <p:cNvPr id="3" name="Текст 2">
            <a:extLst>
              <a:ext uri="{FF2B5EF4-FFF2-40B4-BE49-F238E27FC236}">
                <a16:creationId xmlns:a16="http://schemas.microsoft.com/office/drawing/2014/main" id="{30280249-A02E-496B-9175-28AB548DB705}"/>
              </a:ext>
            </a:extLst>
          </p:cNvPr>
          <p:cNvSpPr>
            <a:spLocks noGrp="1"/>
          </p:cNvSpPr>
          <p:nvPr>
            <p:ph type="body" idx="1"/>
          </p:nvPr>
        </p:nvSpPr>
        <p:spPr>
          <a:xfrm>
            <a:off x="252718" y="1323943"/>
            <a:ext cx="11718371" cy="3738400"/>
          </a:xfrm>
        </p:spPr>
        <p:txBody>
          <a:bodyPr/>
          <a:lstStyle/>
          <a:p>
            <a:pPr marL="186262" indent="0">
              <a:buNone/>
            </a:pPr>
            <a:r>
              <a:rPr lang="en-US" sz="2500" dirty="0">
                <a:latin typeface="Garamond" panose="02020404030301010803" pitchFamily="18" charset="0"/>
              </a:rPr>
              <a:t>We have a program for the processor which calculates what Y coordinate for the racket is optimal in order to deflect the ball. It checks if the X velocity of the ball is positive. If it is, then it calculates what Y is optimal for the racket. </a:t>
            </a:r>
          </a:p>
          <a:p>
            <a:pPr marL="186262" indent="0">
              <a:buNone/>
            </a:pPr>
            <a:r>
              <a:rPr lang="en-US" sz="2500" dirty="0">
                <a:latin typeface="Garamond" panose="02020404030301010803" pitchFamily="18" charset="0"/>
              </a:rPr>
              <a:t>It computes (224 – X coordinate of the ball) / (</a:t>
            </a:r>
            <a:r>
              <a:rPr lang="en-US" sz="2500" dirty="0" err="1">
                <a:latin typeface="Garamond" panose="02020404030301010803" pitchFamily="18" charset="0"/>
              </a:rPr>
              <a:t>velocityX</a:t>
            </a:r>
            <a:r>
              <a:rPr lang="en-US" sz="2500" dirty="0">
                <a:latin typeface="Garamond" panose="02020404030301010803" pitchFamily="18" charset="0"/>
              </a:rPr>
              <a:t>) , multiplies it by </a:t>
            </a:r>
            <a:r>
              <a:rPr lang="en-US" sz="2500" dirty="0" err="1">
                <a:latin typeface="Garamond" panose="02020404030301010803" pitchFamily="18" charset="0"/>
              </a:rPr>
              <a:t>velocityY</a:t>
            </a:r>
            <a:r>
              <a:rPr lang="en-US" sz="2500" dirty="0">
                <a:latin typeface="Garamond" panose="02020404030301010803" pitchFamily="18" charset="0"/>
              </a:rPr>
              <a:t>. If the </a:t>
            </a:r>
            <a:r>
              <a:rPr lang="en-US" sz="2500" dirty="0" err="1">
                <a:latin typeface="Garamond" panose="02020404030301010803" pitchFamily="18" charset="0"/>
              </a:rPr>
              <a:t>velocityY</a:t>
            </a:r>
            <a:r>
              <a:rPr lang="en-US" sz="2500" dirty="0">
                <a:latin typeface="Garamond" panose="02020404030301010803" pitchFamily="18" charset="0"/>
              </a:rPr>
              <a:t> is negative it subtracts the ball’s Y coordinate. Otherwise it adds the ball’s coordinate. Then it changes the sign of the number we have depended on parity of a number of times ball will reflect off a wall. We compute this number by counting carry bits. The result is a current coordinate plus this number.</a:t>
            </a:r>
            <a:endParaRPr lang="ru-RU" sz="2500" dirty="0">
              <a:latin typeface="Garamond" panose="02020404030301010803" pitchFamily="18" charset="0"/>
            </a:endParaRPr>
          </a:p>
        </p:txBody>
      </p:sp>
    </p:spTree>
    <p:extLst>
      <p:ext uri="{BB962C8B-B14F-4D97-AF65-F5344CB8AC3E}">
        <p14:creationId xmlns:p14="http://schemas.microsoft.com/office/powerpoint/2010/main" val="254783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ABDB58-B293-4683-A8EE-386D9B296A70}"/>
              </a:ext>
            </a:extLst>
          </p:cNvPr>
          <p:cNvSpPr>
            <a:spLocks noGrp="1"/>
          </p:cNvSpPr>
          <p:nvPr>
            <p:ph type="title"/>
          </p:nvPr>
        </p:nvSpPr>
        <p:spPr>
          <a:xfrm>
            <a:off x="1289108" y="2800864"/>
            <a:ext cx="9613783" cy="853600"/>
          </a:xfrm>
        </p:spPr>
        <p:txBody>
          <a:bodyPr/>
          <a:lstStyle/>
          <a:p>
            <a:pPr algn="ctr"/>
            <a:r>
              <a:rPr lang="en-US" sz="5000" dirty="0">
                <a:latin typeface="Garamond" panose="02020404030301010803" pitchFamily="18" charset="0"/>
              </a:rPr>
              <a:t>Thank you for your attention</a:t>
            </a:r>
            <a:endParaRPr lang="ru-RU" sz="5000" dirty="0">
              <a:latin typeface="Garamond" panose="02020404030301010803" pitchFamily="18" charset="0"/>
            </a:endParaRPr>
          </a:p>
        </p:txBody>
      </p:sp>
    </p:spTree>
    <p:extLst>
      <p:ext uri="{BB962C8B-B14F-4D97-AF65-F5344CB8AC3E}">
        <p14:creationId xmlns:p14="http://schemas.microsoft.com/office/powerpoint/2010/main" val="351314888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1935</TotalTime>
  <Words>584</Words>
  <Application>Microsoft Office PowerPoint</Application>
  <PresentationFormat>Широкоэкранный</PresentationFormat>
  <Paragraphs>25</Paragraphs>
  <Slides>9</Slides>
  <Notes>6</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9</vt:i4>
      </vt:variant>
    </vt:vector>
  </HeadingPairs>
  <TitlesOfParts>
    <vt:vector size="16" baseType="lpstr">
      <vt:lpstr>Arial</vt:lpstr>
      <vt:lpstr>Calibri</vt:lpstr>
      <vt:lpstr>Calibri Light</vt:lpstr>
      <vt:lpstr>Garamond</vt:lpstr>
      <vt:lpstr>Montserrat</vt:lpstr>
      <vt:lpstr>Playfair Display</vt:lpstr>
      <vt:lpstr>Тема Office</vt:lpstr>
      <vt:lpstr>The game of TV-Tennis</vt:lpstr>
      <vt:lpstr>Game rules</vt:lpstr>
      <vt:lpstr>The display panel</vt:lpstr>
      <vt:lpstr>The video subsystem</vt:lpstr>
      <vt:lpstr>Kinematic controller</vt:lpstr>
      <vt:lpstr>Kinematic controller</vt:lpstr>
      <vt:lpstr>Artificial intelligence</vt:lpstr>
      <vt:lpstr>Artificial intelligence</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bioja</dc:creator>
  <cp:lastModifiedBy>bioja</cp:lastModifiedBy>
  <cp:revision>28</cp:revision>
  <dcterms:created xsi:type="dcterms:W3CDTF">2022-05-10T08:41:30Z</dcterms:created>
  <dcterms:modified xsi:type="dcterms:W3CDTF">2022-05-11T16:56:32Z</dcterms:modified>
</cp:coreProperties>
</file>