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Верхний колонтитул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ru-RU"/>
          </a:p>
        </p:txBody>
      </p:sp>
      <p:sp>
        <p:nvSpPr>
          <p:cNvPr id="3" name="Дата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C764B777-688C-4945-832F-C226893EBFF8}" type="datetimeFigureOut">
              <a:rPr lang="ru-RU"/>
              <a:t/>
            </a:fld>
            <a:endParaRPr lang="ru-RU"/>
          </a:p>
        </p:txBody>
      </p:sp>
      <p:sp>
        <p:nvSpPr>
          <p:cNvPr id="4" name="Образ слайда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ru-RU"/>
          </a:p>
        </p:txBody>
      </p:sp>
      <p:sp>
        <p:nvSpPr>
          <p:cNvPr id="5" name="Заметки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Нижний колонтитул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DE7209DA-3EA0-40A6-AE3D-2AE16C41EDB3}" type="slidenum">
              <a:rPr lang="ru-RU"/>
              <a:t/>
            </a:fld>
            <a:endParaRPr lang="ru-RU"/>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a:t>Artem</a:t>
            </a: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86829274"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5562359"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4" tIns="91424" rIns="91424" bIns="91424" anchor="t" anchorCtr="0">
            <a:noAutofit/>
          </a:bodyPr>
          <a:lstStyle/>
          <a:p>
            <a:pPr marL="0" lvl="0" indent="0" algn="l">
              <a:spcBef>
                <a:spcPts val="0"/>
              </a:spcBef>
              <a:spcAft>
                <a:spcPts val="0"/>
              </a:spcAft>
              <a:buNone/>
              <a:defRPr/>
            </a:pPr>
            <a:r>
              <a:rPr lang="en-US"/>
              <a:t>Maxim</a:t>
            </a: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a:t>Maxim</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a:t>Timofey</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sz="1200" b="0" i="0" u="none" strike="noStrike" cap="none" spc="0">
                <a:solidFill>
                  <a:schemeClr val="tx1"/>
                </a:solidFill>
                <a:latin typeface="+mn-lt"/>
                <a:ea typeface="+mn-ea"/>
                <a:cs typeface="+mn-cs"/>
              </a:rPr>
              <a:t>Artem</a:t>
            </a: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a:t>Artem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a:t>Maxim</a:t>
            </a: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548439650" name="Slide Image Placeholder 1" hidden="0"/>
          <p:cNvSpPr>
            <a:spLocks noChangeAspect="1" noGrp="1" noRot="1"/>
          </p:cNvSpPr>
          <p:nvPr isPhoto="0" userDrawn="0">
            <p:ph type="sldImg" hasCustomPrompt="0"/>
          </p:nvPr>
        </p:nvSpPr>
        <p:spPr bwMode="auto"/>
      </p:sp>
      <p:sp>
        <p:nvSpPr>
          <p:cNvPr id="159281959" name="Notes Placeholder 2" hidden="0"/>
          <p:cNvSpPr>
            <a:spLocks noGrp="1"/>
          </p:cNvSpPr>
          <p:nvPr isPhoto="0" userDrawn="0">
            <p:ph type="body" idx="1" hasCustomPrompt="0"/>
          </p:nvPr>
        </p:nvSpPr>
        <p:spPr bwMode="auto"/>
        <p:txBody>
          <a:bodyPr/>
          <a:lstStyle/>
          <a:p>
            <a:pPr>
              <a:defRPr/>
            </a:pPr>
            <a:r>
              <a:rPr lang="en-US"/>
              <a:t>Timofey</a:t>
            </a:r>
            <a:endParaRPr/>
          </a:p>
        </p:txBody>
      </p:sp>
      <p:sp>
        <p:nvSpPr>
          <p:cNvPr id="1138875319"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370949082"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82150605"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4" tIns="91424" rIns="91424" bIns="91424" anchor="t" anchorCtr="0">
            <a:noAutofit/>
          </a:bodyPr>
          <a:lstStyle/>
          <a:p>
            <a:pPr marL="0" lvl="0" indent="0" algn="l">
              <a:spcBef>
                <a:spcPts val="0"/>
              </a:spcBef>
              <a:spcAft>
                <a:spcPts val="0"/>
              </a:spcAft>
              <a:buNone/>
              <a:defRPr/>
            </a:pPr>
            <a:r>
              <a:rPr lang="en-US"/>
              <a:t>timofey</a:t>
            </a: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38367513"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53371724"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4" tIns="91424" rIns="91424" bIns="91424" anchor="t" anchorCtr="0">
            <a:noAutofit/>
          </a:bodyPr>
          <a:lstStyle/>
          <a:p>
            <a:pPr marL="0" lvl="0" indent="0" algn="l">
              <a:spcBef>
                <a:spcPts val="0"/>
              </a:spcBef>
              <a:spcAft>
                <a:spcPts val="0"/>
              </a:spcAft>
              <a:buNone/>
              <a:defRPr/>
            </a:pPr>
            <a:r>
              <a:rPr lang="en-US"/>
              <a:t>Timofey</a:t>
            </a: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736001165"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89602023"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4" tIns="91424" rIns="91424" bIns="91424" anchor="t" anchorCtr="0">
            <a:noAutofit/>
          </a:bodyPr>
          <a:lstStyle/>
          <a:p>
            <a:pPr marL="0" lvl="0" indent="0" algn="l">
              <a:spcBef>
                <a:spcPts val="0"/>
              </a:spcBef>
              <a:spcAft>
                <a:spcPts val="0"/>
              </a:spcAft>
              <a:buNone/>
              <a:defRPr/>
            </a:pPr>
            <a:r>
              <a:rPr lang="en-US"/>
              <a:t>Timofey</a:t>
            </a: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a:t>Maxim</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ru-RU"/>
              <a:t>Образец заголовка</a:t>
            </a:r>
            <a:endParaRPr/>
          </a:p>
        </p:txBody>
      </p:sp>
      <p:sp>
        <p:nvSpPr>
          <p:cNvPr id="3" name="Подзаголовок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724900" y="365125"/>
            <a:ext cx="2628900" cy="5811838"/>
          </a:xfrm>
        </p:spPr>
        <p:txBody>
          <a:bodyPr vert="eaVert"/>
          <a:lstStyle/>
          <a:p>
            <a:pPr>
              <a:defRPr/>
            </a:pPr>
            <a:r>
              <a:rPr lang="ru-RU"/>
              <a:t>Образец заголовка</a:t>
            </a:r>
            <a:endParaRPr/>
          </a:p>
        </p:txBody>
      </p:sp>
      <p:sp>
        <p:nvSpPr>
          <p:cNvPr id="3" name="Вертикальный текст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 point">
    <p:bg>
      <p:bgPr shadeToTitle="0">
        <a:solidFill>
          <a:schemeClr val="dk2"/>
        </a:solidFill>
      </p:bgPr>
    </p:bg>
    <p:spTree>
      <p:nvGrpSpPr>
        <p:cNvPr id="1" name="" hidden="0"/>
        <p:cNvGrpSpPr/>
        <p:nvPr isPhoto="0" userDrawn="0"/>
      </p:nvGrpSpPr>
      <p:grpSpPr bwMode="auto">
        <a:xfrm>
          <a:off x="0" y="0"/>
          <a:ext cx="0" cy="0"/>
          <a:chOff x="0" y="0"/>
          <a:chExt cx="0" cy="0"/>
        </a:xfrm>
      </p:grpSpPr>
      <p:sp>
        <p:nvSpPr>
          <p:cNvPr id="36" name="Google Shape;36;p8" hidden="0"/>
          <p:cNvSpPr/>
          <p:nvPr isPhoto="0" userDrawn="0"/>
        </p:nvSpPr>
        <p:spPr bwMode="auto">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sz="2400"/>
          </a:p>
        </p:txBody>
      </p:sp>
      <p:sp>
        <p:nvSpPr>
          <p:cNvPr id="37" name="Google Shape;37;p8" hidden="0"/>
          <p:cNvSpPr txBox="1">
            <a:spLocks noGrp="1"/>
          </p:cNvSpPr>
          <p:nvPr isPhoto="0" userDrawn="0">
            <p:ph type="title" hasCustomPrompt="0"/>
          </p:nvPr>
        </p:nvSpPr>
        <p:spPr bwMode="auto">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1pPr>
            <a:lvl2pPr lvl="1"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2pPr>
            <a:lvl3pPr lvl="2"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3pPr>
            <a:lvl4pPr lvl="3"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4pPr>
            <a:lvl5pPr lvl="4"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5pPr>
            <a:lvl6pPr lvl="5"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6pPr>
            <a:lvl7pPr lvl="6"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7pPr>
            <a:lvl8pPr lvl="7"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8pPr>
            <a:lvl9pPr lvl="8"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9pPr>
          </a:lstStyle>
          <a:p>
            <a:pPr>
              <a:defRPr/>
            </a:pPr>
            <a:endParaRPr/>
          </a:p>
        </p:txBody>
      </p:sp>
      <p:sp>
        <p:nvSpPr>
          <p:cNvPr id="38" name="Google Shape;38;p8" hidden="0"/>
          <p:cNvSpPr txBox="1">
            <a:spLocks noGrp="1"/>
          </p:cNvSpPr>
          <p:nvPr isPhoto="0" userDrawn="0">
            <p:ph type="subTitle" idx="1" hasCustomPrompt="0"/>
          </p:nvPr>
        </p:nvSpPr>
        <p:spPr bwMode="auto">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50">
                <a:solidFill>
                  <a:srgbClr val="000000"/>
                </a:solidFill>
                <a:latin typeface="Montserrat"/>
                <a:ea typeface="Montserrat"/>
                <a:cs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 title and description">
    <p:bg>
      <p:bgPr shadeToTitle="0">
        <a:solidFill>
          <a:schemeClr val="dk2"/>
        </a:solidFill>
      </p:bgPr>
    </p:bg>
    <p:spTree>
      <p:nvGrpSpPr>
        <p:cNvPr id="1" name="" hidden="0"/>
        <p:cNvGrpSpPr/>
        <p:nvPr isPhoto="0" userDrawn="0"/>
      </p:nvGrpSpPr>
      <p:grpSpPr bwMode="auto">
        <a:xfrm>
          <a:off x="0" y="0"/>
          <a:ext cx="0" cy="0"/>
          <a:chOff x="0" y="0"/>
          <a:chExt cx="0" cy="0"/>
        </a:xfrm>
      </p:grpSpPr>
      <p:sp>
        <p:nvSpPr>
          <p:cNvPr id="40" name="Google Shape;40;p9" hidden="0"/>
          <p:cNvSpPr txBox="1">
            <a:spLocks noGrp="1"/>
          </p:cNvSpPr>
          <p:nvPr isPhoto="0" userDrawn="0">
            <p:ph type="title" hasCustomPrompt="0"/>
          </p:nvPr>
        </p:nvSpPr>
        <p:spPr bwMode="auto">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50" b="1">
                <a:solidFill>
                  <a:schemeClr val="lt1"/>
                </a:solidFill>
                <a:latin typeface="Playfair Display"/>
                <a:ea typeface="Playfair Display"/>
                <a:cs typeface="Playfair Display"/>
              </a:defRPr>
            </a:lvl1pPr>
            <a:lvl2pPr lvl="1">
              <a:spcBef>
                <a:spcPts val="0"/>
              </a:spcBef>
              <a:spcAft>
                <a:spcPts val="0"/>
              </a:spcAft>
              <a:buSzPts val="2100"/>
              <a:buFont typeface="Montserrat"/>
              <a:buNone/>
              <a:defRPr sz="2800" b="1">
                <a:latin typeface="Montserrat"/>
                <a:ea typeface="Montserrat"/>
                <a:cs typeface="Montserrat"/>
              </a:defRPr>
            </a:lvl2pPr>
            <a:lvl3pPr lvl="2">
              <a:spcBef>
                <a:spcPts val="0"/>
              </a:spcBef>
              <a:spcAft>
                <a:spcPts val="0"/>
              </a:spcAft>
              <a:buSzPts val="2100"/>
              <a:buFont typeface="Montserrat"/>
              <a:buNone/>
              <a:defRPr sz="2800" b="1">
                <a:latin typeface="Montserrat"/>
                <a:ea typeface="Montserrat"/>
                <a:cs typeface="Montserrat"/>
              </a:defRPr>
            </a:lvl3pPr>
            <a:lvl4pPr lvl="3">
              <a:spcBef>
                <a:spcPts val="0"/>
              </a:spcBef>
              <a:spcAft>
                <a:spcPts val="0"/>
              </a:spcAft>
              <a:buSzPts val="2100"/>
              <a:buFont typeface="Montserrat"/>
              <a:buNone/>
              <a:defRPr sz="2800" b="1">
                <a:latin typeface="Montserrat"/>
                <a:ea typeface="Montserrat"/>
                <a:cs typeface="Montserrat"/>
              </a:defRPr>
            </a:lvl4pPr>
            <a:lvl5pPr lvl="4">
              <a:spcBef>
                <a:spcPts val="0"/>
              </a:spcBef>
              <a:spcAft>
                <a:spcPts val="0"/>
              </a:spcAft>
              <a:buSzPts val="2100"/>
              <a:buFont typeface="Montserrat"/>
              <a:buNone/>
              <a:defRPr sz="2800" b="1">
                <a:latin typeface="Montserrat"/>
                <a:ea typeface="Montserrat"/>
                <a:cs typeface="Montserrat"/>
              </a:defRPr>
            </a:lvl5pPr>
            <a:lvl6pPr lvl="5">
              <a:spcBef>
                <a:spcPts val="0"/>
              </a:spcBef>
              <a:spcAft>
                <a:spcPts val="0"/>
              </a:spcAft>
              <a:buSzPts val="2100"/>
              <a:buFont typeface="Montserrat"/>
              <a:buNone/>
              <a:defRPr sz="2800" b="1">
                <a:latin typeface="Montserrat"/>
                <a:ea typeface="Montserrat"/>
                <a:cs typeface="Montserrat"/>
              </a:defRPr>
            </a:lvl6pPr>
            <a:lvl7pPr lvl="6">
              <a:spcBef>
                <a:spcPts val="0"/>
              </a:spcBef>
              <a:spcAft>
                <a:spcPts val="0"/>
              </a:spcAft>
              <a:buSzPts val="2100"/>
              <a:buFont typeface="Montserrat"/>
              <a:buNone/>
              <a:defRPr sz="2800" b="1">
                <a:latin typeface="Montserrat"/>
                <a:ea typeface="Montserrat"/>
                <a:cs typeface="Montserrat"/>
              </a:defRPr>
            </a:lvl7pPr>
            <a:lvl8pPr lvl="7">
              <a:spcBef>
                <a:spcPts val="0"/>
              </a:spcBef>
              <a:spcAft>
                <a:spcPts val="0"/>
              </a:spcAft>
              <a:buSzPts val="2100"/>
              <a:buFont typeface="Montserrat"/>
              <a:buNone/>
              <a:defRPr sz="2800" b="1">
                <a:latin typeface="Montserrat"/>
                <a:ea typeface="Montserrat"/>
                <a:cs typeface="Montserrat"/>
              </a:defRPr>
            </a:lvl8pPr>
            <a:lvl9pPr lvl="8">
              <a:spcBef>
                <a:spcPts val="0"/>
              </a:spcBef>
              <a:spcAft>
                <a:spcPts val="0"/>
              </a:spcAft>
              <a:buSzPts val="2100"/>
              <a:buFont typeface="Montserrat"/>
              <a:buNone/>
              <a:defRPr sz="2800" b="1">
                <a:latin typeface="Montserrat"/>
                <a:ea typeface="Montserrat"/>
                <a:cs typeface="Montserrat"/>
              </a:defRPr>
            </a:lvl9pPr>
          </a:lstStyle>
          <a:p>
            <a:pPr>
              <a:defRPr/>
            </a:pPr>
            <a:endParaRPr/>
          </a:p>
        </p:txBody>
      </p:sp>
      <p:sp>
        <p:nvSpPr>
          <p:cNvPr id="41" name="Google Shape;41;p9" hidden="0"/>
          <p:cNvSpPr txBox="1">
            <a:spLocks noGrp="1"/>
          </p:cNvSpPr>
          <p:nvPr isPhoto="0" userDrawn="0">
            <p:ph type="body" idx="1" hasCustomPrompt="0"/>
          </p:nvPr>
        </p:nvSpPr>
        <p:spPr bwMode="auto">
          <a:xfrm>
            <a:off x="2819750"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50">
                <a:solidFill>
                  <a:schemeClr val="lt1"/>
                </a:solidFill>
              </a:defRPr>
            </a:lvl1pPr>
            <a:lvl2pPr marL="1219170" lvl="1" indent="-389457">
              <a:spcBef>
                <a:spcPts val="2133"/>
              </a:spcBef>
              <a:spcAft>
                <a:spcPts val="0"/>
              </a:spcAft>
              <a:buClr>
                <a:schemeClr val="lt1"/>
              </a:buClr>
              <a:buSzPts val="1000"/>
              <a:buChar char="○"/>
              <a:defRPr sz="1350">
                <a:solidFill>
                  <a:schemeClr val="lt1"/>
                </a:solidFill>
              </a:defRPr>
            </a:lvl2pPr>
            <a:lvl3pPr marL="1828754" lvl="2" indent="-389457">
              <a:spcBef>
                <a:spcPts val="2133"/>
              </a:spcBef>
              <a:spcAft>
                <a:spcPts val="0"/>
              </a:spcAft>
              <a:buClr>
                <a:schemeClr val="lt1"/>
              </a:buClr>
              <a:buSzPts val="1000"/>
              <a:buChar char="■"/>
              <a:defRPr sz="1350">
                <a:solidFill>
                  <a:schemeClr val="lt1"/>
                </a:solidFill>
              </a:defRPr>
            </a:lvl3pPr>
            <a:lvl4pPr marL="2438339" lvl="3" indent="-389457">
              <a:spcBef>
                <a:spcPts val="2133"/>
              </a:spcBef>
              <a:spcAft>
                <a:spcPts val="0"/>
              </a:spcAft>
              <a:buClr>
                <a:schemeClr val="lt1"/>
              </a:buClr>
              <a:buSzPts val="1000"/>
              <a:buChar char="●"/>
              <a:defRPr sz="1350">
                <a:solidFill>
                  <a:schemeClr val="lt1"/>
                </a:solidFill>
              </a:defRPr>
            </a:lvl4pPr>
            <a:lvl5pPr marL="3047924" lvl="4" indent="-389457">
              <a:spcBef>
                <a:spcPts val="2133"/>
              </a:spcBef>
              <a:spcAft>
                <a:spcPts val="0"/>
              </a:spcAft>
              <a:buClr>
                <a:schemeClr val="lt1"/>
              </a:buClr>
              <a:buSzPts val="1000"/>
              <a:buChar char="○"/>
              <a:defRPr sz="1350">
                <a:solidFill>
                  <a:schemeClr val="lt1"/>
                </a:solidFill>
              </a:defRPr>
            </a:lvl5pPr>
            <a:lvl6pPr marL="3657509" lvl="5" indent="-389457">
              <a:spcBef>
                <a:spcPts val="2133"/>
              </a:spcBef>
              <a:spcAft>
                <a:spcPts val="0"/>
              </a:spcAft>
              <a:buClr>
                <a:schemeClr val="lt1"/>
              </a:buClr>
              <a:buSzPts val="1000"/>
              <a:buChar char="■"/>
              <a:defRPr sz="1350">
                <a:solidFill>
                  <a:schemeClr val="lt1"/>
                </a:solidFill>
              </a:defRPr>
            </a:lvl6pPr>
            <a:lvl7pPr marL="4267093" lvl="6" indent="-389457">
              <a:spcBef>
                <a:spcPts val="2133"/>
              </a:spcBef>
              <a:spcAft>
                <a:spcPts val="0"/>
              </a:spcAft>
              <a:buClr>
                <a:schemeClr val="lt1"/>
              </a:buClr>
              <a:buSzPts val="1000"/>
              <a:buChar char="●"/>
              <a:defRPr sz="1350">
                <a:solidFill>
                  <a:schemeClr val="lt1"/>
                </a:solidFill>
              </a:defRPr>
            </a:lvl7pPr>
            <a:lvl8pPr marL="4876678" lvl="7" indent="-389457">
              <a:spcBef>
                <a:spcPts val="2133"/>
              </a:spcBef>
              <a:spcAft>
                <a:spcPts val="0"/>
              </a:spcAft>
              <a:buClr>
                <a:schemeClr val="lt1"/>
              </a:buClr>
              <a:buSzPts val="1000"/>
              <a:buChar char="○"/>
              <a:defRPr sz="1350">
                <a:solidFill>
                  <a:schemeClr val="lt1"/>
                </a:solidFill>
              </a:defRPr>
            </a:lvl8pPr>
            <a:lvl9pPr marL="5486263" lvl="8" indent="-389457">
              <a:spcBef>
                <a:spcPts val="2133"/>
              </a:spcBef>
              <a:spcAft>
                <a:spcPts val="2133"/>
              </a:spcAft>
              <a:buClr>
                <a:schemeClr val="lt1"/>
              </a:buClr>
              <a:buSzPts val="1000"/>
              <a:buChar char="■"/>
              <a:defRPr sz="1350">
                <a:solidFill>
                  <a:schemeClr val="lt1"/>
                </a:solidFill>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Объект 2" hidden="0"/>
          <p:cNvSpPr>
            <a:spLocks noGrp="1"/>
          </p:cNvSpPr>
          <p:nvPr isPhoto="0" userDrawn="0">
            <p:ph sz="half" idx="1" hasCustomPrompt="0"/>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Объект 3" hidden="0"/>
          <p:cNvSpPr>
            <a:spLocks noGrp="1"/>
          </p:cNvSpPr>
          <p:nvPr isPhoto="0" userDrawn="0">
            <p:ph sz="half" idx="2" hasCustomPrompt="0"/>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365125"/>
            <a:ext cx="10515600" cy="1325563"/>
          </a:xfrm>
        </p:spPr>
        <p:txBody>
          <a:body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839788" y="2505074"/>
            <a:ext cx="5157787"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Текст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6"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Дата 2"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5" name="Номер слайда 4"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4" name="Номер слайда 3"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3" name="Объект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Текст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3" name="Рисунок 2" hidden="0"/>
          <p:cNvSpPr>
            <a:spLocks noGrp="1"/>
          </p:cNvSpPr>
          <p:nvPr isPhoto="0" userDrawn="0">
            <p:ph type="pic" idx="1" hasCustomPrompt="0"/>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4BCD9B-E824-4837-B1AB-D2CC755967AF}"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0" name="Google Shape;270;p46" hidden="0"/>
          <p:cNvSpPr txBox="1">
            <a:spLocks noGrp="1"/>
          </p:cNvSpPr>
          <p:nvPr isPhoto="0" userDrawn="0">
            <p:ph type="title" hasCustomPrompt="0"/>
          </p:nvPr>
        </p:nvSpPr>
        <p:spPr bwMode="auto">
          <a:xfrm>
            <a:off x="890000" y="2235000"/>
            <a:ext cx="10412000" cy="1154800"/>
          </a:xfrm>
          <a:prstGeom prst="rect">
            <a:avLst/>
          </a:prstGeom>
        </p:spPr>
        <p:txBody>
          <a:bodyPr spcFirstLastPara="1" vert="horz" wrap="square" lIns="121900" tIns="121900" rIns="121900" bIns="121900" rtlCol="0" anchor="b" anchorCtr="0">
            <a:noAutofit/>
          </a:bodyPr>
          <a:lstStyle/>
          <a:p>
            <a:pPr lvl="0">
              <a:defRPr/>
            </a:pPr>
            <a:r>
              <a:rPr lang="ru" sz="7000">
                <a:solidFill>
                  <a:schemeClr val="accent2"/>
                </a:solidFill>
                <a:latin typeface="Garamond"/>
                <a:ea typeface="Ubuntu"/>
                <a:cs typeface="Ubuntu"/>
              </a:rPr>
              <a:t>The game of TV-Tennis</a:t>
            </a:r>
            <a:endParaRPr sz="7000">
              <a:solidFill>
                <a:schemeClr val="accent2"/>
              </a:solidFill>
              <a:latin typeface="Garamond"/>
            </a:endParaRPr>
          </a:p>
        </p:txBody>
      </p:sp>
      <p:sp>
        <p:nvSpPr>
          <p:cNvPr id="271" name="Google Shape;271;p46" hidden="0"/>
          <p:cNvSpPr txBox="1">
            <a:spLocks noGrp="1"/>
          </p:cNvSpPr>
          <p:nvPr isPhoto="0" userDrawn="0">
            <p:ph type="subTitle" idx="1" hasCustomPrompt="0"/>
          </p:nvPr>
        </p:nvSpPr>
        <p:spPr bwMode="auto">
          <a:xfrm>
            <a:off x="3215012" y="5503702"/>
            <a:ext cx="8086988" cy="586705"/>
          </a:xfrm>
          <a:prstGeom prst="rect">
            <a:avLst/>
          </a:prstGeom>
        </p:spPr>
        <p:txBody>
          <a:bodyPr spcFirstLastPara="1" vert="horz" wrap="square" lIns="121900" tIns="121900" rIns="121900" bIns="121900" rtlCol="0" anchor="t" anchorCtr="0">
            <a:noAutofit/>
          </a:bodyPr>
          <a:lstStyle/>
          <a:p>
            <a:pPr marL="0" indent="0">
              <a:defRPr/>
            </a:pPr>
            <a:r>
              <a:rPr lang="en-US" sz="2500">
                <a:latin typeface="Garamond"/>
              </a:rPr>
              <a:t>Maxim </a:t>
            </a:r>
            <a:r>
              <a:rPr lang="en-US" sz="2500">
                <a:latin typeface="Garamond"/>
              </a:rPr>
              <a:t>Chernyshov</a:t>
            </a:r>
            <a:r>
              <a:rPr lang="en-US" sz="2500">
                <a:latin typeface="Garamond"/>
              </a:rPr>
              <a:t>, Timofey </a:t>
            </a:r>
            <a:r>
              <a:rPr lang="en-US" sz="2500">
                <a:latin typeface="Garamond"/>
              </a:rPr>
              <a:t>Khrapovitskiy</a:t>
            </a:r>
            <a:r>
              <a:rPr lang="en-US" sz="2500">
                <a:latin typeface="Garamond"/>
              </a:rPr>
              <a:t>, Artyom Solovyov</a:t>
            </a:r>
            <a:endParaRPr lang="ru-RU" sz="2500">
              <a:latin typeface="Garamon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b="1" i="0" u="none" strike="noStrike" cap="none" spc="0">
                <a:solidFill>
                  <a:schemeClr val="lt1"/>
                </a:solidFill>
                <a:latin typeface="Garamond"/>
                <a:ea typeface="Garamond"/>
                <a:cs typeface="Garamond"/>
              </a:rPr>
              <a:t>Moving the right bat </a:t>
            </a:r>
            <a:endParaRPr sz="3500">
              <a:latin typeface="Garamond"/>
            </a:endParaRPr>
          </a:p>
        </p:txBody>
      </p:sp>
      <p:sp>
        <p:nvSpPr>
          <p:cNvPr id="201" name="Google Shape;201;p38" hidden="0"/>
          <p:cNvSpPr txBox="1">
            <a:spLocks noGrp="1"/>
          </p:cNvSpPr>
          <p:nvPr isPhoto="0" userDrawn="0">
            <p:ph type="body" idx="1" hasCustomPrompt="0"/>
          </p:nvPr>
        </p:nvSpPr>
        <p:spPr bwMode="auto">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Our opponent is controlled with AI. The processor receives coordinates and velocity of the ball and adjusts the position of the right bat to hit the ball when it returns back. </a:t>
            </a:r>
            <a:endParaRPr sz="2500">
              <a:latin typeface="Garamond"/>
            </a:endParaRPr>
          </a:p>
        </p:txBody>
      </p:sp>
      <p:sp>
        <p:nvSpPr>
          <p:cNvPr id="3" name="TextBox 2" hidden="0"/>
          <p:cNvSpPr txBox="1"/>
          <p:nvPr isPhoto="0" userDrawn="0"/>
        </p:nvSpPr>
        <p:spPr bwMode="auto">
          <a:xfrm>
            <a:off x="6862194" y="1442906"/>
            <a:ext cx="5149815"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2" name="Рисунок 1" hidden="0"/>
          <p:cNvPicPr>
            <a:picLocks noChangeAspect="1"/>
          </p:cNvPicPr>
          <p:nvPr isPhoto="0" userDrawn="0"/>
        </p:nvPicPr>
        <p:blipFill>
          <a:blip r:embed="rId3"/>
          <a:srcRect l="-77" t="404" r="62952" b="43838"/>
          <a:stretch/>
        </p:blipFill>
        <p:spPr bwMode="auto">
          <a:xfrm>
            <a:off x="5713591" y="785092"/>
            <a:ext cx="5942284" cy="51394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128934658"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b="1" i="0" u="none" strike="noStrike" cap="none" spc="0">
                <a:solidFill>
                  <a:schemeClr val="lt1"/>
                </a:solidFill>
                <a:latin typeface="Garamond"/>
                <a:ea typeface="Garamond"/>
                <a:cs typeface="Garamond"/>
              </a:rPr>
              <a:t>Moving the right bat </a:t>
            </a:r>
            <a:endParaRPr sz="3500">
              <a:latin typeface="Garamond"/>
            </a:endParaRPr>
          </a:p>
        </p:txBody>
      </p:sp>
      <p:sp>
        <p:nvSpPr>
          <p:cNvPr id="1844583306" name="Google Shape;201;p38" hidden="0"/>
          <p:cNvSpPr txBox="1">
            <a:spLocks noGrp="1"/>
          </p:cNvSpPr>
          <p:nvPr isPhoto="0" userDrawn="0">
            <p:ph type="body" idx="1" hasCustomPrompt="0"/>
          </p:nvPr>
        </p:nvSpPr>
        <p:spPr bwMode="auto">
          <a:xfrm flipH="0" flipV="0">
            <a:off x="400522" y="1061758"/>
            <a:ext cx="11447413" cy="2879208"/>
          </a:xfrm>
          <a:prstGeom prst="rect">
            <a:avLst/>
          </a:prstGeom>
        </p:spPr>
        <p:txBody>
          <a:bodyPr spcFirstLastPara="1" vert="horz" wrap="square" lIns="121899" tIns="121899" rIns="121899" bIns="121899" rtlCol="0" anchor="t" anchorCtr="0">
            <a:noAutofit/>
          </a:bodyPr>
          <a:lstStyle/>
          <a:p>
            <a:pPr marL="186261" indent="0">
              <a:buClr>
                <a:schemeClr val="lt1"/>
              </a:buClr>
              <a:buSzPts val="1400"/>
              <a:buFont typeface="Arial"/>
              <a:buNone/>
              <a:defRPr/>
            </a:pPr>
            <a:r>
              <a:rPr lang="en-US" sz="2500">
                <a:latin typeface="Garamond"/>
                <a:ea typeface="Garamond"/>
                <a:cs typeface="Garamond"/>
              </a:rPr>
              <a:t>The sought coordinates of the right bat are calculated as the picture shows using information about velocity and coordinates of the ball and counting the formula below having all the carry bits in mind. Depending on the parity of the number of carry bits the formula is either distance from upper or lower wall.</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 XRIGHT – XBALL ) * VY / VX</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CDM-8 uses</a:t>
            </a:r>
            <a:r>
              <a:rPr lang="en-US" sz="2500">
                <a:latin typeface="Garamond"/>
                <a:ea typeface="Garamond"/>
                <a:cs typeface="Garamond"/>
              </a:rPr>
              <a:t> a </a:t>
            </a:r>
            <a:r>
              <a:rPr lang="en-US" sz="2500" b="0" i="0" u="none" strike="noStrike" cap="none" spc="0">
                <a:solidFill>
                  <a:schemeClr val="lt1"/>
                </a:solidFill>
                <a:latin typeface="Garamond"/>
                <a:ea typeface="Garamond"/>
                <a:cs typeface="Garamond"/>
              </a:rPr>
              <a:t>peripheral </a:t>
            </a:r>
            <a:r>
              <a:rPr lang="en-US" sz="2500">
                <a:latin typeface="Garamond"/>
                <a:ea typeface="Garamond"/>
                <a:cs typeface="Garamond"/>
              </a:rPr>
              <a:t>scheme to calculate this formula.</a:t>
            </a:r>
            <a:endParaRPr lang="en-US" sz="2500">
              <a:latin typeface="Garamond"/>
              <a:ea typeface="Garamond"/>
              <a:cs typeface="Garamond"/>
            </a:endParaRPr>
          </a:p>
        </p:txBody>
      </p:sp>
      <p:pic>
        <p:nvPicPr>
          <p:cNvPr id="425234526" name="Рисунок 5" hidden="0"/>
          <p:cNvPicPr>
            <a:picLocks noChangeAspect="1"/>
          </p:cNvPicPr>
          <p:nvPr isPhoto="0" userDrawn="0"/>
        </p:nvPicPr>
        <p:blipFill>
          <a:blip r:embed="rId3"/>
          <a:stretch/>
        </p:blipFill>
        <p:spPr bwMode="auto">
          <a:xfrm rot="0" flipH="0" flipV="0">
            <a:off x="808300" y="5086927"/>
            <a:ext cx="6892248" cy="1717660"/>
          </a:xfrm>
          <a:prstGeom prst="rect">
            <a:avLst/>
          </a:prstGeom>
        </p:spPr>
      </p:pic>
      <p:pic>
        <p:nvPicPr>
          <p:cNvPr id="1792971697" name="" hidden="0"/>
          <p:cNvPicPr>
            <a:picLocks noChangeAspect="1"/>
          </p:cNvPicPr>
          <p:nvPr isPhoto="0" userDrawn="0"/>
        </p:nvPicPr>
        <p:blipFill>
          <a:blip r:embed="rId4"/>
          <a:stretch/>
        </p:blipFill>
        <p:spPr bwMode="auto">
          <a:xfrm rot="0" flipH="0" flipV="0">
            <a:off x="8109479" y="2501363"/>
            <a:ext cx="4183380" cy="4303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902541" y="411621"/>
            <a:ext cx="6553600" cy="853600"/>
          </a:xfrm>
        </p:spPr>
        <p:txBody>
          <a:bodyPr/>
          <a:lstStyle/>
          <a:p>
            <a:pPr algn="ctr">
              <a:defRPr/>
            </a:pPr>
            <a:r>
              <a:rPr lang="en-US" sz="3500">
                <a:latin typeface="Garamond"/>
              </a:rPr>
              <a:t>Moving the right bat </a:t>
            </a:r>
            <a:endParaRPr lang="ru-RU" sz="3500">
              <a:latin typeface="Garamond"/>
            </a:endParaRPr>
          </a:p>
        </p:txBody>
      </p:sp>
      <p:sp>
        <p:nvSpPr>
          <p:cNvPr id="3" name="Текст 2" hidden="0"/>
          <p:cNvSpPr>
            <a:spLocks noGrp="1"/>
          </p:cNvSpPr>
          <p:nvPr isPhoto="0" userDrawn="0">
            <p:ph type="body" idx="1" hasCustomPrompt="0"/>
          </p:nvPr>
        </p:nvSpPr>
        <p:spPr bwMode="auto">
          <a:xfrm>
            <a:off x="336609" y="1098958"/>
            <a:ext cx="5586019" cy="3904663"/>
          </a:xfrm>
        </p:spPr>
        <p:txBody>
          <a:bodyPr/>
          <a:lstStyle/>
          <a:p>
            <a:pPr marL="186262" indent="0">
              <a:buNone/>
              <a:defRPr/>
            </a:pPr>
            <a:r>
              <a:rPr lang="en-US" sz="2500">
                <a:latin typeface="Garamond"/>
              </a:rPr>
              <a:t>After getting the optimal Y coordinate for the right bat the kinematic controller moves it with a velocity of 2.5 display pixels per 10 ticks. The right bat can only move when the ball is in the left half of the display panel. </a:t>
            </a:r>
            <a:endParaRPr lang="ru-RU" sz="2500">
              <a:latin typeface="Garamond"/>
            </a:endParaRPr>
          </a:p>
        </p:txBody>
      </p:sp>
      <p:pic>
        <p:nvPicPr>
          <p:cNvPr id="4" name="Рисунок 3" hidden="0"/>
          <p:cNvPicPr>
            <a:picLocks noChangeAspect="1"/>
          </p:cNvPicPr>
          <p:nvPr isPhoto="0" userDrawn="0"/>
        </p:nvPicPr>
        <p:blipFill>
          <a:blip r:embed="rId3"/>
          <a:stretch/>
        </p:blipFill>
        <p:spPr bwMode="auto">
          <a:xfrm>
            <a:off x="6096000" y="1265221"/>
            <a:ext cx="5200452" cy="17574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13310109" name="Google Shape;40;p9" hidden="0"/>
          <p:cNvSpPr txBox="1">
            <a:spLocks noGrp="1"/>
          </p:cNvSpPr>
          <p:nvPr isPhoto="0" userDrawn="0">
            <p:ph type="title" hasCustomPrompt="0"/>
          </p:nvPr>
        </p:nvSpPr>
        <p:spPr bwMode="auto">
          <a:xfrm>
            <a:off x="2818650" y="1158239"/>
            <a:ext cx="6553599" cy="853599"/>
          </a:xfrm>
          <a:prstGeom prst="rect">
            <a:avLst/>
          </a:prstGeom>
        </p:spPr>
        <p:txBody>
          <a:bodyPr spcFirstLastPara="1" wrap="square" lIns="91424" tIns="91424" rIns="91424" bIns="91424" anchor="t" anchorCtr="0">
            <a:noAutofit/>
          </a:bodyPr>
          <a:lstStyle>
            <a:lvl1pPr lvl="0">
              <a:spcBef>
                <a:spcPts val="0"/>
              </a:spcBef>
              <a:spcAft>
                <a:spcPts val="0"/>
              </a:spcAft>
              <a:buSzPts val="2400"/>
              <a:buFont typeface="Montserrat"/>
              <a:buNone/>
              <a:defRPr sz="3350" b="1">
                <a:solidFill>
                  <a:schemeClr val="lt1"/>
                </a:solidFill>
                <a:latin typeface="Playfair Display"/>
                <a:ea typeface="Playfair Display"/>
                <a:cs typeface="Playfair Display"/>
              </a:defRPr>
            </a:lvl1pPr>
            <a:lvl2pPr lvl="1">
              <a:spcBef>
                <a:spcPts val="0"/>
              </a:spcBef>
              <a:spcAft>
                <a:spcPts val="0"/>
              </a:spcAft>
              <a:buSzPts val="2100"/>
              <a:buFont typeface="Montserrat"/>
              <a:buNone/>
              <a:defRPr sz="2800" b="1">
                <a:latin typeface="Montserrat"/>
                <a:ea typeface="Montserrat"/>
                <a:cs typeface="Montserrat"/>
              </a:defRPr>
            </a:lvl2pPr>
            <a:lvl3pPr lvl="2">
              <a:spcBef>
                <a:spcPts val="0"/>
              </a:spcBef>
              <a:spcAft>
                <a:spcPts val="0"/>
              </a:spcAft>
              <a:buSzPts val="2100"/>
              <a:buFont typeface="Montserrat"/>
              <a:buNone/>
              <a:defRPr sz="2800" b="1">
                <a:latin typeface="Montserrat"/>
                <a:ea typeface="Montserrat"/>
                <a:cs typeface="Montserrat"/>
              </a:defRPr>
            </a:lvl3pPr>
            <a:lvl4pPr lvl="3">
              <a:spcBef>
                <a:spcPts val="0"/>
              </a:spcBef>
              <a:spcAft>
                <a:spcPts val="0"/>
              </a:spcAft>
              <a:buSzPts val="2100"/>
              <a:buFont typeface="Montserrat"/>
              <a:buNone/>
              <a:defRPr sz="2800" b="1">
                <a:latin typeface="Montserrat"/>
                <a:ea typeface="Montserrat"/>
                <a:cs typeface="Montserrat"/>
              </a:defRPr>
            </a:lvl4pPr>
            <a:lvl5pPr lvl="4">
              <a:spcBef>
                <a:spcPts val="0"/>
              </a:spcBef>
              <a:spcAft>
                <a:spcPts val="0"/>
              </a:spcAft>
              <a:buSzPts val="2100"/>
              <a:buFont typeface="Montserrat"/>
              <a:buNone/>
              <a:defRPr sz="2800" b="1">
                <a:latin typeface="Montserrat"/>
                <a:ea typeface="Montserrat"/>
                <a:cs typeface="Montserrat"/>
              </a:defRPr>
            </a:lvl5pPr>
            <a:lvl6pPr lvl="5">
              <a:spcBef>
                <a:spcPts val="0"/>
              </a:spcBef>
              <a:spcAft>
                <a:spcPts val="0"/>
              </a:spcAft>
              <a:buSzPts val="2100"/>
              <a:buFont typeface="Montserrat"/>
              <a:buNone/>
              <a:defRPr sz="2800" b="1">
                <a:latin typeface="Montserrat"/>
                <a:ea typeface="Montserrat"/>
                <a:cs typeface="Montserrat"/>
              </a:defRPr>
            </a:lvl6pPr>
            <a:lvl7pPr lvl="6">
              <a:spcBef>
                <a:spcPts val="0"/>
              </a:spcBef>
              <a:spcAft>
                <a:spcPts val="0"/>
              </a:spcAft>
              <a:buSzPts val="2100"/>
              <a:buFont typeface="Montserrat"/>
              <a:buNone/>
              <a:defRPr sz="2800" b="1">
                <a:latin typeface="Montserrat"/>
                <a:ea typeface="Montserrat"/>
                <a:cs typeface="Montserrat"/>
              </a:defRPr>
            </a:lvl7pPr>
            <a:lvl8pPr lvl="7">
              <a:spcBef>
                <a:spcPts val="0"/>
              </a:spcBef>
              <a:spcAft>
                <a:spcPts val="0"/>
              </a:spcAft>
              <a:buSzPts val="2100"/>
              <a:buFont typeface="Montserrat"/>
              <a:buNone/>
              <a:defRPr sz="2800" b="1">
                <a:latin typeface="Montserrat"/>
                <a:ea typeface="Montserrat"/>
                <a:cs typeface="Montserrat"/>
              </a:defRPr>
            </a:lvl8pPr>
            <a:lvl9pPr lvl="8">
              <a:spcBef>
                <a:spcPts val="0"/>
              </a:spcBef>
              <a:spcAft>
                <a:spcPts val="0"/>
              </a:spcAft>
              <a:buSzPts val="2100"/>
              <a:buFont typeface="Montserrat"/>
              <a:buNone/>
              <a:defRPr sz="2800" b="1">
                <a:latin typeface="Montserrat"/>
                <a:ea typeface="Montserrat"/>
                <a:cs typeface="Montserrat"/>
              </a:defRPr>
            </a:lvl9pPr>
          </a:lstStyle>
          <a:p>
            <a:pPr>
              <a:defRPr/>
            </a:pPr>
            <a:r>
              <a:rPr lang="en-US"/>
              <a:t>Time for computing</a:t>
            </a:r>
            <a:br>
              <a:rPr lang="en-US"/>
            </a:br>
            <a:r>
              <a:rPr lang="en-US"/>
              <a:t>Velocity of a ball</a:t>
            </a:r>
            <a:endParaRPr/>
          </a:p>
        </p:txBody>
      </p:sp>
      <p:sp>
        <p:nvSpPr>
          <p:cNvPr id="1604347332" name="Google Shape;41;p9" hidden="0"/>
          <p:cNvSpPr txBox="1">
            <a:spLocks noGrp="1"/>
          </p:cNvSpPr>
          <p:nvPr isPhoto="0" userDrawn="0">
            <p:ph type="body" idx="1" hasCustomPrompt="0"/>
          </p:nvPr>
        </p:nvSpPr>
        <p:spPr bwMode="auto">
          <a:xfrm>
            <a:off x="2819750" y="2368203"/>
            <a:ext cx="6553599" cy="3738399"/>
          </a:xfrm>
          <a:prstGeom prst="rect">
            <a:avLst/>
          </a:prstGeom>
        </p:spPr>
        <p:txBody>
          <a:bodyPr spcFirstLastPara="1" wrap="square" lIns="91424" tIns="91424" rIns="91424" bIns="91424" anchor="t" anchorCtr="0">
            <a:noAutofit/>
          </a:bodyPr>
          <a:lstStyle>
            <a:lvl1pPr marL="609584" lvl="0" indent="-423322">
              <a:lnSpc>
                <a:spcPct val="100000"/>
              </a:lnSpc>
              <a:spcBef>
                <a:spcPts val="0"/>
              </a:spcBef>
              <a:spcAft>
                <a:spcPts val="0"/>
              </a:spcAft>
              <a:buClr>
                <a:schemeClr val="lt1"/>
              </a:buClr>
              <a:buSzPts val="1400"/>
              <a:buChar char="●"/>
              <a:defRPr sz="1850">
                <a:solidFill>
                  <a:schemeClr val="lt1"/>
                </a:solidFill>
              </a:defRPr>
            </a:lvl1pPr>
            <a:lvl2pPr marL="1219169" lvl="1" indent="-389457">
              <a:spcBef>
                <a:spcPts val="2132"/>
              </a:spcBef>
              <a:spcAft>
                <a:spcPts val="0"/>
              </a:spcAft>
              <a:buClr>
                <a:schemeClr val="lt1"/>
              </a:buClr>
              <a:buSzPts val="1000"/>
              <a:buChar char="○"/>
              <a:defRPr sz="1350">
                <a:solidFill>
                  <a:schemeClr val="lt1"/>
                </a:solidFill>
              </a:defRPr>
            </a:lvl2pPr>
            <a:lvl3pPr marL="1828753" lvl="2" indent="-389457">
              <a:spcBef>
                <a:spcPts val="2132"/>
              </a:spcBef>
              <a:spcAft>
                <a:spcPts val="0"/>
              </a:spcAft>
              <a:buClr>
                <a:schemeClr val="lt1"/>
              </a:buClr>
              <a:buSzPts val="1000"/>
              <a:buChar char="■"/>
              <a:defRPr sz="1350">
                <a:solidFill>
                  <a:schemeClr val="lt1"/>
                </a:solidFill>
              </a:defRPr>
            </a:lvl3pPr>
            <a:lvl4pPr marL="2438338" lvl="3" indent="-389457">
              <a:spcBef>
                <a:spcPts val="2132"/>
              </a:spcBef>
              <a:spcAft>
                <a:spcPts val="0"/>
              </a:spcAft>
              <a:buClr>
                <a:schemeClr val="lt1"/>
              </a:buClr>
              <a:buSzPts val="1000"/>
              <a:buChar char="●"/>
              <a:defRPr sz="1350">
                <a:solidFill>
                  <a:schemeClr val="lt1"/>
                </a:solidFill>
              </a:defRPr>
            </a:lvl4pPr>
            <a:lvl5pPr marL="3047923" lvl="4" indent="-389457">
              <a:spcBef>
                <a:spcPts val="2132"/>
              </a:spcBef>
              <a:spcAft>
                <a:spcPts val="0"/>
              </a:spcAft>
              <a:buClr>
                <a:schemeClr val="lt1"/>
              </a:buClr>
              <a:buSzPts val="1000"/>
              <a:buChar char="○"/>
              <a:defRPr sz="1350">
                <a:solidFill>
                  <a:schemeClr val="lt1"/>
                </a:solidFill>
              </a:defRPr>
            </a:lvl5pPr>
            <a:lvl6pPr marL="3657508" lvl="5" indent="-389457">
              <a:spcBef>
                <a:spcPts val="2132"/>
              </a:spcBef>
              <a:spcAft>
                <a:spcPts val="0"/>
              </a:spcAft>
              <a:buClr>
                <a:schemeClr val="lt1"/>
              </a:buClr>
              <a:buSzPts val="1000"/>
              <a:buChar char="■"/>
              <a:defRPr sz="1350">
                <a:solidFill>
                  <a:schemeClr val="lt1"/>
                </a:solidFill>
              </a:defRPr>
            </a:lvl6pPr>
            <a:lvl7pPr marL="4267092" lvl="6" indent="-389457">
              <a:spcBef>
                <a:spcPts val="2132"/>
              </a:spcBef>
              <a:spcAft>
                <a:spcPts val="0"/>
              </a:spcAft>
              <a:buClr>
                <a:schemeClr val="lt1"/>
              </a:buClr>
              <a:buSzPts val="1000"/>
              <a:buChar char="●"/>
              <a:defRPr sz="1350">
                <a:solidFill>
                  <a:schemeClr val="lt1"/>
                </a:solidFill>
              </a:defRPr>
            </a:lvl7pPr>
            <a:lvl8pPr marL="4876677" lvl="7" indent="-389457">
              <a:spcBef>
                <a:spcPts val="2132"/>
              </a:spcBef>
              <a:spcAft>
                <a:spcPts val="0"/>
              </a:spcAft>
              <a:buClr>
                <a:schemeClr val="lt1"/>
              </a:buClr>
              <a:buSzPts val="1000"/>
              <a:buChar char="○"/>
              <a:defRPr sz="1350">
                <a:solidFill>
                  <a:schemeClr val="lt1"/>
                </a:solidFill>
              </a:defRPr>
            </a:lvl8pPr>
            <a:lvl9pPr marL="5486262" lvl="8" indent="-389457">
              <a:spcBef>
                <a:spcPts val="2132"/>
              </a:spcBef>
              <a:spcAft>
                <a:spcPts val="2132"/>
              </a:spcAft>
              <a:buClr>
                <a:schemeClr val="lt1"/>
              </a:buClr>
              <a:buSzPts val="1000"/>
              <a:buChar char="■"/>
              <a:defRPr sz="1350">
                <a:solidFill>
                  <a:schemeClr val="lt1"/>
                </a:solidFill>
              </a:defRPr>
            </a:lvl9p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Game rules</a:t>
            </a:r>
            <a:endParaRPr sz="3500">
              <a:latin typeface="Garamond"/>
            </a:endParaRPr>
          </a:p>
        </p:txBody>
      </p:sp>
      <p:sp>
        <p:nvSpPr>
          <p:cNvPr id="201" name="Google Shape;201;p38" hidden="0"/>
          <p:cNvSpPr txBox="1">
            <a:spLocks noGrp="1"/>
          </p:cNvSpPr>
          <p:nvPr isPhoto="0" userDrawn="0">
            <p:ph type="body" idx="1" hasCustomPrompt="0"/>
          </p:nvPr>
        </p:nvSpPr>
        <p:spPr bwMode="auto">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defRPr/>
            </a:pPr>
            <a:r>
              <a:rPr lang="en-US" sz="2800">
                <a:latin typeface="Garamond"/>
              </a:rPr>
              <a:t>The game consists of two bats and a ball which bounces off them. If a ball touches a wall, the player, whose bat is the opposite of that wall receives a point. The bats move only vertically, while the ball also can move left or right.</a:t>
            </a:r>
            <a:endParaRPr sz="2800">
              <a:latin typeface="Garamond"/>
            </a:endParaRPr>
          </a:p>
        </p:txBody>
      </p:sp>
      <p:pic>
        <p:nvPicPr>
          <p:cNvPr id="1028" name="Picture 4" descr="Lets play Tennis! Retro video game. | Childhood memories, Memories, Pong" hidden="0"/>
          <p:cNvPicPr>
            <a:picLocks noChangeAspect="1" noChangeArrowheads="1"/>
          </p:cNvPicPr>
          <p:nvPr isPhoto="0" userDrawn="0"/>
        </p:nvPicPr>
        <p:blipFill>
          <a:blip r:embed="rId3"/>
          <a:stretch/>
        </p:blipFill>
        <p:spPr bwMode="auto">
          <a:xfrm>
            <a:off x="6841259" y="1842830"/>
            <a:ext cx="5057775" cy="39243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The display panel</a:t>
            </a:r>
            <a:endParaRPr sz="3500">
              <a:latin typeface="Garamond"/>
            </a:endParaRPr>
          </a:p>
        </p:txBody>
      </p:sp>
      <p:sp>
        <p:nvSpPr>
          <p:cNvPr id="201" name="Google Shape;201;p38" hidden="0"/>
          <p:cNvSpPr txBox="1">
            <a:spLocks noGrp="1"/>
          </p:cNvSpPr>
          <p:nvPr isPhoto="0" userDrawn="0">
            <p:ph type="body" idx="1" hasCustomPrompt="0"/>
          </p:nvPr>
        </p:nvSpPr>
        <p:spPr bwMode="auto">
          <a:xfrm>
            <a:off x="92278" y="1893205"/>
            <a:ext cx="4957893" cy="4599873"/>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The display panel consists of 1024 pixels (32x32). A ball is a pixel, and a racket is 3 pixels long and 1 pixel wide. Below the screen there are 32 </a:t>
            </a:r>
            <a:r>
              <a:rPr lang="en-US" sz="2500">
                <a:latin typeface="Garamond"/>
              </a:rPr>
              <a:t>videochips</a:t>
            </a:r>
            <a:r>
              <a:rPr lang="en-US" sz="2500">
                <a:latin typeface="Garamond"/>
              </a:rPr>
              <a:t> connected into 4 video sections, 8 </a:t>
            </a:r>
            <a:r>
              <a:rPr lang="en-US" sz="2500">
                <a:latin typeface="Garamond"/>
              </a:rPr>
              <a:t>videochips</a:t>
            </a:r>
            <a:r>
              <a:rPr lang="en-US" sz="2500">
                <a:latin typeface="Garamond"/>
              </a:rPr>
              <a:t> each. This video subsystem displays the bats, the ball and the background.</a:t>
            </a:r>
            <a:r>
              <a:rPr lang="en-US"/>
              <a:t> </a:t>
            </a:r>
            <a:endParaRPr/>
          </a:p>
          <a:p>
            <a:pPr marL="0" indent="0">
              <a:buClr>
                <a:schemeClr val="dk1"/>
              </a:buClr>
              <a:buSzPts val="1100"/>
              <a:buNone/>
              <a:defRPr/>
            </a:pPr>
            <a:endParaRPr lang="en-US"/>
          </a:p>
          <a:p>
            <a:pPr marL="0" indent="0">
              <a:buClr>
                <a:schemeClr val="dk1"/>
              </a:buClr>
              <a:buSzPts val="1100"/>
              <a:buNone/>
              <a:defRPr/>
            </a:pPr>
            <a:r>
              <a:rPr lang="en-US"/>
              <a:t> </a:t>
            </a:r>
            <a:endParaRPr/>
          </a:p>
        </p:txBody>
      </p:sp>
      <p:pic>
        <p:nvPicPr>
          <p:cNvPr id="5" name="Рисунок 4" hidden="0"/>
          <p:cNvPicPr/>
          <p:nvPr isPhoto="0" userDrawn="0"/>
        </p:nvPicPr>
        <p:blipFill>
          <a:blip r:embed="rId3"/>
          <a:stretch/>
        </p:blipFill>
        <p:spPr bwMode="auto">
          <a:xfrm>
            <a:off x="5328014" y="1585943"/>
            <a:ext cx="5915025" cy="4352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520067" y="470343"/>
            <a:ext cx="6553600" cy="853600"/>
          </a:xfrm>
        </p:spPr>
        <p:txBody>
          <a:bodyPr/>
          <a:lstStyle/>
          <a:p>
            <a:pPr algn="ctr">
              <a:defRPr/>
            </a:pPr>
            <a:r>
              <a:rPr lang="en-US" sz="3500">
                <a:latin typeface="Garamond"/>
              </a:rPr>
              <a:t>Controls</a:t>
            </a:r>
            <a:endParaRPr lang="ru-RU" sz="3500">
              <a:latin typeface="Garamond"/>
            </a:endParaRPr>
          </a:p>
        </p:txBody>
      </p:sp>
      <p:sp>
        <p:nvSpPr>
          <p:cNvPr id="3" name="Текст 2" hidden="0"/>
          <p:cNvSpPr>
            <a:spLocks noGrp="1"/>
          </p:cNvSpPr>
          <p:nvPr isPhoto="0" userDrawn="0">
            <p:ph type="body" idx="1" hasCustomPrompt="0"/>
          </p:nvPr>
        </p:nvSpPr>
        <p:spPr bwMode="auto">
          <a:xfrm>
            <a:off x="436177" y="1554471"/>
            <a:ext cx="6553600" cy="4737271"/>
          </a:xfrm>
        </p:spPr>
        <p:txBody>
          <a:bodyPr/>
          <a:lstStyle/>
          <a:p>
            <a:pPr marL="186262" indent="0">
              <a:buNone/>
              <a:defRPr/>
            </a:pPr>
            <a:r>
              <a:rPr lang="en-US" sz="2500">
                <a:latin typeface="Garamond"/>
              </a:rPr>
              <a:t>The player controls the left bat by moving the red part of the joystick. Only the Y axis of the joystick affects the bat. Speed of the bat is changed by how much the red “button” is deviated from the center. Speed changes from -3 to +3 in 10 ticks.</a:t>
            </a:r>
            <a:endParaRPr lang="ru-RU" sz="2500">
              <a:latin typeface="Garamond"/>
            </a:endParaRPr>
          </a:p>
        </p:txBody>
      </p:sp>
      <p:pic>
        <p:nvPicPr>
          <p:cNvPr id="4" name="Рисунок 3" hidden="0"/>
          <p:cNvPicPr/>
          <p:nvPr isPhoto="0" userDrawn="0"/>
        </p:nvPicPr>
        <p:blipFill>
          <a:blip r:embed="rId3"/>
          <a:stretch/>
        </p:blipFill>
        <p:spPr bwMode="auto">
          <a:xfrm>
            <a:off x="8746835" y="286192"/>
            <a:ext cx="2576947" cy="56051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Kinematic controller</a:t>
            </a:r>
            <a:endParaRPr sz="3500">
              <a:latin typeface="Garamond"/>
            </a:endParaRPr>
          </a:p>
        </p:txBody>
      </p:sp>
      <p:sp>
        <p:nvSpPr>
          <p:cNvPr id="201" name="Google Shape;201;p38" hidden="0"/>
          <p:cNvSpPr txBox="1">
            <a:spLocks noGrp="1"/>
          </p:cNvSpPr>
          <p:nvPr isPhoto="0" userDrawn="0">
            <p:ph type="body" idx="1" hasCustomPrompt="0"/>
          </p:nvPr>
        </p:nvSpPr>
        <p:spPr bwMode="auto">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Kinematic controller has contacts for resetting the screen and clock generator.</a:t>
            </a:r>
            <a:endParaRPr/>
          </a:p>
          <a:p>
            <a:pPr marL="0" indent="0">
              <a:buClr>
                <a:schemeClr val="dk1"/>
              </a:buClr>
              <a:buSzPts val="1100"/>
              <a:buNone/>
              <a:defRPr/>
            </a:pPr>
            <a:r>
              <a:rPr lang="en-US" sz="2500">
                <a:latin typeface="Garamond"/>
              </a:rPr>
              <a:t>It gets the Y coordinates of both bats – left from the joystick and right from the processor. </a:t>
            </a:r>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Kinematic controller returns coordinates and velocity of the ball to the processor. It also returns scores to the scores schemes and  ball’s coordinates and Y coordinates of bats to the video subsystem. The first </a:t>
            </a:r>
            <a:r>
              <a:rPr lang="en-US" sz="2500">
                <a:latin typeface="Garamond"/>
              </a:rPr>
              <a:t>videochip</a:t>
            </a:r>
            <a:r>
              <a:rPr lang="en-US" sz="2500">
                <a:latin typeface="Garamond"/>
              </a:rPr>
              <a:t> in the video subsystem needs to have Chip ID of zero, so it receives an input from the kinematic controller that equals zero.</a:t>
            </a:r>
            <a:endParaRPr/>
          </a:p>
          <a:p>
            <a:pPr marL="0" indent="0">
              <a:buClr>
                <a:schemeClr val="dk1"/>
              </a:buClr>
              <a:buSzPts val="1100"/>
              <a:buNone/>
              <a:defRPr/>
            </a:pPr>
            <a:endParaRPr sz="2500">
              <a:latin typeface="Garamond"/>
            </a:endParaRPr>
          </a:p>
        </p:txBody>
      </p:sp>
      <p:pic>
        <p:nvPicPr>
          <p:cNvPr id="3" name="Рисунок 2" hidden="0"/>
          <p:cNvPicPr>
            <a:picLocks noChangeAspect="1"/>
          </p:cNvPicPr>
          <p:nvPr isPhoto="0" userDrawn="0"/>
        </p:nvPicPr>
        <p:blipFill>
          <a:blip r:embed="rId3"/>
          <a:stretch/>
        </p:blipFill>
        <p:spPr bwMode="auto">
          <a:xfrm>
            <a:off x="5480720" y="827801"/>
            <a:ext cx="2914650" cy="1276350"/>
          </a:xfrm>
          <a:prstGeom prst="rect">
            <a:avLst/>
          </a:prstGeom>
        </p:spPr>
      </p:pic>
      <p:pic>
        <p:nvPicPr>
          <p:cNvPr id="4" name="Рисунок 3" hidden="0"/>
          <p:cNvPicPr>
            <a:picLocks noChangeAspect="1"/>
          </p:cNvPicPr>
          <p:nvPr isPhoto="0" userDrawn="0"/>
        </p:nvPicPr>
        <p:blipFill>
          <a:blip r:embed="rId4"/>
          <a:stretch/>
        </p:blipFill>
        <p:spPr bwMode="auto">
          <a:xfrm>
            <a:off x="9201019" y="827801"/>
            <a:ext cx="2162175" cy="3867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5558845" name="Google Shape;40;p9" hidden="0"/>
          <p:cNvSpPr txBox="1">
            <a:spLocks noGrp="1"/>
          </p:cNvSpPr>
          <p:nvPr isPhoto="0" userDrawn="0">
            <p:ph type="title" hasCustomPrompt="0"/>
          </p:nvPr>
        </p:nvSpPr>
        <p:spPr bwMode="auto">
          <a:xfrm>
            <a:off x="2818650" y="99905"/>
            <a:ext cx="6553599" cy="853599"/>
          </a:xfrm>
          <a:prstGeom prst="rect">
            <a:avLst/>
          </a:prstGeom>
        </p:spPr>
        <p:txBody>
          <a:bodyPr spcFirstLastPara="1" wrap="square" lIns="91424" tIns="91424" rIns="91424" bIns="91424" anchor="t" anchorCtr="0">
            <a:noAutofit/>
          </a:bodyPr>
          <a:lstStyle>
            <a:lvl1pPr lvl="0">
              <a:spcBef>
                <a:spcPts val="0"/>
              </a:spcBef>
              <a:spcAft>
                <a:spcPts val="0"/>
              </a:spcAft>
              <a:buSzPts val="2400"/>
              <a:buFont typeface="Montserrat"/>
              <a:buNone/>
              <a:defRPr sz="3350" b="1">
                <a:solidFill>
                  <a:schemeClr val="lt1"/>
                </a:solidFill>
                <a:latin typeface="Playfair Display"/>
                <a:ea typeface="Playfair Display"/>
                <a:cs typeface="Playfair Display"/>
              </a:defRPr>
            </a:lvl1pPr>
            <a:lvl2pPr lvl="1">
              <a:spcBef>
                <a:spcPts val="0"/>
              </a:spcBef>
              <a:spcAft>
                <a:spcPts val="0"/>
              </a:spcAft>
              <a:buSzPts val="2100"/>
              <a:buFont typeface="Montserrat"/>
              <a:buNone/>
              <a:defRPr sz="2800" b="1">
                <a:latin typeface="Montserrat"/>
                <a:ea typeface="Montserrat"/>
                <a:cs typeface="Montserrat"/>
              </a:defRPr>
            </a:lvl2pPr>
            <a:lvl3pPr lvl="2">
              <a:spcBef>
                <a:spcPts val="0"/>
              </a:spcBef>
              <a:spcAft>
                <a:spcPts val="0"/>
              </a:spcAft>
              <a:buSzPts val="2100"/>
              <a:buFont typeface="Montserrat"/>
              <a:buNone/>
              <a:defRPr sz="2800" b="1">
                <a:latin typeface="Montserrat"/>
                <a:ea typeface="Montserrat"/>
                <a:cs typeface="Montserrat"/>
              </a:defRPr>
            </a:lvl3pPr>
            <a:lvl4pPr lvl="3">
              <a:spcBef>
                <a:spcPts val="0"/>
              </a:spcBef>
              <a:spcAft>
                <a:spcPts val="0"/>
              </a:spcAft>
              <a:buSzPts val="2100"/>
              <a:buFont typeface="Montserrat"/>
              <a:buNone/>
              <a:defRPr sz="2800" b="1">
                <a:latin typeface="Montserrat"/>
                <a:ea typeface="Montserrat"/>
                <a:cs typeface="Montserrat"/>
              </a:defRPr>
            </a:lvl4pPr>
            <a:lvl5pPr lvl="4">
              <a:spcBef>
                <a:spcPts val="0"/>
              </a:spcBef>
              <a:spcAft>
                <a:spcPts val="0"/>
              </a:spcAft>
              <a:buSzPts val="2100"/>
              <a:buFont typeface="Montserrat"/>
              <a:buNone/>
              <a:defRPr sz="2800" b="1">
                <a:latin typeface="Montserrat"/>
                <a:ea typeface="Montserrat"/>
                <a:cs typeface="Montserrat"/>
              </a:defRPr>
            </a:lvl5pPr>
            <a:lvl6pPr lvl="5">
              <a:spcBef>
                <a:spcPts val="0"/>
              </a:spcBef>
              <a:spcAft>
                <a:spcPts val="0"/>
              </a:spcAft>
              <a:buSzPts val="2100"/>
              <a:buFont typeface="Montserrat"/>
              <a:buNone/>
              <a:defRPr sz="2800" b="1">
                <a:latin typeface="Montserrat"/>
                <a:ea typeface="Montserrat"/>
                <a:cs typeface="Montserrat"/>
              </a:defRPr>
            </a:lvl6pPr>
            <a:lvl7pPr lvl="6">
              <a:spcBef>
                <a:spcPts val="0"/>
              </a:spcBef>
              <a:spcAft>
                <a:spcPts val="0"/>
              </a:spcAft>
              <a:buSzPts val="2100"/>
              <a:buFont typeface="Montserrat"/>
              <a:buNone/>
              <a:defRPr sz="2800" b="1">
                <a:latin typeface="Montserrat"/>
                <a:ea typeface="Montserrat"/>
                <a:cs typeface="Montserrat"/>
              </a:defRPr>
            </a:lvl7pPr>
            <a:lvl8pPr lvl="7">
              <a:spcBef>
                <a:spcPts val="0"/>
              </a:spcBef>
              <a:spcAft>
                <a:spcPts val="0"/>
              </a:spcAft>
              <a:buSzPts val="2100"/>
              <a:buFont typeface="Montserrat"/>
              <a:buNone/>
              <a:defRPr sz="2800" b="1">
                <a:latin typeface="Montserrat"/>
                <a:ea typeface="Montserrat"/>
                <a:cs typeface="Montserrat"/>
              </a:defRPr>
            </a:lvl8pPr>
            <a:lvl9pPr lvl="8">
              <a:spcBef>
                <a:spcPts val="0"/>
              </a:spcBef>
              <a:spcAft>
                <a:spcPts val="0"/>
              </a:spcAft>
              <a:buSzPts val="2100"/>
              <a:buFont typeface="Montserrat"/>
              <a:buNone/>
              <a:defRPr sz="2800" b="1">
                <a:latin typeface="Montserrat"/>
                <a:ea typeface="Montserrat"/>
                <a:cs typeface="Montserrat"/>
              </a:defRPr>
            </a:lvl9pPr>
          </a:lstStyle>
          <a:p>
            <a:pPr>
              <a:defRPr/>
            </a:pPr>
            <a:r>
              <a:rPr lang="en-US">
                <a:latin typeface="Garamond"/>
                <a:ea typeface="Garamond"/>
                <a:cs typeface="Garamond"/>
              </a:rPr>
              <a:t>Kinematic controller</a:t>
            </a:r>
            <a:endParaRPr>
              <a:latin typeface="Garamond"/>
              <a:ea typeface="Garamond"/>
              <a:cs typeface="Garamond"/>
            </a:endParaRPr>
          </a:p>
        </p:txBody>
      </p:sp>
      <p:pic>
        <p:nvPicPr>
          <p:cNvPr id="1340914155" name="" hidden="0"/>
          <p:cNvPicPr>
            <a:picLocks noChangeAspect="1"/>
          </p:cNvPicPr>
          <p:nvPr isPhoto="0" userDrawn="0"/>
        </p:nvPicPr>
        <p:blipFill>
          <a:blip r:embed="rId3"/>
          <a:stretch/>
        </p:blipFill>
        <p:spPr bwMode="auto">
          <a:xfrm flipH="0" flipV="0">
            <a:off x="4253689" y="3015354"/>
            <a:ext cx="7404172" cy="497571"/>
          </a:xfrm>
          <a:prstGeom prst="rect">
            <a:avLst/>
          </a:prstGeom>
        </p:spPr>
      </p:pic>
      <p:pic>
        <p:nvPicPr>
          <p:cNvPr id="705946124" name="" hidden="0"/>
          <p:cNvPicPr>
            <a:picLocks noChangeAspect="1"/>
          </p:cNvPicPr>
          <p:nvPr isPhoto="0" userDrawn="0"/>
        </p:nvPicPr>
        <p:blipFill>
          <a:blip r:embed="rId4"/>
          <a:stretch/>
        </p:blipFill>
        <p:spPr bwMode="auto">
          <a:xfrm flipH="0" flipV="0">
            <a:off x="6095450" y="4586281"/>
            <a:ext cx="5562412" cy="497571"/>
          </a:xfrm>
          <a:prstGeom prst="rect">
            <a:avLst/>
          </a:prstGeom>
        </p:spPr>
      </p:pic>
      <p:pic>
        <p:nvPicPr>
          <p:cNvPr id="481322886" name="" hidden="0"/>
          <p:cNvPicPr>
            <a:picLocks noChangeAspect="1"/>
          </p:cNvPicPr>
          <p:nvPr isPhoto="0" userDrawn="0"/>
        </p:nvPicPr>
        <p:blipFill>
          <a:blip r:embed="rId5"/>
          <a:stretch/>
        </p:blipFill>
        <p:spPr bwMode="auto">
          <a:xfrm flipH="1" flipV="0">
            <a:off x="4253689" y="1690020"/>
            <a:ext cx="3720652" cy="497571"/>
          </a:xfrm>
          <a:prstGeom prst="rect">
            <a:avLst/>
          </a:prstGeom>
        </p:spPr>
      </p:pic>
      <p:sp>
        <p:nvSpPr>
          <p:cNvPr id="2062236460" name="" hidden="0"/>
          <p:cNvSpPr/>
          <p:nvPr isPhoto="0" userDrawn="0"/>
        </p:nvSpPr>
        <p:spPr bwMode="auto">
          <a:xfrm rot="5399978" flipH="1" flipV="0">
            <a:off x="5891241" y="1846316"/>
            <a:ext cx="445548" cy="3683519"/>
          </a:xfrm>
          <a:prstGeom prst="leftBrace">
            <a:avLst>
              <a:gd name="adj1" fmla="val 8333"/>
              <a:gd name="adj2" fmla="val 29446"/>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715075859" name="" hidden="0"/>
          <p:cNvSpPr/>
          <p:nvPr isPhoto="0" userDrawn="0"/>
        </p:nvSpPr>
        <p:spPr bwMode="auto">
          <a:xfrm rot="5399978" flipH="0" flipV="0">
            <a:off x="9603884" y="979942"/>
            <a:ext cx="387303" cy="3683518"/>
          </a:xfrm>
          <a:prstGeom prst="leftBrace">
            <a:avLst>
              <a:gd name="adj1" fmla="val 8333"/>
              <a:gd name="adj2" fmla="val 50000"/>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752413109" name="" hidden="0"/>
          <p:cNvSpPr txBox="1"/>
          <p:nvPr isPhoto="0" userDrawn="0"/>
        </p:nvSpPr>
        <p:spPr bwMode="auto">
          <a:xfrm flipH="0" flipV="0">
            <a:off x="8839443" y="2223646"/>
            <a:ext cx="1916184"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Fractional part</a:t>
            </a:r>
            <a:endParaRPr sz="2400">
              <a:solidFill>
                <a:schemeClr val="bg1"/>
              </a:solidFill>
              <a:latin typeface="Garamond"/>
              <a:ea typeface="Garamond"/>
              <a:cs typeface="Garamond"/>
            </a:endParaRPr>
          </a:p>
        </p:txBody>
      </p:sp>
      <p:sp>
        <p:nvSpPr>
          <p:cNvPr id="1235753122" name="" hidden="0"/>
          <p:cNvSpPr txBox="1"/>
          <p:nvPr isPhoto="0" userDrawn="0"/>
        </p:nvSpPr>
        <p:spPr bwMode="auto">
          <a:xfrm flipH="0" flipV="0">
            <a:off x="6095450" y="3798729"/>
            <a:ext cx="1573288"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Integer part</a:t>
            </a:r>
            <a:endParaRPr sz="2400">
              <a:solidFill>
                <a:schemeClr val="bg1"/>
              </a:solidFill>
              <a:latin typeface="Garamond"/>
              <a:ea typeface="Garamond"/>
              <a:cs typeface="Garamond"/>
            </a:endParaRPr>
          </a:p>
        </p:txBody>
      </p:sp>
      <p:sp>
        <p:nvSpPr>
          <p:cNvPr id="2122031490" name="" hidden="0"/>
          <p:cNvSpPr/>
          <p:nvPr isPhoto="0" userDrawn="0"/>
        </p:nvSpPr>
        <p:spPr bwMode="auto">
          <a:xfrm rot="5399978" flipH="0" flipV="0">
            <a:off x="6840055" y="3470562"/>
            <a:ext cx="389680" cy="1841758"/>
          </a:xfrm>
          <a:prstGeom prst="leftBrace">
            <a:avLst>
              <a:gd name="adj1" fmla="val 8333"/>
              <a:gd name="adj2" fmla="val 58892"/>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1226148621" name="" hidden="0"/>
          <p:cNvSpPr/>
          <p:nvPr isPhoto="0" userDrawn="0"/>
        </p:nvSpPr>
        <p:spPr bwMode="auto">
          <a:xfrm rot="5399978" flipH="1" flipV="0">
            <a:off x="9128247" y="3401545"/>
            <a:ext cx="392169" cy="3683518"/>
          </a:xfrm>
          <a:prstGeom prst="leftBrace">
            <a:avLst>
              <a:gd name="adj1" fmla="val 8333"/>
              <a:gd name="adj2" fmla="val 50000"/>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623280366" name="" hidden="0"/>
          <p:cNvSpPr txBox="1"/>
          <p:nvPr isPhoto="0" userDrawn="0"/>
        </p:nvSpPr>
        <p:spPr bwMode="auto">
          <a:xfrm flipH="0" flipV="0">
            <a:off x="8034276" y="5439389"/>
            <a:ext cx="2580108"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XV, YV for CDM-8</a:t>
            </a:r>
            <a:endParaRPr sz="2400">
              <a:solidFill>
                <a:schemeClr val="bg1"/>
              </a:solidFill>
              <a:latin typeface="Garamond"/>
              <a:ea typeface="Garamond"/>
              <a:cs typeface="Garamond"/>
            </a:endParaRPr>
          </a:p>
        </p:txBody>
      </p:sp>
      <p:sp>
        <p:nvSpPr>
          <p:cNvPr id="1396608322" name="" hidden="0"/>
          <p:cNvSpPr txBox="1"/>
          <p:nvPr isPhoto="0" userDrawn="0"/>
        </p:nvSpPr>
        <p:spPr bwMode="auto">
          <a:xfrm flipH="0" flipV="0">
            <a:off x="6192641" y="4721677"/>
            <a:ext cx="182988" cy="3657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endParaRPr>
              <a:solidFill>
                <a:schemeClr val="bg1"/>
              </a:solidFill>
            </a:endParaRPr>
          </a:p>
        </p:txBody>
      </p:sp>
      <p:sp>
        <p:nvSpPr>
          <p:cNvPr id="1540990575" name="" hidden="0"/>
          <p:cNvSpPr txBox="1"/>
          <p:nvPr isPhoto="0" userDrawn="0"/>
        </p:nvSpPr>
        <p:spPr bwMode="auto">
          <a:xfrm flipH="0" flipV="0">
            <a:off x="6158558"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308777052" name="" hidden="0"/>
          <p:cNvSpPr txBox="1"/>
          <p:nvPr isPhoto="0" userDrawn="0"/>
        </p:nvSpPr>
        <p:spPr bwMode="auto">
          <a:xfrm flipH="0" flipV="0">
            <a:off x="6622801"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849975856" name="" hidden="0"/>
          <p:cNvSpPr txBox="1"/>
          <p:nvPr isPhoto="0" userDrawn="0"/>
        </p:nvSpPr>
        <p:spPr bwMode="auto">
          <a:xfrm flipH="0" flipV="0">
            <a:off x="7071037"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6649544" name="" hidden="0"/>
          <p:cNvSpPr txBox="1"/>
          <p:nvPr isPhoto="0" userDrawn="0"/>
        </p:nvSpPr>
        <p:spPr bwMode="auto">
          <a:xfrm flipH="0" flipV="0">
            <a:off x="7547288"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585691412" name="" hidden="0"/>
          <p:cNvSpPr/>
          <p:nvPr isPhoto="0" userDrawn="0"/>
        </p:nvSpPr>
        <p:spPr bwMode="auto">
          <a:xfrm rot="5399978" flipH="0" flipV="0">
            <a:off x="9603884" y="2550870"/>
            <a:ext cx="387303" cy="3683518"/>
          </a:xfrm>
          <a:prstGeom prst="leftBrace">
            <a:avLst>
              <a:gd name="adj1" fmla="val 8333"/>
              <a:gd name="adj2" fmla="val 50000"/>
            </a:avLst>
          </a:prstGeom>
          <a:ln w="19049"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1514933657" name="" hidden="0"/>
          <p:cNvSpPr txBox="1"/>
          <p:nvPr isPhoto="0" userDrawn="0"/>
        </p:nvSpPr>
        <p:spPr bwMode="auto">
          <a:xfrm flipH="0" flipV="0">
            <a:off x="8485458" y="3798729"/>
            <a:ext cx="2624157"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-0.5 - 0.5 points/tick</a:t>
            </a:r>
            <a:endParaRPr sz="2400">
              <a:solidFill>
                <a:schemeClr val="bg1"/>
              </a:solidFill>
              <a:latin typeface="Garamond"/>
              <a:ea typeface="Garamond"/>
              <a:cs typeface="Garamond"/>
            </a:endParaRPr>
          </a:p>
        </p:txBody>
      </p:sp>
      <p:sp>
        <p:nvSpPr>
          <p:cNvPr id="791379405" name="" hidden="0"/>
          <p:cNvSpPr txBox="1"/>
          <p:nvPr isPhoto="0" userDrawn="0"/>
        </p:nvSpPr>
        <p:spPr bwMode="auto">
          <a:xfrm flipH="0" flipV="0">
            <a:off x="6634809"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870000025" name="" hidden="0"/>
          <p:cNvSpPr txBox="1"/>
          <p:nvPr isPhoto="0" userDrawn="0"/>
        </p:nvSpPr>
        <p:spPr bwMode="auto">
          <a:xfrm flipH="0" flipV="0">
            <a:off x="7099052"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173300003" name="" hidden="0"/>
          <p:cNvSpPr txBox="1"/>
          <p:nvPr isPhoto="0" userDrawn="0"/>
        </p:nvSpPr>
        <p:spPr bwMode="auto">
          <a:xfrm flipH="0" flipV="0">
            <a:off x="7547288"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885872908" name="" hidden="0"/>
          <p:cNvSpPr txBox="1"/>
          <p:nvPr isPhoto="0" userDrawn="0"/>
        </p:nvSpPr>
        <p:spPr bwMode="auto">
          <a:xfrm flipH="0" flipV="0">
            <a:off x="647678" y="1644490"/>
            <a:ext cx="2334767"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Bat coordinates</a:t>
            </a:r>
            <a:endParaRPr sz="2800">
              <a:solidFill>
                <a:schemeClr val="bg1"/>
              </a:solidFill>
              <a:latin typeface="Garamond"/>
              <a:ea typeface="Garamond"/>
              <a:cs typeface="Garamond"/>
            </a:endParaRPr>
          </a:p>
        </p:txBody>
      </p:sp>
      <p:sp>
        <p:nvSpPr>
          <p:cNvPr id="2123845969" name="" hidden="0"/>
          <p:cNvSpPr txBox="1"/>
          <p:nvPr isPhoto="0" userDrawn="0"/>
        </p:nvSpPr>
        <p:spPr bwMode="auto">
          <a:xfrm flipH="0" flipV="0">
            <a:off x="647678" y="3005042"/>
            <a:ext cx="2393973"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Ball coordinates</a:t>
            </a:r>
            <a:endParaRPr sz="2800">
              <a:solidFill>
                <a:schemeClr val="bg1"/>
              </a:solidFill>
              <a:latin typeface="Garamond"/>
              <a:ea typeface="Garamond"/>
              <a:cs typeface="Garamond"/>
            </a:endParaRPr>
          </a:p>
        </p:txBody>
      </p:sp>
      <p:sp>
        <p:nvSpPr>
          <p:cNvPr id="903278439" name="" hidden="0"/>
          <p:cNvSpPr txBox="1"/>
          <p:nvPr isPhoto="0" userDrawn="0"/>
        </p:nvSpPr>
        <p:spPr bwMode="auto">
          <a:xfrm flipH="0" flipV="0">
            <a:off x="647678" y="4565658"/>
            <a:ext cx="2067890"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Ball velocities</a:t>
            </a:r>
            <a:endParaRPr sz="2800">
              <a:solidFill>
                <a:schemeClr val="bg1"/>
              </a:solidFill>
              <a:latin typeface="Garamond"/>
              <a:ea typeface="Garamond"/>
              <a:cs typeface="Garamon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84618373"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a:latin typeface="Garamond"/>
              </a:rPr>
              <a:t>The bat</a:t>
            </a:r>
            <a:endParaRPr sz="3500">
              <a:latin typeface="Garamond"/>
            </a:endParaRPr>
          </a:p>
        </p:txBody>
      </p:sp>
      <p:sp>
        <p:nvSpPr>
          <p:cNvPr id="916172947" name="Google Shape;201;p38" hidden="0"/>
          <p:cNvSpPr txBox="1">
            <a:spLocks noGrp="1"/>
          </p:cNvSpPr>
          <p:nvPr isPhoto="0" userDrawn="0">
            <p:ph type="body" idx="1" hasCustomPrompt="0"/>
          </p:nvPr>
        </p:nvSpPr>
        <p:spPr bwMode="auto">
          <a:xfrm flipH="0" flipV="0">
            <a:off x="400522" y="1061758"/>
            <a:ext cx="6315819" cy="5112537"/>
          </a:xfrm>
          <a:prstGeom prst="rect">
            <a:avLst/>
          </a:prstGeom>
        </p:spPr>
        <p:txBody>
          <a:bodyPr spcFirstLastPara="1" vert="horz" wrap="square" lIns="121899" tIns="121899" rIns="121899" bIns="121899" rtlCol="0" anchor="t" anchorCtr="0">
            <a:noAutofit/>
          </a:bodyPr>
          <a:lstStyle/>
          <a:p>
            <a:pPr marL="0" indent="0">
              <a:buClr>
                <a:schemeClr val="dk1"/>
              </a:buClr>
              <a:buSzPts val="1100"/>
              <a:buNone/>
              <a:defRPr/>
            </a:pPr>
            <a:r>
              <a:rPr lang="en-US" sz="2500">
                <a:latin typeface="Garamond"/>
              </a:rPr>
              <a:t>The bat is a circular arc. Its height is 24, its central angle is </a:t>
            </a:r>
            <a:r>
              <a:rPr lang="en-US" sz="2500">
                <a:latin typeface="Garamond"/>
              </a:rPr>
              <a:t>60 degrees</a:t>
            </a:r>
            <a:r>
              <a:rPr lang="en-US" sz="2500">
                <a:latin typeface="Garamond"/>
              </a:rPr>
              <a:t>.</a:t>
            </a:r>
            <a:endParaRPr lang="en-US" sz="2500">
              <a:latin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The left bat seems to have x coordinate between 24 and 32, but the collision is calculated as it is a vertical line segment on x = 30. The right bat is the same, x = 226</a:t>
            </a:r>
            <a:endParaRPr lang="en-US" sz="2500">
              <a:latin typeface="Garamond"/>
            </a:endParaRPr>
          </a:p>
        </p:txBody>
      </p:sp>
      <p:sp>
        <p:nvSpPr>
          <p:cNvPr id="2059907211" name="TextBox 2" hidden="0"/>
          <p:cNvSpPr txBox="1"/>
          <p:nvPr isPhoto="0" userDrawn="0"/>
        </p:nvSpPr>
        <p:spPr bwMode="auto">
          <a:xfrm>
            <a:off x="6862194" y="1442905"/>
            <a:ext cx="5149814"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118709804" name="Рисунок 5" hidden="0"/>
          <p:cNvPicPr>
            <a:picLocks noChangeAspect="1"/>
          </p:cNvPicPr>
          <p:nvPr isPhoto="0" userDrawn="0"/>
        </p:nvPicPr>
        <p:blipFill>
          <a:blip r:embed="rId3"/>
          <a:stretch/>
        </p:blipFill>
        <p:spPr bwMode="auto">
          <a:xfrm rot="0" flipH="0" flipV="0">
            <a:off x="9276186" y="532300"/>
            <a:ext cx="2057942" cy="59726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9622589"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a:latin typeface="Garamond"/>
              </a:rPr>
              <a:t>Calculating angle of reflection</a:t>
            </a:r>
            <a:endParaRPr sz="3500">
              <a:latin typeface="Garamond"/>
            </a:endParaRPr>
          </a:p>
        </p:txBody>
      </p:sp>
      <p:sp>
        <p:nvSpPr>
          <p:cNvPr id="475259604" name="Google Shape;201;p38" hidden="0"/>
          <p:cNvSpPr txBox="1">
            <a:spLocks noGrp="1"/>
          </p:cNvSpPr>
          <p:nvPr isPhoto="0" userDrawn="0">
            <p:ph type="body" idx="1" hasCustomPrompt="0"/>
          </p:nvPr>
        </p:nvSpPr>
        <p:spPr bwMode="auto">
          <a:xfrm>
            <a:off x="400522" y="1061758"/>
            <a:ext cx="4892929" cy="5112537"/>
          </a:xfrm>
          <a:prstGeom prst="rect">
            <a:avLst/>
          </a:prstGeom>
        </p:spPr>
        <p:txBody>
          <a:bodyPr spcFirstLastPara="1" vert="horz" wrap="square" lIns="121899" tIns="121899" rIns="121899" bIns="121899" rtlCol="0" anchor="t" anchorCtr="0">
            <a:noAutofit/>
          </a:bodyPr>
          <a:lstStyle/>
          <a:p>
            <a:pPr marL="0" indent="0">
              <a:buClr>
                <a:schemeClr val="dk1"/>
              </a:buClr>
              <a:buSzPts val="1100"/>
              <a:buNone/>
              <a:defRPr/>
            </a:pPr>
            <a:r>
              <a:rPr lang="en-US" sz="2500">
                <a:latin typeface="Garamond"/>
              </a:rPr>
              <a:t>The angle between the normal to the bat surface </a:t>
            </a:r>
            <a:r>
              <a:rPr lang="en-US" sz="2500">
                <a:latin typeface="Garamond"/>
              </a:rPr>
              <a:t>and the x+ axis is (-</a:t>
            </a:r>
            <a:r>
              <a:rPr lang="en-US" sz="2500" b="0" i="0" u="none" strike="noStrike" cap="none" spc="0">
                <a:solidFill>
                  <a:schemeClr val="lt1"/>
                </a:solidFill>
                <a:latin typeface="Garamond"/>
                <a:ea typeface="Garamond"/>
                <a:cs typeface="Garamond"/>
              </a:rPr>
              <a:t>β</a:t>
            </a:r>
            <a:r>
              <a:rPr lang="en-US" sz="2500">
                <a:latin typeface="Garamond"/>
              </a:rPr>
              <a:t>), the angle of the ball trajectory is </a:t>
            </a:r>
            <a:r>
              <a:rPr lang="en-US" sz="2500" b="0" i="0" u="none" strike="noStrike" cap="none" spc="0">
                <a:solidFill>
                  <a:schemeClr val="lt1"/>
                </a:solidFill>
                <a:latin typeface="Garamond"/>
                <a:ea typeface="Garamond"/>
                <a:cs typeface="Garamond"/>
              </a:rPr>
              <a:t>α</a:t>
            </a:r>
            <a:r>
              <a:rPr lang="en-US" sz="2500">
                <a:latin typeface="Garamond"/>
              </a:rPr>
              <a:t> and the ball velocity is v.</a:t>
            </a:r>
            <a:endParaRPr lang="en-US" sz="2500">
              <a:latin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vx = -v * cos </a:t>
            </a:r>
            <a:r>
              <a:rPr lang="en-US" sz="2500" b="0" i="0" u="none" strike="noStrike" cap="none" spc="0">
                <a:solidFill>
                  <a:schemeClr val="lt1"/>
                </a:solidFill>
                <a:latin typeface="Garamond"/>
                <a:ea typeface="Garamond"/>
                <a:cs typeface="Garamond"/>
              </a:rPr>
              <a:t>α</a:t>
            </a:r>
            <a:endParaRPr lang="en-US" sz="2500">
              <a:latin typeface="Garamond"/>
            </a:endParaRPr>
          </a:p>
          <a:p>
            <a:pPr marL="0" indent="0">
              <a:buClr>
                <a:schemeClr val="dk1"/>
              </a:buClr>
              <a:buSzPts val="1100"/>
              <a:buNone/>
              <a:defRPr/>
            </a:pPr>
            <a:r>
              <a:rPr lang="en-US" sz="2500">
                <a:latin typeface="Garamond"/>
              </a:rPr>
              <a:t>vy = -v * sin </a:t>
            </a:r>
            <a:r>
              <a:rPr lang="en-US" sz="2500" b="0" i="0" u="none" strike="noStrike" cap="none" spc="0">
                <a:solidFill>
                  <a:schemeClr val="lt1"/>
                </a:solidFill>
                <a:latin typeface="Garamond"/>
                <a:ea typeface="Garamond"/>
                <a:cs typeface="Garamond"/>
              </a:rPr>
              <a:t>α</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vx' = v * cos (-2β - α)</a:t>
            </a:r>
            <a:r>
              <a:rPr lang="en-US" sz="2500" b="0" i="0" u="none" strike="noStrike" cap="none" spc="0">
                <a:solidFill>
                  <a:schemeClr val="lt1"/>
                </a:solidFill>
                <a:latin typeface="Garamond"/>
                <a:ea typeface="Garamond"/>
                <a:cs typeface="Garamond"/>
              </a:rPr>
              <a:t> =</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 </a:t>
            </a:r>
            <a:r>
              <a:rPr lang="en-US" sz="2500" b="0" i="0" u="none" strike="noStrike" cap="none" spc="0">
                <a:solidFill>
                  <a:schemeClr val="lt1"/>
                </a:solidFill>
                <a:latin typeface="Garamond"/>
                <a:ea typeface="Garamond"/>
                <a:cs typeface="Garamond"/>
              </a:rPr>
              <a:t>cos (-2β) * (-vx) + sin (-2β) * (-vy)</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vy' = v * sin (-2β - α) =</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 sin (-2β) * (-vx) </a:t>
            </a:r>
            <a:r>
              <a:rPr lang="en-US" sz="2500" b="0" i="0" u="none" strike="noStrike" cap="none" spc="0">
                <a:solidFill>
                  <a:schemeClr val="lt1"/>
                </a:solidFill>
                <a:latin typeface="Garamond"/>
                <a:ea typeface="Garamond"/>
                <a:cs typeface="Garamond"/>
              </a:rPr>
              <a:t>-</a:t>
            </a:r>
            <a:r>
              <a:rPr lang="en-US" sz="2500" b="0" i="0" u="none" strike="noStrike" cap="none" spc="0">
                <a:solidFill>
                  <a:schemeClr val="lt1"/>
                </a:solidFill>
                <a:latin typeface="Garamond"/>
                <a:ea typeface="Garamond"/>
                <a:cs typeface="Garamond"/>
              </a:rPr>
              <a:t> cos (-2β) * (-vy)</a:t>
            </a:r>
            <a:endParaRPr lang="en-US" sz="2500" b="0" i="0" u="none" strike="noStrike" cap="none" spc="0">
              <a:solidFill>
                <a:schemeClr val="lt1"/>
              </a:solidFill>
              <a:latin typeface="Garamond"/>
              <a:ea typeface="Garamond"/>
              <a:cs typeface="Garamond"/>
            </a:endParaRPr>
          </a:p>
        </p:txBody>
      </p:sp>
      <p:sp>
        <p:nvSpPr>
          <p:cNvPr id="1619428335" name="TextBox 2" hidden="0"/>
          <p:cNvSpPr txBox="1"/>
          <p:nvPr isPhoto="0" userDrawn="0"/>
        </p:nvSpPr>
        <p:spPr bwMode="auto">
          <a:xfrm>
            <a:off x="6862194" y="1442905"/>
            <a:ext cx="5149814"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972452525" name="Рисунок 5" hidden="0"/>
          <p:cNvPicPr>
            <a:picLocks noChangeAspect="1"/>
          </p:cNvPicPr>
          <p:nvPr isPhoto="0" userDrawn="0"/>
        </p:nvPicPr>
        <p:blipFill>
          <a:blip r:embed="rId3"/>
          <a:stretch/>
        </p:blipFill>
        <p:spPr bwMode="auto">
          <a:xfrm>
            <a:off x="5736668" y="1061758"/>
            <a:ext cx="5668165" cy="46107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23678614"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9" tIns="121899" rIns="121899" bIns="121899" rtlCol="0" anchor="t" anchorCtr="0">
            <a:noAutofit/>
          </a:bodyPr>
          <a:lstStyle/>
          <a:p>
            <a:pPr algn="ctr">
              <a:buClr>
                <a:schemeClr val="dk1"/>
              </a:buClr>
              <a:buSzPts val="1100"/>
              <a:defRPr/>
            </a:pPr>
            <a:r>
              <a:rPr lang="en-US" sz="3500">
                <a:latin typeface="Garamond"/>
              </a:rPr>
              <a:t>Calculating angle of reflection</a:t>
            </a:r>
            <a:endParaRPr sz="3500">
              <a:latin typeface="Garamond"/>
            </a:endParaRPr>
          </a:p>
        </p:txBody>
      </p:sp>
      <p:sp>
        <p:nvSpPr>
          <p:cNvPr id="1768766287" name="Google Shape;201;p38" hidden="0"/>
          <p:cNvSpPr txBox="1">
            <a:spLocks noGrp="1"/>
          </p:cNvSpPr>
          <p:nvPr isPhoto="0" userDrawn="0">
            <p:ph type="body" idx="1" hasCustomPrompt="0"/>
          </p:nvPr>
        </p:nvSpPr>
        <p:spPr bwMode="auto">
          <a:xfrm flipH="0" flipV="0">
            <a:off x="400522" y="1061758"/>
            <a:ext cx="11447413" cy="2879208"/>
          </a:xfrm>
          <a:prstGeom prst="rect">
            <a:avLst/>
          </a:prstGeom>
        </p:spPr>
        <p:txBody>
          <a:bodyPr spcFirstLastPara="1" vert="horz" wrap="square" lIns="121899" tIns="121899" rIns="121899" bIns="121899" rtlCol="0" anchor="t" anchorCtr="0">
            <a:noAutofit/>
          </a:bodyPr>
          <a:lstStyle/>
          <a:p>
            <a:pPr marL="186261" indent="0">
              <a:buClr>
                <a:schemeClr val="lt1"/>
              </a:buClr>
              <a:buSzPts val="1400"/>
              <a:buFont typeface="Arial"/>
              <a:buNone/>
              <a:defRPr/>
            </a:pPr>
            <a:r>
              <a:rPr lang="en-US" sz="2500">
                <a:latin typeface="Garamond"/>
                <a:ea typeface="Garamond"/>
                <a:cs typeface="Garamond"/>
              </a:rPr>
              <a:t>Sine and cosine are stored as 12-bit values in RAM. The first bit is sign, other are an 11-bit positive number, where 0 represents 0 and 2047 represents 1</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Velocity is a two’s complementary numbers</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The scheme makes all numbers positive, multiplies everything and changes the sign in the end</a:t>
            </a:r>
            <a:endParaRPr lang="en-US" sz="2500">
              <a:latin typeface="Garamond"/>
              <a:ea typeface="Garamond"/>
              <a:cs typeface="Garamond"/>
            </a:endParaRPr>
          </a:p>
        </p:txBody>
      </p:sp>
      <p:pic>
        <p:nvPicPr>
          <p:cNvPr id="1410275714" name="Рисунок 5" hidden="0"/>
          <p:cNvPicPr>
            <a:picLocks noChangeAspect="1"/>
          </p:cNvPicPr>
          <p:nvPr isPhoto="0" userDrawn="0"/>
        </p:nvPicPr>
        <p:blipFill>
          <a:blip r:embed="rId3"/>
          <a:stretch/>
        </p:blipFill>
        <p:spPr bwMode="auto">
          <a:xfrm rot="0" flipH="0" flipV="0">
            <a:off x="1414116" y="4264539"/>
            <a:ext cx="9420225" cy="1857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Широкоэкранный</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bioja</dc:creator>
  <cp:keywords/>
  <dc:description/>
  <dc:identifier/>
  <dc:language/>
  <cp:lastModifiedBy/>
  <cp:revision>65</cp:revision>
  <dcterms:created xsi:type="dcterms:W3CDTF">2022-05-10T08:41:30Z</dcterms:created>
  <dcterms:modified xsi:type="dcterms:W3CDTF">2022-05-17T09:14:18Z</dcterms:modified>
  <cp:category/>
  <cp:contentStatus/>
  <cp:version/>
</cp:coreProperties>
</file>