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56" r:id="rId3"/>
    <p:sldId id="257" r:id="rId4"/>
    <p:sldId id="263" r:id="rId5"/>
    <p:sldId id="258" r:id="rId6"/>
    <p:sldId id="270" r:id="rId7"/>
    <p:sldId id="275" r:id="rId8"/>
    <p:sldId id="272" r:id="rId9"/>
    <p:sldId id="276" r:id="rId10"/>
    <p:sldId id="274" r:id="rId11"/>
    <p:sldId id="277" r:id="rId12"/>
    <p:sldId id="267"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333" autoAdjust="0"/>
  </p:normalViewPr>
  <p:slideViewPr>
    <p:cSldViewPr snapToGrid="0">
      <p:cViewPr varScale="1">
        <p:scale>
          <a:sx n="99" d="100"/>
          <a:sy n="99" d="100"/>
        </p:scale>
        <p:origin x="10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B9716-A4F2-41B1-9E4C-CF19939635ED}" type="datetimeFigureOut">
              <a:rPr lang="zh-CN" altLang="en-US" smtClean="0"/>
              <a:t>2018/12/4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25EC3-5519-49EF-9E65-535910B4F136}" type="slidenum">
              <a:rPr lang="zh-CN" altLang="en-US" smtClean="0"/>
              <a:t>‹#›</a:t>
            </a:fld>
            <a:endParaRPr lang="zh-CN" altLang="en-US"/>
          </a:p>
        </p:txBody>
      </p:sp>
    </p:spTree>
    <p:extLst>
      <p:ext uri="{BB962C8B-B14F-4D97-AF65-F5344CB8AC3E}">
        <p14:creationId xmlns:p14="http://schemas.microsoft.com/office/powerpoint/2010/main" val="163967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这里的实验编号和手机号码需要记录，后期输出</a:t>
            </a:r>
            <a:endParaRPr lang="en-US" altLang="zh-CN" dirty="0" smtClean="0"/>
          </a:p>
          <a:p>
            <a:r>
              <a:rPr lang="zh-CN" altLang="en-US" dirty="0" smtClean="0"/>
              <a:t>需要检查被试是否输入内容，如果任意一个空格没有输入信息的话，无法继续</a:t>
            </a:r>
            <a:endParaRPr lang="en-US" altLang="zh-CN" dirty="0" smtClean="0"/>
          </a:p>
          <a:p>
            <a:r>
              <a:rPr lang="zh-CN" altLang="en-US" dirty="0" smtClean="0"/>
              <a:t>并且跳出提示框“请正确填写信息！”</a:t>
            </a:r>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a:t>
            </a:fld>
            <a:endParaRPr lang="zh-CN" altLang="en-US"/>
          </a:p>
        </p:txBody>
      </p:sp>
    </p:spTree>
    <p:extLst>
      <p:ext uri="{BB962C8B-B14F-4D97-AF65-F5344CB8AC3E}">
        <p14:creationId xmlns:p14="http://schemas.microsoft.com/office/powerpoint/2010/main" val="2898414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指导语部分就是直接呈现就可以了，颜色和加粗部分尽可能和</a:t>
            </a:r>
            <a:r>
              <a:rPr lang="en-US" altLang="zh-CN" dirty="0" err="1" smtClean="0"/>
              <a:t>ppt</a:t>
            </a:r>
            <a:r>
              <a:rPr lang="zh-CN" altLang="en-US" dirty="0" smtClean="0"/>
              <a:t>中的一致</a:t>
            </a:r>
            <a:endParaRPr lang="en-US" altLang="zh-CN" dirty="0" smtClean="0"/>
          </a:p>
          <a:p>
            <a:r>
              <a:rPr lang="zh-CN" altLang="en-US" dirty="0" smtClean="0"/>
              <a:t>继续按钮被试阅读后自行点击进入下一个界面</a:t>
            </a:r>
            <a:endParaRPr lang="en-US" altLang="zh-CN" dirty="0" smtClean="0"/>
          </a:p>
          <a:p>
            <a:r>
              <a:rPr lang="zh-CN" altLang="en-US" dirty="0" smtClean="0"/>
              <a:t>如果可以的话，继续按钮需在</a:t>
            </a:r>
            <a:r>
              <a:rPr lang="en-US" altLang="zh-CN" dirty="0" smtClean="0"/>
              <a:t>30</a:t>
            </a:r>
            <a:r>
              <a:rPr lang="zh-CN" altLang="en-US" dirty="0" smtClean="0"/>
              <a:t>秒后再出现，或者设置至少让被试阅读</a:t>
            </a:r>
            <a:r>
              <a:rPr lang="en-US" altLang="zh-CN" dirty="0" smtClean="0"/>
              <a:t>60</a:t>
            </a:r>
            <a:r>
              <a:rPr lang="zh-CN" altLang="en-US" dirty="0" smtClean="0"/>
              <a:t>秒才能进入下一个界面</a:t>
            </a:r>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2</a:t>
            </a:fld>
            <a:endParaRPr lang="zh-CN" altLang="en-US"/>
          </a:p>
        </p:txBody>
      </p:sp>
    </p:spTree>
    <p:extLst>
      <p:ext uri="{BB962C8B-B14F-4D97-AF65-F5344CB8AC3E}">
        <p14:creationId xmlns:p14="http://schemas.microsoft.com/office/powerpoint/2010/main" val="29910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指导语部分就是直接呈现就可以了，颜色和加粗部分尽可能和</a:t>
            </a:r>
            <a:r>
              <a:rPr lang="en-US" altLang="zh-CN" dirty="0" err="1" smtClean="0"/>
              <a:t>ppt</a:t>
            </a:r>
            <a:r>
              <a:rPr lang="zh-CN" altLang="en-US" dirty="0" smtClean="0"/>
              <a:t>中的一致</a:t>
            </a:r>
            <a:endParaRPr lang="en-US" altLang="zh-CN" dirty="0" smtClean="0"/>
          </a:p>
          <a:p>
            <a:r>
              <a:rPr lang="zh-CN" altLang="en-US" dirty="0" smtClean="0"/>
              <a:t>继续按钮被试阅读后自行点击进入下一个界面</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如果可以的话，继续按钮需在</a:t>
            </a:r>
            <a:r>
              <a:rPr lang="en-US" altLang="zh-CN" dirty="0" smtClean="0"/>
              <a:t>10</a:t>
            </a:r>
            <a:r>
              <a:rPr lang="zh-CN" altLang="en-US" dirty="0" smtClean="0"/>
              <a:t>秒后再出现，或者设置至少让被试阅读</a:t>
            </a:r>
            <a:r>
              <a:rPr lang="en-US" altLang="zh-CN" smtClean="0"/>
              <a:t>20</a:t>
            </a:r>
            <a:r>
              <a:rPr lang="zh-CN" altLang="en-US" dirty="0" smtClean="0"/>
              <a:t>秒才能进入下一个界面</a:t>
            </a:r>
          </a:p>
          <a:p>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3</a:t>
            </a:fld>
            <a:endParaRPr lang="zh-CN" altLang="en-US"/>
          </a:p>
        </p:txBody>
      </p:sp>
    </p:spTree>
    <p:extLst>
      <p:ext uri="{BB962C8B-B14F-4D97-AF65-F5344CB8AC3E}">
        <p14:creationId xmlns:p14="http://schemas.microsoft.com/office/powerpoint/2010/main" val="188687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分配任务每次包括</a:t>
            </a:r>
            <a:r>
              <a:rPr lang="en-US" altLang="zh-CN" dirty="0" smtClean="0"/>
              <a:t>2</a:t>
            </a:r>
            <a:r>
              <a:rPr lang="zh-CN" altLang="en-US" dirty="0" smtClean="0"/>
              <a:t>个界面，分配和等待，每一个要求是一样的，具体要求如下：</a:t>
            </a:r>
            <a:endParaRPr lang="en-US" altLang="zh-CN" dirty="0" smtClean="0"/>
          </a:p>
          <a:p>
            <a:pPr marL="171450" lvl="0" indent="-171450">
              <a:buFont typeface="Wingdings" panose="05000000000000000000" pitchFamily="2" charset="2"/>
              <a:buChar char="l"/>
            </a:pPr>
            <a:r>
              <a:rPr lang="zh-CN" altLang="en-US" dirty="0" smtClean="0"/>
              <a:t>参数设置</a:t>
            </a:r>
            <a:endParaRPr lang="en-US" altLang="zh-CN" dirty="0" smtClean="0"/>
          </a:p>
          <a:p>
            <a:pPr lvl="1">
              <a:buFont typeface="Wingdings" panose="05000000000000000000" pitchFamily="2" charset="2"/>
              <a:buChar char="ü"/>
            </a:pPr>
            <a:r>
              <a:rPr lang="zh-CN" altLang="en-US" dirty="0" smtClean="0"/>
              <a:t>分配金额不需设置最高时间，但是需要检查被试是否输入了金额，如果为空的话或者填写金额超过总金额的话，需要跳出提示框，请正确填写金额！</a:t>
            </a:r>
            <a:r>
              <a:rPr lang="en-US" altLang="zh-CN" dirty="0" smtClean="0"/>
              <a:t/>
            </a:r>
            <a:br>
              <a:rPr lang="en-US" altLang="zh-CN" dirty="0" smtClean="0"/>
            </a:br>
            <a:r>
              <a:rPr lang="zh-CN" altLang="en-US" dirty="0" smtClean="0"/>
              <a:t>只有填写内容才可以按确认跳转下一个界面。</a:t>
            </a:r>
            <a:endParaRPr lang="en-US" altLang="zh-CN" dirty="0" smtClean="0"/>
          </a:p>
          <a:p>
            <a:pPr lvl="1">
              <a:buFont typeface="Wingdings" panose="05000000000000000000" pitchFamily="2" charset="2"/>
              <a:buChar char="ü"/>
            </a:pPr>
            <a:r>
              <a:rPr lang="zh-CN" altLang="en-US" dirty="0" smtClean="0"/>
              <a:t>等待界面</a:t>
            </a:r>
            <a:r>
              <a:rPr lang="en-US" altLang="zh-CN" dirty="0" smtClean="0"/>
              <a:t>(</a:t>
            </a:r>
            <a:r>
              <a:rPr lang="zh-CN" altLang="en-US" dirty="0" smtClean="0"/>
              <a:t>分配开始前请稍等的</a:t>
            </a:r>
            <a:r>
              <a:rPr lang="en-US" altLang="zh-CN" dirty="0" smtClean="0"/>
              <a:t>)</a:t>
            </a:r>
            <a:r>
              <a:rPr lang="zh-CN" altLang="en-US" dirty="0" smtClean="0"/>
              <a:t>需要设置跳转时间，大概在</a:t>
            </a:r>
            <a:r>
              <a:rPr lang="en-US" altLang="zh-CN" dirty="0" smtClean="0"/>
              <a:t>3-7</a:t>
            </a:r>
            <a:r>
              <a:rPr lang="zh-CN" altLang="en-US" dirty="0" smtClean="0"/>
              <a:t>秒中随机时间，如果随机比较难实现的话就都是</a:t>
            </a:r>
            <a:r>
              <a:rPr lang="en-US" altLang="zh-CN" dirty="0" smtClean="0"/>
              <a:t>5</a:t>
            </a:r>
            <a:r>
              <a:rPr lang="zh-CN" altLang="en-US" dirty="0" smtClean="0"/>
              <a:t>秒</a:t>
            </a:r>
            <a:endParaRPr lang="en-US" altLang="zh-CN" dirty="0" smtClean="0"/>
          </a:p>
          <a:p>
            <a:pPr lvl="1">
              <a:buFont typeface="Wingdings" panose="05000000000000000000" pitchFamily="2" charset="2"/>
              <a:buChar char="ü"/>
            </a:pPr>
            <a:r>
              <a:rPr lang="zh-CN" altLang="en-US" dirty="0" smtClean="0"/>
              <a:t>填写的内容需要记录后期输出</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5</a:t>
            </a:fld>
            <a:endParaRPr lang="zh-CN" altLang="en-US"/>
          </a:p>
        </p:txBody>
      </p:sp>
    </p:spTree>
    <p:extLst>
      <p:ext uri="{BB962C8B-B14F-4D97-AF65-F5344CB8AC3E}">
        <p14:creationId xmlns:p14="http://schemas.microsoft.com/office/powerpoint/2010/main" val="193554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7</a:t>
            </a:fld>
            <a:endParaRPr lang="zh-CN" altLang="en-US"/>
          </a:p>
        </p:txBody>
      </p:sp>
    </p:spTree>
    <p:extLst>
      <p:ext uri="{BB962C8B-B14F-4D97-AF65-F5344CB8AC3E}">
        <p14:creationId xmlns:p14="http://schemas.microsoft.com/office/powerpoint/2010/main" val="319533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9</a:t>
            </a:fld>
            <a:endParaRPr lang="zh-CN" altLang="en-US"/>
          </a:p>
        </p:txBody>
      </p:sp>
    </p:spTree>
    <p:extLst>
      <p:ext uri="{BB962C8B-B14F-4D97-AF65-F5344CB8AC3E}">
        <p14:creationId xmlns:p14="http://schemas.microsoft.com/office/powerpoint/2010/main" val="1972153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10</a:t>
            </a:fld>
            <a:endParaRPr lang="zh-CN" altLang="en-US"/>
          </a:p>
        </p:txBody>
      </p:sp>
    </p:spTree>
    <p:extLst>
      <p:ext uri="{BB962C8B-B14F-4D97-AF65-F5344CB8AC3E}">
        <p14:creationId xmlns:p14="http://schemas.microsoft.com/office/powerpoint/2010/main" val="315499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11</a:t>
            </a:fld>
            <a:endParaRPr lang="zh-CN" altLang="en-US"/>
          </a:p>
        </p:txBody>
      </p:sp>
    </p:spTree>
    <p:extLst>
      <p:ext uri="{BB962C8B-B14F-4D97-AF65-F5344CB8AC3E}">
        <p14:creationId xmlns:p14="http://schemas.microsoft.com/office/powerpoint/2010/main" val="335747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25EC3-5519-49EF-9E65-535910B4F136}" type="slidenum">
              <a:rPr lang="zh-CN" altLang="en-US" smtClean="0"/>
              <a:t>13</a:t>
            </a:fld>
            <a:endParaRPr lang="zh-CN" altLang="en-US"/>
          </a:p>
        </p:txBody>
      </p:sp>
    </p:spTree>
    <p:extLst>
      <p:ext uri="{BB962C8B-B14F-4D97-AF65-F5344CB8AC3E}">
        <p14:creationId xmlns:p14="http://schemas.microsoft.com/office/powerpoint/2010/main" val="163377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164316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32972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68426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7422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65230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9155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0100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157594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21980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252786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2126B9-C178-4206-9DDC-50D121C0FE6D}"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32075940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126B9-C178-4206-9DDC-50D121C0FE6D}" type="datetimeFigureOut">
              <a:rPr lang="zh-CN" altLang="en-US" smtClean="0"/>
              <a:t>2018/12/4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C0A46-D1F2-476A-8C76-F9170A10E779}" type="slidenum">
              <a:rPr lang="zh-CN" altLang="en-US" smtClean="0"/>
              <a:t>‹#›</a:t>
            </a:fld>
            <a:endParaRPr lang="zh-CN" altLang="en-US"/>
          </a:p>
        </p:txBody>
      </p:sp>
    </p:spTree>
    <p:extLst>
      <p:ext uri="{BB962C8B-B14F-4D97-AF65-F5344CB8AC3E}">
        <p14:creationId xmlns:p14="http://schemas.microsoft.com/office/powerpoint/2010/main" val="52221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1916" y="1319256"/>
            <a:ext cx="9667671" cy="3414606"/>
          </a:xfrm>
        </p:spPr>
        <p:txBody>
          <a:bodyPr>
            <a:normAutofit/>
          </a:bodyPr>
          <a:lstStyle/>
          <a:p>
            <a:pPr marL="0" indent="0" algn="ctr">
              <a:lnSpc>
                <a:spcPct val="150000"/>
              </a:lnSpc>
              <a:spcBef>
                <a:spcPts val="0"/>
              </a:spcBef>
              <a:buNone/>
            </a:pPr>
            <a:r>
              <a:rPr lang="zh-CN" altLang="en-US" sz="2400" dirty="0" smtClean="0"/>
              <a:t>请在下方方框中输入你的实验编号和手机号码，为了保证你的实验信息前后对应，请务必正确填写信息并和问卷中的信息保持一致，谢谢！</a:t>
            </a:r>
            <a:endParaRPr lang="en-US" altLang="zh-CN" sz="2400" dirty="0" smtClean="0"/>
          </a:p>
          <a:p>
            <a:pPr marL="0" indent="0" algn="ctr">
              <a:lnSpc>
                <a:spcPct val="150000"/>
              </a:lnSpc>
              <a:buNone/>
            </a:pPr>
            <a:r>
              <a:rPr lang="zh-CN" altLang="en-US" sz="2400" dirty="0" smtClean="0"/>
              <a:t>填写完毕后请按继续按钮进入实验部分</a:t>
            </a:r>
            <a:endParaRPr lang="zh-CN" altLang="en-US" sz="2400" dirty="0"/>
          </a:p>
        </p:txBody>
      </p:sp>
      <p:grpSp>
        <p:nvGrpSpPr>
          <p:cNvPr id="7" name="组合 6"/>
          <p:cNvGrpSpPr/>
          <p:nvPr/>
        </p:nvGrpSpPr>
        <p:grpSpPr>
          <a:xfrm>
            <a:off x="4312596" y="3365771"/>
            <a:ext cx="3473156" cy="1569660"/>
            <a:chOff x="2717260" y="3268494"/>
            <a:chExt cx="3473156" cy="1569660"/>
          </a:xfrm>
        </p:grpSpPr>
        <p:sp>
          <p:nvSpPr>
            <p:cNvPr id="4" name="文本框 3"/>
            <p:cNvSpPr txBox="1"/>
            <p:nvPr/>
          </p:nvSpPr>
          <p:spPr>
            <a:xfrm>
              <a:off x="2717260" y="3268494"/>
              <a:ext cx="1718553" cy="1569660"/>
            </a:xfrm>
            <a:prstGeom prst="rect">
              <a:avLst/>
            </a:prstGeom>
            <a:noFill/>
          </p:spPr>
          <p:txBody>
            <a:bodyPr wrap="square" rtlCol="0">
              <a:spAutoFit/>
            </a:bodyPr>
            <a:lstStyle/>
            <a:p>
              <a:pPr>
                <a:lnSpc>
                  <a:spcPct val="200000"/>
                </a:lnSpc>
              </a:pPr>
              <a:r>
                <a:rPr lang="zh-CN" altLang="en-US" sz="2400" dirty="0" smtClean="0"/>
                <a:t>实验编号：</a:t>
              </a:r>
              <a:endParaRPr lang="en-US" altLang="zh-CN" sz="2400" dirty="0" smtClean="0"/>
            </a:p>
            <a:p>
              <a:pPr>
                <a:lnSpc>
                  <a:spcPct val="200000"/>
                </a:lnSpc>
              </a:pPr>
              <a:r>
                <a:rPr lang="zh-CN" altLang="en-US" sz="2400" dirty="0"/>
                <a:t>手机</a:t>
              </a:r>
              <a:r>
                <a:rPr lang="zh-CN" altLang="en-US" sz="2400" dirty="0" smtClean="0"/>
                <a:t>号码：</a:t>
              </a:r>
              <a:endParaRPr lang="zh-CN" altLang="en-US" sz="2400" dirty="0"/>
            </a:p>
          </p:txBody>
        </p:sp>
        <p:sp>
          <p:nvSpPr>
            <p:cNvPr id="5" name="矩形 4"/>
            <p:cNvSpPr/>
            <p:nvPr/>
          </p:nvSpPr>
          <p:spPr>
            <a:xfrm>
              <a:off x="4390416" y="3534382"/>
              <a:ext cx="1080000"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p:cNvSpPr/>
            <p:nvPr/>
          </p:nvSpPr>
          <p:spPr>
            <a:xfrm>
              <a:off x="4390416" y="4296382"/>
              <a:ext cx="1800000"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8" name="矩形 7"/>
          <p:cNvSpPr/>
          <p:nvPr/>
        </p:nvSpPr>
        <p:spPr>
          <a:xfrm>
            <a:off x="5234940" y="5903595"/>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198753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941536" y="2426363"/>
            <a:ext cx="899368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zh-CN" altLang="en-US" sz="2400" b="1" dirty="0" smtClean="0"/>
              <a:t>你的搭档正在进行分配金额的任务，稍后会将他的分配结果</a:t>
            </a:r>
            <a:r>
              <a:rPr lang="en-US" altLang="zh-CN" sz="2400" b="1" dirty="0" smtClean="0"/>
              <a:t/>
            </a:r>
            <a:br>
              <a:rPr lang="en-US" altLang="zh-CN" sz="2400" b="1" dirty="0" smtClean="0"/>
            </a:br>
            <a:r>
              <a:rPr lang="zh-CN" altLang="en-US" sz="2400" b="1" dirty="0" smtClean="0"/>
              <a:t>呈现在你的屏幕。由于本次任务为最后一次分配任务，所以当你完成接受任务后</a:t>
            </a:r>
            <a:r>
              <a:rPr lang="zh-CN" altLang="en-US" sz="2400" b="1" dirty="0"/>
              <a:t>，将自动跳转结束页面，</a:t>
            </a:r>
            <a:r>
              <a:rPr lang="zh-CN" altLang="en-US" sz="2400" b="1" dirty="0" smtClean="0"/>
              <a:t>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177504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9843" y="949315"/>
            <a:ext cx="8654716" cy="4518296"/>
          </a:xfrm>
        </p:spPr>
        <p:txBody>
          <a:bodyPr>
            <a:noAutofit/>
          </a:bodyPr>
          <a:lstStyle/>
          <a:p>
            <a:pPr marL="0" indent="0" algn="ctr">
              <a:lnSpc>
                <a:spcPct val="150000"/>
              </a:lnSpc>
              <a:buNone/>
            </a:pPr>
            <a:r>
              <a:rPr lang="zh-CN" altLang="zh-CN" dirty="0"/>
              <a:t>本次分配金额</a:t>
            </a:r>
            <a:r>
              <a:rPr lang="en-US" altLang="zh-CN" b="1" dirty="0" smtClean="0">
                <a:solidFill>
                  <a:srgbClr val="FF0000"/>
                </a:solidFill>
              </a:rPr>
              <a:t>120</a:t>
            </a:r>
            <a:r>
              <a:rPr lang="zh-CN" altLang="zh-CN" b="1" dirty="0">
                <a:solidFill>
                  <a:srgbClr val="FF0000"/>
                </a:solidFill>
              </a:rPr>
              <a:t>元</a:t>
            </a:r>
          </a:p>
          <a:p>
            <a:pPr marL="0" indent="0" algn="ctr">
              <a:lnSpc>
                <a:spcPct val="150000"/>
              </a:lnSpc>
              <a:buNone/>
            </a:pPr>
            <a:r>
              <a:rPr lang="zh-CN" altLang="en-US" b="1" dirty="0" smtClean="0">
                <a:solidFill>
                  <a:srgbClr val="FF0000"/>
                </a:solidFill>
              </a:rPr>
              <a:t>你搭档</a:t>
            </a:r>
            <a:r>
              <a:rPr lang="zh-CN" altLang="zh-CN" b="1" dirty="0" smtClean="0">
                <a:solidFill>
                  <a:srgbClr val="FF0000"/>
                </a:solidFill>
              </a:rPr>
              <a:t>决定</a:t>
            </a:r>
            <a:r>
              <a:rPr lang="zh-CN" altLang="zh-CN" b="1" dirty="0">
                <a:solidFill>
                  <a:srgbClr val="FF0000"/>
                </a:solidFill>
              </a:rPr>
              <a:t>的分配</a:t>
            </a:r>
            <a:r>
              <a:rPr lang="zh-CN" altLang="zh-CN" dirty="0"/>
              <a:t>是：</a:t>
            </a:r>
          </a:p>
          <a:p>
            <a:pPr marL="0" indent="0" algn="ctr">
              <a:lnSpc>
                <a:spcPct val="150000"/>
              </a:lnSpc>
              <a:buNone/>
            </a:pPr>
            <a:r>
              <a:rPr lang="zh-CN" altLang="en-US" b="1" dirty="0" smtClean="0"/>
              <a:t>你</a:t>
            </a:r>
            <a:r>
              <a:rPr lang="zh-CN" altLang="zh-CN" b="1" dirty="0" smtClean="0"/>
              <a:t>获得</a:t>
            </a:r>
            <a:r>
              <a:rPr lang="zh-CN" altLang="en-US" b="1" dirty="0" smtClean="0"/>
              <a:t>：</a:t>
            </a:r>
            <a:r>
              <a:rPr lang="en-US" altLang="zh-CN" b="1" dirty="0" smtClean="0"/>
              <a:t>2</a:t>
            </a:r>
            <a:r>
              <a:rPr lang="en-US" altLang="zh-CN" b="1" dirty="0"/>
              <a:t>0</a:t>
            </a:r>
            <a:r>
              <a:rPr lang="en-US" altLang="zh-CN" b="1" dirty="0" smtClean="0"/>
              <a:t> </a:t>
            </a:r>
            <a:r>
              <a:rPr lang="zh-CN" altLang="zh-CN" b="1" dirty="0" smtClean="0"/>
              <a:t>元</a:t>
            </a:r>
            <a:endParaRPr lang="zh-CN" altLang="zh-CN" dirty="0"/>
          </a:p>
          <a:p>
            <a:pPr marL="0" indent="0" algn="ctr">
              <a:lnSpc>
                <a:spcPct val="150000"/>
              </a:lnSpc>
              <a:buNone/>
            </a:pPr>
            <a:r>
              <a:rPr lang="zh-CN" altLang="en-US" b="1" dirty="0" smtClean="0"/>
              <a:t>你</a:t>
            </a:r>
            <a:r>
              <a:rPr lang="zh-CN" altLang="zh-CN" b="1" dirty="0" smtClean="0"/>
              <a:t>的搭档获得</a:t>
            </a:r>
            <a:r>
              <a:rPr lang="en-US" altLang="zh-CN" b="1" dirty="0" smtClean="0"/>
              <a:t>:</a:t>
            </a:r>
            <a:r>
              <a:rPr lang="zh-CN" altLang="zh-CN" dirty="0" smtClean="0"/>
              <a:t> </a:t>
            </a:r>
            <a:r>
              <a:rPr lang="en-US" altLang="zh-CN" b="1" dirty="0" smtClean="0"/>
              <a:t>100</a:t>
            </a:r>
            <a:r>
              <a:rPr lang="en-US" altLang="zh-CN" dirty="0" smtClean="0"/>
              <a:t> </a:t>
            </a:r>
            <a:r>
              <a:rPr lang="zh-CN" altLang="zh-CN" b="1" dirty="0" smtClean="0"/>
              <a:t>元</a:t>
            </a:r>
            <a:endParaRPr lang="en-US" altLang="zh-CN" b="1" dirty="0" smtClean="0"/>
          </a:p>
          <a:p>
            <a:pPr marL="0" indent="0" algn="ctr">
              <a:lnSpc>
                <a:spcPct val="150000"/>
              </a:lnSpc>
              <a:buNone/>
            </a:pPr>
            <a:r>
              <a:rPr lang="zh-CN" altLang="zh-CN" dirty="0"/>
              <a:t>在该总金额中，你能接受分配</a:t>
            </a:r>
            <a:r>
              <a:rPr lang="zh-CN" altLang="zh-CN" dirty="0" smtClean="0"/>
              <a:t>到的</a:t>
            </a:r>
            <a:r>
              <a:rPr lang="zh-CN" altLang="zh-CN" b="1" dirty="0" smtClean="0"/>
              <a:t>最低金额</a:t>
            </a:r>
            <a:endParaRPr lang="en-US" altLang="zh-CN" dirty="0"/>
          </a:p>
          <a:p>
            <a:pPr marL="0" indent="0" algn="ctr">
              <a:lnSpc>
                <a:spcPct val="150000"/>
              </a:lnSpc>
              <a:buNone/>
            </a:pPr>
            <a:r>
              <a:rPr lang="zh-CN" altLang="en-US" b="1" dirty="0" smtClean="0"/>
              <a:t>最低金额</a:t>
            </a:r>
            <a:r>
              <a:rPr lang="zh-CN" altLang="en-US" dirty="0" smtClean="0"/>
              <a:t>：      元</a:t>
            </a:r>
            <a:endParaRPr lang="zh-CN" altLang="zh-CN" dirty="0"/>
          </a:p>
          <a:p>
            <a:pPr marL="0" indent="0" algn="ctr">
              <a:lnSpc>
                <a:spcPct val="150000"/>
              </a:lnSpc>
              <a:buNone/>
            </a:pPr>
            <a:endParaRPr lang="zh-CN" altLang="zh-CN" b="1" dirty="0" smtClean="0"/>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6032436"/>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5" name="矩形 4"/>
          <p:cNvSpPr/>
          <p:nvPr/>
        </p:nvSpPr>
        <p:spPr>
          <a:xfrm>
            <a:off x="6107948" y="4980249"/>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66439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846672" y="2856512"/>
            <a:ext cx="8133906"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b="1" dirty="0" smtClean="0"/>
              <a:t>感谢你的参与，请继续填写问卷</a:t>
            </a:r>
            <a:endParaRPr lang="en-US" altLang="zh-CN" b="1"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238077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其他要求</a:t>
            </a:r>
            <a:endParaRPr lang="zh-CN" altLang="en-US" dirty="0"/>
          </a:p>
        </p:txBody>
      </p:sp>
      <p:sp>
        <p:nvSpPr>
          <p:cNvPr id="3" name="内容占位符 2"/>
          <p:cNvSpPr>
            <a:spLocks noGrp="1"/>
          </p:cNvSpPr>
          <p:nvPr>
            <p:ph idx="1"/>
          </p:nvPr>
        </p:nvSpPr>
        <p:spPr>
          <a:xfrm>
            <a:off x="838200" y="1368425"/>
            <a:ext cx="10515600" cy="3635723"/>
          </a:xfrm>
        </p:spPr>
        <p:txBody>
          <a:bodyPr>
            <a:normAutofit lnSpcReduction="10000"/>
          </a:bodyPr>
          <a:lstStyle/>
          <a:p>
            <a:pPr>
              <a:lnSpc>
                <a:spcPct val="150000"/>
              </a:lnSpc>
            </a:pPr>
            <a:r>
              <a:rPr lang="zh-CN" altLang="en-US" dirty="0" smtClean="0"/>
              <a:t>界面清晰简洁，尽可能按</a:t>
            </a:r>
            <a:r>
              <a:rPr lang="en-US" altLang="zh-CN" dirty="0" err="1" smtClean="0"/>
              <a:t>ppt</a:t>
            </a:r>
            <a:r>
              <a:rPr lang="zh-CN" altLang="en-US" dirty="0" smtClean="0"/>
              <a:t>里的加粗和颜色</a:t>
            </a:r>
            <a:endParaRPr lang="en-US" altLang="zh-CN" dirty="0" smtClean="0"/>
          </a:p>
          <a:p>
            <a:pPr>
              <a:lnSpc>
                <a:spcPct val="150000"/>
              </a:lnSpc>
            </a:pPr>
            <a:r>
              <a:rPr lang="zh-CN" altLang="en-US" dirty="0" smtClean="0"/>
              <a:t>输出</a:t>
            </a:r>
            <a:endParaRPr lang="en-US" altLang="zh-CN" dirty="0" smtClean="0"/>
          </a:p>
          <a:p>
            <a:pPr lvl="1">
              <a:lnSpc>
                <a:spcPct val="150000"/>
              </a:lnSpc>
              <a:buFont typeface="Wingdings" panose="05000000000000000000" pitchFamily="2" charset="2"/>
              <a:buChar char="ü"/>
            </a:pPr>
            <a:r>
              <a:rPr lang="zh-CN" altLang="en-US" dirty="0" smtClean="0"/>
              <a:t>内容包括：编号、手机号码、</a:t>
            </a:r>
            <a:r>
              <a:rPr lang="en-US" altLang="zh-CN" dirty="0" smtClean="0"/>
              <a:t>4</a:t>
            </a:r>
            <a:r>
              <a:rPr lang="zh-CN" altLang="en-US" dirty="0" smtClean="0"/>
              <a:t>次最低金额</a:t>
            </a:r>
            <a:r>
              <a:rPr lang="en-US" altLang="zh-CN" dirty="0" smtClean="0"/>
              <a:t/>
            </a:r>
            <a:br>
              <a:rPr lang="en-US" altLang="zh-CN" dirty="0" smtClean="0"/>
            </a:br>
            <a:r>
              <a:rPr lang="zh-CN" altLang="en-US" dirty="0" smtClean="0"/>
              <a:t>如果可以的话，可以记录一下分配的时间，就是进入分配页面到成功按确认键跳转到下个界面的时间</a:t>
            </a:r>
            <a:endParaRPr lang="en-US" altLang="zh-CN" dirty="0" smtClean="0"/>
          </a:p>
          <a:p>
            <a:pPr lvl="1">
              <a:lnSpc>
                <a:spcPct val="150000"/>
              </a:lnSpc>
              <a:buFont typeface="Wingdings" panose="05000000000000000000" pitchFamily="2" charset="2"/>
              <a:buChar char="ü"/>
            </a:pPr>
            <a:r>
              <a:rPr lang="zh-CN" altLang="en-US" dirty="0" smtClean="0"/>
              <a:t>格式的话，一个被试为一行</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88812338"/>
              </p:ext>
            </p:extLst>
          </p:nvPr>
        </p:nvGraphicFramePr>
        <p:xfrm>
          <a:off x="1171180" y="5103775"/>
          <a:ext cx="8889307" cy="949960"/>
        </p:xfrm>
        <a:graphic>
          <a:graphicData uri="http://schemas.openxmlformats.org/drawingml/2006/table">
            <a:tbl>
              <a:tblPr firstRow="1" bandRow="1">
                <a:tableStyleId>{5C22544A-7EE6-4342-B048-85BDC9FD1C3A}</a:tableStyleId>
              </a:tblPr>
              <a:tblGrid>
                <a:gridCol w="651357"/>
                <a:gridCol w="1089764"/>
                <a:gridCol w="1033397"/>
                <a:gridCol w="751562"/>
                <a:gridCol w="651353"/>
                <a:gridCol w="745299"/>
                <a:gridCol w="793315"/>
                <a:gridCol w="793315"/>
                <a:gridCol w="793315"/>
                <a:gridCol w="793315"/>
                <a:gridCol w="793315"/>
              </a:tblGrid>
              <a:tr h="370840">
                <a:tc>
                  <a:txBody>
                    <a:bodyPr/>
                    <a:lstStyle/>
                    <a:p>
                      <a:r>
                        <a:rPr lang="zh-CN" altLang="en-US" sz="1600" dirty="0" smtClean="0"/>
                        <a:t>序号</a:t>
                      </a:r>
                      <a:endParaRPr lang="zh-CN" altLang="en-US" sz="1600" dirty="0"/>
                    </a:p>
                  </a:txBody>
                  <a:tcPr/>
                </a:tc>
                <a:tc>
                  <a:txBody>
                    <a:bodyPr/>
                    <a:lstStyle/>
                    <a:p>
                      <a:r>
                        <a:rPr lang="zh-CN" altLang="en-US" sz="1600" dirty="0" smtClean="0"/>
                        <a:t>实验编号</a:t>
                      </a:r>
                      <a:endParaRPr lang="zh-CN" altLang="en-US" sz="1600" dirty="0"/>
                    </a:p>
                  </a:txBody>
                  <a:tcPr/>
                </a:tc>
                <a:tc>
                  <a:txBody>
                    <a:bodyPr/>
                    <a:lstStyle/>
                    <a:p>
                      <a:r>
                        <a:rPr lang="zh-CN" altLang="en-US" sz="1600" dirty="0" smtClean="0"/>
                        <a:t>手机号码</a:t>
                      </a:r>
                      <a:endParaRPr lang="zh-CN" altLang="en-US" sz="1600" dirty="0"/>
                    </a:p>
                  </a:txBody>
                  <a:tcPr/>
                </a:tc>
                <a:tc>
                  <a:txBody>
                    <a:bodyPr/>
                    <a:lstStyle/>
                    <a:p>
                      <a:r>
                        <a:rPr lang="zh-CN" altLang="en-US" sz="1600" dirty="0" smtClean="0"/>
                        <a:t>最低</a:t>
                      </a:r>
                      <a:r>
                        <a:rPr lang="en-US" altLang="zh-CN" sz="1600" dirty="0" smtClean="0"/>
                        <a:t>1</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最低</a:t>
                      </a:r>
                      <a:r>
                        <a:rPr lang="en-US" altLang="zh-CN" sz="1600" dirty="0" smtClean="0"/>
                        <a:t>2</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最低</a:t>
                      </a:r>
                      <a:r>
                        <a:rPr lang="en-US" altLang="zh-CN" sz="1600" dirty="0" smtClean="0"/>
                        <a:t>3</a:t>
                      </a:r>
                      <a:endParaRPr lang="zh-CN" altLang="en-US" sz="1600" dirty="0"/>
                    </a:p>
                  </a:txBody>
                  <a:tcPr/>
                </a:tc>
                <a:tc>
                  <a:txBody>
                    <a:bodyPr/>
                    <a:lstStyle/>
                    <a:p>
                      <a:r>
                        <a:rPr lang="zh-CN" altLang="en-US" sz="1600" dirty="0" smtClean="0"/>
                        <a:t>所用时间</a:t>
                      </a:r>
                      <a:endParaRPr lang="zh-CN" altLang="en-US" sz="1600" dirty="0"/>
                    </a:p>
                  </a:txBody>
                  <a:tcPr/>
                </a:tc>
                <a:tc>
                  <a:txBody>
                    <a:bodyPr/>
                    <a:lstStyle/>
                    <a:p>
                      <a:r>
                        <a:rPr lang="zh-CN" altLang="en-US" sz="1600" dirty="0" smtClean="0"/>
                        <a:t>最低</a:t>
                      </a:r>
                      <a:r>
                        <a:rPr lang="en-US" altLang="zh-CN" sz="1600" dirty="0" smtClean="0"/>
                        <a:t>4</a:t>
                      </a:r>
                      <a:endParaRPr lang="zh-CN" altLang="en-US" sz="1600" dirty="0"/>
                    </a:p>
                  </a:txBody>
                  <a:tcPr/>
                </a:tc>
                <a:tc>
                  <a:txBody>
                    <a:bodyPr/>
                    <a:lstStyle/>
                    <a:p>
                      <a:r>
                        <a:rPr lang="zh-CN" altLang="en-US" sz="1600" dirty="0" smtClean="0"/>
                        <a:t>所用时间</a:t>
                      </a:r>
                      <a:endParaRPr lang="zh-CN" altLang="en-US" sz="1600" dirty="0"/>
                    </a:p>
                  </a:txBody>
                  <a:tcPr/>
                </a:tc>
              </a:tr>
              <a:tr h="370840">
                <a:tc>
                  <a:txBody>
                    <a:bodyPr/>
                    <a:lstStyle/>
                    <a:p>
                      <a:r>
                        <a:rPr lang="en-US" altLang="zh-CN" dirty="0" smtClean="0"/>
                        <a:t>1</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426397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5557" y="867383"/>
            <a:ext cx="10390602" cy="5249545"/>
          </a:xfrm>
        </p:spPr>
        <p:txBody>
          <a:bodyPr>
            <a:normAutofit fontScale="92500"/>
          </a:bodyPr>
          <a:lstStyle/>
          <a:p>
            <a:pPr marL="0" indent="0" algn="ctr">
              <a:spcBef>
                <a:spcPts val="0"/>
              </a:spcBef>
              <a:buNone/>
            </a:pPr>
            <a:r>
              <a:rPr lang="zh-CN" altLang="en-US" sz="2400" dirty="0" smtClean="0"/>
              <a:t>欢迎参与实验！请认真阅读指导语：</a:t>
            </a:r>
            <a:endParaRPr lang="en-US" altLang="zh-CN" sz="2400" dirty="0" smtClean="0"/>
          </a:p>
          <a:p>
            <a:pPr marL="0" indent="0">
              <a:lnSpc>
                <a:spcPct val="150000"/>
              </a:lnSpc>
              <a:spcBef>
                <a:spcPts val="0"/>
              </a:spcBef>
              <a:buNone/>
            </a:pPr>
            <a:r>
              <a:rPr lang="zh-CN" altLang="en-US" sz="2400" dirty="0" smtClean="0"/>
              <a:t>         该</a:t>
            </a:r>
            <a:r>
              <a:rPr lang="zh-CN" altLang="en-US" sz="2400" dirty="0"/>
              <a:t>部分为</a:t>
            </a:r>
            <a:r>
              <a:rPr lang="zh-CN" altLang="en-US" sz="2400" b="1" dirty="0">
                <a:solidFill>
                  <a:srgbClr val="FF0000"/>
                </a:solidFill>
              </a:rPr>
              <a:t>联网博弈游戏</a:t>
            </a:r>
            <a:r>
              <a:rPr lang="zh-CN" altLang="en-US" sz="2400" dirty="0"/>
              <a:t>，您将随机与一位被试结成搭档来完成分配金额任务。   </a:t>
            </a:r>
            <a:endParaRPr lang="en-US" altLang="zh-CN" sz="2400" dirty="0"/>
          </a:p>
          <a:p>
            <a:pPr marL="0" indent="0">
              <a:lnSpc>
                <a:spcPct val="150000"/>
              </a:lnSpc>
              <a:spcBef>
                <a:spcPts val="0"/>
              </a:spcBef>
              <a:buNone/>
            </a:pPr>
            <a:r>
              <a:rPr lang="en-US" altLang="zh-CN" sz="2400" b="1" dirty="0"/>
              <a:t>         </a:t>
            </a:r>
            <a:r>
              <a:rPr lang="zh-CN" altLang="en-US" sz="2400" b="1" dirty="0"/>
              <a:t>本次任务共有</a:t>
            </a:r>
            <a:r>
              <a:rPr lang="en-US" altLang="zh-CN" sz="2400" b="1" dirty="0"/>
              <a:t>2</a:t>
            </a:r>
            <a:r>
              <a:rPr lang="zh-CN" altLang="en-US" sz="2400" b="1" dirty="0"/>
              <a:t>个角色“提议者”和“接受者”</a:t>
            </a:r>
            <a:r>
              <a:rPr lang="zh-CN" altLang="en-US" sz="2400" dirty="0"/>
              <a:t>，</a:t>
            </a:r>
            <a:r>
              <a:rPr lang="zh-CN" altLang="en-US" sz="2400" b="1" dirty="0"/>
              <a:t>其中提议者将起主导作用，决定每次金额的分配情况，而无论提议者给出什么样的分配，接受者只能被动接受。</a:t>
            </a:r>
            <a:r>
              <a:rPr lang="zh-CN" altLang="en-US" sz="2400" dirty="0"/>
              <a:t>本次任务将根据您和您的搭档填写的预约问卷中相关题目得分来分配相应的角色。</a:t>
            </a:r>
          </a:p>
          <a:p>
            <a:pPr marL="0" indent="0">
              <a:lnSpc>
                <a:spcPct val="150000"/>
              </a:lnSpc>
              <a:spcBef>
                <a:spcPts val="0"/>
              </a:spcBef>
              <a:buNone/>
            </a:pPr>
            <a:r>
              <a:rPr lang="zh-CN" altLang="en-US" sz="2400" b="1" dirty="0"/>
              <a:t>         任务将包括</a:t>
            </a:r>
            <a:r>
              <a:rPr lang="en-US" altLang="zh-CN" sz="2400" b="1" dirty="0"/>
              <a:t>4</a:t>
            </a:r>
            <a:r>
              <a:rPr lang="zh-CN" altLang="en-US" sz="2400" b="1" dirty="0"/>
              <a:t>次分配金额的任务，每次任务之间不存在任何关系。</a:t>
            </a:r>
            <a:r>
              <a:rPr lang="zh-CN" altLang="en-US" sz="2400" dirty="0"/>
              <a:t>我们将随机抽取一次任务的分配比例作为您和您搭档最终的额外被试费的分配比例，</a:t>
            </a:r>
            <a:r>
              <a:rPr lang="zh-CN" altLang="en-US" sz="2400" b="1" dirty="0"/>
              <a:t>即提议者不仅决定本次任务中所有的金额分配，还将决定本次实验额外被试费的分配情况</a:t>
            </a:r>
            <a:r>
              <a:rPr lang="zh-CN" altLang="en-US" sz="2400" dirty="0"/>
              <a:t>。</a:t>
            </a:r>
            <a:endParaRPr lang="en-US" altLang="zh-CN" sz="2400" dirty="0"/>
          </a:p>
          <a:p>
            <a:pPr marL="0" indent="0">
              <a:lnSpc>
                <a:spcPct val="150000"/>
              </a:lnSpc>
              <a:spcBef>
                <a:spcPts val="0"/>
              </a:spcBef>
              <a:buNone/>
            </a:pPr>
            <a:r>
              <a:rPr lang="zh-CN" altLang="en-US" sz="2400" dirty="0"/>
              <a:t>          如若您已阅读完毕并理解实验流程，请按继续键</a:t>
            </a:r>
            <a:r>
              <a:rPr lang="en-US" altLang="zh-CN" sz="2400" dirty="0"/>
              <a:t>(60</a:t>
            </a:r>
            <a:r>
              <a:rPr lang="zh-CN" altLang="en-US" sz="2400" dirty="0"/>
              <a:t>秒后方出现</a:t>
            </a:r>
            <a:r>
              <a:rPr lang="en-US" altLang="zh-CN" sz="2400" dirty="0"/>
              <a:t>)</a:t>
            </a:r>
            <a:r>
              <a:rPr lang="zh-CN" altLang="en-US" sz="2400" dirty="0"/>
              <a:t>。</a:t>
            </a:r>
            <a:endParaRPr lang="en-US" altLang="zh-CN" sz="2400" dirty="0"/>
          </a:p>
          <a:p>
            <a:pPr marL="0" indent="0">
              <a:lnSpc>
                <a:spcPct val="150000"/>
              </a:lnSpc>
              <a:spcBef>
                <a:spcPts val="0"/>
              </a:spcBef>
              <a:buNone/>
            </a:pPr>
            <a:r>
              <a:rPr lang="en-US" altLang="zh-CN" sz="2400" dirty="0"/>
              <a:t>          </a:t>
            </a:r>
            <a:r>
              <a:rPr lang="zh-CN" altLang="en-US" sz="2400" dirty="0"/>
              <a:t>如果有任何问题，请马上联系主试再进行实验，谢谢！</a:t>
            </a:r>
          </a:p>
          <a:p>
            <a:pPr marL="0" indent="0">
              <a:spcBef>
                <a:spcPts val="0"/>
              </a:spcBef>
              <a:buNone/>
            </a:pPr>
            <a:endParaRPr lang="en-US" altLang="zh-CN" dirty="0" smtClean="0"/>
          </a:p>
          <a:p>
            <a:pPr marL="0" indent="0">
              <a:spcBef>
                <a:spcPts val="0"/>
              </a:spcBef>
              <a:buNone/>
            </a:pPr>
            <a:endParaRPr lang="en-US" altLang="zh-CN" dirty="0" smtClean="0"/>
          </a:p>
        </p:txBody>
      </p:sp>
      <p:sp>
        <p:nvSpPr>
          <p:cNvPr id="4" name="矩形 3"/>
          <p:cNvSpPr/>
          <p:nvPr/>
        </p:nvSpPr>
        <p:spPr>
          <a:xfrm>
            <a:off x="5234940" y="6160769"/>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151157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0588" y="852614"/>
            <a:ext cx="9800578" cy="4491113"/>
          </a:xfrm>
        </p:spPr>
        <p:txBody>
          <a:bodyPr>
            <a:noAutofit/>
          </a:bodyPr>
          <a:lstStyle/>
          <a:p>
            <a:pPr marL="0" indent="0" algn="ctr">
              <a:lnSpc>
                <a:spcPct val="150000"/>
              </a:lnSpc>
              <a:spcBef>
                <a:spcPts val="0"/>
              </a:spcBef>
              <a:buNone/>
            </a:pPr>
            <a:r>
              <a:rPr lang="zh-CN" altLang="zh-CN" sz="2400" dirty="0"/>
              <a:t>根据问卷得分，</a:t>
            </a:r>
            <a:r>
              <a:rPr lang="zh-CN" altLang="zh-CN" sz="2400" b="1" dirty="0">
                <a:solidFill>
                  <a:srgbClr val="FF0000"/>
                </a:solidFill>
              </a:rPr>
              <a:t>很遗憾你是反应者</a:t>
            </a:r>
            <a:r>
              <a:rPr lang="zh-CN" altLang="zh-CN" sz="2400" dirty="0" smtClean="0">
                <a:solidFill>
                  <a:srgbClr val="FF0000"/>
                </a:solidFill>
              </a:rPr>
              <a:t>！</a:t>
            </a:r>
            <a:endParaRPr lang="en-US" altLang="zh-CN" sz="2400" dirty="0" smtClean="0">
              <a:solidFill>
                <a:srgbClr val="FF0000"/>
              </a:solidFill>
            </a:endParaRPr>
          </a:p>
          <a:p>
            <a:pPr marL="0" indent="0">
              <a:lnSpc>
                <a:spcPct val="150000"/>
              </a:lnSpc>
              <a:spcBef>
                <a:spcPts val="0"/>
              </a:spcBef>
              <a:buNone/>
            </a:pPr>
            <a:r>
              <a:rPr lang="en-US" altLang="zh-CN" sz="2400" dirty="0" smtClean="0"/>
              <a:t>        </a:t>
            </a:r>
            <a:r>
              <a:rPr lang="zh-CN" altLang="zh-CN" sz="2400" dirty="0" smtClean="0"/>
              <a:t>你</a:t>
            </a:r>
            <a:r>
              <a:rPr lang="zh-CN" altLang="zh-CN" sz="2400" dirty="0"/>
              <a:t>的实验任务为</a:t>
            </a:r>
            <a:r>
              <a:rPr lang="zh-CN" altLang="zh-CN" sz="2400" b="1" dirty="0">
                <a:solidFill>
                  <a:srgbClr val="FF0000"/>
                </a:solidFill>
              </a:rPr>
              <a:t>被动接受金额</a:t>
            </a:r>
            <a:r>
              <a:rPr lang="zh-CN" altLang="zh-CN" sz="2400" b="1" dirty="0" smtClean="0">
                <a:solidFill>
                  <a:srgbClr val="FF0000"/>
                </a:solidFill>
              </a:rPr>
              <a:t>分配</a:t>
            </a:r>
            <a:r>
              <a:rPr lang="zh-CN" altLang="en-US" sz="2400" dirty="0" smtClean="0"/>
              <a:t>。你的搭档</a:t>
            </a:r>
            <a:r>
              <a:rPr lang="zh-CN" altLang="en-US" sz="2400" dirty="0"/>
              <a:t>会</a:t>
            </a:r>
            <a:r>
              <a:rPr lang="zh-CN" altLang="en-US" sz="2400" dirty="0" smtClean="0"/>
              <a:t>根据总金额分配他和你各获得多少钱，然后我们会将他分配好的结果呈现在你的屏幕上，</a:t>
            </a:r>
            <a:r>
              <a:rPr lang="zh-CN" altLang="en-US" sz="2400" b="1" dirty="0" smtClean="0">
                <a:solidFill>
                  <a:srgbClr val="FF0000"/>
                </a:solidFill>
              </a:rPr>
              <a:t>你只能接受</a:t>
            </a:r>
            <a:r>
              <a:rPr lang="zh-CN" altLang="en-US" sz="2400" b="1" dirty="0">
                <a:solidFill>
                  <a:srgbClr val="FF0000"/>
                </a:solidFill>
              </a:rPr>
              <a:t>他</a:t>
            </a:r>
            <a:r>
              <a:rPr lang="zh-CN" altLang="en-US" sz="2400" b="1" dirty="0" smtClean="0">
                <a:solidFill>
                  <a:srgbClr val="FF0000"/>
                </a:solidFill>
              </a:rPr>
              <a:t>的分配</a:t>
            </a:r>
            <a:r>
              <a:rPr lang="zh-CN" altLang="en-US" sz="2400" dirty="0" smtClean="0"/>
              <a:t>。但是，我们仍然需要了解你对金额分配的想法，所以你需填写在该总金额下你最低能够接受的金额。</a:t>
            </a:r>
            <a:endParaRPr lang="en-US" altLang="zh-CN" sz="2400" dirty="0" smtClean="0"/>
          </a:p>
          <a:p>
            <a:pPr marL="0" indent="0">
              <a:lnSpc>
                <a:spcPct val="150000"/>
              </a:lnSpc>
              <a:spcBef>
                <a:spcPts val="0"/>
              </a:spcBef>
              <a:buNone/>
            </a:pPr>
            <a:r>
              <a:rPr lang="zh-CN" altLang="en-US" sz="2400" dirty="0" smtClean="0"/>
              <a:t>         请注意，我们将随机抽取一次作为你和你的搭档额外被试费分配。</a:t>
            </a:r>
            <a:r>
              <a:rPr lang="zh-CN" altLang="en-US" sz="2400" b="1" dirty="0" smtClean="0">
                <a:solidFill>
                  <a:srgbClr val="FF0000"/>
                </a:solidFill>
              </a:rPr>
              <a:t>这意味着</a:t>
            </a:r>
            <a:r>
              <a:rPr lang="zh-CN" altLang="zh-CN" sz="2400" b="1" dirty="0">
                <a:solidFill>
                  <a:srgbClr val="FF0000"/>
                </a:solidFill>
              </a:rPr>
              <a:t>你的搭档一定程度上决定你的实验报酬！ </a:t>
            </a:r>
            <a:endParaRPr lang="en-US" altLang="zh-CN" sz="2400" b="1" dirty="0" smtClean="0">
              <a:solidFill>
                <a:srgbClr val="FF0000"/>
              </a:solidFill>
            </a:endParaRPr>
          </a:p>
          <a:p>
            <a:pPr marL="0" indent="0">
              <a:lnSpc>
                <a:spcPct val="150000"/>
              </a:lnSpc>
              <a:spcBef>
                <a:spcPts val="0"/>
              </a:spcBef>
              <a:buNone/>
            </a:pPr>
            <a:r>
              <a:rPr lang="zh-CN" altLang="en-US" sz="2400" dirty="0" smtClean="0"/>
              <a:t>         如若你已阅读完毕并理解实验流程，请按继续键</a:t>
            </a:r>
            <a:r>
              <a:rPr lang="en-US" altLang="zh-CN" sz="2400" dirty="0" smtClean="0"/>
              <a:t>(20</a:t>
            </a:r>
            <a:r>
              <a:rPr lang="zh-CN" altLang="en-US" sz="2400" dirty="0" smtClean="0"/>
              <a:t>秒后出现</a:t>
            </a:r>
            <a:r>
              <a:rPr lang="en-US" altLang="zh-CN" sz="2400" dirty="0" smtClean="0"/>
              <a:t>)</a:t>
            </a:r>
            <a:r>
              <a:rPr lang="zh-CN" altLang="en-US" sz="2400" dirty="0" smtClean="0"/>
              <a:t>。</a:t>
            </a:r>
            <a:r>
              <a:rPr lang="en-US" altLang="zh-CN" sz="2400" dirty="0" smtClean="0"/>
              <a:t/>
            </a:r>
            <a:br>
              <a:rPr lang="en-US" altLang="zh-CN" sz="2400" dirty="0" smtClean="0"/>
            </a:br>
            <a:r>
              <a:rPr lang="en-US" altLang="zh-CN" sz="2400" dirty="0" smtClean="0"/>
              <a:t>         </a:t>
            </a:r>
            <a:r>
              <a:rPr lang="zh-CN" altLang="en-US" sz="2400" dirty="0" smtClean="0"/>
              <a:t>如果有任何问题，请马上联系主试再进行实验，谢谢！</a:t>
            </a:r>
            <a:endParaRPr lang="en-US" altLang="zh-CN" sz="2400" b="1" dirty="0" smtClean="0">
              <a:solidFill>
                <a:srgbClr val="FF0000"/>
              </a:solidFill>
            </a:endParaRPr>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526770" y="5916565"/>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smtClean="0"/>
              <a:t>继续</a:t>
            </a:r>
            <a:endParaRPr lang="zh-CN" altLang="en-US" sz="2400" b="1" dirty="0"/>
          </a:p>
        </p:txBody>
      </p:sp>
    </p:spTree>
    <p:extLst>
      <p:ext uri="{BB962C8B-B14F-4D97-AF65-F5344CB8AC3E}">
        <p14:creationId xmlns:p14="http://schemas.microsoft.com/office/powerpoint/2010/main" val="230912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265130" y="2432626"/>
            <a:ext cx="9563622"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你的搭档正在进行分配金额的任务，稍后会将他的分配结果</a:t>
            </a:r>
            <a:r>
              <a:rPr lang="en-US" altLang="zh-CN" sz="2400" b="1" dirty="0" smtClean="0"/>
              <a:t/>
            </a:r>
            <a:br>
              <a:rPr lang="en-US" altLang="zh-CN" sz="2400" b="1" dirty="0" smtClean="0"/>
            </a:br>
            <a:r>
              <a:rPr lang="zh-CN" altLang="en-US" sz="2400" b="1" dirty="0" smtClean="0"/>
              <a:t>呈现在你的屏幕，当完成接受任务后，将开始新的一次任务，请稍等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414543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9843" y="949315"/>
            <a:ext cx="8654716" cy="4518296"/>
          </a:xfrm>
        </p:spPr>
        <p:txBody>
          <a:bodyPr>
            <a:noAutofit/>
          </a:bodyPr>
          <a:lstStyle/>
          <a:p>
            <a:pPr marL="0" indent="0" algn="ctr">
              <a:lnSpc>
                <a:spcPct val="150000"/>
              </a:lnSpc>
              <a:buNone/>
            </a:pPr>
            <a:r>
              <a:rPr lang="zh-CN" altLang="zh-CN" dirty="0"/>
              <a:t>本次分配金额</a:t>
            </a:r>
            <a:r>
              <a:rPr lang="en-US" altLang="zh-CN" b="1" dirty="0">
                <a:solidFill>
                  <a:srgbClr val="FF0000"/>
                </a:solidFill>
              </a:rPr>
              <a:t>100</a:t>
            </a:r>
            <a:r>
              <a:rPr lang="zh-CN" altLang="zh-CN" b="1" dirty="0">
                <a:solidFill>
                  <a:srgbClr val="FF0000"/>
                </a:solidFill>
              </a:rPr>
              <a:t>元</a:t>
            </a:r>
          </a:p>
          <a:p>
            <a:pPr marL="0" indent="0" algn="ctr">
              <a:lnSpc>
                <a:spcPct val="150000"/>
              </a:lnSpc>
              <a:buNone/>
            </a:pPr>
            <a:r>
              <a:rPr lang="zh-CN" altLang="en-US" b="1" dirty="0" smtClean="0">
                <a:solidFill>
                  <a:srgbClr val="FF0000"/>
                </a:solidFill>
              </a:rPr>
              <a:t>你搭档</a:t>
            </a:r>
            <a:r>
              <a:rPr lang="zh-CN" altLang="zh-CN" b="1" dirty="0" smtClean="0">
                <a:solidFill>
                  <a:srgbClr val="FF0000"/>
                </a:solidFill>
              </a:rPr>
              <a:t>决定</a:t>
            </a:r>
            <a:r>
              <a:rPr lang="zh-CN" altLang="zh-CN" b="1" dirty="0">
                <a:solidFill>
                  <a:srgbClr val="FF0000"/>
                </a:solidFill>
              </a:rPr>
              <a:t>的分配</a:t>
            </a:r>
            <a:r>
              <a:rPr lang="zh-CN" altLang="zh-CN" dirty="0"/>
              <a:t>是：</a:t>
            </a:r>
          </a:p>
          <a:p>
            <a:pPr marL="0" indent="0" algn="ctr">
              <a:lnSpc>
                <a:spcPct val="150000"/>
              </a:lnSpc>
              <a:buNone/>
            </a:pPr>
            <a:r>
              <a:rPr lang="zh-CN" altLang="en-US" b="1" dirty="0" smtClean="0"/>
              <a:t>你</a:t>
            </a:r>
            <a:r>
              <a:rPr lang="zh-CN" altLang="zh-CN" b="1" dirty="0" smtClean="0"/>
              <a:t>获</a:t>
            </a:r>
            <a:r>
              <a:rPr lang="zh-CN" altLang="en-US" b="1" dirty="0" smtClean="0"/>
              <a:t>得：</a:t>
            </a:r>
            <a:r>
              <a:rPr lang="en-US" altLang="zh-CN" b="1" dirty="0" smtClean="0">
                <a:solidFill>
                  <a:srgbClr val="FF0000"/>
                </a:solidFill>
              </a:rPr>
              <a:t>10</a:t>
            </a:r>
            <a:r>
              <a:rPr lang="zh-CN" altLang="en-US" b="1" dirty="0" smtClean="0">
                <a:solidFill>
                  <a:srgbClr val="FF0000"/>
                </a:solidFill>
              </a:rPr>
              <a:t> </a:t>
            </a:r>
            <a:r>
              <a:rPr lang="zh-CN" altLang="en-US" b="1" dirty="0" smtClean="0"/>
              <a:t> </a:t>
            </a:r>
            <a:r>
              <a:rPr lang="zh-CN" altLang="zh-CN" b="1" dirty="0" smtClean="0"/>
              <a:t>元</a:t>
            </a:r>
            <a:endParaRPr lang="zh-CN" altLang="zh-CN" dirty="0"/>
          </a:p>
          <a:p>
            <a:pPr marL="0" indent="0" algn="ctr">
              <a:lnSpc>
                <a:spcPct val="150000"/>
              </a:lnSpc>
              <a:buNone/>
            </a:pPr>
            <a:r>
              <a:rPr lang="zh-CN" altLang="en-US" b="1" dirty="0" smtClean="0"/>
              <a:t>你</a:t>
            </a:r>
            <a:r>
              <a:rPr lang="zh-CN" altLang="zh-CN" b="1" dirty="0" smtClean="0"/>
              <a:t>的搭档获得</a:t>
            </a:r>
            <a:r>
              <a:rPr lang="en-US" altLang="zh-CN" b="1" dirty="0" smtClean="0"/>
              <a:t>:</a:t>
            </a:r>
            <a:r>
              <a:rPr lang="zh-CN" altLang="zh-CN" dirty="0" smtClean="0"/>
              <a:t>  </a:t>
            </a:r>
            <a:r>
              <a:rPr lang="en-US" altLang="zh-CN" b="1" dirty="0" smtClean="0">
                <a:solidFill>
                  <a:srgbClr val="FF0000"/>
                </a:solidFill>
              </a:rPr>
              <a:t>90</a:t>
            </a:r>
            <a:r>
              <a:rPr lang="en-US" altLang="zh-CN" b="1" dirty="0" smtClean="0"/>
              <a:t> </a:t>
            </a:r>
            <a:r>
              <a:rPr lang="en-US" altLang="zh-CN" dirty="0" smtClean="0"/>
              <a:t> </a:t>
            </a:r>
            <a:r>
              <a:rPr lang="zh-CN" altLang="zh-CN" b="1" dirty="0" smtClean="0"/>
              <a:t>元</a:t>
            </a:r>
            <a:endParaRPr lang="en-US" altLang="zh-CN" b="1" dirty="0" smtClean="0"/>
          </a:p>
          <a:p>
            <a:pPr marL="0" indent="0" algn="ctr">
              <a:lnSpc>
                <a:spcPct val="150000"/>
              </a:lnSpc>
              <a:buNone/>
            </a:pPr>
            <a:r>
              <a:rPr lang="zh-CN" altLang="zh-CN" dirty="0"/>
              <a:t>在该总金额中，你能接受分配</a:t>
            </a:r>
            <a:r>
              <a:rPr lang="zh-CN" altLang="zh-CN" dirty="0" smtClean="0"/>
              <a:t>到的</a:t>
            </a:r>
            <a:r>
              <a:rPr lang="zh-CN" altLang="zh-CN" b="1" dirty="0" smtClean="0"/>
              <a:t>最低金额</a:t>
            </a:r>
            <a:endParaRPr lang="en-US" altLang="zh-CN" dirty="0"/>
          </a:p>
          <a:p>
            <a:pPr marL="0" indent="0" algn="ctr">
              <a:lnSpc>
                <a:spcPct val="150000"/>
              </a:lnSpc>
              <a:buNone/>
            </a:pPr>
            <a:r>
              <a:rPr lang="zh-CN" altLang="en-US" b="1" dirty="0" smtClean="0"/>
              <a:t>最低金额</a:t>
            </a:r>
            <a:r>
              <a:rPr lang="zh-CN" altLang="en-US" dirty="0" smtClean="0"/>
              <a:t>：      元</a:t>
            </a:r>
            <a:endParaRPr lang="zh-CN" altLang="zh-CN" dirty="0"/>
          </a:p>
          <a:p>
            <a:pPr marL="0" indent="0" algn="ctr">
              <a:lnSpc>
                <a:spcPct val="150000"/>
              </a:lnSpc>
              <a:buNone/>
            </a:pPr>
            <a:endParaRPr lang="zh-CN" altLang="zh-CN" b="1" dirty="0" smtClean="0"/>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6032436"/>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5" name="矩形 4"/>
          <p:cNvSpPr/>
          <p:nvPr/>
        </p:nvSpPr>
        <p:spPr>
          <a:xfrm>
            <a:off x="6107948" y="4980249"/>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218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265130" y="2432626"/>
            <a:ext cx="9563622"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你的搭档正在进行分配金额的任务，稍后会将他的分配结果</a:t>
            </a:r>
            <a:r>
              <a:rPr lang="en-US" altLang="zh-CN" sz="2400" b="1" dirty="0" smtClean="0"/>
              <a:t/>
            </a:r>
            <a:br>
              <a:rPr lang="en-US" altLang="zh-CN" sz="2400" b="1" dirty="0" smtClean="0"/>
            </a:br>
            <a:r>
              <a:rPr lang="zh-CN" altLang="en-US" sz="2400" b="1" dirty="0" smtClean="0"/>
              <a:t>呈现在你的屏幕，当完成接受任务后，将开始新的一次任务，请稍等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306700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9843" y="949315"/>
            <a:ext cx="8654716" cy="4518296"/>
          </a:xfrm>
        </p:spPr>
        <p:txBody>
          <a:bodyPr>
            <a:noAutofit/>
          </a:bodyPr>
          <a:lstStyle/>
          <a:p>
            <a:pPr marL="0" indent="0" algn="ctr">
              <a:lnSpc>
                <a:spcPct val="150000"/>
              </a:lnSpc>
              <a:buNone/>
            </a:pPr>
            <a:r>
              <a:rPr lang="zh-CN" altLang="zh-CN" dirty="0"/>
              <a:t>本次分配金额</a:t>
            </a:r>
            <a:r>
              <a:rPr lang="en-US" altLang="zh-CN" b="1" dirty="0" smtClean="0">
                <a:solidFill>
                  <a:srgbClr val="FF0000"/>
                </a:solidFill>
              </a:rPr>
              <a:t>120</a:t>
            </a:r>
            <a:r>
              <a:rPr lang="zh-CN" altLang="zh-CN" b="1" dirty="0">
                <a:solidFill>
                  <a:srgbClr val="FF0000"/>
                </a:solidFill>
              </a:rPr>
              <a:t>元</a:t>
            </a:r>
          </a:p>
          <a:p>
            <a:pPr marL="0" indent="0" algn="ctr">
              <a:lnSpc>
                <a:spcPct val="150000"/>
              </a:lnSpc>
              <a:buNone/>
            </a:pPr>
            <a:r>
              <a:rPr lang="zh-CN" altLang="en-US" b="1" dirty="0" smtClean="0">
                <a:solidFill>
                  <a:srgbClr val="FF0000"/>
                </a:solidFill>
              </a:rPr>
              <a:t>你搭档</a:t>
            </a:r>
            <a:r>
              <a:rPr lang="zh-CN" altLang="zh-CN" b="1" dirty="0" smtClean="0">
                <a:solidFill>
                  <a:srgbClr val="FF0000"/>
                </a:solidFill>
              </a:rPr>
              <a:t>决定</a:t>
            </a:r>
            <a:r>
              <a:rPr lang="zh-CN" altLang="zh-CN" b="1" dirty="0">
                <a:solidFill>
                  <a:srgbClr val="FF0000"/>
                </a:solidFill>
              </a:rPr>
              <a:t>的分配</a:t>
            </a:r>
            <a:r>
              <a:rPr lang="zh-CN" altLang="zh-CN" dirty="0"/>
              <a:t>是：</a:t>
            </a:r>
          </a:p>
          <a:p>
            <a:pPr marL="0" indent="0" algn="ctr">
              <a:lnSpc>
                <a:spcPct val="150000"/>
              </a:lnSpc>
              <a:buNone/>
            </a:pPr>
            <a:r>
              <a:rPr lang="zh-CN" altLang="en-US" b="1" dirty="0" smtClean="0"/>
              <a:t>你</a:t>
            </a:r>
            <a:r>
              <a:rPr lang="zh-CN" altLang="zh-CN" b="1" dirty="0" smtClean="0"/>
              <a:t>获得</a:t>
            </a:r>
            <a:r>
              <a:rPr lang="zh-CN" altLang="en-US" b="1" dirty="0" smtClean="0"/>
              <a:t>：</a:t>
            </a:r>
            <a:r>
              <a:rPr lang="en-US" altLang="zh-CN" b="1" dirty="0" smtClean="0"/>
              <a:t>35 </a:t>
            </a:r>
            <a:r>
              <a:rPr lang="zh-CN" altLang="zh-CN" b="1" dirty="0" smtClean="0"/>
              <a:t>元</a:t>
            </a:r>
            <a:endParaRPr lang="zh-CN" altLang="zh-CN" dirty="0"/>
          </a:p>
          <a:p>
            <a:pPr marL="0" indent="0" algn="ctr">
              <a:lnSpc>
                <a:spcPct val="150000"/>
              </a:lnSpc>
              <a:buNone/>
            </a:pPr>
            <a:r>
              <a:rPr lang="zh-CN" altLang="en-US" b="1" dirty="0" smtClean="0"/>
              <a:t>你</a:t>
            </a:r>
            <a:r>
              <a:rPr lang="zh-CN" altLang="zh-CN" b="1" dirty="0" smtClean="0"/>
              <a:t>的搭档获得</a:t>
            </a:r>
            <a:r>
              <a:rPr lang="en-US" altLang="zh-CN" b="1" dirty="0" smtClean="0"/>
              <a:t>:</a:t>
            </a:r>
            <a:r>
              <a:rPr lang="zh-CN" altLang="zh-CN" dirty="0" smtClean="0"/>
              <a:t>  </a:t>
            </a:r>
            <a:r>
              <a:rPr lang="en-US" altLang="zh-CN" b="1" dirty="0" smtClean="0"/>
              <a:t>85 </a:t>
            </a:r>
            <a:r>
              <a:rPr lang="zh-CN" altLang="zh-CN" b="1" dirty="0" smtClean="0"/>
              <a:t>元</a:t>
            </a:r>
            <a:endParaRPr lang="en-US" altLang="zh-CN" b="1" dirty="0" smtClean="0"/>
          </a:p>
          <a:p>
            <a:pPr marL="0" indent="0" algn="ctr">
              <a:lnSpc>
                <a:spcPct val="150000"/>
              </a:lnSpc>
              <a:buNone/>
            </a:pPr>
            <a:r>
              <a:rPr lang="zh-CN" altLang="zh-CN" dirty="0"/>
              <a:t>在该总金额中，你能接受分配</a:t>
            </a:r>
            <a:r>
              <a:rPr lang="zh-CN" altLang="zh-CN" dirty="0" smtClean="0"/>
              <a:t>到的</a:t>
            </a:r>
            <a:r>
              <a:rPr lang="zh-CN" altLang="zh-CN" b="1" dirty="0" smtClean="0"/>
              <a:t>最低金额</a:t>
            </a:r>
            <a:endParaRPr lang="en-US" altLang="zh-CN" dirty="0"/>
          </a:p>
          <a:p>
            <a:pPr marL="0" indent="0" algn="ctr">
              <a:lnSpc>
                <a:spcPct val="150000"/>
              </a:lnSpc>
              <a:buNone/>
            </a:pPr>
            <a:r>
              <a:rPr lang="zh-CN" altLang="en-US" b="1" dirty="0" smtClean="0"/>
              <a:t>最低金额</a:t>
            </a:r>
            <a:r>
              <a:rPr lang="zh-CN" altLang="en-US" dirty="0" smtClean="0"/>
              <a:t>：      元</a:t>
            </a:r>
            <a:endParaRPr lang="zh-CN" altLang="zh-CN" dirty="0"/>
          </a:p>
          <a:p>
            <a:pPr marL="0" indent="0" algn="ctr">
              <a:lnSpc>
                <a:spcPct val="150000"/>
              </a:lnSpc>
              <a:buNone/>
            </a:pPr>
            <a:endParaRPr lang="zh-CN" altLang="zh-CN" b="1" dirty="0" smtClean="0"/>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6032436"/>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5" name="矩形 4"/>
          <p:cNvSpPr/>
          <p:nvPr/>
        </p:nvSpPr>
        <p:spPr>
          <a:xfrm>
            <a:off x="6107948" y="4980249"/>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7290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265130" y="2432626"/>
            <a:ext cx="9563622" cy="32783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zh-CN" altLang="en-US" sz="2400" b="1" dirty="0" smtClean="0"/>
              <a:t>你的搭档正在进行分配金额的任务，稍后会将他的分配结果</a:t>
            </a:r>
            <a:r>
              <a:rPr lang="en-US" altLang="zh-CN" sz="2400" b="1" dirty="0" smtClean="0"/>
              <a:t/>
            </a:r>
            <a:br>
              <a:rPr lang="en-US" altLang="zh-CN" sz="2400" b="1" dirty="0" smtClean="0"/>
            </a:br>
            <a:r>
              <a:rPr lang="zh-CN" altLang="en-US" sz="2400" b="1" dirty="0" smtClean="0"/>
              <a:t>呈现在你的屏幕，当完成接受任务后，将开始新的一次任务，请稍等</a:t>
            </a:r>
          </a:p>
          <a:p>
            <a:pPr marL="0" indent="0" algn="ctr">
              <a:lnSpc>
                <a:spcPct val="150000"/>
              </a:lnSpc>
              <a:spcBef>
                <a:spcPts val="0"/>
              </a:spcBef>
              <a:buFont typeface="Arial" panose="020B0604020202020204" pitchFamily="34" charset="0"/>
              <a:buNone/>
            </a:pPr>
            <a:endParaRPr lang="en-US" altLang="zh-CN" sz="2400" dirty="0" smtClean="0"/>
          </a:p>
          <a:p>
            <a:pPr marL="0" indent="0" algn="ctr">
              <a:lnSpc>
                <a:spcPct val="150000"/>
              </a:lnSpc>
              <a:spcBef>
                <a:spcPts val="0"/>
              </a:spcBef>
              <a:buFont typeface="Arial" panose="020B0604020202020204" pitchFamily="34" charset="0"/>
              <a:buNone/>
            </a:pPr>
            <a:endParaRPr lang="en-US" altLang="zh-CN" sz="2400" dirty="0"/>
          </a:p>
        </p:txBody>
      </p:sp>
    </p:spTree>
    <p:extLst>
      <p:ext uri="{BB962C8B-B14F-4D97-AF65-F5344CB8AC3E}">
        <p14:creationId xmlns:p14="http://schemas.microsoft.com/office/powerpoint/2010/main" val="415417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9843" y="949315"/>
            <a:ext cx="8654716" cy="4518296"/>
          </a:xfrm>
        </p:spPr>
        <p:txBody>
          <a:bodyPr>
            <a:noAutofit/>
          </a:bodyPr>
          <a:lstStyle/>
          <a:p>
            <a:pPr marL="0" indent="0" algn="ctr">
              <a:lnSpc>
                <a:spcPct val="150000"/>
              </a:lnSpc>
              <a:buNone/>
            </a:pPr>
            <a:r>
              <a:rPr lang="zh-CN" altLang="zh-CN" dirty="0"/>
              <a:t>本次分配金额</a:t>
            </a:r>
            <a:r>
              <a:rPr lang="en-US" altLang="zh-CN" b="1" dirty="0">
                <a:solidFill>
                  <a:srgbClr val="FF0000"/>
                </a:solidFill>
              </a:rPr>
              <a:t>100</a:t>
            </a:r>
            <a:r>
              <a:rPr lang="zh-CN" altLang="zh-CN" b="1" dirty="0">
                <a:solidFill>
                  <a:srgbClr val="FF0000"/>
                </a:solidFill>
              </a:rPr>
              <a:t>元</a:t>
            </a:r>
          </a:p>
          <a:p>
            <a:pPr marL="0" indent="0" algn="ctr">
              <a:lnSpc>
                <a:spcPct val="150000"/>
              </a:lnSpc>
              <a:buNone/>
            </a:pPr>
            <a:r>
              <a:rPr lang="zh-CN" altLang="en-US" b="1" dirty="0" smtClean="0">
                <a:solidFill>
                  <a:srgbClr val="FF0000"/>
                </a:solidFill>
              </a:rPr>
              <a:t>你搭档</a:t>
            </a:r>
            <a:r>
              <a:rPr lang="zh-CN" altLang="zh-CN" b="1" dirty="0" smtClean="0">
                <a:solidFill>
                  <a:srgbClr val="FF0000"/>
                </a:solidFill>
              </a:rPr>
              <a:t>决定</a:t>
            </a:r>
            <a:r>
              <a:rPr lang="zh-CN" altLang="zh-CN" b="1" dirty="0">
                <a:solidFill>
                  <a:srgbClr val="FF0000"/>
                </a:solidFill>
              </a:rPr>
              <a:t>的分配</a:t>
            </a:r>
            <a:r>
              <a:rPr lang="zh-CN" altLang="zh-CN" dirty="0"/>
              <a:t>是：</a:t>
            </a:r>
          </a:p>
          <a:p>
            <a:pPr marL="0" indent="0" algn="ctr">
              <a:lnSpc>
                <a:spcPct val="150000"/>
              </a:lnSpc>
              <a:buNone/>
            </a:pPr>
            <a:r>
              <a:rPr lang="zh-CN" altLang="en-US" b="1" dirty="0" smtClean="0"/>
              <a:t>你</a:t>
            </a:r>
            <a:r>
              <a:rPr lang="zh-CN" altLang="zh-CN" b="1" dirty="0" smtClean="0"/>
              <a:t>获得</a:t>
            </a:r>
            <a:r>
              <a:rPr lang="zh-CN" altLang="en-US" b="1" dirty="0" smtClean="0"/>
              <a:t>：</a:t>
            </a:r>
            <a:r>
              <a:rPr lang="en-US" altLang="zh-CN" b="1" dirty="0" smtClean="0"/>
              <a:t>20</a:t>
            </a:r>
            <a:r>
              <a:rPr lang="zh-CN" altLang="en-US" b="1" dirty="0" smtClean="0"/>
              <a:t>  </a:t>
            </a:r>
            <a:r>
              <a:rPr lang="zh-CN" altLang="zh-CN" b="1" dirty="0" smtClean="0"/>
              <a:t>元</a:t>
            </a:r>
            <a:endParaRPr lang="zh-CN" altLang="zh-CN" dirty="0"/>
          </a:p>
          <a:p>
            <a:pPr marL="0" indent="0" algn="ctr">
              <a:lnSpc>
                <a:spcPct val="150000"/>
              </a:lnSpc>
              <a:buNone/>
            </a:pPr>
            <a:r>
              <a:rPr lang="zh-CN" altLang="en-US" b="1" dirty="0" smtClean="0"/>
              <a:t>你</a:t>
            </a:r>
            <a:r>
              <a:rPr lang="zh-CN" altLang="zh-CN" b="1" dirty="0" smtClean="0"/>
              <a:t>的搭档获得</a:t>
            </a:r>
            <a:r>
              <a:rPr lang="en-US" altLang="zh-CN" b="1" dirty="0" smtClean="0"/>
              <a:t>:</a:t>
            </a:r>
            <a:r>
              <a:rPr lang="zh-CN" altLang="zh-CN" dirty="0" smtClean="0"/>
              <a:t>  </a:t>
            </a:r>
            <a:r>
              <a:rPr lang="en-US" altLang="zh-CN" dirty="0" smtClean="0"/>
              <a:t>  </a:t>
            </a:r>
            <a:r>
              <a:rPr lang="en-US" altLang="zh-CN" b="1" dirty="0" smtClean="0"/>
              <a:t>80</a:t>
            </a:r>
            <a:r>
              <a:rPr lang="en-US" altLang="zh-CN" dirty="0" smtClean="0"/>
              <a:t>  </a:t>
            </a:r>
            <a:r>
              <a:rPr lang="zh-CN" altLang="zh-CN" b="1" dirty="0" smtClean="0"/>
              <a:t>元</a:t>
            </a:r>
            <a:endParaRPr lang="en-US" altLang="zh-CN" b="1" dirty="0" smtClean="0"/>
          </a:p>
          <a:p>
            <a:pPr marL="0" indent="0" algn="ctr">
              <a:lnSpc>
                <a:spcPct val="150000"/>
              </a:lnSpc>
              <a:buNone/>
            </a:pPr>
            <a:r>
              <a:rPr lang="zh-CN" altLang="zh-CN" dirty="0"/>
              <a:t>在该总金额中，你能接受分配</a:t>
            </a:r>
            <a:r>
              <a:rPr lang="zh-CN" altLang="zh-CN" dirty="0" smtClean="0"/>
              <a:t>到的</a:t>
            </a:r>
            <a:r>
              <a:rPr lang="zh-CN" altLang="zh-CN" b="1" dirty="0" smtClean="0"/>
              <a:t>最低金额</a:t>
            </a:r>
            <a:endParaRPr lang="en-US" altLang="zh-CN" dirty="0"/>
          </a:p>
          <a:p>
            <a:pPr marL="0" indent="0" algn="ctr">
              <a:lnSpc>
                <a:spcPct val="150000"/>
              </a:lnSpc>
              <a:buNone/>
            </a:pPr>
            <a:r>
              <a:rPr lang="zh-CN" altLang="en-US" b="1" dirty="0" smtClean="0"/>
              <a:t>最低金额</a:t>
            </a:r>
            <a:r>
              <a:rPr lang="zh-CN" altLang="en-US" dirty="0" smtClean="0"/>
              <a:t>：      元</a:t>
            </a:r>
            <a:endParaRPr lang="zh-CN" altLang="zh-CN" dirty="0"/>
          </a:p>
          <a:p>
            <a:pPr marL="0" indent="0" algn="ctr">
              <a:lnSpc>
                <a:spcPct val="150000"/>
              </a:lnSpc>
              <a:buNone/>
            </a:pPr>
            <a:endParaRPr lang="zh-CN" altLang="zh-CN" b="1" dirty="0" smtClean="0"/>
          </a:p>
          <a:p>
            <a:pPr marL="0" indent="0">
              <a:lnSpc>
                <a:spcPct val="150000"/>
              </a:lnSpc>
              <a:spcBef>
                <a:spcPts val="0"/>
              </a:spcBef>
              <a:buNone/>
            </a:pPr>
            <a:endParaRPr lang="zh-CN" altLang="en-US" sz="2400" b="1" dirty="0" smtClean="0">
              <a:solidFill>
                <a:srgbClr val="FF0000"/>
              </a:solidFill>
            </a:endParaRPr>
          </a:p>
          <a:p>
            <a:pPr marL="0" indent="0">
              <a:lnSpc>
                <a:spcPct val="150000"/>
              </a:lnSpc>
              <a:spcBef>
                <a:spcPts val="0"/>
              </a:spcBef>
              <a:buNone/>
            </a:pPr>
            <a:endParaRPr lang="en-US" altLang="zh-CN" sz="2400" dirty="0" smtClean="0"/>
          </a:p>
          <a:p>
            <a:pPr marL="0" indent="0">
              <a:lnSpc>
                <a:spcPct val="150000"/>
              </a:lnSpc>
              <a:spcBef>
                <a:spcPts val="0"/>
              </a:spcBef>
              <a:buNone/>
            </a:pPr>
            <a:endParaRPr lang="en-US" altLang="zh-CN" sz="2400" dirty="0" smtClean="0"/>
          </a:p>
        </p:txBody>
      </p:sp>
      <p:sp>
        <p:nvSpPr>
          <p:cNvPr id="4" name="矩形 3"/>
          <p:cNvSpPr/>
          <p:nvPr/>
        </p:nvSpPr>
        <p:spPr>
          <a:xfrm>
            <a:off x="5273323" y="6032436"/>
            <a:ext cx="1354455" cy="594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t>确认</a:t>
            </a:r>
          </a:p>
        </p:txBody>
      </p:sp>
      <p:sp>
        <p:nvSpPr>
          <p:cNvPr id="5" name="矩形 4"/>
          <p:cNvSpPr/>
          <p:nvPr/>
        </p:nvSpPr>
        <p:spPr>
          <a:xfrm>
            <a:off x="6107948" y="4980249"/>
            <a:ext cx="421532" cy="421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757838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976</Words>
  <Application>Microsoft Macintosh PowerPoint</Application>
  <PresentationFormat>Widescreen</PresentationFormat>
  <Paragraphs>99</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Wingdings</vt:lpstr>
      <vt:lpstr>宋体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其他要求</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 Jiaqi</dc:creator>
  <cp:lastModifiedBy>Microsoft Office 用户</cp:lastModifiedBy>
  <cp:revision>18</cp:revision>
  <dcterms:created xsi:type="dcterms:W3CDTF">2018-12-03T08:57:13Z</dcterms:created>
  <dcterms:modified xsi:type="dcterms:W3CDTF">2018-12-04T10:24:47Z</dcterms:modified>
</cp:coreProperties>
</file>