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5"/>
  </p:notesMasterIdLst>
  <p:sldIdLst>
    <p:sldId id="268" r:id="rId2"/>
    <p:sldId id="276" r:id="rId3"/>
    <p:sldId id="280" r:id="rId4"/>
    <p:sldId id="286" r:id="rId5"/>
    <p:sldId id="310" r:id="rId6"/>
    <p:sldId id="307" r:id="rId7"/>
    <p:sldId id="308" r:id="rId8"/>
    <p:sldId id="311" r:id="rId9"/>
    <p:sldId id="312" r:id="rId10"/>
    <p:sldId id="314" r:id="rId11"/>
    <p:sldId id="315" r:id="rId12"/>
    <p:sldId id="316" r:id="rId13"/>
    <p:sldId id="317" r:id="rId14"/>
    <p:sldId id="318" r:id="rId15"/>
    <p:sldId id="319" r:id="rId16"/>
    <p:sldId id="320" r:id="rId17"/>
    <p:sldId id="321" r:id="rId18"/>
    <p:sldId id="322" r:id="rId19"/>
    <p:sldId id="323" r:id="rId20"/>
    <p:sldId id="325" r:id="rId21"/>
    <p:sldId id="326" r:id="rId22"/>
    <p:sldId id="327" r:id="rId23"/>
    <p:sldId id="328" r:id="rId24"/>
    <p:sldId id="329" r:id="rId25"/>
    <p:sldId id="330" r:id="rId26"/>
    <p:sldId id="331" r:id="rId27"/>
    <p:sldId id="332" r:id="rId28"/>
    <p:sldId id="333" r:id="rId29"/>
    <p:sldId id="334" r:id="rId30"/>
    <p:sldId id="336" r:id="rId31"/>
    <p:sldId id="335" r:id="rId32"/>
    <p:sldId id="337" r:id="rId33"/>
    <p:sldId id="283" r:id="rId34"/>
    <p:sldId id="338" r:id="rId35"/>
    <p:sldId id="339" r:id="rId36"/>
    <p:sldId id="284" r:id="rId37"/>
    <p:sldId id="341" r:id="rId38"/>
    <p:sldId id="340" r:id="rId39"/>
    <p:sldId id="342" r:id="rId40"/>
    <p:sldId id="343" r:id="rId41"/>
    <p:sldId id="285" r:id="rId42"/>
    <p:sldId id="306" r:id="rId43"/>
    <p:sldId id="27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924"/>
    <a:srgbClr val="C00000"/>
    <a:srgbClr val="FF3F3F"/>
    <a:srgbClr val="FFC1C1"/>
    <a:srgbClr val="FF6969"/>
    <a:srgbClr val="005CA1"/>
    <a:srgbClr val="B2B2B2"/>
    <a:srgbClr val="004A82"/>
    <a:srgbClr val="00355C"/>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1" autoAdjust="0"/>
    <p:restoredTop sz="84959" autoAdjust="0"/>
  </p:normalViewPr>
  <p:slideViewPr>
    <p:cSldViewPr snapToGrid="0">
      <p:cViewPr varScale="1">
        <p:scale>
          <a:sx n="108" d="100"/>
          <a:sy n="108" d="100"/>
        </p:scale>
        <p:origin x="880" y="192"/>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pPr/>
              <a:t>2021/5/10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pPr/>
              <a:t>‹#›</a:t>
            </a:fld>
            <a:endParaRPr lang="zh-CN" altLang="en-US"/>
          </a:p>
        </p:txBody>
      </p:sp>
    </p:spTree>
    <p:extLst>
      <p:ext uri="{BB962C8B-B14F-4D97-AF65-F5344CB8AC3E}">
        <p14:creationId xmlns:p14="http://schemas.microsoft.com/office/powerpoint/2010/main" val="9693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a:t>
            </a:fld>
            <a:endParaRPr lang="zh-CN" altLang="en-US"/>
          </a:p>
        </p:txBody>
      </p:sp>
    </p:spTree>
    <p:extLst>
      <p:ext uri="{BB962C8B-B14F-4D97-AF65-F5344CB8AC3E}">
        <p14:creationId xmlns:p14="http://schemas.microsoft.com/office/powerpoint/2010/main" val="701586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比较流行的</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开发工具是</a:t>
            </a:r>
            <a:r>
              <a:rPr lang="en-US" altLang="zh-CN" sz="1200" kern="1200" dirty="0">
                <a:solidFill>
                  <a:schemeClr val="tx1"/>
                </a:solidFill>
                <a:effectLst/>
                <a:latin typeface="+mn-lt"/>
                <a:ea typeface="+mn-ea"/>
                <a:cs typeface="+mn-cs"/>
              </a:rPr>
              <a:t>Intel Software Guard Extensions (SGX)</a:t>
            </a:r>
            <a:r>
              <a:rPr lang="en-US" altLang="zh-CN" sz="1200" kern="1200" baseline="300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Intel SGX</a:t>
            </a:r>
            <a:r>
              <a:rPr lang="zh-CN" altLang="zh-CN" sz="1200" kern="1200" dirty="0">
                <a:solidFill>
                  <a:schemeClr val="tx1"/>
                </a:solidFill>
                <a:effectLst/>
                <a:latin typeface="+mn-lt"/>
                <a:ea typeface="+mn-ea"/>
                <a:cs typeface="+mn-cs"/>
              </a:rPr>
              <a:t>可以在</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、缓存和内存中划分出安全区。但</a:t>
            </a:r>
            <a:r>
              <a:rPr lang="en-US" altLang="zh-CN" sz="1200" kern="1200" dirty="0">
                <a:solidFill>
                  <a:schemeClr val="tx1"/>
                </a:solidFill>
                <a:effectLst/>
                <a:latin typeface="+mn-lt"/>
                <a:ea typeface="+mn-ea"/>
                <a:cs typeface="+mn-cs"/>
              </a:rPr>
              <a:t>Intel SGX</a:t>
            </a:r>
            <a:r>
              <a:rPr lang="zh-CN" altLang="zh-CN" sz="1200" kern="1200" dirty="0">
                <a:solidFill>
                  <a:schemeClr val="tx1"/>
                </a:solidFill>
                <a:effectLst/>
                <a:latin typeface="+mn-lt"/>
                <a:ea typeface="+mn-ea"/>
                <a:cs typeface="+mn-cs"/>
              </a:rPr>
              <a:t>相对比较底层，使用</a:t>
            </a:r>
            <a:r>
              <a:rPr lang="en-US" altLang="zh-CN" sz="1200" kern="1200" dirty="0">
                <a:solidFill>
                  <a:schemeClr val="tx1"/>
                </a:solidFill>
                <a:effectLst/>
                <a:latin typeface="+mn-lt"/>
                <a:ea typeface="+mn-ea"/>
                <a:cs typeface="+mn-cs"/>
              </a:rPr>
              <a:t>Intel SGX</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SDK</a:t>
            </a:r>
            <a:r>
              <a:rPr lang="zh-CN" altLang="zh-CN" sz="1200" kern="1200" dirty="0">
                <a:solidFill>
                  <a:schemeClr val="tx1"/>
                </a:solidFill>
                <a:effectLst/>
                <a:latin typeface="+mn-lt"/>
                <a:ea typeface="+mn-ea"/>
                <a:cs typeface="+mn-cs"/>
              </a:rPr>
              <a:t>开发程序，过程非常繁琐：需要花费大量时间学习相关接口、编程模型以及</a:t>
            </a:r>
            <a:r>
              <a:rPr lang="en-US" altLang="zh-CN" sz="1200" kern="1200" dirty="0">
                <a:solidFill>
                  <a:schemeClr val="tx1"/>
                </a:solidFill>
                <a:effectLst/>
                <a:latin typeface="+mn-lt"/>
                <a:ea typeface="+mn-ea"/>
                <a:cs typeface="+mn-cs"/>
              </a:rPr>
              <a:t>SGX SDK</a:t>
            </a:r>
            <a:r>
              <a:rPr lang="zh-CN" altLang="zh-CN" sz="1200" kern="1200" dirty="0">
                <a:solidFill>
                  <a:schemeClr val="tx1"/>
                </a:solidFill>
                <a:effectLst/>
                <a:latin typeface="+mn-lt"/>
                <a:ea typeface="+mn-ea"/>
                <a:cs typeface="+mn-cs"/>
              </a:rPr>
              <a:t>的编译系统。</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10</a:t>
            </a:fld>
            <a:endParaRPr lang="zh-CN" altLang="en-US"/>
          </a:p>
        </p:txBody>
      </p:sp>
    </p:spTree>
    <p:extLst>
      <p:ext uri="{BB962C8B-B14F-4D97-AF65-F5344CB8AC3E}">
        <p14:creationId xmlns:p14="http://schemas.microsoft.com/office/powerpoint/2010/main" val="351576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Youren</a:t>
            </a:r>
            <a:r>
              <a:rPr lang="en-US" altLang="zh-CN" sz="1200" kern="1200" dirty="0">
                <a:solidFill>
                  <a:schemeClr val="tx1"/>
                </a:solidFill>
                <a:effectLst/>
                <a:latin typeface="+mn-lt"/>
                <a:ea typeface="+mn-ea"/>
                <a:cs typeface="+mn-cs"/>
              </a:rPr>
              <a:t> Shen</a:t>
            </a:r>
            <a:r>
              <a:rPr lang="zh-CN" altLang="zh-CN" sz="1200" kern="1200" dirty="0">
                <a:solidFill>
                  <a:schemeClr val="tx1"/>
                </a:solidFill>
                <a:effectLst/>
                <a:latin typeface="+mn-lt"/>
                <a:ea typeface="+mn-ea"/>
                <a:cs typeface="+mn-cs"/>
              </a:rPr>
              <a:t>等提出的</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，是一个封装了</a:t>
            </a:r>
            <a:r>
              <a:rPr lang="en-US" altLang="zh-CN" sz="1200" kern="1200" dirty="0">
                <a:solidFill>
                  <a:schemeClr val="tx1"/>
                </a:solidFill>
                <a:effectLst/>
                <a:latin typeface="+mn-lt"/>
                <a:ea typeface="+mn-ea"/>
                <a:cs typeface="+mn-cs"/>
              </a:rPr>
              <a:t>Intel SGX</a:t>
            </a:r>
            <a:r>
              <a:rPr lang="zh-CN" altLang="zh-CN" sz="1200" kern="1200" dirty="0">
                <a:solidFill>
                  <a:schemeClr val="tx1"/>
                </a:solidFill>
                <a:effectLst/>
                <a:latin typeface="+mn-lt"/>
                <a:ea typeface="+mn-ea"/>
                <a:cs typeface="+mn-cs"/>
              </a:rPr>
              <a:t>的内存安全、多进程的库操作系统</a:t>
            </a:r>
            <a:r>
              <a:rPr lang="en-US" altLang="zh-CN" sz="1200" kern="1200" baseline="300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的最大优势是其易用性。使用</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，可以不用编写任何额外的</a:t>
            </a:r>
            <a:r>
              <a:rPr lang="en-US" altLang="zh-CN" sz="1200" kern="1200" dirty="0">
                <a:solidFill>
                  <a:schemeClr val="tx1"/>
                </a:solidFill>
                <a:effectLst/>
                <a:latin typeface="+mn-lt"/>
                <a:ea typeface="+mn-ea"/>
                <a:cs typeface="+mn-cs"/>
              </a:rPr>
              <a:t>SGX</a:t>
            </a:r>
            <a:r>
              <a:rPr lang="zh-CN" altLang="zh-CN" sz="1200" kern="1200" dirty="0">
                <a:solidFill>
                  <a:schemeClr val="tx1"/>
                </a:solidFill>
                <a:effectLst/>
                <a:latin typeface="+mn-lt"/>
                <a:ea typeface="+mn-ea"/>
                <a:cs typeface="+mn-cs"/>
              </a:rPr>
              <a:t>相关代码，仅需要使用一些</a:t>
            </a:r>
            <a:r>
              <a:rPr lang="en-US" altLang="zh-CN" sz="1200" kern="1200" dirty="0">
                <a:solidFill>
                  <a:schemeClr val="tx1"/>
                </a:solidFill>
                <a:effectLst/>
                <a:latin typeface="+mn-lt"/>
                <a:ea typeface="+mn-ea"/>
                <a:cs typeface="+mn-cs"/>
              </a:rPr>
              <a:t>shell</a:t>
            </a:r>
            <a:r>
              <a:rPr lang="zh-CN" altLang="zh-CN" sz="1200" kern="1200" dirty="0">
                <a:solidFill>
                  <a:schemeClr val="tx1"/>
                </a:solidFill>
                <a:effectLst/>
                <a:latin typeface="+mn-lt"/>
                <a:ea typeface="+mn-ea"/>
                <a:cs typeface="+mn-cs"/>
              </a:rPr>
              <a:t>命令就可以使程序在</a:t>
            </a:r>
            <a:r>
              <a:rPr lang="en-US" altLang="zh-CN" sz="1200" kern="1200" dirty="0">
                <a:solidFill>
                  <a:schemeClr val="tx1"/>
                </a:solidFill>
                <a:effectLst/>
                <a:latin typeface="+mn-lt"/>
                <a:ea typeface="+mn-ea"/>
                <a:cs typeface="+mn-cs"/>
              </a:rPr>
              <a:t>SGX</a:t>
            </a:r>
            <a:r>
              <a:rPr lang="zh-CN" altLang="zh-CN" sz="1200" kern="1200" dirty="0">
                <a:solidFill>
                  <a:schemeClr val="tx1"/>
                </a:solidFill>
                <a:effectLst/>
                <a:latin typeface="+mn-lt"/>
                <a:ea typeface="+mn-ea"/>
                <a:cs typeface="+mn-cs"/>
              </a:rPr>
              <a:t>保护下运行，也即是在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中运行。此外，</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还支持运行多种不同编程语言的程序，包括</a:t>
            </a:r>
            <a:r>
              <a:rPr lang="en-US" altLang="zh-CN" sz="1200" kern="1200" dirty="0">
                <a:solidFill>
                  <a:schemeClr val="tx1"/>
                </a:solidFill>
                <a:effectLst/>
                <a:latin typeface="+mn-lt"/>
                <a:ea typeface="+mn-ea"/>
                <a:cs typeface="+mn-cs"/>
              </a:rPr>
              <a:t>C/C++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11</a:t>
            </a:fld>
            <a:endParaRPr lang="zh-CN" altLang="en-US"/>
          </a:p>
        </p:txBody>
      </p:sp>
    </p:spTree>
    <p:extLst>
      <p:ext uri="{BB962C8B-B14F-4D97-AF65-F5344CB8AC3E}">
        <p14:creationId xmlns:p14="http://schemas.microsoft.com/office/powerpoint/2010/main" val="355997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Youren</a:t>
            </a:r>
            <a:r>
              <a:rPr lang="en-US" altLang="zh-CN" sz="1200" kern="1200" dirty="0">
                <a:solidFill>
                  <a:schemeClr val="tx1"/>
                </a:solidFill>
                <a:effectLst/>
                <a:latin typeface="+mn-lt"/>
                <a:ea typeface="+mn-ea"/>
                <a:cs typeface="+mn-cs"/>
              </a:rPr>
              <a:t> Shen</a:t>
            </a:r>
            <a:r>
              <a:rPr lang="zh-CN" altLang="zh-CN" sz="1200" kern="1200" dirty="0">
                <a:solidFill>
                  <a:schemeClr val="tx1"/>
                </a:solidFill>
                <a:effectLst/>
                <a:latin typeface="+mn-lt"/>
                <a:ea typeface="+mn-ea"/>
                <a:cs typeface="+mn-cs"/>
              </a:rPr>
              <a:t>等提出的</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，是一个封装了</a:t>
            </a:r>
            <a:r>
              <a:rPr lang="en-US" altLang="zh-CN" sz="1200" kern="1200" dirty="0">
                <a:solidFill>
                  <a:schemeClr val="tx1"/>
                </a:solidFill>
                <a:effectLst/>
                <a:latin typeface="+mn-lt"/>
                <a:ea typeface="+mn-ea"/>
                <a:cs typeface="+mn-cs"/>
              </a:rPr>
              <a:t>Intel SGX</a:t>
            </a:r>
            <a:r>
              <a:rPr lang="zh-CN" altLang="zh-CN" sz="1200" kern="1200" dirty="0">
                <a:solidFill>
                  <a:schemeClr val="tx1"/>
                </a:solidFill>
                <a:effectLst/>
                <a:latin typeface="+mn-lt"/>
                <a:ea typeface="+mn-ea"/>
                <a:cs typeface="+mn-cs"/>
              </a:rPr>
              <a:t>的内存安全、多进程的库操作系统</a:t>
            </a:r>
            <a:r>
              <a:rPr lang="en-US" altLang="zh-CN" sz="1200" kern="1200" baseline="300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的最大优势是其易用性。使用</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，可以不用编写任何额外的</a:t>
            </a:r>
            <a:r>
              <a:rPr lang="en-US" altLang="zh-CN" sz="1200" kern="1200" dirty="0">
                <a:solidFill>
                  <a:schemeClr val="tx1"/>
                </a:solidFill>
                <a:effectLst/>
                <a:latin typeface="+mn-lt"/>
                <a:ea typeface="+mn-ea"/>
                <a:cs typeface="+mn-cs"/>
              </a:rPr>
              <a:t>SGX</a:t>
            </a:r>
            <a:r>
              <a:rPr lang="zh-CN" altLang="zh-CN" sz="1200" kern="1200" dirty="0">
                <a:solidFill>
                  <a:schemeClr val="tx1"/>
                </a:solidFill>
                <a:effectLst/>
                <a:latin typeface="+mn-lt"/>
                <a:ea typeface="+mn-ea"/>
                <a:cs typeface="+mn-cs"/>
              </a:rPr>
              <a:t>相关代码，仅需要使用一些</a:t>
            </a:r>
            <a:r>
              <a:rPr lang="en-US" altLang="zh-CN" sz="1200" kern="1200" dirty="0">
                <a:solidFill>
                  <a:schemeClr val="tx1"/>
                </a:solidFill>
                <a:effectLst/>
                <a:latin typeface="+mn-lt"/>
                <a:ea typeface="+mn-ea"/>
                <a:cs typeface="+mn-cs"/>
              </a:rPr>
              <a:t>shell</a:t>
            </a:r>
            <a:r>
              <a:rPr lang="zh-CN" altLang="zh-CN" sz="1200" kern="1200" dirty="0">
                <a:solidFill>
                  <a:schemeClr val="tx1"/>
                </a:solidFill>
                <a:effectLst/>
                <a:latin typeface="+mn-lt"/>
                <a:ea typeface="+mn-ea"/>
                <a:cs typeface="+mn-cs"/>
              </a:rPr>
              <a:t>命令就可以使程序在</a:t>
            </a:r>
            <a:r>
              <a:rPr lang="en-US" altLang="zh-CN" sz="1200" kern="1200" dirty="0">
                <a:solidFill>
                  <a:schemeClr val="tx1"/>
                </a:solidFill>
                <a:effectLst/>
                <a:latin typeface="+mn-lt"/>
                <a:ea typeface="+mn-ea"/>
                <a:cs typeface="+mn-cs"/>
              </a:rPr>
              <a:t>SGX</a:t>
            </a:r>
            <a:r>
              <a:rPr lang="zh-CN" altLang="zh-CN" sz="1200" kern="1200" dirty="0">
                <a:solidFill>
                  <a:schemeClr val="tx1"/>
                </a:solidFill>
                <a:effectLst/>
                <a:latin typeface="+mn-lt"/>
                <a:ea typeface="+mn-ea"/>
                <a:cs typeface="+mn-cs"/>
              </a:rPr>
              <a:t>保护下运行，也即是在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中运行。此外，</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还支持运行多种不同编程语言的程序，包括</a:t>
            </a:r>
            <a:r>
              <a:rPr lang="en-US" altLang="zh-CN" sz="1200" kern="1200" dirty="0">
                <a:solidFill>
                  <a:schemeClr val="tx1"/>
                </a:solidFill>
                <a:effectLst/>
                <a:latin typeface="+mn-lt"/>
                <a:ea typeface="+mn-ea"/>
                <a:cs typeface="+mn-cs"/>
              </a:rPr>
              <a:t>C/C++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12</a:t>
            </a:fld>
            <a:endParaRPr lang="zh-CN" altLang="en-US"/>
          </a:p>
        </p:txBody>
      </p:sp>
    </p:spTree>
    <p:extLst>
      <p:ext uri="{BB962C8B-B14F-4D97-AF65-F5344CB8AC3E}">
        <p14:creationId xmlns:p14="http://schemas.microsoft.com/office/powerpoint/2010/main" val="2917064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Youren</a:t>
            </a:r>
            <a:r>
              <a:rPr lang="en-US" altLang="zh-CN" sz="1200" kern="1200" dirty="0">
                <a:solidFill>
                  <a:schemeClr val="tx1"/>
                </a:solidFill>
                <a:effectLst/>
                <a:latin typeface="+mn-lt"/>
                <a:ea typeface="+mn-ea"/>
                <a:cs typeface="+mn-cs"/>
              </a:rPr>
              <a:t> Shen</a:t>
            </a:r>
            <a:r>
              <a:rPr lang="zh-CN" altLang="zh-CN" sz="1200" kern="1200" dirty="0">
                <a:solidFill>
                  <a:schemeClr val="tx1"/>
                </a:solidFill>
                <a:effectLst/>
                <a:latin typeface="+mn-lt"/>
                <a:ea typeface="+mn-ea"/>
                <a:cs typeface="+mn-cs"/>
              </a:rPr>
              <a:t>等提出的</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，是一个封装了</a:t>
            </a:r>
            <a:r>
              <a:rPr lang="en-US" altLang="zh-CN" sz="1200" kern="1200" dirty="0">
                <a:solidFill>
                  <a:schemeClr val="tx1"/>
                </a:solidFill>
                <a:effectLst/>
                <a:latin typeface="+mn-lt"/>
                <a:ea typeface="+mn-ea"/>
                <a:cs typeface="+mn-cs"/>
              </a:rPr>
              <a:t>Intel SGX</a:t>
            </a:r>
            <a:r>
              <a:rPr lang="zh-CN" altLang="zh-CN" sz="1200" kern="1200" dirty="0">
                <a:solidFill>
                  <a:schemeClr val="tx1"/>
                </a:solidFill>
                <a:effectLst/>
                <a:latin typeface="+mn-lt"/>
                <a:ea typeface="+mn-ea"/>
                <a:cs typeface="+mn-cs"/>
              </a:rPr>
              <a:t>的内存安全、多进程的库操作系统</a:t>
            </a:r>
            <a:r>
              <a:rPr lang="en-US" altLang="zh-CN" sz="1200" kern="1200" baseline="300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的最大优势是其易用性。使用</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，可以不用编写任何额外的</a:t>
            </a:r>
            <a:r>
              <a:rPr lang="en-US" altLang="zh-CN" sz="1200" kern="1200" dirty="0">
                <a:solidFill>
                  <a:schemeClr val="tx1"/>
                </a:solidFill>
                <a:effectLst/>
                <a:latin typeface="+mn-lt"/>
                <a:ea typeface="+mn-ea"/>
                <a:cs typeface="+mn-cs"/>
              </a:rPr>
              <a:t>SGX</a:t>
            </a:r>
            <a:r>
              <a:rPr lang="zh-CN" altLang="zh-CN" sz="1200" kern="1200" dirty="0">
                <a:solidFill>
                  <a:schemeClr val="tx1"/>
                </a:solidFill>
                <a:effectLst/>
                <a:latin typeface="+mn-lt"/>
                <a:ea typeface="+mn-ea"/>
                <a:cs typeface="+mn-cs"/>
              </a:rPr>
              <a:t>相关代码，仅需要使用一些</a:t>
            </a:r>
            <a:r>
              <a:rPr lang="en-US" altLang="zh-CN" sz="1200" kern="1200" dirty="0">
                <a:solidFill>
                  <a:schemeClr val="tx1"/>
                </a:solidFill>
                <a:effectLst/>
                <a:latin typeface="+mn-lt"/>
                <a:ea typeface="+mn-ea"/>
                <a:cs typeface="+mn-cs"/>
              </a:rPr>
              <a:t>shell</a:t>
            </a:r>
            <a:r>
              <a:rPr lang="zh-CN" altLang="zh-CN" sz="1200" kern="1200" dirty="0">
                <a:solidFill>
                  <a:schemeClr val="tx1"/>
                </a:solidFill>
                <a:effectLst/>
                <a:latin typeface="+mn-lt"/>
                <a:ea typeface="+mn-ea"/>
                <a:cs typeface="+mn-cs"/>
              </a:rPr>
              <a:t>命令就可以使程序在</a:t>
            </a:r>
            <a:r>
              <a:rPr lang="en-US" altLang="zh-CN" sz="1200" kern="1200" dirty="0">
                <a:solidFill>
                  <a:schemeClr val="tx1"/>
                </a:solidFill>
                <a:effectLst/>
                <a:latin typeface="+mn-lt"/>
                <a:ea typeface="+mn-ea"/>
                <a:cs typeface="+mn-cs"/>
              </a:rPr>
              <a:t>SGX</a:t>
            </a:r>
            <a:r>
              <a:rPr lang="zh-CN" altLang="zh-CN" sz="1200" kern="1200" dirty="0">
                <a:solidFill>
                  <a:schemeClr val="tx1"/>
                </a:solidFill>
                <a:effectLst/>
                <a:latin typeface="+mn-lt"/>
                <a:ea typeface="+mn-ea"/>
                <a:cs typeface="+mn-cs"/>
              </a:rPr>
              <a:t>保护下运行，也即是在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中运行。此外，</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还支持运行多种不同编程语言的程序，包括</a:t>
            </a:r>
            <a:r>
              <a:rPr lang="en-US" altLang="zh-CN" sz="1200" kern="1200" dirty="0">
                <a:solidFill>
                  <a:schemeClr val="tx1"/>
                </a:solidFill>
                <a:effectLst/>
                <a:latin typeface="+mn-lt"/>
                <a:ea typeface="+mn-ea"/>
                <a:cs typeface="+mn-cs"/>
              </a:rPr>
              <a:t>C/C++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13</a:t>
            </a:fld>
            <a:endParaRPr lang="zh-CN" altLang="en-US"/>
          </a:p>
        </p:txBody>
      </p:sp>
    </p:spTree>
    <p:extLst>
      <p:ext uri="{BB962C8B-B14F-4D97-AF65-F5344CB8AC3E}">
        <p14:creationId xmlns:p14="http://schemas.microsoft.com/office/powerpoint/2010/main" val="3101748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14</a:t>
            </a:fld>
            <a:endParaRPr lang="zh-CN" altLang="en-US"/>
          </a:p>
        </p:txBody>
      </p:sp>
    </p:spTree>
    <p:extLst>
      <p:ext uri="{BB962C8B-B14F-4D97-AF65-F5344CB8AC3E}">
        <p14:creationId xmlns:p14="http://schemas.microsoft.com/office/powerpoint/2010/main" val="194472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Youren</a:t>
            </a:r>
            <a:r>
              <a:rPr lang="en-US" altLang="zh-CN" sz="1200" kern="1200" dirty="0">
                <a:solidFill>
                  <a:schemeClr val="tx1"/>
                </a:solidFill>
                <a:effectLst/>
                <a:latin typeface="+mn-lt"/>
                <a:ea typeface="+mn-ea"/>
                <a:cs typeface="+mn-cs"/>
              </a:rPr>
              <a:t> Shen</a:t>
            </a:r>
            <a:r>
              <a:rPr lang="zh-CN" altLang="zh-CN" sz="1200" kern="1200" dirty="0">
                <a:solidFill>
                  <a:schemeClr val="tx1"/>
                </a:solidFill>
                <a:effectLst/>
                <a:latin typeface="+mn-lt"/>
                <a:ea typeface="+mn-ea"/>
                <a:cs typeface="+mn-cs"/>
              </a:rPr>
              <a:t>等提出的</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，是一个封装了</a:t>
            </a:r>
            <a:r>
              <a:rPr lang="en-US" altLang="zh-CN" sz="1200" kern="1200" dirty="0">
                <a:solidFill>
                  <a:schemeClr val="tx1"/>
                </a:solidFill>
                <a:effectLst/>
                <a:latin typeface="+mn-lt"/>
                <a:ea typeface="+mn-ea"/>
                <a:cs typeface="+mn-cs"/>
              </a:rPr>
              <a:t>Intel SGX</a:t>
            </a:r>
            <a:r>
              <a:rPr lang="zh-CN" altLang="zh-CN" sz="1200" kern="1200" dirty="0">
                <a:solidFill>
                  <a:schemeClr val="tx1"/>
                </a:solidFill>
                <a:effectLst/>
                <a:latin typeface="+mn-lt"/>
                <a:ea typeface="+mn-ea"/>
                <a:cs typeface="+mn-cs"/>
              </a:rPr>
              <a:t>的内存安全、多进程的库操作系统</a:t>
            </a:r>
            <a:r>
              <a:rPr lang="en-US" altLang="zh-CN" sz="1200" kern="1200" baseline="300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的最大优势是其易用性。使用</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，可以不用编写任何额外的</a:t>
            </a:r>
            <a:r>
              <a:rPr lang="en-US" altLang="zh-CN" sz="1200" kern="1200" dirty="0">
                <a:solidFill>
                  <a:schemeClr val="tx1"/>
                </a:solidFill>
                <a:effectLst/>
                <a:latin typeface="+mn-lt"/>
                <a:ea typeface="+mn-ea"/>
                <a:cs typeface="+mn-cs"/>
              </a:rPr>
              <a:t>SGX</a:t>
            </a:r>
            <a:r>
              <a:rPr lang="zh-CN" altLang="zh-CN" sz="1200" kern="1200" dirty="0">
                <a:solidFill>
                  <a:schemeClr val="tx1"/>
                </a:solidFill>
                <a:effectLst/>
                <a:latin typeface="+mn-lt"/>
                <a:ea typeface="+mn-ea"/>
                <a:cs typeface="+mn-cs"/>
              </a:rPr>
              <a:t>相关代码，仅需要使用一些</a:t>
            </a:r>
            <a:r>
              <a:rPr lang="en-US" altLang="zh-CN" sz="1200" kern="1200" dirty="0">
                <a:solidFill>
                  <a:schemeClr val="tx1"/>
                </a:solidFill>
                <a:effectLst/>
                <a:latin typeface="+mn-lt"/>
                <a:ea typeface="+mn-ea"/>
                <a:cs typeface="+mn-cs"/>
              </a:rPr>
              <a:t>shell</a:t>
            </a:r>
            <a:r>
              <a:rPr lang="zh-CN" altLang="zh-CN" sz="1200" kern="1200" dirty="0">
                <a:solidFill>
                  <a:schemeClr val="tx1"/>
                </a:solidFill>
                <a:effectLst/>
                <a:latin typeface="+mn-lt"/>
                <a:ea typeface="+mn-ea"/>
                <a:cs typeface="+mn-cs"/>
              </a:rPr>
              <a:t>命令就可以使程序在</a:t>
            </a:r>
            <a:r>
              <a:rPr lang="en-US" altLang="zh-CN" sz="1200" kern="1200" dirty="0">
                <a:solidFill>
                  <a:schemeClr val="tx1"/>
                </a:solidFill>
                <a:effectLst/>
                <a:latin typeface="+mn-lt"/>
                <a:ea typeface="+mn-ea"/>
                <a:cs typeface="+mn-cs"/>
              </a:rPr>
              <a:t>SGX</a:t>
            </a:r>
            <a:r>
              <a:rPr lang="zh-CN" altLang="zh-CN" sz="1200" kern="1200" dirty="0">
                <a:solidFill>
                  <a:schemeClr val="tx1"/>
                </a:solidFill>
                <a:effectLst/>
                <a:latin typeface="+mn-lt"/>
                <a:ea typeface="+mn-ea"/>
                <a:cs typeface="+mn-cs"/>
              </a:rPr>
              <a:t>保护下运行，也即是在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中运行。此外，</a:t>
            </a:r>
            <a:r>
              <a:rPr lang="en-US" altLang="zh-CN" sz="1200" kern="1200" dirty="0" err="1">
                <a:solidFill>
                  <a:schemeClr val="tx1"/>
                </a:solidFill>
                <a:effectLst/>
                <a:latin typeface="+mn-lt"/>
                <a:ea typeface="+mn-ea"/>
                <a:cs typeface="+mn-cs"/>
              </a:rPr>
              <a:t>Occlum</a:t>
            </a:r>
            <a:r>
              <a:rPr lang="zh-CN" altLang="zh-CN" sz="1200" kern="1200" dirty="0">
                <a:solidFill>
                  <a:schemeClr val="tx1"/>
                </a:solidFill>
                <a:effectLst/>
                <a:latin typeface="+mn-lt"/>
                <a:ea typeface="+mn-ea"/>
                <a:cs typeface="+mn-cs"/>
              </a:rPr>
              <a:t>还支持运行多种不同编程语言的程序，包括</a:t>
            </a:r>
            <a:r>
              <a:rPr lang="en-US" altLang="zh-CN" sz="1200" kern="1200" dirty="0">
                <a:solidFill>
                  <a:schemeClr val="tx1"/>
                </a:solidFill>
                <a:effectLst/>
                <a:latin typeface="+mn-lt"/>
                <a:ea typeface="+mn-ea"/>
                <a:cs typeface="+mn-cs"/>
              </a:rPr>
              <a:t>C/C++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15</a:t>
            </a:fld>
            <a:endParaRPr lang="zh-CN" altLang="en-US"/>
          </a:p>
        </p:txBody>
      </p:sp>
    </p:spTree>
    <p:extLst>
      <p:ext uri="{BB962C8B-B14F-4D97-AF65-F5344CB8AC3E}">
        <p14:creationId xmlns:p14="http://schemas.microsoft.com/office/powerpoint/2010/main" val="1958106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生成一对密钥</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，将其中公钥</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发送给密钥管理器；</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16</a:t>
            </a:fld>
            <a:endParaRPr lang="zh-CN" altLang="en-US"/>
          </a:p>
        </p:txBody>
      </p:sp>
    </p:spTree>
    <p:extLst>
      <p:ext uri="{BB962C8B-B14F-4D97-AF65-F5344CB8AC3E}">
        <p14:creationId xmlns:p14="http://schemas.microsoft.com/office/powerpoint/2010/main" val="617129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密钥管理器收到用户端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发来的包含公钥</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的请求后，生成一对新密钥</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和一个新密钥</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，密钥管理器保存</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及</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的对应关系。然后将新生成的密钥</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加密，</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加密，并对加密后的密文用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a:t>
            </a:r>
            <a:r>
              <a:rPr lang="en-US" altLang="zh-CN" sz="1200" kern="1200" baseline="-25000" dirty="0" err="1">
                <a:solidFill>
                  <a:schemeClr val="tx1"/>
                </a:solidFill>
                <a:effectLst/>
                <a:latin typeface="+mn-lt"/>
                <a:ea typeface="+mn-ea"/>
                <a:cs typeface="+mn-cs"/>
              </a:rPr>
              <a:t>pri</a:t>
            </a:r>
            <a:r>
              <a:rPr lang="zh-CN" altLang="zh-CN" sz="1200" kern="1200" dirty="0">
                <a:solidFill>
                  <a:schemeClr val="tx1"/>
                </a:solidFill>
                <a:effectLst/>
                <a:latin typeface="+mn-lt"/>
                <a:ea typeface="+mn-ea"/>
                <a:cs typeface="+mn-cs"/>
              </a:rPr>
              <a:t>进行加签，返回给用户端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先用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a:t>
            </a:r>
            <a:r>
              <a:rPr lang="en-US" altLang="zh-CN" sz="1200" kern="1200" baseline="-25000" dirty="0" err="1">
                <a:solidFill>
                  <a:schemeClr val="tx1"/>
                </a:solidFill>
                <a:effectLst/>
                <a:latin typeface="+mn-lt"/>
                <a:ea typeface="+mn-ea"/>
                <a:cs typeface="+mn-cs"/>
              </a:rPr>
              <a:t>pri</a:t>
            </a:r>
            <a:r>
              <a:rPr lang="zh-CN" altLang="zh-CN" sz="1200" kern="1200" dirty="0">
                <a:solidFill>
                  <a:schemeClr val="tx1"/>
                </a:solidFill>
                <a:effectLst/>
                <a:latin typeface="+mn-lt"/>
                <a:ea typeface="+mn-ea"/>
                <a:cs typeface="+mn-cs"/>
              </a:rPr>
              <a:t>对密文解密得到</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，再用</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对密文解密得到</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，而后用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对密文进行验签，验签成功说明得到的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可信。需注意</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虽然是公钥，但用户端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不能随意公开</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。具体原因见（三）安全性分析。</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17</a:t>
            </a:fld>
            <a:endParaRPr lang="zh-CN" altLang="en-US"/>
          </a:p>
        </p:txBody>
      </p:sp>
    </p:spTree>
    <p:extLst>
      <p:ext uri="{BB962C8B-B14F-4D97-AF65-F5344CB8AC3E}">
        <p14:creationId xmlns:p14="http://schemas.microsoft.com/office/powerpoint/2010/main" val="2826330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18</a:t>
            </a:fld>
            <a:endParaRPr lang="zh-CN" altLang="en-US"/>
          </a:p>
        </p:txBody>
      </p:sp>
    </p:spTree>
    <p:extLst>
      <p:ext uri="{BB962C8B-B14F-4D97-AF65-F5344CB8AC3E}">
        <p14:creationId xmlns:p14="http://schemas.microsoft.com/office/powerpoint/2010/main" val="288119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创建一个任务，该任务名称为</a:t>
            </a:r>
            <a:r>
              <a:rPr lang="en-US" altLang="zh-CN" sz="1200" kern="1200" dirty="0" err="1">
                <a:solidFill>
                  <a:schemeClr val="tx1"/>
                </a:solidFill>
                <a:effectLst/>
                <a:latin typeface="+mn-lt"/>
                <a:ea typeface="+mn-ea"/>
                <a:cs typeface="+mn-cs"/>
              </a:rPr>
              <a:t>task_name</a:t>
            </a:r>
            <a:r>
              <a:rPr lang="zh-CN" altLang="zh-CN" sz="1200" kern="1200" dirty="0">
                <a:solidFill>
                  <a:schemeClr val="tx1"/>
                </a:solidFill>
                <a:effectLst/>
                <a:latin typeface="+mn-lt"/>
                <a:ea typeface="+mn-ea"/>
                <a:cs typeface="+mn-cs"/>
              </a:rPr>
              <a:t>，任务创建时间为</a:t>
            </a:r>
            <a:r>
              <a:rPr lang="en-US" altLang="zh-CN" sz="1200" kern="1200" dirty="0" err="1">
                <a:solidFill>
                  <a:schemeClr val="tx1"/>
                </a:solidFill>
                <a:effectLst/>
                <a:latin typeface="+mn-lt"/>
                <a:ea typeface="+mn-ea"/>
                <a:cs typeface="+mn-cs"/>
              </a:rPr>
              <a:t>create_time</a:t>
            </a:r>
            <a:r>
              <a:rPr lang="zh-CN" altLang="zh-CN" sz="1200" kern="1200" dirty="0">
                <a:solidFill>
                  <a:schemeClr val="tx1"/>
                </a:solidFill>
                <a:effectLst/>
                <a:latin typeface="+mn-lt"/>
                <a:ea typeface="+mn-ea"/>
                <a:cs typeface="+mn-cs"/>
              </a:rPr>
              <a:t>，要执行的代码文件为</a:t>
            </a:r>
            <a:r>
              <a:rPr lang="en-US" altLang="zh-CN" sz="1200" kern="1200" dirty="0">
                <a:solidFill>
                  <a:schemeClr val="tx1"/>
                </a:solidFill>
                <a:effectLst/>
                <a:latin typeface="+mn-lt"/>
                <a:ea typeface="+mn-ea"/>
                <a:cs typeface="+mn-cs"/>
              </a:rPr>
              <a:t>File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File</a:t>
            </a:r>
            <a:r>
              <a:rPr lang="zh-CN" altLang="zh-CN" sz="1200" kern="1200" dirty="0">
                <a:solidFill>
                  <a:schemeClr val="tx1"/>
                </a:solidFill>
                <a:effectLst/>
                <a:latin typeface="+mn-lt"/>
                <a:ea typeface="+mn-ea"/>
                <a:cs typeface="+mn-cs"/>
              </a:rPr>
              <a:t>在用户端的路径为</a:t>
            </a:r>
            <a:r>
              <a:rPr lang="en-US" altLang="zh-CN" sz="1200" kern="1200" dirty="0" err="1">
                <a:solidFill>
                  <a:schemeClr val="tx1"/>
                </a:solidFill>
                <a:effectLst/>
                <a:latin typeface="+mn-lt"/>
                <a:ea typeface="+mn-ea"/>
                <a:cs typeface="+mn-cs"/>
              </a:rPr>
              <a:t>task_file_path</a:t>
            </a:r>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task_name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create_time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task_file_path</a:t>
            </a:r>
            <a:r>
              <a:rPr lang="zh-CN" altLang="zh-CN" sz="1200" kern="1200" dirty="0">
                <a:solidFill>
                  <a:schemeClr val="tx1"/>
                </a:solidFill>
                <a:effectLst/>
                <a:latin typeface="+mn-lt"/>
                <a:ea typeface="+mn-ea"/>
                <a:cs typeface="+mn-cs"/>
              </a:rPr>
              <a:t>拼接而成的字符串生成信息摘要</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进行加密，用</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对代码文件和数据文件</a:t>
            </a:r>
            <a:r>
              <a:rPr lang="en-US" altLang="zh-CN" sz="1200" kern="1200" dirty="0">
                <a:solidFill>
                  <a:schemeClr val="tx1"/>
                </a:solidFill>
                <a:effectLst/>
                <a:latin typeface="+mn-lt"/>
                <a:ea typeface="+mn-ea"/>
                <a:cs typeface="+mn-cs"/>
              </a:rPr>
              <a:t>File</a:t>
            </a:r>
            <a:r>
              <a:rPr lang="zh-CN" altLang="zh-CN" sz="1200" kern="1200" dirty="0">
                <a:solidFill>
                  <a:schemeClr val="tx1"/>
                </a:solidFill>
                <a:effectLst/>
                <a:latin typeface="+mn-lt"/>
                <a:ea typeface="+mn-ea"/>
                <a:cs typeface="+mn-cs"/>
              </a:rPr>
              <a:t>进行加密，然后将自有的公钥</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加密的</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KA</a:t>
            </a:r>
            <a:r>
              <a:rPr lang="en-US" altLang="zh-CN" sz="1200" kern="1200" baseline="-25000" dirty="0" err="1">
                <a:solidFill>
                  <a:schemeClr val="tx1"/>
                </a:solidFill>
                <a:effectLst/>
                <a:latin typeface="+mn-lt"/>
                <a:ea typeface="+mn-ea"/>
                <a:cs typeface="+mn-cs"/>
              </a:rPr>
              <a:t>encrypted</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加密后的文件</a:t>
            </a:r>
            <a:r>
              <a:rPr lang="en-US" altLang="zh-CN" sz="1200" kern="1200" dirty="0" err="1">
                <a:solidFill>
                  <a:schemeClr val="tx1"/>
                </a:solidFill>
                <a:effectLst/>
                <a:latin typeface="+mn-lt"/>
                <a:ea typeface="+mn-ea"/>
                <a:cs typeface="+mn-cs"/>
              </a:rPr>
              <a:t>File</a:t>
            </a:r>
            <a:r>
              <a:rPr lang="en-US" altLang="zh-CN" sz="1200" kern="1200" baseline="-25000" dirty="0" err="1">
                <a:solidFill>
                  <a:schemeClr val="tx1"/>
                </a:solidFill>
                <a:effectLst/>
                <a:latin typeface="+mn-lt"/>
                <a:ea typeface="+mn-ea"/>
                <a:cs typeface="+mn-cs"/>
              </a:rPr>
              <a:t>encrypted</a:t>
            </a:r>
            <a:r>
              <a:rPr lang="zh-CN" altLang="zh-CN" sz="1200" kern="1200" dirty="0">
                <a:solidFill>
                  <a:schemeClr val="tx1"/>
                </a:solidFill>
                <a:effectLst/>
                <a:latin typeface="+mn-lt"/>
                <a:ea typeface="+mn-ea"/>
                <a:cs typeface="+mn-cs"/>
              </a:rPr>
              <a:t>，以及</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a:t>
            </a:r>
            <a:r>
              <a:rPr lang="en-US" altLang="zh-CN" sz="1200" kern="1200" baseline="-25000" dirty="0" err="1">
                <a:solidFill>
                  <a:schemeClr val="tx1"/>
                </a:solidFill>
                <a:effectLst/>
                <a:latin typeface="+mn-lt"/>
                <a:ea typeface="+mn-ea"/>
                <a:cs typeface="+mn-cs"/>
              </a:rPr>
              <a:t>pri</a:t>
            </a:r>
            <a:r>
              <a:rPr lang="zh-CN" altLang="zh-CN" sz="1200" kern="1200" dirty="0">
                <a:solidFill>
                  <a:schemeClr val="tx1"/>
                </a:solidFill>
                <a:effectLst/>
                <a:latin typeface="+mn-lt"/>
                <a:ea typeface="+mn-ea"/>
                <a:cs typeface="+mn-cs"/>
              </a:rPr>
              <a:t>对各加密内容的签名，一起发送给文件接收器；</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19</a:t>
            </a:fld>
            <a:endParaRPr lang="zh-CN" altLang="en-US"/>
          </a:p>
        </p:txBody>
      </p:sp>
    </p:spTree>
    <p:extLst>
      <p:ext uri="{BB962C8B-B14F-4D97-AF65-F5344CB8AC3E}">
        <p14:creationId xmlns:p14="http://schemas.microsoft.com/office/powerpoint/2010/main" val="207522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a:t>
            </a:fld>
            <a:endParaRPr lang="zh-CN" altLang="en-US"/>
          </a:p>
        </p:txBody>
      </p:sp>
    </p:spTree>
    <p:extLst>
      <p:ext uri="{BB962C8B-B14F-4D97-AF65-F5344CB8AC3E}">
        <p14:creationId xmlns:p14="http://schemas.microsoft.com/office/powerpoint/2010/main" val="580234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文件接收器先用收到的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对各加密内容验签。</a:t>
            </a:r>
          </a:p>
          <a:p>
            <a:r>
              <a:rPr lang="zh-CN" altLang="zh-CN" sz="1200" kern="1200" dirty="0">
                <a:solidFill>
                  <a:schemeClr val="tx1"/>
                </a:solidFill>
                <a:effectLst/>
                <a:latin typeface="+mn-lt"/>
                <a:ea typeface="+mn-ea"/>
                <a:cs typeface="+mn-cs"/>
              </a:rPr>
              <a:t>验签成功后，文件接收器用收到的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从密钥管理器中获取对应的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。文件接收器用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a:t>
            </a:r>
            <a:r>
              <a:rPr lang="en-US" altLang="zh-CN" sz="1200" kern="1200" baseline="-25000" dirty="0" err="1">
                <a:solidFill>
                  <a:schemeClr val="tx1"/>
                </a:solidFill>
                <a:effectLst/>
                <a:latin typeface="+mn-lt"/>
                <a:ea typeface="+mn-ea"/>
                <a:cs typeface="+mn-cs"/>
              </a:rPr>
              <a:t>pri</a:t>
            </a:r>
            <a:r>
              <a:rPr lang="zh-CN" altLang="zh-CN" sz="1200" kern="1200" dirty="0">
                <a:solidFill>
                  <a:schemeClr val="tx1"/>
                </a:solidFill>
                <a:effectLst/>
                <a:latin typeface="+mn-lt"/>
                <a:ea typeface="+mn-ea"/>
                <a:cs typeface="+mn-cs"/>
              </a:rPr>
              <a:t>解密</a:t>
            </a:r>
            <a:r>
              <a:rPr lang="en-US" altLang="zh-CN" sz="1200" kern="1200" dirty="0" err="1">
                <a:solidFill>
                  <a:schemeClr val="tx1"/>
                </a:solidFill>
                <a:effectLst/>
                <a:latin typeface="+mn-lt"/>
                <a:ea typeface="+mn-ea"/>
                <a:cs typeface="+mn-cs"/>
              </a:rPr>
              <a:t>KA</a:t>
            </a:r>
            <a:r>
              <a:rPr lang="en-US" altLang="zh-CN" sz="1200" kern="1200" baseline="-25000" dirty="0" err="1">
                <a:solidFill>
                  <a:schemeClr val="tx1"/>
                </a:solidFill>
                <a:effectLst/>
                <a:latin typeface="+mn-lt"/>
                <a:ea typeface="+mn-ea"/>
                <a:cs typeface="+mn-cs"/>
              </a:rPr>
              <a:t>encrypted</a:t>
            </a:r>
            <a:r>
              <a:rPr lang="zh-CN" altLang="zh-CN" sz="1200" kern="1200" dirty="0">
                <a:solidFill>
                  <a:schemeClr val="tx1"/>
                </a:solidFill>
                <a:effectLst/>
                <a:latin typeface="+mn-lt"/>
                <a:ea typeface="+mn-ea"/>
                <a:cs typeface="+mn-cs"/>
              </a:rPr>
              <a:t>，若解密后得到的</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与从密钥管理器获得的</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相同，那么说明本次从用户端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接收的信息确实由用户端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发出。</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20</a:t>
            </a:fld>
            <a:endParaRPr lang="zh-CN" altLang="en-US"/>
          </a:p>
        </p:txBody>
      </p:sp>
    </p:spTree>
    <p:extLst>
      <p:ext uri="{BB962C8B-B14F-4D97-AF65-F5344CB8AC3E}">
        <p14:creationId xmlns:p14="http://schemas.microsoft.com/office/powerpoint/2010/main" val="2828318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文件接收器用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a:t>
            </a:r>
            <a:r>
              <a:rPr lang="en-US" altLang="zh-CN" sz="1200" kern="1200" baseline="-25000" dirty="0" err="1">
                <a:solidFill>
                  <a:schemeClr val="tx1"/>
                </a:solidFill>
                <a:effectLst/>
                <a:latin typeface="+mn-lt"/>
                <a:ea typeface="+mn-ea"/>
                <a:cs typeface="+mn-cs"/>
              </a:rPr>
              <a:t>pri</a:t>
            </a:r>
            <a:r>
              <a:rPr lang="zh-CN" altLang="zh-CN" sz="1200" kern="1200" dirty="0">
                <a:solidFill>
                  <a:schemeClr val="tx1"/>
                </a:solidFill>
                <a:effectLst/>
                <a:latin typeface="+mn-lt"/>
                <a:ea typeface="+mn-ea"/>
                <a:cs typeface="+mn-cs"/>
              </a:rPr>
              <a:t>解密</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得到</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解密</a:t>
            </a:r>
            <a:r>
              <a:rPr lang="en-US" altLang="zh-CN" sz="1200" kern="1200" dirty="0" err="1">
                <a:solidFill>
                  <a:schemeClr val="tx1"/>
                </a:solidFill>
                <a:effectLst/>
                <a:latin typeface="+mn-lt"/>
                <a:ea typeface="+mn-ea"/>
                <a:cs typeface="+mn-cs"/>
              </a:rPr>
              <a:t>File</a:t>
            </a:r>
            <a:r>
              <a:rPr lang="en-US" altLang="zh-CN" sz="1200" kern="1200" baseline="-25000" dirty="0" err="1">
                <a:solidFill>
                  <a:schemeClr val="tx1"/>
                </a:solidFill>
                <a:effectLst/>
                <a:latin typeface="+mn-lt"/>
                <a:ea typeface="+mn-ea"/>
                <a:cs typeface="+mn-cs"/>
              </a:rPr>
              <a:t>encrypted</a:t>
            </a:r>
            <a:r>
              <a:rPr lang="zh-CN" altLang="zh-CN" sz="1200" kern="1200" dirty="0">
                <a:solidFill>
                  <a:schemeClr val="tx1"/>
                </a:solidFill>
                <a:effectLst/>
                <a:latin typeface="+mn-lt"/>
                <a:ea typeface="+mn-ea"/>
                <a:cs typeface="+mn-cs"/>
              </a:rPr>
              <a:t>进行解密得到</a:t>
            </a:r>
            <a:r>
              <a:rPr lang="en-US" altLang="zh-CN" sz="1200" kern="1200" dirty="0">
                <a:solidFill>
                  <a:schemeClr val="tx1"/>
                </a:solidFill>
                <a:effectLst/>
                <a:latin typeface="+mn-lt"/>
                <a:ea typeface="+mn-ea"/>
                <a:cs typeface="+mn-cs"/>
              </a:rPr>
              <a:t>File</a:t>
            </a:r>
            <a:r>
              <a:rPr lang="zh-CN" altLang="zh-CN" sz="1200" kern="1200" dirty="0">
                <a:solidFill>
                  <a:schemeClr val="tx1"/>
                </a:solidFill>
                <a:effectLst/>
                <a:latin typeface="+mn-lt"/>
                <a:ea typeface="+mn-ea"/>
                <a:cs typeface="+mn-cs"/>
              </a:rPr>
              <a:t>。并且文件接收器向用户端返回信息，表示成功接收该次任务。</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21</a:t>
            </a:fld>
            <a:endParaRPr lang="zh-CN" altLang="en-US"/>
          </a:p>
        </p:txBody>
      </p:sp>
    </p:spTree>
    <p:extLst>
      <p:ext uri="{BB962C8B-B14F-4D97-AF65-F5344CB8AC3E}">
        <p14:creationId xmlns:p14="http://schemas.microsoft.com/office/powerpoint/2010/main" val="1180229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22</a:t>
            </a:fld>
            <a:endParaRPr lang="zh-CN" altLang="en-US"/>
          </a:p>
        </p:txBody>
      </p:sp>
    </p:spTree>
    <p:extLst>
      <p:ext uri="{BB962C8B-B14F-4D97-AF65-F5344CB8AC3E}">
        <p14:creationId xmlns:p14="http://schemas.microsoft.com/office/powerpoint/2010/main" val="2407787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文件接收器将</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File</a:t>
            </a:r>
            <a:r>
              <a:rPr lang="zh-CN" altLang="zh-CN" sz="1200" kern="1200" dirty="0">
                <a:solidFill>
                  <a:schemeClr val="tx1"/>
                </a:solidFill>
                <a:effectLst/>
                <a:latin typeface="+mn-lt"/>
                <a:ea typeface="+mn-ea"/>
                <a:cs typeface="+mn-cs"/>
              </a:rPr>
              <a:t>传递到代码运行器。</a:t>
            </a:r>
          </a:p>
          <a:p>
            <a:r>
              <a:rPr lang="zh-CN" altLang="zh-CN" sz="1200" kern="1200" dirty="0">
                <a:solidFill>
                  <a:schemeClr val="tx1"/>
                </a:solidFill>
                <a:effectLst/>
                <a:latin typeface="+mn-lt"/>
                <a:ea typeface="+mn-ea"/>
                <a:cs typeface="+mn-cs"/>
              </a:rPr>
              <a:t>代码运行器运行</a:t>
            </a:r>
            <a:r>
              <a:rPr lang="en-US" altLang="zh-CN" sz="1200" kern="1200" dirty="0">
                <a:solidFill>
                  <a:schemeClr val="tx1"/>
                </a:solidFill>
                <a:effectLst/>
                <a:latin typeface="+mn-lt"/>
                <a:ea typeface="+mn-ea"/>
                <a:cs typeface="+mn-cs"/>
              </a:rPr>
              <a:t>File</a:t>
            </a:r>
            <a:r>
              <a:rPr lang="zh-CN" altLang="zh-CN" sz="1200" kern="1200" dirty="0">
                <a:solidFill>
                  <a:schemeClr val="tx1"/>
                </a:solidFill>
                <a:effectLst/>
                <a:latin typeface="+mn-lt"/>
                <a:ea typeface="+mn-ea"/>
                <a:cs typeface="+mn-cs"/>
              </a:rPr>
              <a:t>，得到运行结果</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，将运行结果用</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加密得到</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；此外，还记录运行信息</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，并对其用</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加密，得到</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23</a:t>
            </a:fld>
            <a:endParaRPr lang="zh-CN" altLang="en-US"/>
          </a:p>
        </p:txBody>
      </p:sp>
    </p:spTree>
    <p:extLst>
      <p:ext uri="{BB962C8B-B14F-4D97-AF65-F5344CB8AC3E}">
        <p14:creationId xmlns:p14="http://schemas.microsoft.com/office/powerpoint/2010/main" val="3716718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24</a:t>
            </a:fld>
            <a:endParaRPr lang="zh-CN" altLang="en-US"/>
          </a:p>
        </p:txBody>
      </p:sp>
    </p:spTree>
    <p:extLst>
      <p:ext uri="{BB962C8B-B14F-4D97-AF65-F5344CB8AC3E}">
        <p14:creationId xmlns:p14="http://schemas.microsoft.com/office/powerpoint/2010/main" val="231891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代码运行器将</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传递到区块链记录。</a:t>
            </a:r>
          </a:p>
          <a:p>
            <a:r>
              <a:rPr lang="zh-CN" altLang="zh-CN" sz="1200" kern="1200" dirty="0">
                <a:solidFill>
                  <a:schemeClr val="tx1"/>
                </a:solidFill>
                <a:effectLst/>
                <a:latin typeface="+mn-lt"/>
                <a:ea typeface="+mn-ea"/>
                <a:cs typeface="+mn-cs"/>
              </a:rPr>
              <a:t>区块链记录创建新区块记录</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；并且，维护</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和其每次任务</a:t>
            </a:r>
            <a:r>
              <a:rPr lang="en-US" altLang="zh-CN" sz="1200" kern="1200" dirty="0">
                <a:solidFill>
                  <a:schemeClr val="tx1"/>
                </a:solidFill>
                <a:effectLst/>
                <a:latin typeface="+mn-lt"/>
                <a:ea typeface="+mn-ea"/>
                <a:cs typeface="+mn-cs"/>
              </a:rPr>
              <a:t>Hash</a:t>
            </a:r>
            <a:r>
              <a:rPr lang="zh-CN" altLang="zh-CN" sz="1200" kern="1200" dirty="0">
                <a:solidFill>
                  <a:schemeClr val="tx1"/>
                </a:solidFill>
                <a:effectLst/>
                <a:latin typeface="+mn-lt"/>
                <a:ea typeface="+mn-ea"/>
                <a:cs typeface="+mn-cs"/>
              </a:rPr>
              <a:t>的对应关系，以便后续操作，并且也可基于此对应关系计费。</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25</a:t>
            </a:fld>
            <a:endParaRPr lang="zh-CN" altLang="en-US"/>
          </a:p>
        </p:txBody>
      </p:sp>
    </p:spTree>
    <p:extLst>
      <p:ext uri="{BB962C8B-B14F-4D97-AF65-F5344CB8AC3E}">
        <p14:creationId xmlns:p14="http://schemas.microsoft.com/office/powerpoint/2010/main" val="513678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26</a:t>
            </a:fld>
            <a:endParaRPr lang="zh-CN" altLang="en-US"/>
          </a:p>
        </p:txBody>
      </p:sp>
    </p:spTree>
    <p:extLst>
      <p:ext uri="{BB962C8B-B14F-4D97-AF65-F5344CB8AC3E}">
        <p14:creationId xmlns:p14="http://schemas.microsoft.com/office/powerpoint/2010/main" val="3181545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代码运行器将</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传递到区块链记录。</a:t>
            </a:r>
          </a:p>
          <a:p>
            <a:r>
              <a:rPr lang="zh-CN" altLang="zh-CN" sz="1200" kern="1200" dirty="0">
                <a:solidFill>
                  <a:schemeClr val="tx1"/>
                </a:solidFill>
                <a:effectLst/>
                <a:latin typeface="+mn-lt"/>
                <a:ea typeface="+mn-ea"/>
                <a:cs typeface="+mn-cs"/>
              </a:rPr>
              <a:t>区块链记录创建新区块记录</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；并且，维护</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和其每次任务</a:t>
            </a:r>
            <a:r>
              <a:rPr lang="en-US" altLang="zh-CN" sz="1200" kern="1200" dirty="0">
                <a:solidFill>
                  <a:schemeClr val="tx1"/>
                </a:solidFill>
                <a:effectLst/>
                <a:latin typeface="+mn-lt"/>
                <a:ea typeface="+mn-ea"/>
                <a:cs typeface="+mn-cs"/>
              </a:rPr>
              <a:t>Hash</a:t>
            </a:r>
            <a:r>
              <a:rPr lang="zh-CN" altLang="zh-CN" sz="1200" kern="1200" dirty="0">
                <a:solidFill>
                  <a:schemeClr val="tx1"/>
                </a:solidFill>
                <a:effectLst/>
                <a:latin typeface="+mn-lt"/>
                <a:ea typeface="+mn-ea"/>
                <a:cs typeface="+mn-cs"/>
              </a:rPr>
              <a:t>的对应关系，以便后续操作，并且也可基于此对应关系计费。</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27</a:t>
            </a:fld>
            <a:endParaRPr lang="zh-CN" altLang="en-US"/>
          </a:p>
        </p:txBody>
      </p:sp>
    </p:spTree>
    <p:extLst>
      <p:ext uri="{BB962C8B-B14F-4D97-AF65-F5344CB8AC3E}">
        <p14:creationId xmlns:p14="http://schemas.microsoft.com/office/powerpoint/2010/main" val="1197052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28</a:t>
            </a:fld>
            <a:endParaRPr lang="zh-CN" altLang="en-US"/>
          </a:p>
        </p:txBody>
      </p:sp>
    </p:spTree>
    <p:extLst>
      <p:ext uri="{BB962C8B-B14F-4D97-AF65-F5344CB8AC3E}">
        <p14:creationId xmlns:p14="http://schemas.microsoft.com/office/powerpoint/2010/main" val="3340580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将 </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发送给区块链记录，以查询记录着任务</a:t>
            </a:r>
            <a:r>
              <a:rPr lang="en-US" altLang="zh-CN" sz="1200" kern="12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信息的区块。</a:t>
            </a:r>
          </a:p>
          <a:p>
            <a:r>
              <a:rPr lang="zh-CN" altLang="zh-CN" sz="1200" kern="1200" dirty="0">
                <a:solidFill>
                  <a:schemeClr val="tx1"/>
                </a:solidFill>
                <a:effectLst/>
                <a:latin typeface="+mn-lt"/>
                <a:ea typeface="+mn-ea"/>
                <a:cs typeface="+mn-cs"/>
              </a:rPr>
              <a:t>区块链根据自身维护的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和其每次任务</a:t>
            </a:r>
            <a:r>
              <a:rPr lang="en-US" altLang="zh-CN" sz="1200" kern="1200" dirty="0">
                <a:solidFill>
                  <a:schemeClr val="tx1"/>
                </a:solidFill>
                <a:effectLst/>
                <a:latin typeface="+mn-lt"/>
                <a:ea typeface="+mn-ea"/>
                <a:cs typeface="+mn-cs"/>
              </a:rPr>
              <a:t>Hash</a:t>
            </a:r>
            <a:r>
              <a:rPr lang="zh-CN" altLang="zh-CN" sz="1200" kern="1200" dirty="0">
                <a:solidFill>
                  <a:schemeClr val="tx1"/>
                </a:solidFill>
                <a:effectLst/>
                <a:latin typeface="+mn-lt"/>
                <a:ea typeface="+mn-ea"/>
                <a:cs typeface="+mn-cs"/>
              </a:rPr>
              <a:t>的对应关系，通过</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得到相应的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向密钥管理器请求对应的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a:t>
            </a:r>
            <a:r>
              <a:rPr lang="en-US" altLang="zh-CN" sz="1200" kern="1200" baseline="-25000" dirty="0" err="1">
                <a:solidFill>
                  <a:schemeClr val="tx1"/>
                </a:solidFill>
                <a:effectLst/>
                <a:latin typeface="+mn-lt"/>
                <a:ea typeface="+mn-ea"/>
                <a:cs typeface="+mn-cs"/>
              </a:rPr>
              <a:t>pri</a:t>
            </a:r>
            <a:r>
              <a:rPr lang="zh-CN" altLang="zh-CN" sz="1200" kern="1200" dirty="0">
                <a:solidFill>
                  <a:schemeClr val="tx1"/>
                </a:solidFill>
                <a:effectLst/>
                <a:latin typeface="+mn-lt"/>
                <a:ea typeface="+mn-ea"/>
                <a:cs typeface="+mn-cs"/>
              </a:rPr>
              <a:t>，而后用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a:t>
            </a:r>
            <a:r>
              <a:rPr lang="en-US" altLang="zh-CN" sz="1200" kern="1200" baseline="-25000" dirty="0" err="1">
                <a:solidFill>
                  <a:schemeClr val="tx1"/>
                </a:solidFill>
                <a:effectLst/>
                <a:latin typeface="+mn-lt"/>
                <a:ea typeface="+mn-ea"/>
                <a:cs typeface="+mn-cs"/>
              </a:rPr>
              <a:t>pri</a:t>
            </a:r>
            <a:r>
              <a:rPr lang="zh-CN" altLang="zh-CN" sz="1200" kern="1200" dirty="0">
                <a:solidFill>
                  <a:schemeClr val="tx1"/>
                </a:solidFill>
                <a:effectLst/>
                <a:latin typeface="+mn-lt"/>
                <a:ea typeface="+mn-ea"/>
                <a:cs typeface="+mn-cs"/>
              </a:rPr>
              <a:t>将记录着</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的区块加签，再将记录着</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的区块和签名一同返回给用户端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可用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验签。然后用</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解密区块中的</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，得到</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注：用户端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也可以请求同步整个区块链记录到用户端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29</a:t>
            </a:fld>
            <a:endParaRPr lang="zh-CN" altLang="en-US"/>
          </a:p>
        </p:txBody>
      </p:sp>
    </p:spTree>
    <p:extLst>
      <p:ext uri="{BB962C8B-B14F-4D97-AF65-F5344CB8AC3E}">
        <p14:creationId xmlns:p14="http://schemas.microsoft.com/office/powerpoint/2010/main" val="344459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a:t>
            </a:fld>
            <a:endParaRPr lang="zh-CN" altLang="en-US"/>
          </a:p>
        </p:txBody>
      </p:sp>
    </p:spTree>
    <p:extLst>
      <p:ext uri="{BB962C8B-B14F-4D97-AF65-F5344CB8AC3E}">
        <p14:creationId xmlns:p14="http://schemas.microsoft.com/office/powerpoint/2010/main" val="2753122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将 </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发送给区块链记录，以查询记录着任务</a:t>
            </a:r>
            <a:r>
              <a:rPr lang="en-US" altLang="zh-CN" sz="1200" kern="12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信息的区块。</a:t>
            </a:r>
          </a:p>
          <a:p>
            <a:r>
              <a:rPr lang="zh-CN" altLang="zh-CN" sz="1200" kern="1200" dirty="0">
                <a:solidFill>
                  <a:schemeClr val="tx1"/>
                </a:solidFill>
                <a:effectLst/>
                <a:latin typeface="+mn-lt"/>
                <a:ea typeface="+mn-ea"/>
                <a:cs typeface="+mn-cs"/>
              </a:rPr>
              <a:t>区块链根据自身维护的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和其每次任务</a:t>
            </a:r>
            <a:r>
              <a:rPr lang="en-US" altLang="zh-CN" sz="1200" kern="1200" dirty="0">
                <a:solidFill>
                  <a:schemeClr val="tx1"/>
                </a:solidFill>
                <a:effectLst/>
                <a:latin typeface="+mn-lt"/>
                <a:ea typeface="+mn-ea"/>
                <a:cs typeface="+mn-cs"/>
              </a:rPr>
              <a:t>Hash</a:t>
            </a:r>
            <a:r>
              <a:rPr lang="zh-CN" altLang="zh-CN" sz="1200" kern="1200" dirty="0">
                <a:solidFill>
                  <a:schemeClr val="tx1"/>
                </a:solidFill>
                <a:effectLst/>
                <a:latin typeface="+mn-lt"/>
                <a:ea typeface="+mn-ea"/>
                <a:cs typeface="+mn-cs"/>
              </a:rPr>
              <a:t>的对应关系，通过</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得到相应的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A pub</a:t>
            </a:r>
            <a:r>
              <a:rPr lang="zh-CN" altLang="zh-CN" sz="1200" kern="1200" dirty="0">
                <a:solidFill>
                  <a:schemeClr val="tx1"/>
                </a:solidFill>
                <a:effectLst/>
                <a:latin typeface="+mn-lt"/>
                <a:ea typeface="+mn-ea"/>
                <a:cs typeface="+mn-cs"/>
              </a:rPr>
              <a:t>向密钥管理器请求对应的</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a:t>
            </a:r>
            <a:r>
              <a:rPr lang="en-US" altLang="zh-CN" sz="1200" kern="1200" baseline="-25000" dirty="0" err="1">
                <a:solidFill>
                  <a:schemeClr val="tx1"/>
                </a:solidFill>
                <a:effectLst/>
                <a:latin typeface="+mn-lt"/>
                <a:ea typeface="+mn-ea"/>
                <a:cs typeface="+mn-cs"/>
              </a:rPr>
              <a:t>pri</a:t>
            </a:r>
            <a:r>
              <a:rPr lang="zh-CN" altLang="zh-CN" sz="1200" kern="1200" dirty="0">
                <a:solidFill>
                  <a:schemeClr val="tx1"/>
                </a:solidFill>
                <a:effectLst/>
                <a:latin typeface="+mn-lt"/>
                <a:ea typeface="+mn-ea"/>
                <a:cs typeface="+mn-cs"/>
              </a:rPr>
              <a:t>，而后用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a:t>
            </a:r>
            <a:r>
              <a:rPr lang="en-US" altLang="zh-CN" sz="1200" kern="1200" baseline="-25000" dirty="0" err="1">
                <a:solidFill>
                  <a:schemeClr val="tx1"/>
                </a:solidFill>
                <a:effectLst/>
                <a:latin typeface="+mn-lt"/>
                <a:ea typeface="+mn-ea"/>
                <a:cs typeface="+mn-cs"/>
              </a:rPr>
              <a:t>pri</a:t>
            </a:r>
            <a:r>
              <a:rPr lang="zh-CN" altLang="zh-CN" sz="1200" kern="1200" dirty="0">
                <a:solidFill>
                  <a:schemeClr val="tx1"/>
                </a:solidFill>
                <a:effectLst/>
                <a:latin typeface="+mn-lt"/>
                <a:ea typeface="+mn-ea"/>
                <a:cs typeface="+mn-cs"/>
              </a:rPr>
              <a:t>将记录着</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的区块加签，再将记录着</a:t>
            </a:r>
            <a:r>
              <a:rPr lang="en-US" altLang="zh-CN" sz="1200" kern="1200" dirty="0">
                <a:solidFill>
                  <a:schemeClr val="tx1"/>
                </a:solidFill>
                <a:effectLst/>
                <a:latin typeface="+mn-lt"/>
                <a:ea typeface="+mn-ea"/>
                <a:cs typeface="+mn-cs"/>
              </a:rPr>
              <a:t>Hash</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的区块和签名一同返回给用户端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可用</a:t>
            </a:r>
            <a:r>
              <a:rPr lang="en-US" altLang="zh-CN" sz="1200" kern="1200" dirty="0">
                <a:solidFill>
                  <a:schemeClr val="tx1"/>
                </a:solidFill>
                <a:effectLst/>
                <a:latin typeface="+mn-lt"/>
                <a:ea typeface="+mn-ea"/>
                <a:cs typeface="+mn-cs"/>
              </a:rPr>
              <a:t>KR</a:t>
            </a:r>
            <a:r>
              <a:rPr lang="en-US" altLang="zh-CN" sz="1200" kern="1200" baseline="-25000" dirty="0">
                <a:solidFill>
                  <a:schemeClr val="tx1"/>
                </a:solidFill>
                <a:effectLst/>
                <a:latin typeface="+mn-lt"/>
                <a:ea typeface="+mn-ea"/>
                <a:cs typeface="+mn-cs"/>
              </a:rPr>
              <a:t>S pub</a:t>
            </a:r>
            <a:r>
              <a:rPr lang="zh-CN" altLang="zh-CN" sz="1200" kern="1200" dirty="0">
                <a:solidFill>
                  <a:schemeClr val="tx1"/>
                </a:solidFill>
                <a:effectLst/>
                <a:latin typeface="+mn-lt"/>
                <a:ea typeface="+mn-ea"/>
                <a:cs typeface="+mn-cs"/>
              </a:rPr>
              <a:t>验签。然后用</a:t>
            </a:r>
            <a:r>
              <a:rPr lang="en-US" altLang="zh-CN" sz="1200" kern="1200" dirty="0">
                <a:solidFill>
                  <a:schemeClr val="tx1"/>
                </a:solidFill>
                <a:effectLst/>
                <a:latin typeface="+mn-lt"/>
                <a:ea typeface="+mn-ea"/>
                <a:cs typeface="+mn-cs"/>
              </a:rPr>
              <a:t>KA</a:t>
            </a:r>
            <a:r>
              <a:rPr lang="zh-CN" altLang="zh-CN" sz="1200" kern="1200" dirty="0">
                <a:solidFill>
                  <a:schemeClr val="tx1"/>
                </a:solidFill>
                <a:effectLst/>
                <a:latin typeface="+mn-lt"/>
                <a:ea typeface="+mn-ea"/>
                <a:cs typeface="+mn-cs"/>
              </a:rPr>
              <a:t>解密区块中的</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 encrypted</a:t>
            </a:r>
            <a:r>
              <a:rPr lang="zh-CN" altLang="zh-CN" sz="1200" kern="1200" dirty="0">
                <a:solidFill>
                  <a:schemeClr val="tx1"/>
                </a:solidFill>
                <a:effectLst/>
                <a:latin typeface="+mn-lt"/>
                <a:ea typeface="+mn-ea"/>
                <a:cs typeface="+mn-cs"/>
              </a:rPr>
              <a:t>，得到</a:t>
            </a:r>
            <a:r>
              <a:rPr lang="en-US" altLang="zh-CN" sz="1200" kern="1200" dirty="0">
                <a:solidFill>
                  <a:schemeClr val="tx1"/>
                </a:solidFill>
                <a:effectLst/>
                <a:latin typeface="+mn-lt"/>
                <a:ea typeface="+mn-ea"/>
                <a:cs typeface="+mn-cs"/>
              </a:rPr>
              <a:t>result</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run_info</a:t>
            </a:r>
            <a:r>
              <a:rPr lang="en-US" altLang="zh-CN" sz="1200" kern="1200" baseline="-250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注：用户端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也可以请求同步整个区块链记录到用户端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30</a:t>
            </a:fld>
            <a:endParaRPr lang="zh-CN" altLang="en-US"/>
          </a:p>
        </p:txBody>
      </p:sp>
    </p:spTree>
    <p:extLst>
      <p:ext uri="{BB962C8B-B14F-4D97-AF65-F5344CB8AC3E}">
        <p14:creationId xmlns:p14="http://schemas.microsoft.com/office/powerpoint/2010/main" val="1811191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31</a:t>
            </a:fld>
            <a:endParaRPr lang="zh-CN" altLang="en-US"/>
          </a:p>
        </p:txBody>
      </p:sp>
    </p:spTree>
    <p:extLst>
      <p:ext uri="{BB962C8B-B14F-4D97-AF65-F5344CB8AC3E}">
        <p14:creationId xmlns:p14="http://schemas.microsoft.com/office/powerpoint/2010/main" val="2146038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流程</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中有一个密钥比对的过程：用户端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用服务端分发给用户端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的独特的</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公钥加密独特的</a:t>
            </a:r>
            <a:r>
              <a:rPr lang="en-US" altLang="zh-CN" sz="1200" kern="1200" dirty="0">
                <a:solidFill>
                  <a:schemeClr val="tx1"/>
                </a:solidFill>
                <a:effectLst/>
                <a:latin typeface="+mn-lt"/>
                <a:ea typeface="+mn-ea"/>
                <a:cs typeface="+mn-cs"/>
              </a:rPr>
              <a:t>AES</a:t>
            </a:r>
            <a:r>
              <a:rPr lang="zh-CN" altLang="zh-CN" sz="1200" kern="1200" dirty="0">
                <a:solidFill>
                  <a:schemeClr val="tx1"/>
                </a:solidFill>
                <a:effectLst/>
                <a:latin typeface="+mn-lt"/>
                <a:ea typeface="+mn-ea"/>
                <a:cs typeface="+mn-cs"/>
              </a:rPr>
              <a:t>密钥，服务端用自身储存的、对应用户端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私钥解密</a:t>
            </a:r>
            <a:r>
              <a:rPr lang="en-US" altLang="zh-CN" sz="1200" kern="1200" dirty="0">
                <a:solidFill>
                  <a:schemeClr val="tx1"/>
                </a:solidFill>
                <a:effectLst/>
                <a:latin typeface="+mn-lt"/>
                <a:ea typeface="+mn-ea"/>
                <a:cs typeface="+mn-cs"/>
              </a:rPr>
              <a:t>AES</a:t>
            </a:r>
            <a:r>
              <a:rPr lang="zh-CN" altLang="zh-CN" sz="1200" kern="1200" dirty="0">
                <a:solidFill>
                  <a:schemeClr val="tx1"/>
                </a:solidFill>
                <a:effectLst/>
                <a:latin typeface="+mn-lt"/>
                <a:ea typeface="+mn-ea"/>
                <a:cs typeface="+mn-cs"/>
              </a:rPr>
              <a:t>密钥，再比对解密结果是否与储存的对应用户端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AES</a:t>
            </a:r>
            <a:r>
              <a:rPr lang="zh-CN" altLang="zh-CN" sz="1200" kern="1200" dirty="0">
                <a:solidFill>
                  <a:schemeClr val="tx1"/>
                </a:solidFill>
                <a:effectLst/>
                <a:latin typeface="+mn-lt"/>
                <a:ea typeface="+mn-ea"/>
                <a:cs typeface="+mn-cs"/>
              </a:rPr>
              <a:t>密钥一致。这一过程实际是一个身份验证过程，要破解这样的过程，需要破解服务端分发的独特</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公钥（假设使用</a:t>
            </a:r>
            <a:r>
              <a:rPr lang="en-US" altLang="zh-CN" sz="1200" kern="1200" dirty="0">
                <a:solidFill>
                  <a:schemeClr val="tx1"/>
                </a:solidFill>
                <a:effectLst/>
                <a:latin typeface="+mn-lt"/>
                <a:ea typeface="+mn-ea"/>
                <a:cs typeface="+mn-cs"/>
              </a:rPr>
              <a:t>RSA-1024</a:t>
            </a:r>
            <a:r>
              <a:rPr lang="zh-CN" altLang="zh-CN" sz="1200" kern="1200" dirty="0">
                <a:solidFill>
                  <a:schemeClr val="tx1"/>
                </a:solidFill>
                <a:effectLst/>
                <a:latin typeface="+mn-lt"/>
                <a:ea typeface="+mn-ea"/>
                <a:cs typeface="+mn-cs"/>
              </a:rPr>
              <a:t>，需破解</a:t>
            </a:r>
            <a:r>
              <a:rPr lang="en-US" altLang="zh-CN" sz="1200" kern="1200" dirty="0">
                <a:solidFill>
                  <a:schemeClr val="tx1"/>
                </a:solidFill>
                <a:effectLst/>
                <a:latin typeface="+mn-lt"/>
                <a:ea typeface="+mn-ea"/>
                <a:cs typeface="+mn-cs"/>
              </a:rPr>
              <a:t>1024</a:t>
            </a:r>
            <a:r>
              <a:rPr lang="zh-CN" altLang="zh-CN" sz="1200" kern="1200" dirty="0">
                <a:solidFill>
                  <a:schemeClr val="tx1"/>
                </a:solidFill>
                <a:effectLst/>
                <a:latin typeface="+mn-lt"/>
                <a:ea typeface="+mn-ea"/>
                <a:cs typeface="+mn-cs"/>
              </a:rPr>
              <a:t>位密钥的</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算法），还要破解</a:t>
            </a:r>
            <a:r>
              <a:rPr lang="en-US" altLang="zh-CN" sz="1200" kern="1200" dirty="0">
                <a:solidFill>
                  <a:schemeClr val="tx1"/>
                </a:solidFill>
                <a:effectLst/>
                <a:latin typeface="+mn-lt"/>
                <a:ea typeface="+mn-ea"/>
                <a:cs typeface="+mn-cs"/>
              </a:rPr>
              <a:t>AES</a:t>
            </a:r>
            <a:r>
              <a:rPr lang="zh-CN" altLang="zh-CN" sz="1200" kern="1200" dirty="0">
                <a:solidFill>
                  <a:schemeClr val="tx1"/>
                </a:solidFill>
                <a:effectLst/>
                <a:latin typeface="+mn-lt"/>
                <a:ea typeface="+mn-ea"/>
                <a:cs typeface="+mn-cs"/>
              </a:rPr>
              <a:t>密钥（假设使用</a:t>
            </a:r>
            <a:r>
              <a:rPr lang="en-US" altLang="zh-CN" sz="1200" kern="1200" dirty="0">
                <a:solidFill>
                  <a:schemeClr val="tx1"/>
                </a:solidFill>
                <a:effectLst/>
                <a:latin typeface="+mn-lt"/>
                <a:ea typeface="+mn-ea"/>
                <a:cs typeface="+mn-cs"/>
              </a:rPr>
              <a:t>AES-128</a:t>
            </a:r>
            <a:r>
              <a:rPr lang="zh-CN" altLang="zh-CN" sz="1200" kern="1200" dirty="0">
                <a:solidFill>
                  <a:schemeClr val="tx1"/>
                </a:solidFill>
                <a:effectLst/>
                <a:latin typeface="+mn-lt"/>
                <a:ea typeface="+mn-ea"/>
                <a:cs typeface="+mn-cs"/>
              </a:rPr>
              <a:t>，需破解</a:t>
            </a:r>
            <a:r>
              <a:rPr lang="en-US" altLang="zh-CN" sz="1200" kern="1200" dirty="0">
                <a:solidFill>
                  <a:schemeClr val="tx1"/>
                </a:solidFill>
                <a:effectLst/>
                <a:latin typeface="+mn-lt"/>
                <a:ea typeface="+mn-ea"/>
                <a:cs typeface="+mn-cs"/>
              </a:rPr>
              <a:t>128</a:t>
            </a:r>
            <a:r>
              <a:rPr lang="zh-CN" altLang="zh-CN" sz="1200" kern="1200" dirty="0">
                <a:solidFill>
                  <a:schemeClr val="tx1"/>
                </a:solidFill>
                <a:effectLst/>
                <a:latin typeface="+mn-lt"/>
                <a:ea typeface="+mn-ea"/>
                <a:cs typeface="+mn-cs"/>
              </a:rPr>
              <a:t>位的密钥，注意不是破解算法，因为</a:t>
            </a:r>
            <a:r>
              <a:rPr lang="en-US" altLang="zh-CN" sz="1200" kern="1200" dirty="0">
                <a:solidFill>
                  <a:schemeClr val="tx1"/>
                </a:solidFill>
                <a:effectLst/>
                <a:latin typeface="+mn-lt"/>
                <a:ea typeface="+mn-ea"/>
                <a:cs typeface="+mn-cs"/>
              </a:rPr>
              <a:t>AES</a:t>
            </a:r>
            <a:r>
              <a:rPr lang="zh-CN" altLang="zh-CN" sz="1200" kern="1200" dirty="0">
                <a:solidFill>
                  <a:schemeClr val="tx1"/>
                </a:solidFill>
                <a:effectLst/>
                <a:latin typeface="+mn-lt"/>
                <a:ea typeface="+mn-ea"/>
                <a:cs typeface="+mn-cs"/>
              </a:rPr>
              <a:t>密钥在此只是做一个比对）。如果服务端对于所有用户端都只使用同一套</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密钥，并只维护用户端公钥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独特</a:t>
            </a:r>
            <a:r>
              <a:rPr lang="en-US" altLang="zh-CN" sz="1200" kern="1200" dirty="0">
                <a:solidFill>
                  <a:schemeClr val="tx1"/>
                </a:solidFill>
                <a:effectLst/>
                <a:latin typeface="+mn-lt"/>
                <a:ea typeface="+mn-ea"/>
                <a:cs typeface="+mn-cs"/>
              </a:rPr>
              <a:t>AES</a:t>
            </a:r>
            <a:r>
              <a:rPr lang="zh-CN" altLang="zh-CN" sz="1200" kern="1200" dirty="0">
                <a:solidFill>
                  <a:schemeClr val="tx1"/>
                </a:solidFill>
                <a:effectLst/>
                <a:latin typeface="+mn-lt"/>
                <a:ea typeface="+mn-ea"/>
                <a:cs typeface="+mn-cs"/>
              </a:rPr>
              <a:t>密钥的对应关系，那么这个身份验证过程实际只剩下一个</a:t>
            </a:r>
            <a:r>
              <a:rPr lang="en-US" altLang="zh-CN" sz="1200" kern="1200" dirty="0">
                <a:solidFill>
                  <a:schemeClr val="tx1"/>
                </a:solidFill>
                <a:effectLst/>
                <a:latin typeface="+mn-lt"/>
                <a:ea typeface="+mn-ea"/>
                <a:cs typeface="+mn-cs"/>
              </a:rPr>
              <a:t>AES</a:t>
            </a:r>
            <a:r>
              <a:rPr lang="zh-CN" altLang="zh-CN" sz="1200" kern="1200" dirty="0">
                <a:solidFill>
                  <a:schemeClr val="tx1"/>
                </a:solidFill>
                <a:effectLst/>
                <a:latin typeface="+mn-lt"/>
                <a:ea typeface="+mn-ea"/>
                <a:cs typeface="+mn-cs"/>
              </a:rPr>
              <a:t>密钥比对的过程，假设使用</a:t>
            </a:r>
            <a:r>
              <a:rPr lang="en-US" altLang="zh-CN" sz="1200" kern="1200" dirty="0">
                <a:solidFill>
                  <a:schemeClr val="tx1"/>
                </a:solidFill>
                <a:effectLst/>
                <a:latin typeface="+mn-lt"/>
                <a:ea typeface="+mn-ea"/>
                <a:cs typeface="+mn-cs"/>
              </a:rPr>
              <a:t>AES-128</a:t>
            </a:r>
            <a:r>
              <a:rPr lang="zh-CN" altLang="zh-CN" sz="1200" kern="1200" dirty="0">
                <a:solidFill>
                  <a:schemeClr val="tx1"/>
                </a:solidFill>
                <a:effectLst/>
                <a:latin typeface="+mn-lt"/>
                <a:ea typeface="+mn-ea"/>
                <a:cs typeface="+mn-cs"/>
              </a:rPr>
              <a:t>，那么只需破解</a:t>
            </a:r>
            <a:r>
              <a:rPr lang="en-US" altLang="zh-CN" sz="1200" kern="1200" dirty="0">
                <a:solidFill>
                  <a:schemeClr val="tx1"/>
                </a:solidFill>
                <a:effectLst/>
                <a:latin typeface="+mn-lt"/>
                <a:ea typeface="+mn-ea"/>
                <a:cs typeface="+mn-cs"/>
              </a:rPr>
              <a:t>128</a:t>
            </a:r>
            <a:r>
              <a:rPr lang="zh-CN" altLang="zh-CN" sz="1200" kern="1200" dirty="0">
                <a:solidFill>
                  <a:schemeClr val="tx1"/>
                </a:solidFill>
                <a:effectLst/>
                <a:latin typeface="+mn-lt"/>
                <a:ea typeface="+mn-ea"/>
                <a:cs typeface="+mn-cs"/>
              </a:rPr>
              <a:t>位的密钥（同样只是破解密钥而不是破解算法，因为只是做一个比对）。也即，对每个用户端分发独特的服务端公钥，能保证流程图</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身份验证过程的可靠性，该可靠性基于</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算法的可靠性；如果没有分发独特公钥，只比对</a:t>
            </a:r>
            <a:r>
              <a:rPr lang="en-US" altLang="zh-CN" sz="1200" kern="1200" dirty="0">
                <a:solidFill>
                  <a:schemeClr val="tx1"/>
                </a:solidFill>
                <a:effectLst/>
                <a:latin typeface="+mn-lt"/>
                <a:ea typeface="+mn-ea"/>
                <a:cs typeface="+mn-cs"/>
              </a:rPr>
              <a:t>AES</a:t>
            </a:r>
            <a:r>
              <a:rPr lang="zh-CN" altLang="zh-CN" sz="1200" kern="1200" dirty="0">
                <a:solidFill>
                  <a:schemeClr val="tx1"/>
                </a:solidFill>
                <a:effectLst/>
                <a:latin typeface="+mn-lt"/>
                <a:ea typeface="+mn-ea"/>
                <a:cs typeface="+mn-cs"/>
              </a:rPr>
              <a:t>密钥，攻击者等同于在破解一个</a:t>
            </a:r>
            <a:r>
              <a:rPr lang="en-US" altLang="zh-CN" sz="1200" kern="1200" dirty="0">
                <a:solidFill>
                  <a:schemeClr val="tx1"/>
                </a:solidFill>
                <a:effectLst/>
                <a:latin typeface="+mn-lt"/>
                <a:ea typeface="+mn-ea"/>
                <a:cs typeface="+mn-cs"/>
              </a:rPr>
              <a:t>128</a:t>
            </a:r>
            <a:r>
              <a:rPr lang="zh-CN" altLang="zh-CN" sz="1200" kern="1200" dirty="0">
                <a:solidFill>
                  <a:schemeClr val="tx1"/>
                </a:solidFill>
                <a:effectLst/>
                <a:latin typeface="+mn-lt"/>
                <a:ea typeface="+mn-ea"/>
                <a:cs typeface="+mn-cs"/>
              </a:rPr>
              <a:t>位的密码。所以，服务端给每个用户端分发独特公钥，用户保密分发到的服务端公钥，这样的做法会更安全。</a:t>
            </a:r>
          </a:p>
          <a:p>
            <a:r>
              <a:rPr lang="zh-CN" altLang="zh-CN" sz="1200" kern="1200" dirty="0">
                <a:solidFill>
                  <a:schemeClr val="tx1"/>
                </a:solidFill>
                <a:effectLst/>
                <a:latin typeface="+mn-lt"/>
                <a:ea typeface="+mn-ea"/>
                <a:cs typeface="+mn-cs"/>
              </a:rPr>
              <a:t>平台本身和用户的计算任务都是在同一服务器上的</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中执行的。考虑到</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执行环境可信，所以认为在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中进行的流程安全性与隐私均得到保障。</a:t>
            </a:r>
          </a:p>
          <a:p>
            <a:r>
              <a:rPr lang="zh-CN" altLang="zh-CN" sz="1200" kern="1200" dirty="0">
                <a:solidFill>
                  <a:schemeClr val="tx1"/>
                </a:solidFill>
                <a:effectLst/>
                <a:latin typeface="+mn-lt"/>
                <a:ea typeface="+mn-ea"/>
                <a:cs typeface="+mn-cs"/>
              </a:rPr>
              <a:t>除了在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中实行的行为外，流程</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中还包含客户端与平台的交互。平台实际运行时，该交互会通过</a:t>
            </a:r>
            <a:r>
              <a:rPr lang="en-US" altLang="zh-CN" sz="1200" kern="1200" dirty="0">
                <a:solidFill>
                  <a:schemeClr val="tx1"/>
                </a:solidFill>
                <a:effectLst/>
                <a:latin typeface="+mn-lt"/>
                <a:ea typeface="+mn-ea"/>
                <a:cs typeface="+mn-cs"/>
              </a:rPr>
              <a:t>HTTP</a:t>
            </a:r>
            <a:r>
              <a:rPr lang="en-US" altLang="zh-CN" sz="1200" kern="1200" baseline="300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请求实现。而</a:t>
            </a:r>
            <a:r>
              <a:rPr lang="en-US" altLang="zh-CN" sz="1200" kern="1200" dirty="0">
                <a:solidFill>
                  <a:schemeClr val="tx1"/>
                </a:solidFill>
                <a:effectLst/>
                <a:latin typeface="+mn-lt"/>
                <a:ea typeface="+mn-ea"/>
                <a:cs typeface="+mn-cs"/>
              </a:rPr>
              <a:t>HTTP</a:t>
            </a:r>
            <a:r>
              <a:rPr lang="zh-CN" altLang="zh-CN" sz="1200" kern="1200" dirty="0">
                <a:solidFill>
                  <a:schemeClr val="tx1"/>
                </a:solidFill>
                <a:effectLst/>
                <a:latin typeface="+mn-lt"/>
                <a:ea typeface="+mn-ea"/>
                <a:cs typeface="+mn-cs"/>
              </a:rPr>
              <a:t>使用明文传输内容，所以未经加密的信息可能不安全。在流程</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中，未加密就进行传输的信息有：用户端</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公钥、计算任务的散列值和区块信息。而</a:t>
            </a:r>
            <a:r>
              <a:rPr lang="en-US" altLang="zh-CN" sz="1200" kern="1200" dirty="0">
                <a:solidFill>
                  <a:schemeClr val="tx1"/>
                </a:solidFill>
                <a:effectLst/>
                <a:latin typeface="+mn-lt"/>
                <a:ea typeface="+mn-ea"/>
                <a:cs typeface="+mn-cs"/>
              </a:rPr>
              <a:t>RSA</a:t>
            </a:r>
            <a:r>
              <a:rPr lang="zh-CN" altLang="zh-CN" sz="1200" kern="1200" dirty="0">
                <a:solidFill>
                  <a:schemeClr val="tx1"/>
                </a:solidFill>
                <a:effectLst/>
                <a:latin typeface="+mn-lt"/>
                <a:ea typeface="+mn-ea"/>
                <a:cs typeface="+mn-cs"/>
              </a:rPr>
              <a:t>公钥本身就是可公开的，计算任务的散列值和区块信息本身就以明文写在区块链上，即本身就是公开的。所以这些未经加密就传输的信息不造成隐私的泄露。此外，每次传输的加签验签步骤，保证了信息的不可篡改性。</a:t>
            </a:r>
          </a:p>
          <a:p>
            <a:r>
              <a:rPr lang="zh-CN" altLang="zh-CN" sz="1200" kern="1200" dirty="0">
                <a:solidFill>
                  <a:schemeClr val="tx1"/>
                </a:solidFill>
                <a:effectLst/>
                <a:latin typeface="+mn-lt"/>
                <a:ea typeface="+mn-ea"/>
                <a:cs typeface="+mn-cs"/>
              </a:rPr>
              <a:t>综上，平台可以实现全程的隐私保护。</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32</a:t>
            </a:fld>
            <a:endParaRPr lang="zh-CN" altLang="en-US"/>
          </a:p>
        </p:txBody>
      </p:sp>
    </p:spTree>
    <p:extLst>
      <p:ext uri="{BB962C8B-B14F-4D97-AF65-F5344CB8AC3E}">
        <p14:creationId xmlns:p14="http://schemas.microsoft.com/office/powerpoint/2010/main" val="2104663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33</a:t>
            </a:fld>
            <a:endParaRPr lang="zh-CN" altLang="en-US"/>
          </a:p>
        </p:txBody>
      </p:sp>
    </p:spTree>
    <p:extLst>
      <p:ext uri="{BB962C8B-B14F-4D97-AF65-F5344CB8AC3E}">
        <p14:creationId xmlns:p14="http://schemas.microsoft.com/office/powerpoint/2010/main" val="362923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基于前述整体架构和流程详解，可以给出本平台运行的时序图。</a:t>
            </a:r>
          </a:p>
          <a:p>
            <a:r>
              <a:rPr lang="zh-CN" altLang="zh-CN" sz="1200" kern="1200" dirty="0">
                <a:solidFill>
                  <a:schemeClr val="tx1"/>
                </a:solidFill>
                <a:effectLst/>
                <a:latin typeface="+mn-lt"/>
                <a:ea typeface="+mn-ea"/>
                <a:cs typeface="+mn-cs"/>
              </a:rPr>
              <a:t>需注意此处的标号与序号仅代表该时序图中事件的排列，与三、整体架构与流程中的标号和序号没有对应关系。</a:t>
            </a:r>
          </a:p>
          <a:p>
            <a:r>
              <a:rPr lang="zh-CN" altLang="zh-CN" sz="1200" kern="1200" dirty="0">
                <a:solidFill>
                  <a:schemeClr val="tx1"/>
                </a:solidFill>
                <a:effectLst/>
                <a:latin typeface="+mn-lt"/>
                <a:ea typeface="+mn-ea"/>
                <a:cs typeface="+mn-cs"/>
              </a:rPr>
              <a:t>并且，图中省略了类保存信息、加密、解密和验签等默认自身进行的行为。</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34</a:t>
            </a:fld>
            <a:endParaRPr lang="zh-CN" altLang="en-US"/>
          </a:p>
        </p:txBody>
      </p:sp>
    </p:spTree>
    <p:extLst>
      <p:ext uri="{BB962C8B-B14F-4D97-AF65-F5344CB8AC3E}">
        <p14:creationId xmlns:p14="http://schemas.microsoft.com/office/powerpoint/2010/main" val="2369723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类的细节内容很多</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35</a:t>
            </a:fld>
            <a:endParaRPr lang="zh-CN" altLang="en-US"/>
          </a:p>
        </p:txBody>
      </p:sp>
    </p:spTree>
    <p:extLst>
      <p:ext uri="{BB962C8B-B14F-4D97-AF65-F5344CB8AC3E}">
        <p14:creationId xmlns:p14="http://schemas.microsoft.com/office/powerpoint/2010/main" val="1466588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实现了平台所需的类后，为了能让平台服务端能通过</a:t>
            </a:r>
            <a:r>
              <a:rPr lang="en-US" altLang="zh-CN" dirty="0"/>
              <a:t>HTTP</a:t>
            </a:r>
            <a:r>
              <a:rPr lang="zh-CN" altLang="en-US" dirty="0"/>
              <a:t>与客户端交互，还要在服务端实现</a:t>
            </a:r>
            <a:r>
              <a:rPr lang="en-US" altLang="zh-CN" dirty="0"/>
              <a:t>HTTP</a:t>
            </a:r>
            <a:r>
              <a:rPr lang="zh-CN" altLang="en-US" dirty="0"/>
              <a:t>接口</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36</a:t>
            </a:fld>
            <a:endParaRPr lang="zh-CN" altLang="en-US"/>
          </a:p>
        </p:txBody>
      </p:sp>
    </p:spTree>
    <p:extLst>
      <p:ext uri="{BB962C8B-B14F-4D97-AF65-F5344CB8AC3E}">
        <p14:creationId xmlns:p14="http://schemas.microsoft.com/office/powerpoint/2010/main" val="1066624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37</a:t>
            </a:fld>
            <a:endParaRPr lang="zh-CN" altLang="en-US"/>
          </a:p>
        </p:txBody>
      </p:sp>
    </p:spTree>
    <p:extLst>
      <p:ext uri="{BB962C8B-B14F-4D97-AF65-F5344CB8AC3E}">
        <p14:creationId xmlns:p14="http://schemas.microsoft.com/office/powerpoint/2010/main" val="32428812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38</a:t>
            </a:fld>
            <a:endParaRPr lang="zh-CN" altLang="en-US"/>
          </a:p>
        </p:txBody>
      </p:sp>
    </p:spTree>
    <p:extLst>
      <p:ext uri="{BB962C8B-B14F-4D97-AF65-F5344CB8AC3E}">
        <p14:creationId xmlns:p14="http://schemas.microsoft.com/office/powerpoint/2010/main" val="1815117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39</a:t>
            </a:fld>
            <a:endParaRPr lang="zh-CN" altLang="en-US"/>
          </a:p>
        </p:txBody>
      </p:sp>
    </p:spTree>
    <p:extLst>
      <p:ext uri="{BB962C8B-B14F-4D97-AF65-F5344CB8AC3E}">
        <p14:creationId xmlns:p14="http://schemas.microsoft.com/office/powerpoint/2010/main" val="2009107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SSH</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4</a:t>
            </a:fld>
            <a:endParaRPr lang="zh-CN" altLang="en-US"/>
          </a:p>
        </p:txBody>
      </p:sp>
    </p:spTree>
    <p:extLst>
      <p:ext uri="{BB962C8B-B14F-4D97-AF65-F5344CB8AC3E}">
        <p14:creationId xmlns:p14="http://schemas.microsoft.com/office/powerpoint/2010/main" val="17542709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40</a:t>
            </a:fld>
            <a:endParaRPr lang="zh-CN" altLang="en-US"/>
          </a:p>
        </p:txBody>
      </p:sp>
    </p:spTree>
    <p:extLst>
      <p:ext uri="{BB962C8B-B14F-4D97-AF65-F5344CB8AC3E}">
        <p14:creationId xmlns:p14="http://schemas.microsoft.com/office/powerpoint/2010/main" val="2509384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41</a:t>
            </a:fld>
            <a:endParaRPr lang="zh-CN" altLang="en-US"/>
          </a:p>
        </p:txBody>
      </p:sp>
    </p:spTree>
    <p:extLst>
      <p:ext uri="{BB962C8B-B14F-4D97-AF65-F5344CB8AC3E}">
        <p14:creationId xmlns:p14="http://schemas.microsoft.com/office/powerpoint/2010/main" val="564817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PPT</a:t>
            </a:r>
            <a:r>
              <a:rPr lang="zh-CN" altLang="en-US" dirty="0"/>
              <a:t>作者请关注公众号壹课。</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42</a:t>
            </a:fld>
            <a:endParaRPr lang="zh-CN" altLang="en-US"/>
          </a:p>
        </p:txBody>
      </p:sp>
    </p:spTree>
    <p:extLst>
      <p:ext uri="{BB962C8B-B14F-4D97-AF65-F5344CB8AC3E}">
        <p14:creationId xmlns:p14="http://schemas.microsoft.com/office/powerpoint/2010/main" val="10837139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43</a:t>
            </a:fld>
            <a:endParaRPr lang="zh-CN" altLang="en-US"/>
          </a:p>
        </p:txBody>
      </p:sp>
    </p:spTree>
    <p:extLst>
      <p:ext uri="{BB962C8B-B14F-4D97-AF65-F5344CB8AC3E}">
        <p14:creationId xmlns:p14="http://schemas.microsoft.com/office/powerpoint/2010/main" val="3433953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SSH</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5</a:t>
            </a:fld>
            <a:endParaRPr lang="zh-CN" altLang="en-US"/>
          </a:p>
        </p:txBody>
      </p:sp>
    </p:spTree>
    <p:extLst>
      <p:ext uri="{BB962C8B-B14F-4D97-AF65-F5344CB8AC3E}">
        <p14:creationId xmlns:p14="http://schemas.microsoft.com/office/powerpoint/2010/main" val="1672808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r>
              <a:rPr lang="zh-CN" altLang="zh-CN" sz="1600" kern="1200" dirty="0">
                <a:solidFill>
                  <a:schemeClr val="tx1"/>
                </a:solidFill>
                <a:effectLst/>
                <a:latin typeface="+mn-lt"/>
                <a:ea typeface="+mn-ea"/>
                <a:cs typeface="+mn-cs"/>
              </a:rPr>
              <a:t>相对于计算任务占用资源，运行虚拟机占用资源可以看成是一种浪费</a:t>
            </a:r>
            <a:r>
              <a:rPr lang="zh-CN" altLang="zh-CN" sz="1600" dirty="0">
                <a:effectLst/>
              </a:rPr>
              <a:t> </a:t>
            </a:r>
            <a:endParaRPr lang="en-US" altLang="zh-CN" sz="1600" dirty="0">
              <a:effectLst/>
            </a:endParaRPr>
          </a:p>
          <a:p>
            <a:pPr marL="342900" indent="-342900">
              <a:buAutoNum type="arabicPeriod"/>
            </a:pPr>
            <a:r>
              <a:rPr lang="zh-CN" altLang="zh-CN" sz="1200" kern="1200" dirty="0">
                <a:solidFill>
                  <a:schemeClr val="tx1"/>
                </a:solidFill>
                <a:effectLst/>
                <a:latin typeface="+mn-lt"/>
                <a:ea typeface="+mn-ea"/>
                <a:cs typeface="+mn-cs"/>
              </a:rPr>
              <a:t>技术限制，他们可能无法像大公司一样在物理机器上运行多个相互隔离的虚拟机实例供用户使用，并进行监听与记账收费。并且，小企业或个人的空闲计算资源可能不够充裕，无法支持运行多个虚拟机并同时运行计算任务。</a:t>
            </a:r>
            <a:r>
              <a:rPr lang="zh-CN" altLang="zh-CN" sz="1600" dirty="0">
                <a:effectLst/>
              </a:rPr>
              <a:t> </a:t>
            </a:r>
            <a:endParaRPr lang="en-US" altLang="zh-CN" sz="1600" dirty="0">
              <a:effectLst/>
            </a:endParaRPr>
          </a:p>
          <a:p>
            <a:pPr marL="342900" indent="-342900">
              <a:buAutoNum type="arabicPeriod"/>
            </a:pPr>
            <a:r>
              <a:rPr lang="zh-CN" altLang="zh-CN" sz="1200" kern="1200" dirty="0">
                <a:solidFill>
                  <a:schemeClr val="tx1"/>
                </a:solidFill>
                <a:effectLst/>
                <a:latin typeface="+mn-lt"/>
                <a:ea typeface="+mn-ea"/>
                <a:cs typeface="+mn-cs"/>
              </a:rPr>
              <a:t>面对一个虚拟机实例，需要花费时间精力去学习虚拟机系统的使用。并且，还可能需要在虚拟机上配置代码运行环境。而他们想要的服务，只是上传代码文件到服务器运行，然后得到结果。</a:t>
            </a:r>
            <a:r>
              <a:rPr lang="zh-CN" altLang="zh-CN" sz="1600" dirty="0">
                <a:effectLst/>
              </a:rPr>
              <a:t> </a:t>
            </a:r>
            <a:endParaRPr lang="en-US" altLang="zh-CN" sz="1600" dirty="0">
              <a:effectLst/>
            </a:endParaRPr>
          </a:p>
          <a:p>
            <a:pPr marL="342900" indent="-342900">
              <a:buAutoNum type="arabicPeriod"/>
            </a:pPr>
            <a:endParaRPr lang="en-US" altLang="zh-CN" sz="1600" dirty="0">
              <a:effectLst/>
            </a:endParaRPr>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6</a:t>
            </a:fld>
            <a:endParaRPr lang="zh-CN" altLang="en-US"/>
          </a:p>
        </p:txBody>
      </p:sp>
    </p:spTree>
    <p:extLst>
      <p:ext uri="{BB962C8B-B14F-4D97-AF65-F5344CB8AC3E}">
        <p14:creationId xmlns:p14="http://schemas.microsoft.com/office/powerpoint/2010/main" val="335088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本文设计的基于</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和区块链的隐私保护计算平台，其基本运作流程是：平台在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中运行，用户上传计算任务（代码）到平台。平台令用户代码在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中执行，并得到运行结果以及运行过程信息。而后平台将加密的运行结果和运行信息存入区块链中，区块链可公开访问，用户访问区块链内容以获取运行结果。</a:t>
            </a:r>
          </a:p>
          <a:p>
            <a:r>
              <a:rPr lang="zh-CN" altLang="zh-CN" sz="1200" kern="1200" dirty="0">
                <a:solidFill>
                  <a:schemeClr val="tx1"/>
                </a:solidFill>
                <a:effectLst/>
                <a:latin typeface="+mn-lt"/>
                <a:ea typeface="+mn-ea"/>
                <a:cs typeface="+mn-cs"/>
              </a:rPr>
              <a:t>本文设计的平台，只用在物理机器上运行一个带有在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执行代码的功能的系统，然后在该系统中执行一套程序。这套程序会生成并管理密钥，接收客户端发来的代码，然后执行代码完成计算任务，最后把计算结果以及计算过程信息记录在区块链上。加密算法、散列算法等密码学技术保证了客户端和服务端数据传输的保密性；在</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中执行程序保证了计算任务运行时的保密性；区块链上储存加密后的计算结果和计算过程信息，保证了计算结果的不可篡改性、保密性和匿名性，实现了全程的隐私保护。</a:t>
            </a:r>
          </a:p>
          <a:p>
            <a:r>
              <a:rPr lang="zh-CN" altLang="zh-CN" sz="1200" kern="1200" dirty="0">
                <a:solidFill>
                  <a:schemeClr val="tx1"/>
                </a:solidFill>
                <a:effectLst/>
                <a:latin typeface="+mn-lt"/>
                <a:ea typeface="+mn-ea"/>
                <a:cs typeface="+mn-cs"/>
              </a:rPr>
              <a:t>本文设计的基于</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和区块链的隐私保护计算平台只用在物理机器上运行一个操作系统，不会有运行多个虚拟机占用过多资源的情况。并且，运行本文提出计算平台的技术门槛和开销，相比运行上述云计算服务平台要低。此外，用密码学技术、</a:t>
            </a:r>
            <a:r>
              <a:rPr lang="en-US" altLang="zh-CN" sz="1200" kern="1200" dirty="0">
                <a:solidFill>
                  <a:schemeClr val="tx1"/>
                </a:solidFill>
                <a:effectLst/>
                <a:latin typeface="+mn-lt"/>
                <a:ea typeface="+mn-ea"/>
                <a:cs typeface="+mn-cs"/>
              </a:rPr>
              <a:t>TEE</a:t>
            </a:r>
            <a:r>
              <a:rPr lang="zh-CN" altLang="zh-CN" sz="1200" kern="1200" dirty="0">
                <a:solidFill>
                  <a:schemeClr val="tx1"/>
                </a:solidFill>
                <a:effectLst/>
                <a:latin typeface="+mn-lt"/>
                <a:ea typeface="+mn-ea"/>
                <a:cs typeface="+mn-cs"/>
              </a:rPr>
              <a:t>和区块链实现的全程隐私保护，可以让用户足够信任。而用户需要做的只是通过</a:t>
            </a:r>
            <a:r>
              <a:rPr lang="en-US" altLang="zh-CN" sz="1200" kern="1200" dirty="0">
                <a:solidFill>
                  <a:schemeClr val="tx1"/>
                </a:solidFill>
                <a:effectLst/>
                <a:latin typeface="+mn-lt"/>
                <a:ea typeface="+mn-ea"/>
                <a:cs typeface="+mn-cs"/>
              </a:rPr>
              <a:t>HTTP</a:t>
            </a:r>
            <a:r>
              <a:rPr lang="en-US" altLang="zh-CN" sz="1200" kern="1200" baseline="300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请求与计算平台进行交互，无需操作一个完整的系统。可见，本文设计的计算平台改善了前述云计算服务平台存在的缺点。</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7</a:t>
            </a:fld>
            <a:endParaRPr lang="zh-CN" altLang="en-US"/>
          </a:p>
        </p:txBody>
      </p:sp>
    </p:spTree>
    <p:extLst>
      <p:ext uri="{BB962C8B-B14F-4D97-AF65-F5344CB8AC3E}">
        <p14:creationId xmlns:p14="http://schemas.microsoft.com/office/powerpoint/2010/main" val="315676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8</a:t>
            </a:fld>
            <a:endParaRPr lang="zh-CN" altLang="en-US"/>
          </a:p>
        </p:txBody>
      </p:sp>
    </p:spTree>
    <p:extLst>
      <p:ext uri="{BB962C8B-B14F-4D97-AF65-F5344CB8AC3E}">
        <p14:creationId xmlns:p14="http://schemas.microsoft.com/office/powerpoint/2010/main" val="190167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9</a:t>
            </a:fld>
            <a:endParaRPr lang="zh-CN" altLang="en-US"/>
          </a:p>
        </p:txBody>
      </p:sp>
    </p:spTree>
    <p:extLst>
      <p:ext uri="{BB962C8B-B14F-4D97-AF65-F5344CB8AC3E}">
        <p14:creationId xmlns:p14="http://schemas.microsoft.com/office/powerpoint/2010/main" val="1341979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1D6EFD-F0A0-F541-B7C5-15A4A2BDF888}" type="datetime1">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FD04DF-9CFA-A849-86DC-1EBC58BE19B2}" type="datetime1">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3787F98-10EF-6A4D-B609-7CE13CDD2AE0}" type="datetime1">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7C8FBF-1D5C-804A-8249-41B031E18E73}" type="datetime1">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F99763-0D8B-4945-A803-05F32A351466}" type="datetime1">
              <a:rPr lang="zh-CN" altLang="en-US" smtClean="0"/>
              <a:t>2021/5/10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E938BD-F3EE-D041-95CD-6B0407B8E99F}" type="datetime1">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FB0F347-F5DD-7341-A428-ADB0C81D10CD}" type="datetime1">
              <a:rPr lang="zh-CN" altLang="en-US" smtClean="0"/>
              <a:t>2021/5/10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526CE7-FCED-0941-8612-7A1196902556}" type="datetime1">
              <a:rPr lang="zh-CN" altLang="en-US" smtClean="0"/>
              <a:t>2021/5/10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F4D05-5F73-AB44-B1E8-40615B4D4D6D}" type="datetime1">
              <a:rPr lang="zh-CN" altLang="en-US" smtClean="0"/>
              <a:t>2021/5/10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A9AD62-CE49-BB49-8305-F2D5C0B05680}" type="datetime1">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A9A53E6-5374-714F-AD29-48440BF5A17F}" type="datetime1">
              <a:rPr lang="zh-CN" altLang="en-US" smtClean="0"/>
              <a:t>2021/5/10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327BA-5428-BB4E-B7AF-A9F9680CF7B9}" type="datetime1">
              <a:rPr lang="zh-CN" altLang="en-US" smtClean="0"/>
              <a:t>2021/5/10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b="1">
                <a:solidFill>
                  <a:schemeClr val="tx1">
                    <a:tint val="75000"/>
                  </a:schemeClr>
                </a:solidFill>
              </a:defRPr>
            </a:lvl1pPr>
          </a:lstStyle>
          <a:p>
            <a:fld id="{01635508-54A0-4FB0-A4C5-6467DE85E92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980992B-A486-430C-A180-2758E93E29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p:blipFill>
        <p:spPr>
          <a:xfrm>
            <a:off x="15050" y="5223309"/>
            <a:ext cx="5870824" cy="1634689"/>
          </a:xfrm>
          <a:prstGeom prst="rect">
            <a:avLst/>
          </a:prstGeom>
        </p:spPr>
      </p:pic>
      <p:grpSp>
        <p:nvGrpSpPr>
          <p:cNvPr id="2" name="组合 1"/>
          <p:cNvGrpSpPr/>
          <p:nvPr/>
        </p:nvGrpSpPr>
        <p:grpSpPr>
          <a:xfrm>
            <a:off x="4705866" y="0"/>
            <a:ext cx="2780268" cy="3063728"/>
            <a:chOff x="4705866" y="0"/>
            <a:chExt cx="2780268" cy="3063728"/>
          </a:xfrm>
        </p:grpSpPr>
        <p:sp>
          <p:nvSpPr>
            <p:cNvPr id="28" name="任意多边形 27"/>
            <p:cNvSpPr/>
            <p:nvPr/>
          </p:nvSpPr>
          <p:spPr>
            <a:xfrm>
              <a:off x="4705866" y="0"/>
              <a:ext cx="2780268" cy="3063728"/>
            </a:xfrm>
            <a:custGeom>
              <a:avLst/>
              <a:gdLst>
                <a:gd name="connsiteX0" fmla="*/ 0 w 2780268"/>
                <a:gd name="connsiteY0" fmla="*/ 0 h 3063728"/>
                <a:gd name="connsiteX1" fmla="*/ 2780268 w 2780268"/>
                <a:gd name="connsiteY1" fmla="*/ 0 h 3063728"/>
                <a:gd name="connsiteX2" fmla="*/ 2780268 w 2780268"/>
                <a:gd name="connsiteY2" fmla="*/ 1673594 h 3063728"/>
                <a:gd name="connsiteX3" fmla="*/ 1390134 w 2780268"/>
                <a:gd name="connsiteY3" fmla="*/ 3063728 h 3063728"/>
                <a:gd name="connsiteX4" fmla="*/ 0 w 2780268"/>
                <a:gd name="connsiteY4" fmla="*/ 1673594 h 3063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268" h="3063728">
                  <a:moveTo>
                    <a:pt x="0" y="0"/>
                  </a:moveTo>
                  <a:lnTo>
                    <a:pt x="2780268" y="0"/>
                  </a:lnTo>
                  <a:lnTo>
                    <a:pt x="2780268" y="1673594"/>
                  </a:lnTo>
                  <a:cubicBezTo>
                    <a:pt x="2780268" y="2441344"/>
                    <a:pt x="2157884" y="3063728"/>
                    <a:pt x="1390134" y="3063728"/>
                  </a:cubicBezTo>
                  <a:cubicBezTo>
                    <a:pt x="622384" y="3063728"/>
                    <a:pt x="0" y="2441344"/>
                    <a:pt x="0" y="1673594"/>
                  </a:cubicBezTo>
                  <a:close/>
                </a:path>
              </a:pathLst>
            </a:cu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875891" y="408799"/>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矩形 13"/>
          <p:cNvSpPr/>
          <p:nvPr/>
        </p:nvSpPr>
        <p:spPr>
          <a:xfrm>
            <a:off x="0" y="5223310"/>
            <a:ext cx="12192000" cy="1634689"/>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053673"/>
            <a:ext cx="12192000" cy="7710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461863" y="3062784"/>
            <a:ext cx="7267246" cy="1754326"/>
          </a:xfrm>
          <a:prstGeom prst="rect">
            <a:avLst/>
          </a:prstGeom>
          <a:noFill/>
        </p:spPr>
        <p:txBody>
          <a:bodyPr wrap="square" rtlCol="0">
            <a:spAutoFit/>
          </a:bodyPr>
          <a:lstStyle/>
          <a:p>
            <a:pPr algn="ctr"/>
            <a:r>
              <a:rPr lang="zh-CN" altLang="en-US" sz="5400" b="1" dirty="0">
                <a:solidFill>
                  <a:srgbClr val="014924"/>
                </a:solidFill>
                <a:latin typeface="微软雅黑" panose="020B0503020204020204" pitchFamily="34" charset="-122"/>
                <a:ea typeface="微软雅黑" panose="020B0503020204020204" pitchFamily="34" charset="-122"/>
              </a:rPr>
              <a:t>基于</a:t>
            </a:r>
            <a:r>
              <a:rPr lang="en-US" altLang="zh-CN" sz="5400" b="1" dirty="0">
                <a:solidFill>
                  <a:srgbClr val="014924"/>
                </a:solidFill>
                <a:latin typeface="微软雅黑" panose="020B0503020204020204" pitchFamily="34" charset="-122"/>
                <a:ea typeface="微软雅黑" panose="020B0503020204020204" pitchFamily="34" charset="-122"/>
              </a:rPr>
              <a:t>TEE</a:t>
            </a:r>
            <a:r>
              <a:rPr lang="zh-CN" altLang="en-US" sz="5400" b="1" dirty="0">
                <a:solidFill>
                  <a:srgbClr val="014924"/>
                </a:solidFill>
                <a:latin typeface="微软雅黑" panose="020B0503020204020204" pitchFamily="34" charset="-122"/>
                <a:ea typeface="微软雅黑" panose="020B0503020204020204" pitchFamily="34" charset="-122"/>
              </a:rPr>
              <a:t>和区块链的</a:t>
            </a:r>
            <a:endParaRPr lang="en-US" altLang="zh-CN" sz="5400" b="1" dirty="0">
              <a:solidFill>
                <a:srgbClr val="014924"/>
              </a:solidFill>
              <a:latin typeface="微软雅黑" panose="020B0503020204020204" pitchFamily="34" charset="-122"/>
              <a:ea typeface="微软雅黑" panose="020B0503020204020204" pitchFamily="34" charset="-122"/>
            </a:endParaRPr>
          </a:p>
          <a:p>
            <a:pPr algn="ctr"/>
            <a:r>
              <a:rPr lang="zh-CN" altLang="en-US" sz="5400" b="1" dirty="0">
                <a:solidFill>
                  <a:srgbClr val="014924"/>
                </a:solidFill>
                <a:latin typeface="微软雅黑" panose="020B0503020204020204" pitchFamily="34" charset="-122"/>
                <a:ea typeface="微软雅黑" panose="020B0503020204020204" pitchFamily="34" charset="-122"/>
              </a:rPr>
              <a:t>隐私保护计算平台</a:t>
            </a:r>
          </a:p>
        </p:txBody>
      </p:sp>
      <p:sp>
        <p:nvSpPr>
          <p:cNvPr id="19" name="文本框 18"/>
          <p:cNvSpPr txBox="1"/>
          <p:nvPr/>
        </p:nvSpPr>
        <p:spPr>
          <a:xfrm>
            <a:off x="880232" y="5804729"/>
            <a:ext cx="263894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院系：计算机学院 </a:t>
            </a:r>
          </a:p>
        </p:txBody>
      </p:sp>
      <p:sp>
        <p:nvSpPr>
          <p:cNvPr id="20" name="文本框 19"/>
          <p:cNvSpPr txBox="1"/>
          <p:nvPr/>
        </p:nvSpPr>
        <p:spPr>
          <a:xfrm>
            <a:off x="3662428" y="5804729"/>
            <a:ext cx="210990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专业：软件工程</a:t>
            </a:r>
          </a:p>
        </p:txBody>
      </p:sp>
      <p:sp>
        <p:nvSpPr>
          <p:cNvPr id="21" name="文本框 20"/>
          <p:cNvSpPr txBox="1"/>
          <p:nvPr/>
        </p:nvSpPr>
        <p:spPr>
          <a:xfrm>
            <a:off x="6029122" y="5804535"/>
            <a:ext cx="21386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答辩人：王明业</a:t>
            </a:r>
          </a:p>
        </p:txBody>
      </p:sp>
      <p:sp>
        <p:nvSpPr>
          <p:cNvPr id="22" name="文本框 21"/>
          <p:cNvSpPr txBox="1"/>
          <p:nvPr/>
        </p:nvSpPr>
        <p:spPr>
          <a:xfrm>
            <a:off x="8471338" y="5804535"/>
            <a:ext cx="322055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指导老师：郑子彬、陈武辉</a:t>
            </a:r>
          </a:p>
        </p:txBody>
      </p:sp>
      <p:pic>
        <p:nvPicPr>
          <p:cNvPr id="6" name="图片 5">
            <a:extLst>
              <a:ext uri="{FF2B5EF4-FFF2-40B4-BE49-F238E27FC236}">
                <a16:creationId xmlns:a16="http://schemas.microsoft.com/office/drawing/2014/main" id="{D4808FC5-E707-48A2-A3B9-F4CE190D5E4C}"/>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14939" y="650634"/>
            <a:ext cx="1936392" cy="19308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10</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7297767"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TEE</a:t>
            </a:r>
            <a:r>
              <a:rPr lang="zh-CN" altLang="en-US" sz="2400" dirty="0">
                <a:latin typeface="微软雅黑" panose="020B0503020204020204" pitchFamily="34" charset="-122"/>
                <a:ea typeface="微软雅黑" panose="020B0503020204020204" pitchFamily="34" charset="-122"/>
              </a:rPr>
              <a:t>工具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Intel Software Guard Extensions (SGX) </a:t>
            </a:r>
          </a:p>
        </p:txBody>
      </p:sp>
      <p:sp>
        <p:nvSpPr>
          <p:cNvPr id="21" name="矩形 20">
            <a:extLst>
              <a:ext uri="{FF2B5EF4-FFF2-40B4-BE49-F238E27FC236}">
                <a16:creationId xmlns:a16="http://schemas.microsoft.com/office/drawing/2014/main" id="{17EB8992-B14E-864D-BCFD-4B5CE5504A97}"/>
              </a:ext>
            </a:extLst>
          </p:cNvPr>
          <p:cNvSpPr/>
          <p:nvPr/>
        </p:nvSpPr>
        <p:spPr>
          <a:xfrm>
            <a:off x="533400" y="1893862"/>
            <a:ext cx="9418122" cy="1422890"/>
          </a:xfrm>
          <a:prstGeom prst="rect">
            <a:avLst/>
          </a:prstGeom>
        </p:spPr>
        <p:txBody>
          <a:bodyPr wrap="square">
            <a:spAutoFit/>
          </a:bodyPr>
          <a:lstStyle/>
          <a:p>
            <a:pPr marL="457200" indent="-457200" defTabSz="914377">
              <a:lnSpc>
                <a:spcPct val="150000"/>
              </a:lnSpc>
              <a:buFontTx/>
              <a:buChar char="-"/>
            </a:pPr>
            <a:r>
              <a:rPr lang="en" altLang="zh-CN" sz="2000" dirty="0">
                <a:solidFill>
                  <a:prstClr val="black"/>
                </a:solidFill>
                <a:latin typeface="Microsoft YaHei" panose="020B0503020204020204" pitchFamily="34" charset="-122"/>
                <a:ea typeface="Microsoft YaHei" panose="020B0503020204020204" pitchFamily="34" charset="-122"/>
              </a:rPr>
              <a:t>Intel SGX</a:t>
            </a:r>
            <a:r>
              <a:rPr lang="zh-CN" altLang="en-US" sz="2000" dirty="0">
                <a:solidFill>
                  <a:prstClr val="black"/>
                </a:solidFill>
                <a:latin typeface="Microsoft YaHei" panose="020B0503020204020204" pitchFamily="34" charset="-122"/>
                <a:ea typeface="Microsoft YaHei" panose="020B0503020204020204" pitchFamily="34" charset="-122"/>
              </a:rPr>
              <a:t>可以在</a:t>
            </a:r>
            <a:r>
              <a:rPr lang="en" altLang="zh-CN" sz="2000" dirty="0">
                <a:solidFill>
                  <a:prstClr val="black"/>
                </a:solidFill>
                <a:latin typeface="Microsoft YaHei" panose="020B0503020204020204" pitchFamily="34" charset="-122"/>
                <a:ea typeface="Microsoft YaHei" panose="020B0503020204020204" pitchFamily="34" charset="-122"/>
              </a:rPr>
              <a:t>CPU</a:t>
            </a:r>
            <a:r>
              <a:rPr lang="zh-CN" altLang="en" sz="2000" dirty="0">
                <a:solidFill>
                  <a:prstClr val="black"/>
                </a:solidFill>
                <a:latin typeface="Microsoft YaHei" panose="020B0503020204020204" pitchFamily="34" charset="-122"/>
                <a:ea typeface="Microsoft YaHei" panose="020B0503020204020204" pitchFamily="34" charset="-122"/>
              </a:rPr>
              <a:t>、</a:t>
            </a:r>
            <a:r>
              <a:rPr lang="zh-CN" altLang="en-US" sz="2000" dirty="0">
                <a:solidFill>
                  <a:prstClr val="black"/>
                </a:solidFill>
                <a:latin typeface="Microsoft YaHei" panose="020B0503020204020204" pitchFamily="34" charset="-122"/>
                <a:ea typeface="Microsoft YaHei" panose="020B0503020204020204" pitchFamily="34" charset="-122"/>
              </a:rPr>
              <a:t>缓存和内存中划分出安全区；</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比较底层，使用</a:t>
            </a:r>
            <a:r>
              <a:rPr lang="en" altLang="zh-CN" sz="2000" dirty="0">
                <a:solidFill>
                  <a:prstClr val="black"/>
                </a:solidFill>
                <a:latin typeface="Microsoft YaHei" panose="020B0503020204020204" pitchFamily="34" charset="-122"/>
                <a:ea typeface="Microsoft YaHei" panose="020B0503020204020204" pitchFamily="34" charset="-122"/>
              </a:rPr>
              <a:t>Intel SGX</a:t>
            </a:r>
            <a:r>
              <a:rPr lang="zh-CN" altLang="en-US" sz="2000" dirty="0">
                <a:solidFill>
                  <a:prstClr val="black"/>
                </a:solidFill>
                <a:latin typeface="Microsoft YaHei" panose="020B0503020204020204" pitchFamily="34" charset="-122"/>
                <a:ea typeface="Microsoft YaHei" panose="020B0503020204020204" pitchFamily="34" charset="-122"/>
              </a:rPr>
              <a:t>的</a:t>
            </a:r>
            <a:r>
              <a:rPr lang="en" altLang="zh-CN" sz="2000" dirty="0">
                <a:solidFill>
                  <a:prstClr val="black"/>
                </a:solidFill>
                <a:latin typeface="Microsoft YaHei" panose="020B0503020204020204" pitchFamily="34" charset="-122"/>
                <a:ea typeface="Microsoft YaHei" panose="020B0503020204020204" pitchFamily="34" charset="-122"/>
              </a:rPr>
              <a:t>SDK</a:t>
            </a:r>
            <a:r>
              <a:rPr lang="zh-CN" altLang="en-US" sz="2000" dirty="0">
                <a:solidFill>
                  <a:prstClr val="black"/>
                </a:solidFill>
                <a:latin typeface="Microsoft YaHei" panose="020B0503020204020204" pitchFamily="34" charset="-122"/>
                <a:ea typeface="Microsoft YaHei" panose="020B0503020204020204" pitchFamily="34" charset="-122"/>
              </a:rPr>
              <a:t>开发程序，过程非常繁琐。需要花费大量时间学习相关接口、编程模型以及</a:t>
            </a:r>
            <a:r>
              <a:rPr lang="en" altLang="zh-CN" sz="2000" dirty="0">
                <a:solidFill>
                  <a:prstClr val="black"/>
                </a:solidFill>
                <a:latin typeface="Microsoft YaHei" panose="020B0503020204020204" pitchFamily="34" charset="-122"/>
                <a:ea typeface="Microsoft YaHei" panose="020B0503020204020204" pitchFamily="34" charset="-122"/>
              </a:rPr>
              <a:t>SGX SDK</a:t>
            </a:r>
            <a:r>
              <a:rPr lang="zh-CN" altLang="en-US" sz="2000" dirty="0">
                <a:solidFill>
                  <a:prstClr val="black"/>
                </a:solidFill>
                <a:latin typeface="Microsoft YaHei" panose="020B0503020204020204" pitchFamily="34" charset="-122"/>
                <a:ea typeface="Microsoft YaHei" panose="020B0503020204020204" pitchFamily="34" charset="-122"/>
              </a:rPr>
              <a:t>的编译系统；</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8C9D85DF-A458-6040-B52E-F53E0D7003E4}"/>
              </a:ext>
            </a:extLst>
          </p:cNvPr>
          <p:cNvPicPr>
            <a:picLocks noChangeAspect="1"/>
          </p:cNvPicPr>
          <p:nvPr/>
        </p:nvPicPr>
        <p:blipFill>
          <a:blip r:embed="rId4"/>
          <a:stretch>
            <a:fillRect/>
          </a:stretch>
        </p:blipFill>
        <p:spPr>
          <a:xfrm>
            <a:off x="644070" y="3385279"/>
            <a:ext cx="8427710" cy="3336196"/>
          </a:xfrm>
          <a:prstGeom prst="rect">
            <a:avLst/>
          </a:prstGeom>
        </p:spPr>
      </p:pic>
    </p:spTree>
    <p:extLst>
      <p:ext uri="{BB962C8B-B14F-4D97-AF65-F5344CB8AC3E}">
        <p14:creationId xmlns:p14="http://schemas.microsoft.com/office/powerpoint/2010/main" val="427270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11</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2749471"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TEE</a:t>
            </a:r>
            <a:r>
              <a:rPr lang="zh-CN" altLang="en-US" sz="2400" dirty="0">
                <a:latin typeface="微软雅黑" panose="020B0503020204020204" pitchFamily="34" charset="-122"/>
                <a:ea typeface="微软雅黑" panose="020B0503020204020204" pitchFamily="34" charset="-122"/>
              </a:rPr>
              <a:t>工具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Occlum</a:t>
            </a:r>
            <a:endParaRPr lang="en-US" altLang="zh-CN"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7EB8992-B14E-864D-BCFD-4B5CE5504A97}"/>
              </a:ext>
            </a:extLst>
          </p:cNvPr>
          <p:cNvSpPr/>
          <p:nvPr/>
        </p:nvSpPr>
        <p:spPr>
          <a:xfrm>
            <a:off x="533399" y="1893862"/>
            <a:ext cx="6876803" cy="2346220"/>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一个封装了</a:t>
            </a:r>
            <a:r>
              <a:rPr lang="en-US" altLang="zh-CN" sz="2000" dirty="0">
                <a:solidFill>
                  <a:prstClr val="black"/>
                </a:solidFill>
                <a:latin typeface="Microsoft YaHei" panose="020B0503020204020204" pitchFamily="34" charset="-122"/>
                <a:ea typeface="Microsoft YaHei" panose="020B0503020204020204" pitchFamily="34" charset="-122"/>
              </a:rPr>
              <a:t>Intel SGX</a:t>
            </a:r>
            <a:r>
              <a:rPr lang="zh-CN" altLang="en-US" sz="2000" dirty="0">
                <a:solidFill>
                  <a:prstClr val="black"/>
                </a:solidFill>
                <a:latin typeface="Microsoft YaHei" panose="020B0503020204020204" pitchFamily="34" charset="-122"/>
                <a:ea typeface="Microsoft YaHei" panose="020B0503020204020204" pitchFamily="34" charset="-122"/>
              </a:rPr>
              <a:t>的内存安全、多进程的库操作系统；</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不用编写额外</a:t>
            </a:r>
            <a:r>
              <a:rPr lang="en" altLang="zh-CN" sz="2000" dirty="0">
                <a:solidFill>
                  <a:prstClr val="black"/>
                </a:solidFill>
                <a:latin typeface="Microsoft YaHei" panose="020B0503020204020204" pitchFamily="34" charset="-122"/>
                <a:ea typeface="Microsoft YaHei" panose="020B0503020204020204" pitchFamily="34" charset="-122"/>
              </a:rPr>
              <a:t>SGX</a:t>
            </a:r>
            <a:r>
              <a:rPr lang="zh-CN" altLang="en-US" sz="2000" dirty="0">
                <a:solidFill>
                  <a:prstClr val="black"/>
                </a:solidFill>
                <a:latin typeface="Microsoft YaHei" panose="020B0503020204020204" pitchFamily="34" charset="-122"/>
                <a:ea typeface="Microsoft YaHei" panose="020B0503020204020204" pitchFamily="34" charset="-122"/>
              </a:rPr>
              <a:t>代码，</a:t>
            </a:r>
            <a:r>
              <a:rPr lang="en-US" altLang="zh-CN" sz="2000" dirty="0" err="1">
                <a:solidFill>
                  <a:prstClr val="black"/>
                </a:solidFill>
                <a:latin typeface="Microsoft YaHei" panose="020B0503020204020204" pitchFamily="34" charset="-122"/>
                <a:ea typeface="Microsoft YaHei" panose="020B0503020204020204" pitchFamily="34" charset="-122"/>
              </a:rPr>
              <a:t>Occlum</a:t>
            </a:r>
            <a:r>
              <a:rPr lang="zh-CN" altLang="en-US" sz="2000" dirty="0">
                <a:solidFill>
                  <a:prstClr val="black"/>
                </a:solidFill>
                <a:latin typeface="Microsoft YaHei" panose="020B0503020204020204" pitchFamily="34" charset="-122"/>
                <a:ea typeface="Microsoft YaHei" panose="020B0503020204020204" pitchFamily="34" charset="-122"/>
              </a:rPr>
              <a:t>的</a:t>
            </a:r>
            <a:r>
              <a:rPr lang="en" altLang="zh-CN" sz="2000" dirty="0">
                <a:solidFill>
                  <a:prstClr val="black"/>
                </a:solidFill>
                <a:latin typeface="Microsoft YaHei" panose="020B0503020204020204" pitchFamily="34" charset="-122"/>
                <a:ea typeface="Microsoft YaHei" panose="020B0503020204020204" pitchFamily="34" charset="-122"/>
              </a:rPr>
              <a:t>shell</a:t>
            </a:r>
            <a:r>
              <a:rPr lang="zh-CN" altLang="en-US" sz="2000" dirty="0">
                <a:solidFill>
                  <a:prstClr val="black"/>
                </a:solidFill>
                <a:latin typeface="Microsoft YaHei" panose="020B0503020204020204" pitchFamily="34" charset="-122"/>
                <a:ea typeface="Microsoft YaHei" panose="020B0503020204020204" pitchFamily="34" charset="-122"/>
              </a:rPr>
              <a:t>命令就可以使代码文件在</a:t>
            </a:r>
            <a:r>
              <a:rPr lang="en" altLang="zh-CN" sz="2000" dirty="0">
                <a:solidFill>
                  <a:prstClr val="black"/>
                </a:solidFill>
                <a:latin typeface="Microsoft YaHei" panose="020B0503020204020204" pitchFamily="34" charset="-122"/>
                <a:ea typeface="Microsoft YaHei" panose="020B0503020204020204" pitchFamily="34" charset="-122"/>
              </a:rPr>
              <a:t>SGX</a:t>
            </a:r>
            <a:r>
              <a:rPr lang="zh-CN" altLang="en-US" sz="2000" dirty="0">
                <a:solidFill>
                  <a:prstClr val="black"/>
                </a:solidFill>
                <a:latin typeface="Microsoft YaHei" panose="020B0503020204020204" pitchFamily="34" charset="-122"/>
                <a:ea typeface="Microsoft YaHei" panose="020B0503020204020204" pitchFamily="34" charset="-122"/>
              </a:rPr>
              <a:t>保护下运行，即在</a:t>
            </a:r>
            <a:r>
              <a:rPr lang="en" altLang="zh-CN" sz="2000" dirty="0">
                <a:solidFill>
                  <a:prstClr val="black"/>
                </a:solidFill>
                <a:latin typeface="Microsoft YaHei" panose="020B0503020204020204" pitchFamily="34" charset="-122"/>
                <a:ea typeface="Microsoft YaHei" panose="020B0503020204020204" pitchFamily="34" charset="-122"/>
              </a:rPr>
              <a:t>TEE</a:t>
            </a:r>
            <a:r>
              <a:rPr lang="zh-CN" altLang="en-US" sz="2000" dirty="0">
                <a:solidFill>
                  <a:prstClr val="black"/>
                </a:solidFill>
                <a:latin typeface="Microsoft YaHei" panose="020B0503020204020204" pitchFamily="34" charset="-122"/>
                <a:ea typeface="Microsoft YaHei" panose="020B0503020204020204" pitchFamily="34" charset="-122"/>
              </a:rPr>
              <a:t>中运行；</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支持运行多种编程语言，包括</a:t>
            </a:r>
            <a:r>
              <a:rPr lang="en-US" altLang="zh-CN" sz="2000" dirty="0">
                <a:solidFill>
                  <a:prstClr val="black"/>
                </a:solidFill>
                <a:latin typeface="Microsoft YaHei" panose="020B0503020204020204" pitchFamily="34" charset="-122"/>
                <a:ea typeface="Microsoft YaHei" panose="020B0503020204020204" pitchFamily="34" charset="-122"/>
              </a:rPr>
              <a:t>C/C++</a:t>
            </a:r>
            <a:r>
              <a:rPr lang="zh-CN" altLang="en-US" sz="2000" dirty="0">
                <a:solidFill>
                  <a:prstClr val="black"/>
                </a:solidFill>
                <a:latin typeface="Microsoft YaHei" panose="020B0503020204020204" pitchFamily="34" charset="-122"/>
                <a:ea typeface="Microsoft YaHei" panose="020B0503020204020204" pitchFamily="34" charset="-122"/>
              </a:rPr>
              <a:t>、</a:t>
            </a:r>
            <a:r>
              <a:rPr lang="en-US" altLang="zh-CN" sz="2000" dirty="0">
                <a:solidFill>
                  <a:prstClr val="black"/>
                </a:solidFill>
                <a:latin typeface="Microsoft YaHei" panose="020B0503020204020204" pitchFamily="34" charset="-122"/>
                <a:ea typeface="Microsoft YaHei" panose="020B0503020204020204" pitchFamily="34" charset="-122"/>
              </a:rPr>
              <a:t>Python</a:t>
            </a:r>
            <a:r>
              <a:rPr lang="zh-CN" altLang="en-US" sz="2000" dirty="0">
                <a:solidFill>
                  <a:prstClr val="black"/>
                </a:solidFill>
                <a:latin typeface="Microsoft YaHei" panose="020B0503020204020204" pitchFamily="34" charset="-122"/>
                <a:ea typeface="Microsoft YaHei" panose="020B0503020204020204" pitchFamily="34" charset="-122"/>
              </a:rPr>
              <a:t>、</a:t>
            </a:r>
            <a:r>
              <a:rPr lang="en-US" altLang="zh-CN" sz="2000" dirty="0">
                <a:solidFill>
                  <a:prstClr val="black"/>
                </a:solidFill>
                <a:latin typeface="Microsoft YaHei" panose="020B0503020204020204" pitchFamily="34" charset="-122"/>
                <a:ea typeface="Microsoft YaHei" panose="020B0503020204020204" pitchFamily="34" charset="-122"/>
              </a:rPr>
              <a:t>Go</a:t>
            </a:r>
            <a:r>
              <a:rPr lang="zh-CN" altLang="en-US" sz="2000" dirty="0">
                <a:solidFill>
                  <a:prstClr val="black"/>
                </a:solidFill>
                <a:latin typeface="Microsoft YaHei" panose="020B0503020204020204" pitchFamily="34" charset="-122"/>
                <a:ea typeface="Microsoft YaHei" panose="020B0503020204020204" pitchFamily="34" charset="-122"/>
              </a:rPr>
              <a:t>和</a:t>
            </a:r>
            <a:r>
              <a:rPr lang="en-US" altLang="zh-CN" sz="2000" dirty="0">
                <a:solidFill>
                  <a:prstClr val="black"/>
                </a:solidFill>
                <a:latin typeface="Microsoft YaHei" panose="020B0503020204020204" pitchFamily="34" charset="-122"/>
                <a:ea typeface="Microsoft YaHei" panose="020B0503020204020204" pitchFamily="34" charset="-122"/>
              </a:rPr>
              <a:t>Java</a:t>
            </a:r>
            <a:r>
              <a:rPr lang="zh-CN" altLang="en-US" sz="2000" dirty="0">
                <a:solidFill>
                  <a:prstClr val="black"/>
                </a:solidFill>
                <a:latin typeface="Microsoft YaHei" panose="020B0503020204020204" pitchFamily="34" charset="-122"/>
                <a:ea typeface="Microsoft YaHei" panose="020B0503020204020204" pitchFamily="34" charset="-122"/>
              </a:rPr>
              <a:t>；</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16" name="图片 15">
            <a:extLst>
              <a:ext uri="{FF2B5EF4-FFF2-40B4-BE49-F238E27FC236}">
                <a16:creationId xmlns:a16="http://schemas.microsoft.com/office/drawing/2014/main" id="{AF643EBA-A353-9B4C-9801-3802E9CCBB0B}"/>
              </a:ext>
            </a:extLst>
          </p:cNvPr>
          <p:cNvPicPr/>
          <p:nvPr/>
        </p:nvPicPr>
        <p:blipFill rotWithShape="1">
          <a:blip r:embed="rId4"/>
          <a:srcRect l="2516" t="2281" r="2537" b="2480"/>
          <a:stretch/>
        </p:blipFill>
        <p:spPr bwMode="auto">
          <a:xfrm>
            <a:off x="7756956" y="1515380"/>
            <a:ext cx="4241339" cy="4804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712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12</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110799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区块链</a:t>
            </a:r>
            <a:endParaRPr lang="en-US" altLang="zh-CN"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7EB8992-B14E-864D-BCFD-4B5CE5504A97}"/>
              </a:ext>
            </a:extLst>
          </p:cNvPr>
          <p:cNvSpPr/>
          <p:nvPr/>
        </p:nvSpPr>
        <p:spPr>
          <a:xfrm>
            <a:off x="533399" y="1893862"/>
            <a:ext cx="10296897" cy="2346220"/>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按照时间顺序将数据区块用类似链表的方式组成的数据结构；</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每个区块一般包含：索引、时间戳、交易数据（可以是任何想储存在区块上的数据）、校验和前一个区块的散列；</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本平台在代码中自行实现一个适用本平台需求的区块链；</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链只会在服务端增长，省去了工作量证明机制和校验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17" name="图片 16">
            <a:extLst>
              <a:ext uri="{FF2B5EF4-FFF2-40B4-BE49-F238E27FC236}">
                <a16:creationId xmlns:a16="http://schemas.microsoft.com/office/drawing/2014/main" id="{A6D1DD2A-843A-0845-ACD6-979FDC23FE59}"/>
              </a:ext>
            </a:extLst>
          </p:cNvPr>
          <p:cNvPicPr/>
          <p:nvPr/>
        </p:nvPicPr>
        <p:blipFill>
          <a:blip r:embed="rId4">
            <a:extLst>
              <a:ext uri="{28A0092B-C50C-407E-A947-70E740481C1C}">
                <a14:useLocalDpi xmlns:a14="http://schemas.microsoft.com/office/drawing/2010/main" val="0"/>
              </a:ext>
            </a:extLst>
          </a:blip>
          <a:stretch>
            <a:fillRect/>
          </a:stretch>
        </p:blipFill>
        <p:spPr>
          <a:xfrm>
            <a:off x="644070" y="4116074"/>
            <a:ext cx="6991764" cy="2741925"/>
          </a:xfrm>
          <a:prstGeom prst="rect">
            <a:avLst/>
          </a:prstGeom>
        </p:spPr>
      </p:pic>
    </p:spTree>
    <p:extLst>
      <p:ext uri="{BB962C8B-B14F-4D97-AF65-F5344CB8AC3E}">
        <p14:creationId xmlns:p14="http://schemas.microsoft.com/office/powerpoint/2010/main" val="171444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13</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1889166"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密码学技术</a:t>
            </a:r>
          </a:p>
          <a:p>
            <a:endParaRPr lang="en-US" altLang="zh-CN"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7EB8992-B14E-864D-BCFD-4B5CE5504A97}"/>
              </a:ext>
            </a:extLst>
          </p:cNvPr>
          <p:cNvSpPr/>
          <p:nvPr/>
        </p:nvSpPr>
        <p:spPr>
          <a:xfrm>
            <a:off x="533399" y="1893862"/>
            <a:ext cx="6876803" cy="1422890"/>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非对称加密算法</a:t>
            </a:r>
            <a:r>
              <a:rPr lang="en-US" altLang="zh-CN" sz="2000" dirty="0">
                <a:solidFill>
                  <a:prstClr val="black"/>
                </a:solidFill>
                <a:latin typeface="Microsoft YaHei" panose="020B0503020204020204" pitchFamily="34" charset="-122"/>
                <a:ea typeface="Microsoft YaHei" panose="020B0503020204020204" pitchFamily="34" charset="-122"/>
              </a:rPr>
              <a:t>RSA</a:t>
            </a: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对称加密算法</a:t>
            </a:r>
            <a:r>
              <a:rPr lang="en-US" altLang="zh-CN" sz="2000" dirty="0">
                <a:solidFill>
                  <a:prstClr val="black"/>
                </a:solidFill>
                <a:latin typeface="Microsoft YaHei" panose="020B0503020204020204" pitchFamily="34" charset="-122"/>
                <a:ea typeface="Microsoft YaHei" panose="020B0503020204020204" pitchFamily="34" charset="-122"/>
              </a:rPr>
              <a:t>AES</a:t>
            </a: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散列算法</a:t>
            </a:r>
            <a:r>
              <a:rPr lang="en-US" altLang="zh-CN" sz="2000" dirty="0">
                <a:solidFill>
                  <a:prstClr val="black"/>
                </a:solidFill>
                <a:latin typeface="Microsoft YaHei" panose="020B0503020204020204" pitchFamily="34" charset="-122"/>
                <a:ea typeface="Microsoft YaHei" panose="020B0503020204020204" pitchFamily="34" charset="-122"/>
              </a:rPr>
              <a:t>SHA-256</a:t>
            </a:r>
          </a:p>
        </p:txBody>
      </p:sp>
    </p:spTree>
    <p:extLst>
      <p:ext uri="{BB962C8B-B14F-4D97-AF65-F5344CB8AC3E}">
        <p14:creationId xmlns:p14="http://schemas.microsoft.com/office/powerpoint/2010/main" val="68910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F0E9D6A-15F2-45A9-ACD1-D285C29876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6321176" y="2686649"/>
            <a:ext cx="5870824" cy="1542449"/>
          </a:xfrm>
          <a:prstGeom prst="rect">
            <a:avLst/>
          </a:prstGeom>
        </p:spPr>
      </p:pic>
      <p:sp>
        <p:nvSpPr>
          <p:cNvPr id="11" name="矩形 10"/>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3</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2950335" y="2903577"/>
            <a:ext cx="4416586" cy="1107992"/>
          </a:xfrm>
          <a:prstGeom prst="rect">
            <a:avLst/>
          </a:prstGeom>
          <a:noFill/>
        </p:spPr>
        <p:txBody>
          <a:bodyPr wrap="none" lIns="91436" tIns="45718" rIns="91436" bIns="45718" rtlCol="0">
            <a:spAutoFit/>
          </a:bodyPr>
          <a:lstStyle/>
          <a:p>
            <a:r>
              <a:rPr lang="zh-CN" altLang="en-US" sz="6600" dirty="0">
                <a:solidFill>
                  <a:schemeClr val="bg1"/>
                </a:solidFill>
                <a:latin typeface="微软雅黑" panose="020B0503020204020204" pitchFamily="34" charset="-122"/>
                <a:ea typeface="微软雅黑" panose="020B0503020204020204" pitchFamily="34" charset="-122"/>
              </a:rPr>
              <a:t>架构与流程</a:t>
            </a:r>
            <a:endParaRPr lang="zh-CN" altLang="en-US" sz="6000" dirty="0">
              <a:solidFill>
                <a:schemeClr val="bg1"/>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6E1E5760-E4A8-446D-817A-0360B0C0974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p:blipFill>
        <p:spPr>
          <a:xfrm>
            <a:off x="9815333" y="135922"/>
            <a:ext cx="2376667" cy="734513"/>
          </a:xfrm>
          <a:prstGeom prst="rect">
            <a:avLst/>
          </a:prstGeom>
        </p:spPr>
      </p:pic>
      <p:sp>
        <p:nvSpPr>
          <p:cNvPr id="3" name="灯片编号占位符 2">
            <a:extLst>
              <a:ext uri="{FF2B5EF4-FFF2-40B4-BE49-F238E27FC236}">
                <a16:creationId xmlns:a16="http://schemas.microsoft.com/office/drawing/2014/main" id="{B3542241-29C2-5D49-9B7A-F446EEC2F6C9}"/>
              </a:ext>
            </a:extLst>
          </p:cNvPr>
          <p:cNvSpPr>
            <a:spLocks noGrp="1"/>
          </p:cNvSpPr>
          <p:nvPr>
            <p:ph type="sldNum" sz="quarter" idx="12"/>
          </p:nvPr>
        </p:nvSpPr>
        <p:spPr/>
        <p:txBody>
          <a:bodyPr/>
          <a:lstStyle/>
          <a:p>
            <a:fld id="{01635508-54A0-4FB0-A4C5-6467DE85E924}" type="slidenum">
              <a:rPr lang="zh-CN" altLang="en-US" smtClean="0"/>
              <a:pPr/>
              <a:t>14</a:t>
            </a:fld>
            <a:endParaRPr lang="zh-CN" altLang="en-US"/>
          </a:p>
        </p:txBody>
      </p:sp>
    </p:spTree>
    <p:extLst>
      <p:ext uri="{BB962C8B-B14F-4D97-AF65-F5344CB8AC3E}">
        <p14:creationId xmlns:p14="http://schemas.microsoft.com/office/powerpoint/2010/main" val="1156614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15</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整体架构</a:t>
            </a:r>
            <a:endParaRPr lang="en-US" altLang="zh-CN" sz="24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089FD253-0710-6F48-9861-DEBF4C4776E2}"/>
              </a:ext>
            </a:extLst>
          </p:cNvPr>
          <p:cNvPicPr/>
          <p:nvPr/>
        </p:nvPicPr>
        <p:blipFill>
          <a:blip r:embed="rId4"/>
          <a:stretch>
            <a:fillRect/>
          </a:stretch>
        </p:blipFill>
        <p:spPr>
          <a:xfrm>
            <a:off x="4726380" y="731964"/>
            <a:ext cx="6102279" cy="6126036"/>
          </a:xfrm>
          <a:prstGeom prst="rect">
            <a:avLst/>
          </a:prstGeom>
        </p:spPr>
      </p:pic>
      <p:sp>
        <p:nvSpPr>
          <p:cNvPr id="20" name="矩形 19">
            <a:extLst>
              <a:ext uri="{FF2B5EF4-FFF2-40B4-BE49-F238E27FC236}">
                <a16:creationId xmlns:a16="http://schemas.microsoft.com/office/drawing/2014/main" id="{18A1CCA3-621C-144B-9A28-417F085A63D8}"/>
              </a:ext>
            </a:extLst>
          </p:cNvPr>
          <p:cNvSpPr/>
          <p:nvPr/>
        </p:nvSpPr>
        <p:spPr>
          <a:xfrm>
            <a:off x="533400" y="1893862"/>
            <a:ext cx="3812970" cy="961225"/>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各模块间的连线表示模块间有交互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2280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16</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4612160"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 密钥传递 </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（论文</a:t>
            </a:r>
            <a:r>
              <a:rPr lang="en-US" altLang="zh-CN" sz="2400" dirty="0">
                <a:latin typeface="微软雅黑" panose="020B0503020204020204" pitchFamily="34" charset="-122"/>
                <a:ea typeface="微软雅黑" panose="020B0503020204020204" pitchFamily="34" charset="-122"/>
              </a:rPr>
              <a:t>P12</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CD1AA7FF-F736-0F4C-A881-EAEF51F4014E}"/>
              </a:ext>
            </a:extLst>
          </p:cNvPr>
          <p:cNvPicPr/>
          <p:nvPr/>
        </p:nvPicPr>
        <p:blipFill>
          <a:blip r:embed="rId4"/>
          <a:stretch>
            <a:fillRect/>
          </a:stretch>
        </p:blipFill>
        <p:spPr>
          <a:xfrm>
            <a:off x="5094514" y="1687966"/>
            <a:ext cx="7097486" cy="2872159"/>
          </a:xfrm>
          <a:prstGeom prst="rect">
            <a:avLst/>
          </a:prstGeom>
        </p:spPr>
      </p:pic>
      <p:pic>
        <p:nvPicPr>
          <p:cNvPr id="3" name="图片 2">
            <a:extLst>
              <a:ext uri="{FF2B5EF4-FFF2-40B4-BE49-F238E27FC236}">
                <a16:creationId xmlns:a16="http://schemas.microsoft.com/office/drawing/2014/main" id="{D27ABC66-2808-DA44-A40E-D8ACE080E81E}"/>
              </a:ext>
            </a:extLst>
          </p:cNvPr>
          <p:cNvPicPr>
            <a:picLocks noChangeAspect="1"/>
          </p:cNvPicPr>
          <p:nvPr/>
        </p:nvPicPr>
        <p:blipFill rotWithShape="1">
          <a:blip r:embed="rId5"/>
          <a:srcRect l="3018"/>
          <a:stretch/>
        </p:blipFill>
        <p:spPr>
          <a:xfrm>
            <a:off x="644070" y="1687966"/>
            <a:ext cx="4331981" cy="1798873"/>
          </a:xfrm>
          <a:prstGeom prst="rect">
            <a:avLst/>
          </a:prstGeom>
        </p:spPr>
      </p:pic>
    </p:spTree>
    <p:extLst>
      <p:ext uri="{BB962C8B-B14F-4D97-AF65-F5344CB8AC3E}">
        <p14:creationId xmlns:p14="http://schemas.microsoft.com/office/powerpoint/2010/main" val="197066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17</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4612160" cy="830997"/>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 密钥传递 </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（论文</a:t>
            </a:r>
            <a:r>
              <a:rPr lang="en-US" altLang="zh-CN" sz="2400" dirty="0">
                <a:latin typeface="微软雅黑" panose="020B0503020204020204" pitchFamily="34" charset="-122"/>
                <a:ea typeface="微软雅黑" panose="020B0503020204020204" pitchFamily="34" charset="-122"/>
              </a:rPr>
              <a:t>P12</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27ABC66-2808-DA44-A40E-D8ACE080E81E}"/>
              </a:ext>
            </a:extLst>
          </p:cNvPr>
          <p:cNvPicPr>
            <a:picLocks noChangeAspect="1"/>
          </p:cNvPicPr>
          <p:nvPr/>
        </p:nvPicPr>
        <p:blipFill rotWithShape="1">
          <a:blip r:embed="rId4"/>
          <a:srcRect l="3018"/>
          <a:stretch/>
        </p:blipFill>
        <p:spPr>
          <a:xfrm>
            <a:off x="644070" y="1687966"/>
            <a:ext cx="4331981" cy="1798873"/>
          </a:xfrm>
          <a:prstGeom prst="rect">
            <a:avLst/>
          </a:prstGeom>
        </p:spPr>
      </p:pic>
      <p:pic>
        <p:nvPicPr>
          <p:cNvPr id="17" name="图片 16">
            <a:extLst>
              <a:ext uri="{FF2B5EF4-FFF2-40B4-BE49-F238E27FC236}">
                <a16:creationId xmlns:a16="http://schemas.microsoft.com/office/drawing/2014/main" id="{F416C87A-C8A1-2D42-89A4-2259380A8854}"/>
              </a:ext>
            </a:extLst>
          </p:cNvPr>
          <p:cNvPicPr/>
          <p:nvPr/>
        </p:nvPicPr>
        <p:blipFill>
          <a:blip r:embed="rId5"/>
          <a:stretch>
            <a:fillRect/>
          </a:stretch>
        </p:blipFill>
        <p:spPr>
          <a:xfrm>
            <a:off x="5462286" y="724903"/>
            <a:ext cx="5400040" cy="6069965"/>
          </a:xfrm>
          <a:prstGeom prst="rect">
            <a:avLst/>
          </a:prstGeom>
        </p:spPr>
      </p:pic>
    </p:spTree>
    <p:extLst>
      <p:ext uri="{BB962C8B-B14F-4D97-AF65-F5344CB8AC3E}">
        <p14:creationId xmlns:p14="http://schemas.microsoft.com/office/powerpoint/2010/main" val="2059123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18</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230383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 密钥传递</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27ABC66-2808-DA44-A40E-D8ACE080E81E}"/>
              </a:ext>
            </a:extLst>
          </p:cNvPr>
          <p:cNvPicPr>
            <a:picLocks noChangeAspect="1"/>
          </p:cNvPicPr>
          <p:nvPr/>
        </p:nvPicPr>
        <p:blipFill rotWithShape="1">
          <a:blip r:embed="rId4"/>
          <a:srcRect l="3018"/>
          <a:stretch/>
        </p:blipFill>
        <p:spPr>
          <a:xfrm>
            <a:off x="644070" y="1687966"/>
            <a:ext cx="4331981" cy="1798873"/>
          </a:xfrm>
          <a:prstGeom prst="rect">
            <a:avLst/>
          </a:prstGeom>
        </p:spPr>
      </p:pic>
      <p:graphicFrame>
        <p:nvGraphicFramePr>
          <p:cNvPr id="13" name="表格 12">
            <a:extLst>
              <a:ext uri="{FF2B5EF4-FFF2-40B4-BE49-F238E27FC236}">
                <a16:creationId xmlns:a16="http://schemas.microsoft.com/office/drawing/2014/main" id="{EA0D304B-6959-5445-B66F-487501E207C9}"/>
              </a:ext>
            </a:extLst>
          </p:cNvPr>
          <p:cNvGraphicFramePr>
            <a:graphicFrameLocks noGrp="1"/>
          </p:cNvGraphicFramePr>
          <p:nvPr>
            <p:extLst>
              <p:ext uri="{D42A27DB-BD31-4B8C-83A1-F6EECF244321}">
                <p14:modId xmlns:p14="http://schemas.microsoft.com/office/powerpoint/2010/main" val="1492781981"/>
              </p:ext>
            </p:extLst>
          </p:nvPr>
        </p:nvGraphicFramePr>
        <p:xfrm>
          <a:off x="701167" y="4445094"/>
          <a:ext cx="8128000" cy="12852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018833466"/>
                    </a:ext>
                  </a:extLst>
                </a:gridCol>
                <a:gridCol w="1625600">
                  <a:extLst>
                    <a:ext uri="{9D8B030D-6E8A-4147-A177-3AD203B41FA5}">
                      <a16:colId xmlns:a16="http://schemas.microsoft.com/office/drawing/2014/main" val="538633680"/>
                    </a:ext>
                  </a:extLst>
                </a:gridCol>
                <a:gridCol w="1625600">
                  <a:extLst>
                    <a:ext uri="{9D8B030D-6E8A-4147-A177-3AD203B41FA5}">
                      <a16:colId xmlns:a16="http://schemas.microsoft.com/office/drawing/2014/main" val="1952831727"/>
                    </a:ext>
                  </a:extLst>
                </a:gridCol>
                <a:gridCol w="1625600">
                  <a:extLst>
                    <a:ext uri="{9D8B030D-6E8A-4147-A177-3AD203B41FA5}">
                      <a16:colId xmlns:a16="http://schemas.microsoft.com/office/drawing/2014/main" val="3406569973"/>
                    </a:ext>
                  </a:extLst>
                </a:gridCol>
                <a:gridCol w="1625600">
                  <a:extLst>
                    <a:ext uri="{9D8B030D-6E8A-4147-A177-3AD203B41FA5}">
                      <a16:colId xmlns:a16="http://schemas.microsoft.com/office/drawing/2014/main" val="131608912"/>
                    </a:ext>
                  </a:extLst>
                </a:gridCol>
              </a:tblGrid>
              <a:tr h="370840">
                <a:tc>
                  <a:txBody>
                    <a:bodyPr/>
                    <a:lstStyle/>
                    <a:p>
                      <a:pPr algn="l">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用户端</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密钥管理器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文件接收器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代码运行器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区块链记录</a:t>
                      </a:r>
                    </a:p>
                  </a:txBody>
                  <a:tcPr marL="68580" marR="68580" marT="0" marB="0"/>
                </a:tc>
                <a:extLst>
                  <a:ext uri="{0D108BD9-81ED-4DB2-BD59-A6C34878D82A}">
                    <a16:rowId xmlns:a16="http://schemas.microsoft.com/office/drawing/2014/main" val="24525646"/>
                  </a:ext>
                </a:extLst>
              </a:tr>
              <a:tr h="817001">
                <a:tc>
                  <a:txBody>
                    <a:bodyPr/>
                    <a:lstStyle/>
                    <a:p>
                      <a:pPr algn="l">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l">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 pub</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l">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l">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l">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KA,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637431694"/>
                  </a:ext>
                </a:extLst>
              </a:tr>
            </a:tbl>
          </a:graphicData>
        </a:graphic>
      </p:graphicFrame>
      <p:sp>
        <p:nvSpPr>
          <p:cNvPr id="20" name="矩形 19">
            <a:extLst>
              <a:ext uri="{FF2B5EF4-FFF2-40B4-BE49-F238E27FC236}">
                <a16:creationId xmlns:a16="http://schemas.microsoft.com/office/drawing/2014/main" id="{13C709CC-B43E-0844-AED9-A8D013CFD4E5}"/>
              </a:ext>
            </a:extLst>
          </p:cNvPr>
          <p:cNvSpPr/>
          <p:nvPr/>
        </p:nvSpPr>
        <p:spPr>
          <a:xfrm>
            <a:off x="701167" y="3808504"/>
            <a:ext cx="4428973" cy="499560"/>
          </a:xfrm>
          <a:prstGeom prst="rect">
            <a:avLst/>
          </a:prstGeom>
        </p:spPr>
        <p:txBody>
          <a:bodyPr wrap="square">
            <a:spAutoFit/>
          </a:bodyPr>
          <a:lstStyle/>
          <a:p>
            <a:pPr defTabSz="914377">
              <a:lnSpc>
                <a:spcPct val="150000"/>
              </a:lnSpc>
            </a:pPr>
            <a:r>
              <a:rPr lang="zh-CN" altLang="en-US" sz="2000" dirty="0">
                <a:solidFill>
                  <a:prstClr val="black"/>
                </a:solidFill>
                <a:latin typeface="Microsoft YaHei" panose="020B0503020204020204" pitchFamily="34" charset="-122"/>
                <a:ea typeface="Microsoft YaHei" panose="020B0503020204020204" pitchFamily="34" charset="-122"/>
              </a:rPr>
              <a:t>流程</a:t>
            </a:r>
            <a:r>
              <a:rPr lang="en-US" altLang="zh-CN" sz="2000" dirty="0">
                <a:solidFill>
                  <a:prstClr val="black"/>
                </a:solidFill>
                <a:latin typeface="Microsoft YaHei" panose="020B0503020204020204" pitchFamily="34" charset="-122"/>
                <a:ea typeface="Microsoft YaHei" panose="020B0503020204020204" pitchFamily="34" charset="-122"/>
              </a:rPr>
              <a:t>1</a:t>
            </a:r>
            <a:r>
              <a:rPr lang="zh-CN" altLang="en-US" sz="2000" dirty="0">
                <a:solidFill>
                  <a:prstClr val="black"/>
                </a:solidFill>
                <a:latin typeface="Microsoft YaHei" panose="020B0503020204020204" pitchFamily="34" charset="-122"/>
                <a:ea typeface="Microsoft YaHei" panose="020B0503020204020204" pitchFamily="34" charset="-122"/>
              </a:rPr>
              <a:t>完成后，各模块拥有信息如下：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0718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19</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452078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 文件传输</a:t>
            </a:r>
            <a:r>
              <a:rPr lang="en-US" altLang="zh-CN" sz="2400" dirty="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（论文</a:t>
            </a:r>
            <a:r>
              <a:rPr lang="en-US" altLang="zh-CN" sz="2400" dirty="0">
                <a:latin typeface="微软雅黑" panose="020B0503020204020204" pitchFamily="34" charset="-122"/>
                <a:ea typeface="微软雅黑" panose="020B0503020204020204" pitchFamily="34" charset="-122"/>
              </a:rPr>
              <a:t>P14</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519F6657-203D-AA45-8163-572DF0C4D218}"/>
              </a:ext>
            </a:extLst>
          </p:cNvPr>
          <p:cNvPicPr>
            <a:picLocks noChangeAspect="1"/>
          </p:cNvPicPr>
          <p:nvPr/>
        </p:nvPicPr>
        <p:blipFill>
          <a:blip r:embed="rId4"/>
          <a:stretch>
            <a:fillRect/>
          </a:stretch>
        </p:blipFill>
        <p:spPr>
          <a:xfrm>
            <a:off x="533400" y="1716402"/>
            <a:ext cx="4561114" cy="690116"/>
          </a:xfrm>
          <a:prstGeom prst="rect">
            <a:avLst/>
          </a:prstGeom>
        </p:spPr>
      </p:pic>
      <p:pic>
        <p:nvPicPr>
          <p:cNvPr id="17" name="图片 16">
            <a:extLst>
              <a:ext uri="{FF2B5EF4-FFF2-40B4-BE49-F238E27FC236}">
                <a16:creationId xmlns:a16="http://schemas.microsoft.com/office/drawing/2014/main" id="{E44FF821-E016-504D-A751-860E7AD6D7ED}"/>
              </a:ext>
            </a:extLst>
          </p:cNvPr>
          <p:cNvPicPr/>
          <p:nvPr/>
        </p:nvPicPr>
        <p:blipFill>
          <a:blip r:embed="rId5"/>
          <a:stretch>
            <a:fillRect/>
          </a:stretch>
        </p:blipFill>
        <p:spPr>
          <a:xfrm>
            <a:off x="5474161" y="1626418"/>
            <a:ext cx="5724270" cy="4693932"/>
          </a:xfrm>
          <a:prstGeom prst="rect">
            <a:avLst/>
          </a:prstGeom>
        </p:spPr>
      </p:pic>
    </p:spTree>
    <p:extLst>
      <p:ext uri="{BB962C8B-B14F-4D97-AF65-F5344CB8AC3E}">
        <p14:creationId xmlns:p14="http://schemas.microsoft.com/office/powerpoint/2010/main" val="132980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4277437" y="1619962"/>
            <a:ext cx="791456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389226" y="1257300"/>
            <a:ext cx="976380" cy="767990"/>
            <a:chOff x="5389226" y="1257300"/>
            <a:chExt cx="976380" cy="767990"/>
          </a:xfrm>
        </p:grpSpPr>
        <p:sp>
          <p:nvSpPr>
            <p:cNvPr id="11" name="矩形 10"/>
            <p:cNvSpPr/>
            <p:nvPr/>
          </p:nvSpPr>
          <p:spPr>
            <a:xfrm>
              <a:off x="5493421"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389226"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767862" y="1257300"/>
            <a:ext cx="976380" cy="767990"/>
            <a:chOff x="7767862" y="1257300"/>
            <a:chExt cx="976380" cy="767990"/>
          </a:xfrm>
        </p:grpSpPr>
        <p:sp>
          <p:nvSpPr>
            <p:cNvPr id="12" name="矩形 11"/>
            <p:cNvSpPr/>
            <p:nvPr/>
          </p:nvSpPr>
          <p:spPr>
            <a:xfrm>
              <a:off x="7850724"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7767862"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0178497" y="1257300"/>
            <a:ext cx="976380" cy="767990"/>
            <a:chOff x="10178497" y="1257300"/>
            <a:chExt cx="976380" cy="767990"/>
          </a:xfrm>
        </p:grpSpPr>
        <p:sp>
          <p:nvSpPr>
            <p:cNvPr id="13" name="矩形 12"/>
            <p:cNvSpPr/>
            <p:nvPr/>
          </p:nvSpPr>
          <p:spPr>
            <a:xfrm>
              <a:off x="10282692"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178497"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066235" y="2249325"/>
            <a:ext cx="1620948" cy="523216"/>
          </a:xfrm>
          <a:prstGeom prst="rect">
            <a:avLst/>
          </a:prstGeom>
          <a:noFill/>
        </p:spPr>
        <p:txBody>
          <a:bodyPr wrap="none" lIns="91436" tIns="45718" rIns="91436" bIns="45718" rtlCol="0">
            <a:spAutoFit/>
          </a:bodyPr>
          <a:lstStyle/>
          <a:p>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5" name="文本框 24"/>
          <p:cNvSpPr txBox="1"/>
          <p:nvPr/>
        </p:nvSpPr>
        <p:spPr>
          <a:xfrm>
            <a:off x="7467477" y="2273152"/>
            <a:ext cx="1620948"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t>关键技术</a:t>
            </a:r>
          </a:p>
        </p:txBody>
      </p:sp>
      <p:sp>
        <p:nvSpPr>
          <p:cNvPr id="27" name="文本框 26"/>
          <p:cNvSpPr txBox="1"/>
          <p:nvPr/>
        </p:nvSpPr>
        <p:spPr>
          <a:xfrm>
            <a:off x="9704128" y="2266791"/>
            <a:ext cx="2032921"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t>架构与流程</a:t>
            </a:r>
          </a:p>
        </p:txBody>
      </p:sp>
      <p:cxnSp>
        <p:nvCxnSpPr>
          <p:cNvPr id="30" name="直接连接符 29"/>
          <p:cNvCxnSpPr>
            <a:cxnSpLocks/>
          </p:cNvCxnSpPr>
          <p:nvPr/>
        </p:nvCxnSpPr>
        <p:spPr>
          <a:xfrm>
            <a:off x="1738117" y="4610812"/>
            <a:ext cx="899123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811806" y="4248150"/>
            <a:ext cx="976380" cy="767990"/>
            <a:chOff x="2811806" y="4248150"/>
            <a:chExt cx="976380" cy="767990"/>
          </a:xfrm>
        </p:grpSpPr>
        <p:sp>
          <p:nvSpPr>
            <p:cNvPr id="31" name="矩形 30"/>
            <p:cNvSpPr/>
            <p:nvPr/>
          </p:nvSpPr>
          <p:spPr>
            <a:xfrm>
              <a:off x="2916001" y="424815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811806"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5190442" y="4248150"/>
            <a:ext cx="976380" cy="767990"/>
            <a:chOff x="5190442" y="4248150"/>
            <a:chExt cx="976380" cy="767990"/>
          </a:xfrm>
        </p:grpSpPr>
        <p:sp>
          <p:nvSpPr>
            <p:cNvPr id="32" name="矩形 31"/>
            <p:cNvSpPr/>
            <p:nvPr/>
          </p:nvSpPr>
          <p:spPr>
            <a:xfrm>
              <a:off x="5273304" y="424815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nvSpPr>
          <p:spPr>
            <a:xfrm>
              <a:off x="5190442"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5</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7601077" y="4248150"/>
            <a:ext cx="976380" cy="767990"/>
            <a:chOff x="7601077" y="4248150"/>
            <a:chExt cx="976380" cy="767990"/>
          </a:xfrm>
        </p:grpSpPr>
        <p:sp>
          <p:nvSpPr>
            <p:cNvPr id="33" name="矩形 32"/>
            <p:cNvSpPr/>
            <p:nvPr/>
          </p:nvSpPr>
          <p:spPr>
            <a:xfrm>
              <a:off x="7705272" y="424815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601077"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6</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rot="5400000">
            <a:off x="-2611658" y="2611657"/>
            <a:ext cx="6858001" cy="1634689"/>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 name="矩形 5"/>
          <p:cNvSpPr/>
          <p:nvPr/>
        </p:nvSpPr>
        <p:spPr>
          <a:xfrm rot="5400000">
            <a:off x="-1663229" y="3390448"/>
            <a:ext cx="6858001" cy="7710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278793" y="5233301"/>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样例实现</a:t>
            </a:r>
          </a:p>
        </p:txBody>
      </p:sp>
      <p:sp>
        <p:nvSpPr>
          <p:cNvPr id="43" name="文本框 42"/>
          <p:cNvSpPr txBox="1"/>
          <p:nvPr/>
        </p:nvSpPr>
        <p:spPr>
          <a:xfrm>
            <a:off x="2489522" y="5240174"/>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模块详解</a:t>
            </a:r>
          </a:p>
        </p:txBody>
      </p:sp>
      <p:sp>
        <p:nvSpPr>
          <p:cNvPr id="45" name="文本框 44"/>
          <p:cNvSpPr txBox="1"/>
          <p:nvPr/>
        </p:nvSpPr>
        <p:spPr>
          <a:xfrm>
            <a:off x="4509085" y="5231454"/>
            <a:ext cx="2339094"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服务接口设计</a:t>
            </a:r>
          </a:p>
        </p:txBody>
      </p:sp>
      <p:sp>
        <p:nvSpPr>
          <p:cNvPr id="7" name="文本框 6"/>
          <p:cNvSpPr txBox="1"/>
          <p:nvPr/>
        </p:nvSpPr>
        <p:spPr>
          <a:xfrm>
            <a:off x="527377" y="247904"/>
            <a:ext cx="1015663" cy="175892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pic>
        <p:nvPicPr>
          <p:cNvPr id="21" name="图片 20">
            <a:extLst>
              <a:ext uri="{FF2B5EF4-FFF2-40B4-BE49-F238E27FC236}">
                <a16:creationId xmlns:a16="http://schemas.microsoft.com/office/drawing/2014/main" id="{580A18F4-AFAB-4D25-8308-905D685404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546" b="8830"/>
          <a:stretch/>
        </p:blipFill>
        <p:spPr>
          <a:xfrm>
            <a:off x="9815333" y="135922"/>
            <a:ext cx="2376667" cy="734513"/>
          </a:xfrm>
          <a:prstGeom prst="rect">
            <a:avLst/>
          </a:prstGeom>
        </p:spPr>
      </p:pic>
      <p:sp>
        <p:nvSpPr>
          <p:cNvPr id="4" name="灯片编号占位符 3">
            <a:extLst>
              <a:ext uri="{FF2B5EF4-FFF2-40B4-BE49-F238E27FC236}">
                <a16:creationId xmlns:a16="http://schemas.microsoft.com/office/drawing/2014/main" id="{E5166509-FD13-5A44-A969-5A63563AA6F8}"/>
              </a:ext>
            </a:extLst>
          </p:cNvPr>
          <p:cNvSpPr>
            <a:spLocks noGrp="1"/>
          </p:cNvSpPr>
          <p:nvPr>
            <p:ph type="sldNum" sz="quarter" idx="12"/>
          </p:nvPr>
        </p:nvSpPr>
        <p:spPr/>
        <p:txBody>
          <a:bodyPr/>
          <a:lstStyle/>
          <a:p>
            <a:fld id="{01635508-54A0-4FB0-A4C5-6467DE85E924}" type="slidenum">
              <a:rPr lang="zh-CN" altLang="en-US" smtClean="0"/>
              <a:pPr/>
              <a:t>2</a:t>
            </a:fld>
            <a:endParaRPr lang="zh-CN" altLang="en-US" dirty="0"/>
          </a:p>
        </p:txBody>
      </p:sp>
      <p:grpSp>
        <p:nvGrpSpPr>
          <p:cNvPr id="37" name="组合 36">
            <a:extLst>
              <a:ext uri="{FF2B5EF4-FFF2-40B4-BE49-F238E27FC236}">
                <a16:creationId xmlns:a16="http://schemas.microsoft.com/office/drawing/2014/main" id="{F878FE1B-FCA4-7E40-84EF-CA244F01FE82}"/>
              </a:ext>
            </a:extLst>
          </p:cNvPr>
          <p:cNvGrpSpPr/>
          <p:nvPr/>
        </p:nvGrpSpPr>
        <p:grpSpPr>
          <a:xfrm>
            <a:off x="9857165" y="4248150"/>
            <a:ext cx="976380" cy="767990"/>
            <a:chOff x="7601077" y="4248150"/>
            <a:chExt cx="976380" cy="767990"/>
          </a:xfrm>
        </p:grpSpPr>
        <p:sp>
          <p:nvSpPr>
            <p:cNvPr id="38" name="矩形 37">
              <a:extLst>
                <a:ext uri="{FF2B5EF4-FFF2-40B4-BE49-F238E27FC236}">
                  <a16:creationId xmlns:a16="http://schemas.microsoft.com/office/drawing/2014/main" id="{09CD5643-CF81-4D48-B64F-460FA48C27D0}"/>
                </a:ext>
              </a:extLst>
            </p:cNvPr>
            <p:cNvSpPr/>
            <p:nvPr/>
          </p:nvSpPr>
          <p:spPr>
            <a:xfrm>
              <a:off x="7705272" y="424815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0569CEF-0F90-F24C-966C-CAC0D5680EDF}"/>
                </a:ext>
              </a:extLst>
            </p:cNvPr>
            <p:cNvSpPr txBox="1"/>
            <p:nvPr/>
          </p:nvSpPr>
          <p:spPr>
            <a:xfrm>
              <a:off x="7601077"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7</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41" name="文本框 40">
            <a:extLst>
              <a:ext uri="{FF2B5EF4-FFF2-40B4-BE49-F238E27FC236}">
                <a16:creationId xmlns:a16="http://schemas.microsoft.com/office/drawing/2014/main" id="{82830A0B-BE1A-5443-BABC-70D03F0F77CE}"/>
              </a:ext>
            </a:extLst>
          </p:cNvPr>
          <p:cNvSpPr txBox="1"/>
          <p:nvPr/>
        </p:nvSpPr>
        <p:spPr>
          <a:xfrm>
            <a:off x="9355344" y="5233301"/>
            <a:ext cx="1980021"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总结与问题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20</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452078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 文件传输</a:t>
            </a:r>
            <a:r>
              <a:rPr lang="en-US" altLang="zh-CN" sz="2400" dirty="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（论文</a:t>
            </a:r>
            <a:r>
              <a:rPr lang="en-US" altLang="zh-CN" sz="2400" dirty="0">
                <a:latin typeface="微软雅黑" panose="020B0503020204020204" pitchFamily="34" charset="-122"/>
                <a:ea typeface="微软雅黑" panose="020B0503020204020204" pitchFamily="34" charset="-122"/>
              </a:rPr>
              <a:t>P14</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68D1BC72-76F2-BC4B-9AF8-DF3FBE6E6733}"/>
              </a:ext>
            </a:extLst>
          </p:cNvPr>
          <p:cNvPicPr/>
          <p:nvPr/>
        </p:nvPicPr>
        <p:blipFill>
          <a:blip r:embed="rId4"/>
          <a:stretch>
            <a:fillRect/>
          </a:stretch>
        </p:blipFill>
        <p:spPr>
          <a:xfrm>
            <a:off x="5782920" y="731964"/>
            <a:ext cx="5724270" cy="5624386"/>
          </a:xfrm>
          <a:prstGeom prst="rect">
            <a:avLst/>
          </a:prstGeom>
        </p:spPr>
      </p:pic>
      <p:pic>
        <p:nvPicPr>
          <p:cNvPr id="3" name="图片 2">
            <a:extLst>
              <a:ext uri="{FF2B5EF4-FFF2-40B4-BE49-F238E27FC236}">
                <a16:creationId xmlns:a16="http://schemas.microsoft.com/office/drawing/2014/main" id="{80689629-15FE-9E4D-9271-5E55227C85DC}"/>
              </a:ext>
            </a:extLst>
          </p:cNvPr>
          <p:cNvPicPr>
            <a:picLocks noChangeAspect="1"/>
          </p:cNvPicPr>
          <p:nvPr/>
        </p:nvPicPr>
        <p:blipFill>
          <a:blip r:embed="rId5"/>
          <a:stretch>
            <a:fillRect/>
          </a:stretch>
        </p:blipFill>
        <p:spPr>
          <a:xfrm>
            <a:off x="644070" y="1626418"/>
            <a:ext cx="4045613" cy="2185561"/>
          </a:xfrm>
          <a:prstGeom prst="rect">
            <a:avLst/>
          </a:prstGeom>
        </p:spPr>
      </p:pic>
    </p:spTree>
    <p:extLst>
      <p:ext uri="{BB962C8B-B14F-4D97-AF65-F5344CB8AC3E}">
        <p14:creationId xmlns:p14="http://schemas.microsoft.com/office/powerpoint/2010/main" val="324939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21</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452078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 文件传输</a:t>
            </a:r>
            <a:r>
              <a:rPr lang="en-US" altLang="zh-CN" sz="2400" dirty="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（论文</a:t>
            </a:r>
            <a:r>
              <a:rPr lang="en-US" altLang="zh-CN" sz="2400" dirty="0">
                <a:latin typeface="微软雅黑" panose="020B0503020204020204" pitchFamily="34" charset="-122"/>
                <a:ea typeface="微软雅黑" panose="020B0503020204020204" pitchFamily="34" charset="-122"/>
              </a:rPr>
              <a:t>P15</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519F6657-203D-AA45-8163-572DF0C4D218}"/>
              </a:ext>
            </a:extLst>
          </p:cNvPr>
          <p:cNvPicPr>
            <a:picLocks noChangeAspect="1"/>
          </p:cNvPicPr>
          <p:nvPr/>
        </p:nvPicPr>
        <p:blipFill>
          <a:blip r:embed="rId4"/>
          <a:stretch>
            <a:fillRect/>
          </a:stretch>
        </p:blipFill>
        <p:spPr>
          <a:xfrm>
            <a:off x="533400" y="1716402"/>
            <a:ext cx="4561114" cy="690116"/>
          </a:xfrm>
          <a:prstGeom prst="rect">
            <a:avLst/>
          </a:prstGeom>
        </p:spPr>
      </p:pic>
      <p:pic>
        <p:nvPicPr>
          <p:cNvPr id="16" name="图片 15">
            <a:extLst>
              <a:ext uri="{FF2B5EF4-FFF2-40B4-BE49-F238E27FC236}">
                <a16:creationId xmlns:a16="http://schemas.microsoft.com/office/drawing/2014/main" id="{398E9D6C-BC45-BA43-AB9D-31282DF6DEC9}"/>
              </a:ext>
            </a:extLst>
          </p:cNvPr>
          <p:cNvPicPr/>
          <p:nvPr/>
        </p:nvPicPr>
        <p:blipFill>
          <a:blip r:embed="rId5"/>
          <a:stretch>
            <a:fillRect/>
          </a:stretch>
        </p:blipFill>
        <p:spPr>
          <a:xfrm>
            <a:off x="5201028" y="1716403"/>
            <a:ext cx="6990971" cy="2855598"/>
          </a:xfrm>
          <a:prstGeom prst="rect">
            <a:avLst/>
          </a:prstGeom>
        </p:spPr>
      </p:pic>
    </p:spTree>
    <p:extLst>
      <p:ext uri="{BB962C8B-B14F-4D97-AF65-F5344CB8AC3E}">
        <p14:creationId xmlns:p14="http://schemas.microsoft.com/office/powerpoint/2010/main" val="1716404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22</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230383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 文件传输</a:t>
            </a:r>
            <a:endParaRPr lang="en-US" altLang="zh-CN" sz="2400" dirty="0">
              <a:latin typeface="微软雅黑" panose="020B0503020204020204" pitchFamily="34" charset="-122"/>
              <a:ea typeface="微软雅黑" panose="020B0503020204020204" pitchFamily="34" charset="-122"/>
            </a:endParaRPr>
          </a:p>
        </p:txBody>
      </p:sp>
      <p:graphicFrame>
        <p:nvGraphicFramePr>
          <p:cNvPr id="13" name="表格 12">
            <a:extLst>
              <a:ext uri="{FF2B5EF4-FFF2-40B4-BE49-F238E27FC236}">
                <a16:creationId xmlns:a16="http://schemas.microsoft.com/office/drawing/2014/main" id="{EA0D304B-6959-5445-B66F-487501E207C9}"/>
              </a:ext>
            </a:extLst>
          </p:cNvPr>
          <p:cNvGraphicFramePr>
            <a:graphicFrameLocks noGrp="1"/>
          </p:cNvGraphicFramePr>
          <p:nvPr>
            <p:extLst>
              <p:ext uri="{D42A27DB-BD31-4B8C-83A1-F6EECF244321}">
                <p14:modId xmlns:p14="http://schemas.microsoft.com/office/powerpoint/2010/main" val="1284853010"/>
              </p:ext>
            </p:extLst>
          </p:nvPr>
        </p:nvGraphicFramePr>
        <p:xfrm>
          <a:off x="701167" y="4350578"/>
          <a:ext cx="8128000" cy="1894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018833466"/>
                    </a:ext>
                  </a:extLst>
                </a:gridCol>
                <a:gridCol w="1625600">
                  <a:extLst>
                    <a:ext uri="{9D8B030D-6E8A-4147-A177-3AD203B41FA5}">
                      <a16:colId xmlns:a16="http://schemas.microsoft.com/office/drawing/2014/main" val="538633680"/>
                    </a:ext>
                  </a:extLst>
                </a:gridCol>
                <a:gridCol w="1625600">
                  <a:extLst>
                    <a:ext uri="{9D8B030D-6E8A-4147-A177-3AD203B41FA5}">
                      <a16:colId xmlns:a16="http://schemas.microsoft.com/office/drawing/2014/main" val="1952831727"/>
                    </a:ext>
                  </a:extLst>
                </a:gridCol>
                <a:gridCol w="1625600">
                  <a:extLst>
                    <a:ext uri="{9D8B030D-6E8A-4147-A177-3AD203B41FA5}">
                      <a16:colId xmlns:a16="http://schemas.microsoft.com/office/drawing/2014/main" val="3406569973"/>
                    </a:ext>
                  </a:extLst>
                </a:gridCol>
                <a:gridCol w="1625600">
                  <a:extLst>
                    <a:ext uri="{9D8B030D-6E8A-4147-A177-3AD203B41FA5}">
                      <a16:colId xmlns:a16="http://schemas.microsoft.com/office/drawing/2014/main" val="131608912"/>
                    </a:ext>
                  </a:extLst>
                </a:gridCol>
              </a:tblGrid>
              <a:tr h="370840">
                <a:tc>
                  <a:txBody>
                    <a:bodyPr/>
                    <a:lstStyle/>
                    <a:p>
                      <a:pPr algn="l">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用户端</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密钥管理器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文件接收器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代码运行器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区块链记录</a:t>
                      </a:r>
                    </a:p>
                  </a:txBody>
                  <a:tcPr marL="68580" marR="68580" marT="0" marB="0"/>
                </a:tc>
                <a:extLst>
                  <a:ext uri="{0D108BD9-81ED-4DB2-BD59-A6C34878D82A}">
                    <a16:rowId xmlns:a16="http://schemas.microsoft.com/office/drawing/2014/main" val="24525646"/>
                  </a:ext>
                </a:extLst>
              </a:tr>
              <a:tr h="817001">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S pub</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KA</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File</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File,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A1</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637431694"/>
                  </a:ext>
                </a:extLst>
              </a:tr>
            </a:tbl>
          </a:graphicData>
        </a:graphic>
      </p:graphicFrame>
      <p:sp>
        <p:nvSpPr>
          <p:cNvPr id="20" name="矩形 19">
            <a:extLst>
              <a:ext uri="{FF2B5EF4-FFF2-40B4-BE49-F238E27FC236}">
                <a16:creationId xmlns:a16="http://schemas.microsoft.com/office/drawing/2014/main" id="{13C709CC-B43E-0844-AED9-A8D013CFD4E5}"/>
              </a:ext>
            </a:extLst>
          </p:cNvPr>
          <p:cNvSpPr/>
          <p:nvPr/>
        </p:nvSpPr>
        <p:spPr>
          <a:xfrm>
            <a:off x="701167" y="3808504"/>
            <a:ext cx="4428973" cy="499560"/>
          </a:xfrm>
          <a:prstGeom prst="rect">
            <a:avLst/>
          </a:prstGeom>
        </p:spPr>
        <p:txBody>
          <a:bodyPr wrap="square">
            <a:spAutoFit/>
          </a:bodyPr>
          <a:lstStyle/>
          <a:p>
            <a:pPr defTabSz="914377">
              <a:lnSpc>
                <a:spcPct val="150000"/>
              </a:lnSpc>
            </a:pPr>
            <a:r>
              <a:rPr lang="zh-CN" altLang="en-US" sz="2000" dirty="0">
                <a:solidFill>
                  <a:prstClr val="black"/>
                </a:solidFill>
                <a:latin typeface="Microsoft YaHei" panose="020B0503020204020204" pitchFamily="34" charset="-122"/>
                <a:ea typeface="Microsoft YaHei" panose="020B0503020204020204" pitchFamily="34" charset="-122"/>
              </a:rPr>
              <a:t>流程</a:t>
            </a:r>
            <a:r>
              <a:rPr lang="en-US" altLang="zh-CN" sz="2000" dirty="0">
                <a:solidFill>
                  <a:prstClr val="black"/>
                </a:solidFill>
                <a:latin typeface="Microsoft YaHei" panose="020B0503020204020204" pitchFamily="34" charset="-122"/>
                <a:ea typeface="Microsoft YaHei" panose="020B0503020204020204" pitchFamily="34" charset="-122"/>
              </a:rPr>
              <a:t>2</a:t>
            </a:r>
            <a:r>
              <a:rPr lang="zh-CN" altLang="en-US" sz="2000" dirty="0">
                <a:solidFill>
                  <a:prstClr val="black"/>
                </a:solidFill>
                <a:latin typeface="Microsoft YaHei" panose="020B0503020204020204" pitchFamily="34" charset="-122"/>
                <a:ea typeface="Microsoft YaHei" panose="020B0503020204020204" pitchFamily="34" charset="-122"/>
              </a:rPr>
              <a:t>完成后，各模块拥有信息如下：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9" name="图片 8">
            <a:extLst>
              <a:ext uri="{FF2B5EF4-FFF2-40B4-BE49-F238E27FC236}">
                <a16:creationId xmlns:a16="http://schemas.microsoft.com/office/drawing/2014/main" id="{DDCD0CA2-5A3D-784C-991C-D6A2D6BA90D8}"/>
              </a:ext>
            </a:extLst>
          </p:cNvPr>
          <p:cNvPicPr>
            <a:picLocks noChangeAspect="1"/>
          </p:cNvPicPr>
          <p:nvPr/>
        </p:nvPicPr>
        <p:blipFill>
          <a:blip r:embed="rId4"/>
          <a:stretch>
            <a:fillRect/>
          </a:stretch>
        </p:blipFill>
        <p:spPr>
          <a:xfrm>
            <a:off x="644070" y="1626418"/>
            <a:ext cx="5850494" cy="1948015"/>
          </a:xfrm>
          <a:prstGeom prst="rect">
            <a:avLst/>
          </a:prstGeom>
        </p:spPr>
      </p:pic>
    </p:spTree>
    <p:extLst>
      <p:ext uri="{BB962C8B-B14F-4D97-AF65-F5344CB8AC3E}">
        <p14:creationId xmlns:p14="http://schemas.microsoft.com/office/powerpoint/2010/main" val="105090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23</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4084773"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 代码运行（论文</a:t>
            </a:r>
            <a:r>
              <a:rPr lang="en-US" altLang="zh-CN" sz="2400" dirty="0">
                <a:latin typeface="微软雅黑" panose="020B0503020204020204" pitchFamily="34" charset="-122"/>
                <a:ea typeface="微软雅黑" panose="020B0503020204020204" pitchFamily="34" charset="-122"/>
              </a:rPr>
              <a:t>P16</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809105C-3FFC-B546-9811-84ED45D9B168}"/>
              </a:ext>
            </a:extLst>
          </p:cNvPr>
          <p:cNvPicPr>
            <a:picLocks noChangeAspect="1"/>
          </p:cNvPicPr>
          <p:nvPr/>
        </p:nvPicPr>
        <p:blipFill>
          <a:blip r:embed="rId4"/>
          <a:stretch>
            <a:fillRect/>
          </a:stretch>
        </p:blipFill>
        <p:spPr>
          <a:xfrm>
            <a:off x="533400" y="1626418"/>
            <a:ext cx="4667628" cy="972878"/>
          </a:xfrm>
          <a:prstGeom prst="rect">
            <a:avLst/>
          </a:prstGeom>
        </p:spPr>
      </p:pic>
      <p:pic>
        <p:nvPicPr>
          <p:cNvPr id="17" name="图片 16">
            <a:extLst>
              <a:ext uri="{FF2B5EF4-FFF2-40B4-BE49-F238E27FC236}">
                <a16:creationId xmlns:a16="http://schemas.microsoft.com/office/drawing/2014/main" id="{FBBC8525-D617-3B43-B7B9-50D788B423EE}"/>
              </a:ext>
            </a:extLst>
          </p:cNvPr>
          <p:cNvPicPr/>
          <p:nvPr/>
        </p:nvPicPr>
        <p:blipFill>
          <a:blip r:embed="rId5"/>
          <a:stretch>
            <a:fillRect/>
          </a:stretch>
        </p:blipFill>
        <p:spPr>
          <a:xfrm>
            <a:off x="5333615" y="1626418"/>
            <a:ext cx="6664679" cy="4228117"/>
          </a:xfrm>
          <a:prstGeom prst="rect">
            <a:avLst/>
          </a:prstGeom>
        </p:spPr>
      </p:pic>
    </p:spTree>
    <p:extLst>
      <p:ext uri="{BB962C8B-B14F-4D97-AF65-F5344CB8AC3E}">
        <p14:creationId xmlns:p14="http://schemas.microsoft.com/office/powerpoint/2010/main" val="719365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24</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76628"/>
            <a:ext cx="230383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 代码运行</a:t>
            </a:r>
            <a:endParaRPr lang="en-US" altLang="zh-CN" sz="2400" dirty="0">
              <a:latin typeface="微软雅黑" panose="020B0503020204020204" pitchFamily="34" charset="-122"/>
              <a:ea typeface="微软雅黑" panose="020B0503020204020204" pitchFamily="34" charset="-122"/>
            </a:endParaRPr>
          </a:p>
        </p:txBody>
      </p:sp>
      <p:graphicFrame>
        <p:nvGraphicFramePr>
          <p:cNvPr id="13" name="表格 12">
            <a:extLst>
              <a:ext uri="{FF2B5EF4-FFF2-40B4-BE49-F238E27FC236}">
                <a16:creationId xmlns:a16="http://schemas.microsoft.com/office/drawing/2014/main" id="{EA0D304B-6959-5445-B66F-487501E207C9}"/>
              </a:ext>
            </a:extLst>
          </p:cNvPr>
          <p:cNvGraphicFramePr>
            <a:graphicFrameLocks noGrp="1"/>
          </p:cNvGraphicFramePr>
          <p:nvPr>
            <p:extLst>
              <p:ext uri="{D42A27DB-BD31-4B8C-83A1-F6EECF244321}">
                <p14:modId xmlns:p14="http://schemas.microsoft.com/office/powerpoint/2010/main" val="1314646492"/>
              </p:ext>
            </p:extLst>
          </p:nvPr>
        </p:nvGraphicFramePr>
        <p:xfrm>
          <a:off x="701167" y="3115622"/>
          <a:ext cx="9285981" cy="25044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018833466"/>
                    </a:ext>
                  </a:extLst>
                </a:gridCol>
                <a:gridCol w="1625600">
                  <a:extLst>
                    <a:ext uri="{9D8B030D-6E8A-4147-A177-3AD203B41FA5}">
                      <a16:colId xmlns:a16="http://schemas.microsoft.com/office/drawing/2014/main" val="538633680"/>
                    </a:ext>
                  </a:extLst>
                </a:gridCol>
                <a:gridCol w="1625600">
                  <a:extLst>
                    <a:ext uri="{9D8B030D-6E8A-4147-A177-3AD203B41FA5}">
                      <a16:colId xmlns:a16="http://schemas.microsoft.com/office/drawing/2014/main" val="1952831727"/>
                    </a:ext>
                  </a:extLst>
                </a:gridCol>
                <a:gridCol w="2354750">
                  <a:extLst>
                    <a:ext uri="{9D8B030D-6E8A-4147-A177-3AD203B41FA5}">
                      <a16:colId xmlns:a16="http://schemas.microsoft.com/office/drawing/2014/main" val="3406569973"/>
                    </a:ext>
                  </a:extLst>
                </a:gridCol>
                <a:gridCol w="2054431">
                  <a:extLst>
                    <a:ext uri="{9D8B030D-6E8A-4147-A177-3AD203B41FA5}">
                      <a16:colId xmlns:a16="http://schemas.microsoft.com/office/drawing/2014/main" val="131608912"/>
                    </a:ext>
                  </a:extLst>
                </a:gridCol>
              </a:tblGrid>
              <a:tr h="370840">
                <a:tc>
                  <a:txBody>
                    <a:bodyPr/>
                    <a:lstStyle/>
                    <a:p>
                      <a:pPr algn="l">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用户端</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密钥管理器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文件接收器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代码运行器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区块链记录</a:t>
                      </a:r>
                    </a:p>
                  </a:txBody>
                  <a:tcPr marL="68580" marR="68580" marT="0" marB="0"/>
                </a:tc>
                <a:extLst>
                  <a:ext uri="{0D108BD9-81ED-4DB2-BD59-A6C34878D82A}">
                    <a16:rowId xmlns:a16="http://schemas.microsoft.com/office/drawing/2014/main" val="24525646"/>
                  </a:ext>
                </a:extLst>
              </a:tr>
              <a:tr h="1301781">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 pub</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File</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A1</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File,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A1</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File,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result</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run_info</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p>
                    <a:p>
                      <a:pPr algn="just">
                        <a:spcAft>
                          <a:spcPts val="0"/>
                        </a:spcAft>
                      </a:pP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637431694"/>
                  </a:ext>
                </a:extLst>
              </a:tr>
            </a:tbl>
          </a:graphicData>
        </a:graphic>
      </p:graphicFrame>
      <p:sp>
        <p:nvSpPr>
          <p:cNvPr id="20" name="矩形 19">
            <a:extLst>
              <a:ext uri="{FF2B5EF4-FFF2-40B4-BE49-F238E27FC236}">
                <a16:creationId xmlns:a16="http://schemas.microsoft.com/office/drawing/2014/main" id="{13C709CC-B43E-0844-AED9-A8D013CFD4E5}"/>
              </a:ext>
            </a:extLst>
          </p:cNvPr>
          <p:cNvSpPr/>
          <p:nvPr/>
        </p:nvSpPr>
        <p:spPr>
          <a:xfrm>
            <a:off x="644070" y="2607679"/>
            <a:ext cx="4428973" cy="499560"/>
          </a:xfrm>
          <a:prstGeom prst="rect">
            <a:avLst/>
          </a:prstGeom>
        </p:spPr>
        <p:txBody>
          <a:bodyPr wrap="square">
            <a:spAutoFit/>
          </a:bodyPr>
          <a:lstStyle/>
          <a:p>
            <a:pPr defTabSz="914377">
              <a:lnSpc>
                <a:spcPct val="150000"/>
              </a:lnSpc>
            </a:pPr>
            <a:r>
              <a:rPr lang="zh-CN" altLang="en-US" sz="2000" dirty="0">
                <a:solidFill>
                  <a:prstClr val="black"/>
                </a:solidFill>
                <a:latin typeface="Microsoft YaHei" panose="020B0503020204020204" pitchFamily="34" charset="-122"/>
                <a:ea typeface="Microsoft YaHei" panose="020B0503020204020204" pitchFamily="34" charset="-122"/>
              </a:rPr>
              <a:t>流程</a:t>
            </a:r>
            <a:r>
              <a:rPr lang="en-US" altLang="zh-CN" sz="2000" dirty="0">
                <a:solidFill>
                  <a:prstClr val="black"/>
                </a:solidFill>
                <a:latin typeface="Microsoft YaHei" panose="020B0503020204020204" pitchFamily="34" charset="-122"/>
                <a:ea typeface="Microsoft YaHei" panose="020B0503020204020204" pitchFamily="34" charset="-122"/>
              </a:rPr>
              <a:t>3</a:t>
            </a:r>
            <a:r>
              <a:rPr lang="zh-CN" altLang="en-US" sz="2000" dirty="0">
                <a:solidFill>
                  <a:prstClr val="black"/>
                </a:solidFill>
                <a:latin typeface="Microsoft YaHei" panose="020B0503020204020204" pitchFamily="34" charset="-122"/>
                <a:ea typeface="Microsoft YaHei" panose="020B0503020204020204" pitchFamily="34" charset="-122"/>
              </a:rPr>
              <a:t>完成后，各模块拥有信息如下：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16" name="图片 15">
            <a:extLst>
              <a:ext uri="{FF2B5EF4-FFF2-40B4-BE49-F238E27FC236}">
                <a16:creationId xmlns:a16="http://schemas.microsoft.com/office/drawing/2014/main" id="{F9261A59-C161-0A4A-B746-1E017BF8DCDC}"/>
              </a:ext>
            </a:extLst>
          </p:cNvPr>
          <p:cNvPicPr>
            <a:picLocks noChangeAspect="1"/>
          </p:cNvPicPr>
          <p:nvPr/>
        </p:nvPicPr>
        <p:blipFill>
          <a:blip r:embed="rId4"/>
          <a:stretch>
            <a:fillRect/>
          </a:stretch>
        </p:blipFill>
        <p:spPr>
          <a:xfrm>
            <a:off x="533400" y="1626418"/>
            <a:ext cx="4667628" cy="972878"/>
          </a:xfrm>
          <a:prstGeom prst="rect">
            <a:avLst/>
          </a:prstGeom>
        </p:spPr>
      </p:pic>
    </p:spTree>
    <p:extLst>
      <p:ext uri="{BB962C8B-B14F-4D97-AF65-F5344CB8AC3E}">
        <p14:creationId xmlns:p14="http://schemas.microsoft.com/office/powerpoint/2010/main" val="3860244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25</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4176143"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 结果记录 （论文</a:t>
            </a:r>
            <a:r>
              <a:rPr lang="en-US" altLang="zh-CN" sz="2400" dirty="0">
                <a:latin typeface="微软雅黑" panose="020B0503020204020204" pitchFamily="34" charset="-122"/>
                <a:ea typeface="微软雅黑" panose="020B0503020204020204" pitchFamily="34" charset="-122"/>
              </a:rPr>
              <a:t>P17</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3DD15643-193D-164A-AFBA-724FD2CCF845}"/>
              </a:ext>
            </a:extLst>
          </p:cNvPr>
          <p:cNvPicPr>
            <a:picLocks noChangeAspect="1"/>
          </p:cNvPicPr>
          <p:nvPr/>
        </p:nvPicPr>
        <p:blipFill>
          <a:blip r:embed="rId4"/>
          <a:stretch>
            <a:fillRect/>
          </a:stretch>
        </p:blipFill>
        <p:spPr>
          <a:xfrm>
            <a:off x="644070" y="1626418"/>
            <a:ext cx="2528712" cy="2684325"/>
          </a:xfrm>
          <a:prstGeom prst="rect">
            <a:avLst/>
          </a:prstGeom>
        </p:spPr>
      </p:pic>
      <p:pic>
        <p:nvPicPr>
          <p:cNvPr id="16" name="图片 15">
            <a:extLst>
              <a:ext uri="{FF2B5EF4-FFF2-40B4-BE49-F238E27FC236}">
                <a16:creationId xmlns:a16="http://schemas.microsoft.com/office/drawing/2014/main" id="{DA8B6779-108B-444C-8C6A-401F23090734}"/>
              </a:ext>
            </a:extLst>
          </p:cNvPr>
          <p:cNvPicPr/>
          <p:nvPr/>
        </p:nvPicPr>
        <p:blipFill>
          <a:blip r:embed="rId5"/>
          <a:stretch>
            <a:fillRect/>
          </a:stretch>
        </p:blipFill>
        <p:spPr>
          <a:xfrm>
            <a:off x="4582160" y="1626418"/>
            <a:ext cx="7233788" cy="4619000"/>
          </a:xfrm>
          <a:prstGeom prst="rect">
            <a:avLst/>
          </a:prstGeom>
        </p:spPr>
      </p:pic>
    </p:spTree>
    <p:extLst>
      <p:ext uri="{BB962C8B-B14F-4D97-AF65-F5344CB8AC3E}">
        <p14:creationId xmlns:p14="http://schemas.microsoft.com/office/powerpoint/2010/main" val="1061095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26</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76628"/>
            <a:ext cx="230383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 结果记录</a:t>
            </a:r>
            <a:endParaRPr lang="en-US" altLang="zh-CN" sz="2400" dirty="0">
              <a:latin typeface="微软雅黑" panose="020B0503020204020204" pitchFamily="34" charset="-122"/>
              <a:ea typeface="微软雅黑" panose="020B0503020204020204" pitchFamily="34" charset="-122"/>
            </a:endParaRPr>
          </a:p>
        </p:txBody>
      </p:sp>
      <p:graphicFrame>
        <p:nvGraphicFramePr>
          <p:cNvPr id="13" name="表格 12">
            <a:extLst>
              <a:ext uri="{FF2B5EF4-FFF2-40B4-BE49-F238E27FC236}">
                <a16:creationId xmlns:a16="http://schemas.microsoft.com/office/drawing/2014/main" id="{EA0D304B-6959-5445-B66F-487501E207C9}"/>
              </a:ext>
            </a:extLst>
          </p:cNvPr>
          <p:cNvGraphicFramePr>
            <a:graphicFrameLocks noGrp="1"/>
          </p:cNvGraphicFramePr>
          <p:nvPr>
            <p:extLst>
              <p:ext uri="{D42A27DB-BD31-4B8C-83A1-F6EECF244321}">
                <p14:modId xmlns:p14="http://schemas.microsoft.com/office/powerpoint/2010/main" val="352103380"/>
              </p:ext>
            </p:extLst>
          </p:nvPr>
        </p:nvGraphicFramePr>
        <p:xfrm>
          <a:off x="2293772" y="4045778"/>
          <a:ext cx="9735932" cy="21996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018833466"/>
                    </a:ext>
                  </a:extLst>
                </a:gridCol>
                <a:gridCol w="1625600">
                  <a:extLst>
                    <a:ext uri="{9D8B030D-6E8A-4147-A177-3AD203B41FA5}">
                      <a16:colId xmlns:a16="http://schemas.microsoft.com/office/drawing/2014/main" val="538633680"/>
                    </a:ext>
                  </a:extLst>
                </a:gridCol>
                <a:gridCol w="1485220">
                  <a:extLst>
                    <a:ext uri="{9D8B030D-6E8A-4147-A177-3AD203B41FA5}">
                      <a16:colId xmlns:a16="http://schemas.microsoft.com/office/drawing/2014/main" val="1952831727"/>
                    </a:ext>
                  </a:extLst>
                </a:gridCol>
                <a:gridCol w="2495130">
                  <a:extLst>
                    <a:ext uri="{9D8B030D-6E8A-4147-A177-3AD203B41FA5}">
                      <a16:colId xmlns:a16="http://schemas.microsoft.com/office/drawing/2014/main" val="3406569973"/>
                    </a:ext>
                  </a:extLst>
                </a:gridCol>
                <a:gridCol w="2504382">
                  <a:extLst>
                    <a:ext uri="{9D8B030D-6E8A-4147-A177-3AD203B41FA5}">
                      <a16:colId xmlns:a16="http://schemas.microsoft.com/office/drawing/2014/main" val="131608912"/>
                    </a:ext>
                  </a:extLst>
                </a:gridCol>
              </a:tblGrid>
              <a:tr h="370840">
                <a:tc>
                  <a:txBody>
                    <a:bodyPr/>
                    <a:lstStyle/>
                    <a:p>
                      <a:pPr algn="l">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用户端</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密钥管理器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文件接收器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代码运行器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区块链记录</a:t>
                      </a:r>
                    </a:p>
                  </a:txBody>
                  <a:tcPr marL="68580" marR="68580" marT="0" marB="0"/>
                </a:tc>
                <a:extLst>
                  <a:ext uri="{0D108BD9-81ED-4DB2-BD59-A6C34878D82A}">
                    <a16:rowId xmlns:a16="http://schemas.microsoft.com/office/drawing/2014/main" val="24525646"/>
                  </a:ext>
                </a:extLst>
              </a:tr>
              <a:tr h="1301781">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S pub</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KA</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File</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File,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A1</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File,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result</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zh-CN" alt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 </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encrypted,</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run_info</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result</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run_info</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637431694"/>
                  </a:ext>
                </a:extLst>
              </a:tr>
            </a:tbl>
          </a:graphicData>
        </a:graphic>
      </p:graphicFrame>
      <p:sp>
        <p:nvSpPr>
          <p:cNvPr id="20" name="矩形 19">
            <a:extLst>
              <a:ext uri="{FF2B5EF4-FFF2-40B4-BE49-F238E27FC236}">
                <a16:creationId xmlns:a16="http://schemas.microsoft.com/office/drawing/2014/main" id="{13C709CC-B43E-0844-AED9-A8D013CFD4E5}"/>
              </a:ext>
            </a:extLst>
          </p:cNvPr>
          <p:cNvSpPr/>
          <p:nvPr/>
        </p:nvSpPr>
        <p:spPr>
          <a:xfrm>
            <a:off x="2837236" y="3473038"/>
            <a:ext cx="4428973" cy="499560"/>
          </a:xfrm>
          <a:prstGeom prst="rect">
            <a:avLst/>
          </a:prstGeom>
        </p:spPr>
        <p:txBody>
          <a:bodyPr wrap="square">
            <a:spAutoFit/>
          </a:bodyPr>
          <a:lstStyle/>
          <a:p>
            <a:pPr defTabSz="914377">
              <a:lnSpc>
                <a:spcPct val="150000"/>
              </a:lnSpc>
            </a:pPr>
            <a:r>
              <a:rPr lang="zh-CN" altLang="en-US" sz="2000" dirty="0">
                <a:solidFill>
                  <a:prstClr val="black"/>
                </a:solidFill>
                <a:latin typeface="Microsoft YaHei" panose="020B0503020204020204" pitchFamily="34" charset="-122"/>
                <a:ea typeface="Microsoft YaHei" panose="020B0503020204020204" pitchFamily="34" charset="-122"/>
              </a:rPr>
              <a:t>流程</a:t>
            </a:r>
            <a:r>
              <a:rPr lang="en-US" altLang="zh-CN" sz="2000" dirty="0">
                <a:solidFill>
                  <a:prstClr val="black"/>
                </a:solidFill>
                <a:latin typeface="Microsoft YaHei" panose="020B0503020204020204" pitchFamily="34" charset="-122"/>
                <a:ea typeface="Microsoft YaHei" panose="020B0503020204020204" pitchFamily="34" charset="-122"/>
              </a:rPr>
              <a:t>4</a:t>
            </a:r>
            <a:r>
              <a:rPr lang="zh-CN" altLang="en-US" sz="2000" dirty="0">
                <a:solidFill>
                  <a:prstClr val="black"/>
                </a:solidFill>
                <a:latin typeface="Microsoft YaHei" panose="020B0503020204020204" pitchFamily="34" charset="-122"/>
                <a:ea typeface="Microsoft YaHei" panose="020B0503020204020204" pitchFamily="34" charset="-122"/>
              </a:rPr>
              <a:t>完成后，各模块拥有信息如下：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17" name="图片 16">
            <a:extLst>
              <a:ext uri="{FF2B5EF4-FFF2-40B4-BE49-F238E27FC236}">
                <a16:creationId xmlns:a16="http://schemas.microsoft.com/office/drawing/2014/main" id="{21E3A332-05E9-C34B-92A9-97CA985CFFFC}"/>
              </a:ext>
            </a:extLst>
          </p:cNvPr>
          <p:cNvPicPr>
            <a:picLocks noChangeAspect="1"/>
          </p:cNvPicPr>
          <p:nvPr/>
        </p:nvPicPr>
        <p:blipFill>
          <a:blip r:embed="rId4"/>
          <a:stretch>
            <a:fillRect/>
          </a:stretch>
        </p:blipFill>
        <p:spPr>
          <a:xfrm>
            <a:off x="644070" y="1626418"/>
            <a:ext cx="1969368" cy="2090559"/>
          </a:xfrm>
          <a:prstGeom prst="rect">
            <a:avLst/>
          </a:prstGeom>
        </p:spPr>
      </p:pic>
    </p:spTree>
    <p:extLst>
      <p:ext uri="{BB962C8B-B14F-4D97-AF65-F5344CB8AC3E}">
        <p14:creationId xmlns:p14="http://schemas.microsoft.com/office/powerpoint/2010/main" val="4193433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27</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4176143"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 结果记录 （论文</a:t>
            </a:r>
            <a:r>
              <a:rPr lang="en-US" altLang="zh-CN" sz="2400" dirty="0">
                <a:latin typeface="微软雅黑" panose="020B0503020204020204" pitchFamily="34" charset="-122"/>
                <a:ea typeface="微软雅黑" panose="020B0503020204020204" pitchFamily="34" charset="-122"/>
              </a:rPr>
              <a:t>P17</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3DD15643-193D-164A-AFBA-724FD2CCF845}"/>
              </a:ext>
            </a:extLst>
          </p:cNvPr>
          <p:cNvPicPr>
            <a:picLocks noChangeAspect="1"/>
          </p:cNvPicPr>
          <p:nvPr/>
        </p:nvPicPr>
        <p:blipFill>
          <a:blip r:embed="rId4"/>
          <a:stretch>
            <a:fillRect/>
          </a:stretch>
        </p:blipFill>
        <p:spPr>
          <a:xfrm>
            <a:off x="644070" y="1626418"/>
            <a:ext cx="2528712" cy="2684325"/>
          </a:xfrm>
          <a:prstGeom prst="rect">
            <a:avLst/>
          </a:prstGeom>
        </p:spPr>
      </p:pic>
      <p:pic>
        <p:nvPicPr>
          <p:cNvPr id="16" name="图片 15">
            <a:extLst>
              <a:ext uri="{FF2B5EF4-FFF2-40B4-BE49-F238E27FC236}">
                <a16:creationId xmlns:a16="http://schemas.microsoft.com/office/drawing/2014/main" id="{DA8B6779-108B-444C-8C6A-401F23090734}"/>
              </a:ext>
            </a:extLst>
          </p:cNvPr>
          <p:cNvPicPr/>
          <p:nvPr/>
        </p:nvPicPr>
        <p:blipFill>
          <a:blip r:embed="rId5"/>
          <a:stretch>
            <a:fillRect/>
          </a:stretch>
        </p:blipFill>
        <p:spPr>
          <a:xfrm>
            <a:off x="4582160" y="1626418"/>
            <a:ext cx="7233788" cy="4619000"/>
          </a:xfrm>
          <a:prstGeom prst="rect">
            <a:avLst/>
          </a:prstGeom>
        </p:spPr>
      </p:pic>
    </p:spTree>
    <p:extLst>
      <p:ext uri="{BB962C8B-B14F-4D97-AF65-F5344CB8AC3E}">
        <p14:creationId xmlns:p14="http://schemas.microsoft.com/office/powerpoint/2010/main" val="2215396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28</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76628"/>
            <a:ext cx="230383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 结果记录</a:t>
            </a:r>
            <a:endParaRPr lang="en-US" altLang="zh-CN" sz="2400" dirty="0">
              <a:latin typeface="微软雅黑" panose="020B0503020204020204" pitchFamily="34" charset="-122"/>
              <a:ea typeface="微软雅黑" panose="020B0503020204020204" pitchFamily="34" charset="-122"/>
            </a:endParaRPr>
          </a:p>
        </p:txBody>
      </p:sp>
      <p:graphicFrame>
        <p:nvGraphicFramePr>
          <p:cNvPr id="13" name="表格 12">
            <a:extLst>
              <a:ext uri="{FF2B5EF4-FFF2-40B4-BE49-F238E27FC236}">
                <a16:creationId xmlns:a16="http://schemas.microsoft.com/office/drawing/2014/main" id="{EA0D304B-6959-5445-B66F-487501E207C9}"/>
              </a:ext>
            </a:extLst>
          </p:cNvPr>
          <p:cNvGraphicFramePr>
            <a:graphicFrameLocks noGrp="1"/>
          </p:cNvGraphicFramePr>
          <p:nvPr/>
        </p:nvGraphicFramePr>
        <p:xfrm>
          <a:off x="2293772" y="4045778"/>
          <a:ext cx="9735932" cy="21996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018833466"/>
                    </a:ext>
                  </a:extLst>
                </a:gridCol>
                <a:gridCol w="1625600">
                  <a:extLst>
                    <a:ext uri="{9D8B030D-6E8A-4147-A177-3AD203B41FA5}">
                      <a16:colId xmlns:a16="http://schemas.microsoft.com/office/drawing/2014/main" val="538633680"/>
                    </a:ext>
                  </a:extLst>
                </a:gridCol>
                <a:gridCol w="1485220">
                  <a:extLst>
                    <a:ext uri="{9D8B030D-6E8A-4147-A177-3AD203B41FA5}">
                      <a16:colId xmlns:a16="http://schemas.microsoft.com/office/drawing/2014/main" val="1952831727"/>
                    </a:ext>
                  </a:extLst>
                </a:gridCol>
                <a:gridCol w="2495130">
                  <a:extLst>
                    <a:ext uri="{9D8B030D-6E8A-4147-A177-3AD203B41FA5}">
                      <a16:colId xmlns:a16="http://schemas.microsoft.com/office/drawing/2014/main" val="3406569973"/>
                    </a:ext>
                  </a:extLst>
                </a:gridCol>
                <a:gridCol w="2504382">
                  <a:extLst>
                    <a:ext uri="{9D8B030D-6E8A-4147-A177-3AD203B41FA5}">
                      <a16:colId xmlns:a16="http://schemas.microsoft.com/office/drawing/2014/main" val="131608912"/>
                    </a:ext>
                  </a:extLst>
                </a:gridCol>
              </a:tblGrid>
              <a:tr h="370840">
                <a:tc>
                  <a:txBody>
                    <a:bodyPr/>
                    <a:lstStyle/>
                    <a:p>
                      <a:pPr algn="l">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用户端</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密钥管理器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文件接收器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代码运行器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区块链记录</a:t>
                      </a:r>
                    </a:p>
                  </a:txBody>
                  <a:tcPr marL="68580" marR="68580" marT="0" marB="0"/>
                </a:tc>
                <a:extLst>
                  <a:ext uri="{0D108BD9-81ED-4DB2-BD59-A6C34878D82A}">
                    <a16:rowId xmlns:a16="http://schemas.microsoft.com/office/drawing/2014/main" val="24525646"/>
                  </a:ext>
                </a:extLst>
              </a:tr>
              <a:tr h="1301781">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S pub</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KA</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File</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File,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A1</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File,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result</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zh-CN" alt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 </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encrypted,</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run_info</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result</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run_info</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637431694"/>
                  </a:ext>
                </a:extLst>
              </a:tr>
            </a:tbl>
          </a:graphicData>
        </a:graphic>
      </p:graphicFrame>
      <p:sp>
        <p:nvSpPr>
          <p:cNvPr id="20" name="矩形 19">
            <a:extLst>
              <a:ext uri="{FF2B5EF4-FFF2-40B4-BE49-F238E27FC236}">
                <a16:creationId xmlns:a16="http://schemas.microsoft.com/office/drawing/2014/main" id="{13C709CC-B43E-0844-AED9-A8D013CFD4E5}"/>
              </a:ext>
            </a:extLst>
          </p:cNvPr>
          <p:cNvSpPr/>
          <p:nvPr/>
        </p:nvSpPr>
        <p:spPr>
          <a:xfrm>
            <a:off x="2837236" y="3473038"/>
            <a:ext cx="4428973" cy="499560"/>
          </a:xfrm>
          <a:prstGeom prst="rect">
            <a:avLst/>
          </a:prstGeom>
        </p:spPr>
        <p:txBody>
          <a:bodyPr wrap="square">
            <a:spAutoFit/>
          </a:bodyPr>
          <a:lstStyle/>
          <a:p>
            <a:pPr defTabSz="914377">
              <a:lnSpc>
                <a:spcPct val="150000"/>
              </a:lnSpc>
            </a:pPr>
            <a:r>
              <a:rPr lang="zh-CN" altLang="en-US" sz="2000" dirty="0">
                <a:solidFill>
                  <a:prstClr val="black"/>
                </a:solidFill>
                <a:latin typeface="Microsoft YaHei" panose="020B0503020204020204" pitchFamily="34" charset="-122"/>
                <a:ea typeface="Microsoft YaHei" panose="020B0503020204020204" pitchFamily="34" charset="-122"/>
              </a:rPr>
              <a:t>流程</a:t>
            </a:r>
            <a:r>
              <a:rPr lang="en-US" altLang="zh-CN" sz="2000" dirty="0">
                <a:solidFill>
                  <a:prstClr val="black"/>
                </a:solidFill>
                <a:latin typeface="Microsoft YaHei" panose="020B0503020204020204" pitchFamily="34" charset="-122"/>
                <a:ea typeface="Microsoft YaHei" panose="020B0503020204020204" pitchFamily="34" charset="-122"/>
              </a:rPr>
              <a:t>4</a:t>
            </a:r>
            <a:r>
              <a:rPr lang="zh-CN" altLang="en-US" sz="2000" dirty="0">
                <a:solidFill>
                  <a:prstClr val="black"/>
                </a:solidFill>
                <a:latin typeface="Microsoft YaHei" panose="020B0503020204020204" pitchFamily="34" charset="-122"/>
                <a:ea typeface="Microsoft YaHei" panose="020B0503020204020204" pitchFamily="34" charset="-122"/>
              </a:rPr>
              <a:t>完成后，各模块拥有信息如下：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17" name="图片 16">
            <a:extLst>
              <a:ext uri="{FF2B5EF4-FFF2-40B4-BE49-F238E27FC236}">
                <a16:creationId xmlns:a16="http://schemas.microsoft.com/office/drawing/2014/main" id="{21E3A332-05E9-C34B-92A9-97CA985CFFFC}"/>
              </a:ext>
            </a:extLst>
          </p:cNvPr>
          <p:cNvPicPr>
            <a:picLocks noChangeAspect="1"/>
          </p:cNvPicPr>
          <p:nvPr/>
        </p:nvPicPr>
        <p:blipFill>
          <a:blip r:embed="rId4"/>
          <a:stretch>
            <a:fillRect/>
          </a:stretch>
        </p:blipFill>
        <p:spPr>
          <a:xfrm>
            <a:off x="644070" y="1626418"/>
            <a:ext cx="1969368" cy="2090559"/>
          </a:xfrm>
          <a:prstGeom prst="rect">
            <a:avLst/>
          </a:prstGeom>
        </p:spPr>
      </p:pic>
    </p:spTree>
    <p:extLst>
      <p:ext uri="{BB962C8B-B14F-4D97-AF65-F5344CB8AC3E}">
        <p14:creationId xmlns:p14="http://schemas.microsoft.com/office/powerpoint/2010/main" val="263430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29</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5485797"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 结果获取 （论文</a:t>
            </a:r>
            <a:r>
              <a:rPr lang="en-US" altLang="zh-CN" sz="2400" dirty="0">
                <a:latin typeface="微软雅黑" panose="020B0503020204020204" pitchFamily="34" charset="-122"/>
                <a:ea typeface="微软雅黑" panose="020B0503020204020204" pitchFamily="34" charset="-122"/>
              </a:rPr>
              <a:t>P19</a:t>
            </a:r>
            <a:r>
              <a:rPr lang="zh-CN" altLang="en-US" sz="2400" dirty="0">
                <a:latin typeface="微软雅黑" panose="020B0503020204020204" pitchFamily="34" charset="-122"/>
                <a:ea typeface="微软雅黑" panose="020B0503020204020204" pitchFamily="34" charset="-122"/>
              </a:rPr>
              <a:t>）单个区块</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8E70362-2527-D040-BA73-208F2773A8AF}"/>
              </a:ext>
            </a:extLst>
          </p:cNvPr>
          <p:cNvPicPr>
            <a:picLocks noChangeAspect="1"/>
          </p:cNvPicPr>
          <p:nvPr/>
        </p:nvPicPr>
        <p:blipFill>
          <a:blip r:embed="rId4"/>
          <a:stretch>
            <a:fillRect/>
          </a:stretch>
        </p:blipFill>
        <p:spPr>
          <a:xfrm>
            <a:off x="533400" y="1694289"/>
            <a:ext cx="5065021" cy="2644321"/>
          </a:xfrm>
          <a:prstGeom prst="rect">
            <a:avLst/>
          </a:prstGeom>
        </p:spPr>
      </p:pic>
      <p:pic>
        <p:nvPicPr>
          <p:cNvPr id="17" name="图片 16">
            <a:extLst>
              <a:ext uri="{FF2B5EF4-FFF2-40B4-BE49-F238E27FC236}">
                <a16:creationId xmlns:a16="http://schemas.microsoft.com/office/drawing/2014/main" id="{020A4BA1-94F7-E845-916C-9AC4E38A0E91}"/>
              </a:ext>
            </a:extLst>
          </p:cNvPr>
          <p:cNvPicPr/>
          <p:nvPr/>
        </p:nvPicPr>
        <p:blipFill>
          <a:blip r:embed="rId5"/>
          <a:stretch>
            <a:fillRect/>
          </a:stretch>
        </p:blipFill>
        <p:spPr>
          <a:xfrm>
            <a:off x="5878286" y="930087"/>
            <a:ext cx="6313714" cy="5315331"/>
          </a:xfrm>
          <a:prstGeom prst="rect">
            <a:avLst/>
          </a:prstGeom>
        </p:spPr>
      </p:pic>
    </p:spTree>
    <p:extLst>
      <p:ext uri="{BB962C8B-B14F-4D97-AF65-F5344CB8AC3E}">
        <p14:creationId xmlns:p14="http://schemas.microsoft.com/office/powerpoint/2010/main" val="91703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F0E9D6A-15F2-45A9-ACD1-D285C29876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6321176" y="2686649"/>
            <a:ext cx="5870824" cy="1542449"/>
          </a:xfrm>
          <a:prstGeom prst="rect">
            <a:avLst/>
          </a:prstGeom>
        </p:spPr>
      </p:pic>
      <p:sp>
        <p:nvSpPr>
          <p:cNvPr id="11" name="矩形 10"/>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1</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2950335" y="2903577"/>
            <a:ext cx="3416312" cy="1107992"/>
          </a:xfrm>
          <a:prstGeom prst="rect">
            <a:avLst/>
          </a:prstGeom>
          <a:noFill/>
        </p:spPr>
        <p:txBody>
          <a:bodyPr wrap="none" lIns="91436" tIns="45718" rIns="91436" bIns="45718" rtlCol="0">
            <a:spAutoFit/>
          </a:bodyPr>
          <a:lstStyle/>
          <a:p>
            <a:r>
              <a:rPr lang="zh-CN" altLang="en-US" sz="6600" dirty="0">
                <a:solidFill>
                  <a:schemeClr val="bg1"/>
                </a:solidFill>
                <a:latin typeface="微软雅黑" panose="020B0503020204020204" pitchFamily="34" charset="-122"/>
                <a:ea typeface="微软雅黑" panose="020B0503020204020204" pitchFamily="34" charset="-122"/>
              </a:rPr>
              <a:t>研究</a:t>
            </a:r>
            <a:r>
              <a:rPr lang="zh-CN" altLang="en-US" sz="6000" dirty="0">
                <a:solidFill>
                  <a:schemeClr val="bg1"/>
                </a:solidFill>
                <a:latin typeface="微软雅黑" panose="020B0503020204020204" pitchFamily="34" charset="-122"/>
                <a:ea typeface="微软雅黑" panose="020B0503020204020204" pitchFamily="34" charset="-122"/>
              </a:rPr>
              <a:t>背景</a:t>
            </a:r>
          </a:p>
        </p:txBody>
      </p:sp>
      <p:pic>
        <p:nvPicPr>
          <p:cNvPr id="13" name="图片 12">
            <a:extLst>
              <a:ext uri="{FF2B5EF4-FFF2-40B4-BE49-F238E27FC236}">
                <a16:creationId xmlns:a16="http://schemas.microsoft.com/office/drawing/2014/main" id="{6E1E5760-E4A8-446D-817A-0360B0C0974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p:blipFill>
        <p:spPr>
          <a:xfrm>
            <a:off x="9815333" y="135922"/>
            <a:ext cx="2376667" cy="734513"/>
          </a:xfrm>
          <a:prstGeom prst="rect">
            <a:avLst/>
          </a:prstGeom>
        </p:spPr>
      </p:pic>
      <p:sp>
        <p:nvSpPr>
          <p:cNvPr id="3" name="灯片编号占位符 2">
            <a:extLst>
              <a:ext uri="{FF2B5EF4-FFF2-40B4-BE49-F238E27FC236}">
                <a16:creationId xmlns:a16="http://schemas.microsoft.com/office/drawing/2014/main" id="{B3542241-29C2-5D49-9B7A-F446EEC2F6C9}"/>
              </a:ext>
            </a:extLst>
          </p:cNvPr>
          <p:cNvSpPr>
            <a:spLocks noGrp="1"/>
          </p:cNvSpPr>
          <p:nvPr>
            <p:ph type="sldNum" sz="quarter" idx="12"/>
          </p:nvPr>
        </p:nvSpPr>
        <p:spPr/>
        <p:txBody>
          <a:bodyPr/>
          <a:lstStyle/>
          <a:p>
            <a:fld id="{01635508-54A0-4FB0-A4C5-6467DE85E924}"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30</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54072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 结果获取 （论文</a:t>
            </a:r>
            <a:r>
              <a:rPr lang="en-US" altLang="zh-CN" sz="2400" dirty="0">
                <a:latin typeface="微软雅黑" panose="020B0503020204020204" pitchFamily="34" charset="-122"/>
                <a:ea typeface="微软雅黑" panose="020B0503020204020204" pitchFamily="34" charset="-122"/>
              </a:rPr>
              <a:t>P19</a:t>
            </a:r>
            <a:r>
              <a:rPr lang="zh-CN" altLang="en-US" sz="2400" dirty="0">
                <a:latin typeface="微软雅黑" panose="020B0503020204020204" pitchFamily="34" charset="-122"/>
                <a:ea typeface="微软雅黑" panose="020B0503020204020204" pitchFamily="34" charset="-122"/>
              </a:rPr>
              <a:t>）所有区块</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8E70362-2527-D040-BA73-208F2773A8AF}"/>
              </a:ext>
            </a:extLst>
          </p:cNvPr>
          <p:cNvPicPr>
            <a:picLocks noChangeAspect="1"/>
          </p:cNvPicPr>
          <p:nvPr/>
        </p:nvPicPr>
        <p:blipFill>
          <a:blip r:embed="rId4"/>
          <a:stretch>
            <a:fillRect/>
          </a:stretch>
        </p:blipFill>
        <p:spPr>
          <a:xfrm>
            <a:off x="533400" y="1694289"/>
            <a:ext cx="5065021" cy="2644321"/>
          </a:xfrm>
          <a:prstGeom prst="rect">
            <a:avLst/>
          </a:prstGeom>
        </p:spPr>
      </p:pic>
      <p:pic>
        <p:nvPicPr>
          <p:cNvPr id="16" name="图片 15">
            <a:extLst>
              <a:ext uri="{FF2B5EF4-FFF2-40B4-BE49-F238E27FC236}">
                <a16:creationId xmlns:a16="http://schemas.microsoft.com/office/drawing/2014/main" id="{E7A7C858-948A-4145-BB53-79C75E5AA447}"/>
              </a:ext>
            </a:extLst>
          </p:cNvPr>
          <p:cNvPicPr/>
          <p:nvPr/>
        </p:nvPicPr>
        <p:blipFill>
          <a:blip r:embed="rId5"/>
          <a:stretch>
            <a:fillRect/>
          </a:stretch>
        </p:blipFill>
        <p:spPr>
          <a:xfrm>
            <a:off x="6119972" y="731964"/>
            <a:ext cx="4187809" cy="6126036"/>
          </a:xfrm>
          <a:prstGeom prst="rect">
            <a:avLst/>
          </a:prstGeom>
        </p:spPr>
      </p:pic>
    </p:spTree>
    <p:extLst>
      <p:ext uri="{BB962C8B-B14F-4D97-AF65-F5344CB8AC3E}">
        <p14:creationId xmlns:p14="http://schemas.microsoft.com/office/powerpoint/2010/main" val="3193321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31</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76628"/>
            <a:ext cx="230383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流程</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 结果获取</a:t>
            </a:r>
            <a:endParaRPr lang="en-US" altLang="zh-CN" sz="2400" dirty="0">
              <a:latin typeface="微软雅黑" panose="020B0503020204020204" pitchFamily="34" charset="-122"/>
              <a:ea typeface="微软雅黑" panose="020B0503020204020204" pitchFamily="34" charset="-122"/>
            </a:endParaRPr>
          </a:p>
        </p:txBody>
      </p:sp>
      <p:graphicFrame>
        <p:nvGraphicFramePr>
          <p:cNvPr id="13" name="表格 12">
            <a:extLst>
              <a:ext uri="{FF2B5EF4-FFF2-40B4-BE49-F238E27FC236}">
                <a16:creationId xmlns:a16="http://schemas.microsoft.com/office/drawing/2014/main" id="{EA0D304B-6959-5445-B66F-487501E207C9}"/>
              </a:ext>
            </a:extLst>
          </p:cNvPr>
          <p:cNvGraphicFramePr>
            <a:graphicFrameLocks noGrp="1"/>
          </p:cNvGraphicFramePr>
          <p:nvPr>
            <p:extLst>
              <p:ext uri="{D42A27DB-BD31-4B8C-83A1-F6EECF244321}">
                <p14:modId xmlns:p14="http://schemas.microsoft.com/office/powerpoint/2010/main" val="3235578178"/>
              </p:ext>
            </p:extLst>
          </p:nvPr>
        </p:nvGraphicFramePr>
        <p:xfrm>
          <a:off x="1372255" y="3617699"/>
          <a:ext cx="9735932" cy="25044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018833466"/>
                    </a:ext>
                  </a:extLst>
                </a:gridCol>
                <a:gridCol w="1625600">
                  <a:extLst>
                    <a:ext uri="{9D8B030D-6E8A-4147-A177-3AD203B41FA5}">
                      <a16:colId xmlns:a16="http://schemas.microsoft.com/office/drawing/2014/main" val="538633680"/>
                    </a:ext>
                  </a:extLst>
                </a:gridCol>
                <a:gridCol w="1485220">
                  <a:extLst>
                    <a:ext uri="{9D8B030D-6E8A-4147-A177-3AD203B41FA5}">
                      <a16:colId xmlns:a16="http://schemas.microsoft.com/office/drawing/2014/main" val="1952831727"/>
                    </a:ext>
                  </a:extLst>
                </a:gridCol>
                <a:gridCol w="2495130">
                  <a:extLst>
                    <a:ext uri="{9D8B030D-6E8A-4147-A177-3AD203B41FA5}">
                      <a16:colId xmlns:a16="http://schemas.microsoft.com/office/drawing/2014/main" val="3406569973"/>
                    </a:ext>
                  </a:extLst>
                </a:gridCol>
                <a:gridCol w="2504382">
                  <a:extLst>
                    <a:ext uri="{9D8B030D-6E8A-4147-A177-3AD203B41FA5}">
                      <a16:colId xmlns:a16="http://schemas.microsoft.com/office/drawing/2014/main" val="131608912"/>
                    </a:ext>
                  </a:extLst>
                </a:gridCol>
              </a:tblGrid>
              <a:tr h="370840">
                <a:tc>
                  <a:txBody>
                    <a:bodyPr/>
                    <a:lstStyle/>
                    <a:p>
                      <a:pPr algn="l">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用户端</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密钥管理器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文件接收器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代码运行器</a:t>
                      </a:r>
                    </a:p>
                  </a:txBody>
                  <a:tcPr marL="68580" marR="68580" marT="0" marB="0"/>
                </a:tc>
                <a:tc>
                  <a:txBody>
                    <a:bodyPr/>
                    <a:lstStyle/>
                    <a:p>
                      <a:pPr algn="l">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区块链记录</a:t>
                      </a:r>
                    </a:p>
                  </a:txBody>
                  <a:tcPr marL="68580" marR="68580" marT="0" marB="0"/>
                </a:tc>
                <a:extLst>
                  <a:ext uri="{0D108BD9-81ED-4DB2-BD59-A6C34878D82A}">
                    <a16:rowId xmlns:a16="http://schemas.microsoft.com/office/drawing/2014/main" val="24525646"/>
                  </a:ext>
                </a:extLst>
              </a:tr>
              <a:tr h="1301781">
                <a:tc>
                  <a:txBody>
                    <a:bodyPr/>
                    <a:lstStyle/>
                    <a:p>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KR</a:t>
                      </a:r>
                      <a:r>
                        <a:rPr lang="en-US" altLang="zh-CN" sz="2000" kern="1200" baseline="-25000" dirty="0">
                          <a:solidFill>
                            <a:schemeClr val="tx1"/>
                          </a:solidFill>
                          <a:effectLst/>
                          <a:latin typeface="Microsoft YaHei" panose="020B0503020204020204" pitchFamily="34" charset="-122"/>
                          <a:ea typeface="Microsoft YaHei" panose="020B0503020204020204" pitchFamily="34" charset="-122"/>
                          <a:cs typeface="+mn-cs"/>
                        </a:rPr>
                        <a:t>A</a:t>
                      </a:r>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 </a:t>
                      </a:r>
                      <a:endParaRPr lang="zh-CN" altLang="zh-CN" sz="2000" kern="1200" dirty="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KR</a:t>
                      </a:r>
                      <a:r>
                        <a:rPr lang="en-US" altLang="zh-CN" sz="2000" kern="1200" baseline="-25000" dirty="0">
                          <a:solidFill>
                            <a:schemeClr val="tx1"/>
                          </a:solidFill>
                          <a:effectLst/>
                          <a:latin typeface="Microsoft YaHei" panose="020B0503020204020204" pitchFamily="34" charset="-122"/>
                          <a:ea typeface="Microsoft YaHei" panose="020B0503020204020204" pitchFamily="34" charset="-122"/>
                          <a:cs typeface="+mn-cs"/>
                        </a:rPr>
                        <a:t>S pub</a:t>
                      </a:r>
                      <a:r>
                        <a:rPr lang="zh-CN" altLang="zh-CN" sz="2000" kern="1200" dirty="0">
                          <a:solidFill>
                            <a:schemeClr val="tx1"/>
                          </a:solidFill>
                          <a:effectLst/>
                          <a:latin typeface="Microsoft YaHei" panose="020B0503020204020204" pitchFamily="34" charset="-122"/>
                          <a:ea typeface="Microsoft YaHei" panose="020B0503020204020204" pitchFamily="34" charset="-122"/>
                          <a:cs typeface="+mn-cs"/>
                        </a:rPr>
                        <a:t>，</a:t>
                      </a:r>
                    </a:p>
                    <a:p>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KA</a:t>
                      </a:r>
                      <a:r>
                        <a:rPr lang="zh-CN" altLang="zh-CN" sz="2000" kern="1200" dirty="0">
                          <a:solidFill>
                            <a:schemeClr val="tx1"/>
                          </a:solidFill>
                          <a:effectLst/>
                          <a:latin typeface="Microsoft YaHei" panose="020B0503020204020204" pitchFamily="34" charset="-122"/>
                          <a:ea typeface="Microsoft YaHei" panose="020B0503020204020204" pitchFamily="34" charset="-122"/>
                          <a:cs typeface="+mn-cs"/>
                        </a:rPr>
                        <a:t>，</a:t>
                      </a:r>
                    </a:p>
                    <a:p>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File</a:t>
                      </a:r>
                      <a:r>
                        <a:rPr lang="zh-CN" altLang="zh-CN" sz="2000" kern="1200" dirty="0">
                          <a:solidFill>
                            <a:schemeClr val="tx1"/>
                          </a:solidFill>
                          <a:effectLst/>
                          <a:latin typeface="Microsoft YaHei" panose="020B0503020204020204" pitchFamily="34" charset="-122"/>
                          <a:ea typeface="Microsoft YaHei" panose="020B0503020204020204" pitchFamily="34" charset="-122"/>
                          <a:cs typeface="+mn-cs"/>
                        </a:rPr>
                        <a:t>，</a:t>
                      </a:r>
                    </a:p>
                    <a:p>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Hash</a:t>
                      </a:r>
                      <a:r>
                        <a:rPr lang="en-US" altLang="zh-CN" sz="2000" kern="1200" baseline="-25000" dirty="0">
                          <a:solidFill>
                            <a:schemeClr val="tx1"/>
                          </a:solidFill>
                          <a:effectLst/>
                          <a:latin typeface="Microsoft YaHei" panose="020B0503020204020204" pitchFamily="34" charset="-122"/>
                          <a:ea typeface="Microsoft YaHei" panose="020B0503020204020204" pitchFamily="34" charset="-122"/>
                          <a:cs typeface="+mn-cs"/>
                        </a:rPr>
                        <a:t>A1</a:t>
                      </a:r>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 </a:t>
                      </a:r>
                      <a:endParaRPr lang="zh-CN" altLang="zh-CN" sz="2000" kern="1200" dirty="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result</a:t>
                      </a:r>
                      <a:r>
                        <a:rPr lang="en-US" altLang="zh-CN" sz="2000" kern="1200" baseline="-25000" dirty="0">
                          <a:solidFill>
                            <a:schemeClr val="tx1"/>
                          </a:solidFill>
                          <a:effectLst/>
                          <a:latin typeface="Microsoft YaHei" panose="020B0503020204020204" pitchFamily="34" charset="-122"/>
                          <a:ea typeface="Microsoft YaHei" panose="020B0503020204020204" pitchFamily="34" charset="-122"/>
                          <a:cs typeface="+mn-cs"/>
                        </a:rPr>
                        <a:t>A1</a:t>
                      </a:r>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 </a:t>
                      </a:r>
                      <a:endParaRPr lang="zh-CN" altLang="zh-CN" sz="2000" kern="1200" dirty="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run_info</a:t>
                      </a:r>
                      <a:r>
                        <a:rPr lang="en-US" altLang="zh-CN" sz="2000" kern="1200" baseline="-25000" dirty="0">
                          <a:solidFill>
                            <a:schemeClr val="tx1"/>
                          </a:solidFill>
                          <a:effectLst/>
                          <a:latin typeface="Microsoft YaHei" panose="020B0503020204020204" pitchFamily="34" charset="-122"/>
                          <a:ea typeface="Microsoft YaHei" panose="020B0503020204020204" pitchFamily="34" charset="-122"/>
                          <a:cs typeface="+mn-cs"/>
                        </a:rPr>
                        <a:t>A1</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File, </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a:effectLst/>
                          <a:latin typeface="Microsoft YaHei" panose="020B0503020204020204" pitchFamily="34" charset="-122"/>
                          <a:ea typeface="Microsoft YaHei" panose="020B0503020204020204" pitchFamily="34" charset="-122"/>
                          <a:cs typeface="Times New Roman" panose="02020603050405020304" pitchFamily="18" charset="0"/>
                        </a:rPr>
                        <a:t>A1</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KA,</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File,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result</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zh-CN" alt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 </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encrypted,</a:t>
                      </a: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run_info</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KR</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 pub</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Hash</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result</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run_info</a:t>
                      </a:r>
                      <a:r>
                        <a:rPr lang="en-US" sz="2000" kern="100" baseline="-25000" dirty="0">
                          <a:effectLst/>
                          <a:latin typeface="Microsoft YaHei" panose="020B0503020204020204" pitchFamily="34" charset="-122"/>
                          <a:ea typeface="Microsoft YaHei" panose="020B0503020204020204" pitchFamily="34" charset="-122"/>
                          <a:cs typeface="Times New Roman" panose="02020603050405020304" pitchFamily="18" charset="0"/>
                        </a:rPr>
                        <a:t>A1 encrypted</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p>
                      <a:pPr algn="just">
                        <a:spcAft>
                          <a:spcPts val="0"/>
                        </a:spcAft>
                      </a:pP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 </a:t>
                      </a:r>
                      <a:endPar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637431694"/>
                  </a:ext>
                </a:extLst>
              </a:tr>
            </a:tbl>
          </a:graphicData>
        </a:graphic>
      </p:graphicFrame>
      <p:sp>
        <p:nvSpPr>
          <p:cNvPr id="20" name="矩形 19">
            <a:extLst>
              <a:ext uri="{FF2B5EF4-FFF2-40B4-BE49-F238E27FC236}">
                <a16:creationId xmlns:a16="http://schemas.microsoft.com/office/drawing/2014/main" id="{13C709CC-B43E-0844-AED9-A8D013CFD4E5}"/>
              </a:ext>
            </a:extLst>
          </p:cNvPr>
          <p:cNvSpPr/>
          <p:nvPr/>
        </p:nvSpPr>
        <p:spPr>
          <a:xfrm>
            <a:off x="4025735" y="3032324"/>
            <a:ext cx="4428973" cy="499560"/>
          </a:xfrm>
          <a:prstGeom prst="rect">
            <a:avLst/>
          </a:prstGeom>
        </p:spPr>
        <p:txBody>
          <a:bodyPr wrap="square">
            <a:spAutoFit/>
          </a:bodyPr>
          <a:lstStyle/>
          <a:p>
            <a:pPr defTabSz="914377">
              <a:lnSpc>
                <a:spcPct val="150000"/>
              </a:lnSpc>
            </a:pPr>
            <a:r>
              <a:rPr lang="zh-CN" altLang="en-US" sz="2000" dirty="0">
                <a:solidFill>
                  <a:prstClr val="black"/>
                </a:solidFill>
                <a:latin typeface="Microsoft YaHei" panose="020B0503020204020204" pitchFamily="34" charset="-122"/>
                <a:ea typeface="Microsoft YaHei" panose="020B0503020204020204" pitchFamily="34" charset="-122"/>
              </a:rPr>
              <a:t>流程</a:t>
            </a:r>
            <a:r>
              <a:rPr lang="en-US" altLang="zh-CN" sz="2000" dirty="0">
                <a:solidFill>
                  <a:prstClr val="black"/>
                </a:solidFill>
                <a:latin typeface="Microsoft YaHei" panose="020B0503020204020204" pitchFamily="34" charset="-122"/>
                <a:ea typeface="Microsoft YaHei" panose="020B0503020204020204" pitchFamily="34" charset="-122"/>
              </a:rPr>
              <a:t>5</a:t>
            </a:r>
            <a:r>
              <a:rPr lang="zh-CN" altLang="en-US" sz="2000" dirty="0">
                <a:solidFill>
                  <a:prstClr val="black"/>
                </a:solidFill>
                <a:latin typeface="Microsoft YaHei" panose="020B0503020204020204" pitchFamily="34" charset="-122"/>
                <a:ea typeface="Microsoft YaHei" panose="020B0503020204020204" pitchFamily="34" charset="-122"/>
              </a:rPr>
              <a:t>完成后，各模块拥有信息如下：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16" name="图片 15">
            <a:extLst>
              <a:ext uri="{FF2B5EF4-FFF2-40B4-BE49-F238E27FC236}">
                <a16:creationId xmlns:a16="http://schemas.microsoft.com/office/drawing/2014/main" id="{94C607C6-F251-8241-BF9F-E63A21076630}"/>
              </a:ext>
            </a:extLst>
          </p:cNvPr>
          <p:cNvPicPr>
            <a:picLocks noChangeAspect="1"/>
          </p:cNvPicPr>
          <p:nvPr/>
        </p:nvPicPr>
        <p:blipFill>
          <a:blip r:embed="rId4"/>
          <a:stretch>
            <a:fillRect/>
          </a:stretch>
        </p:blipFill>
        <p:spPr>
          <a:xfrm>
            <a:off x="533400" y="1694289"/>
            <a:ext cx="3492335" cy="1823261"/>
          </a:xfrm>
          <a:prstGeom prst="rect">
            <a:avLst/>
          </a:prstGeom>
        </p:spPr>
      </p:pic>
    </p:spTree>
    <p:extLst>
      <p:ext uri="{BB962C8B-B14F-4D97-AF65-F5344CB8AC3E}">
        <p14:creationId xmlns:p14="http://schemas.microsoft.com/office/powerpoint/2010/main" val="2077815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架构与流程</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32</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17235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安全性分析</a:t>
            </a:r>
            <a:endParaRPr lang="en-US" altLang="zh-CN" sz="24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8A1CCA3-621C-144B-9A28-417F085A63D8}"/>
              </a:ext>
            </a:extLst>
          </p:cNvPr>
          <p:cNvSpPr/>
          <p:nvPr/>
        </p:nvSpPr>
        <p:spPr>
          <a:xfrm>
            <a:off x="533398" y="1893862"/>
            <a:ext cx="11567558" cy="3269549"/>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破解流程</a:t>
            </a:r>
            <a:r>
              <a:rPr lang="en-US" altLang="zh-CN" sz="2000" dirty="0">
                <a:solidFill>
                  <a:prstClr val="black"/>
                </a:solidFill>
                <a:latin typeface="Microsoft YaHei" panose="020B0503020204020204" pitchFamily="34" charset="-122"/>
                <a:ea typeface="Microsoft YaHei" panose="020B0503020204020204" pitchFamily="34" charset="-122"/>
              </a:rPr>
              <a:t>2</a:t>
            </a:r>
            <a:r>
              <a:rPr lang="zh-CN" altLang="en-US" sz="2000" dirty="0">
                <a:solidFill>
                  <a:prstClr val="black"/>
                </a:solidFill>
                <a:latin typeface="Microsoft YaHei" panose="020B0503020204020204" pitchFamily="34" charset="-122"/>
                <a:ea typeface="Microsoft YaHei" panose="020B0503020204020204" pitchFamily="34" charset="-122"/>
              </a:rPr>
              <a:t>中的密钥比对过程，需要破解</a:t>
            </a:r>
            <a:r>
              <a:rPr lang="en-US" altLang="zh-CN" sz="2000" dirty="0">
                <a:solidFill>
                  <a:prstClr val="black"/>
                </a:solidFill>
                <a:latin typeface="Microsoft YaHei" panose="020B0503020204020204" pitchFamily="34" charset="-122"/>
                <a:ea typeface="Microsoft YaHei" panose="020B0503020204020204" pitchFamily="34" charset="-122"/>
              </a:rPr>
              <a:t>RSA</a:t>
            </a:r>
            <a:r>
              <a:rPr lang="zh-CN" altLang="en-US" sz="2000" dirty="0">
                <a:solidFill>
                  <a:prstClr val="black"/>
                </a:solidFill>
                <a:latin typeface="Microsoft YaHei" panose="020B0503020204020204" pitchFamily="34" charset="-122"/>
                <a:ea typeface="Microsoft YaHei" panose="020B0503020204020204" pitchFamily="34" charset="-122"/>
              </a:rPr>
              <a:t>算法；</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平台本身和用户计算任务都是在服务器上的</a:t>
            </a:r>
            <a:r>
              <a:rPr lang="en-US" altLang="zh-CN" sz="2000" dirty="0">
                <a:solidFill>
                  <a:prstClr val="black"/>
                </a:solidFill>
                <a:latin typeface="Microsoft YaHei" panose="020B0503020204020204" pitchFamily="34" charset="-122"/>
                <a:ea typeface="Microsoft YaHei" panose="020B0503020204020204" pitchFamily="34" charset="-122"/>
              </a:rPr>
              <a:t>TEE</a:t>
            </a:r>
            <a:r>
              <a:rPr lang="zh-CN" altLang="en-US" sz="2000" dirty="0">
                <a:solidFill>
                  <a:prstClr val="black"/>
                </a:solidFill>
                <a:latin typeface="Microsoft YaHei" panose="020B0503020204020204" pitchFamily="34" charset="-122"/>
                <a:ea typeface="Microsoft YaHei" panose="020B0503020204020204" pitchFamily="34" charset="-122"/>
              </a:rPr>
              <a:t>中执行；</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流程</a:t>
            </a:r>
            <a:r>
              <a:rPr lang="en-US" altLang="zh-CN" sz="2000" dirty="0">
                <a:solidFill>
                  <a:prstClr val="black"/>
                </a:solidFill>
                <a:latin typeface="Microsoft YaHei" panose="020B0503020204020204" pitchFamily="34" charset="-122"/>
                <a:ea typeface="Microsoft YaHei" panose="020B0503020204020204" pitchFamily="34" charset="-122"/>
              </a:rPr>
              <a:t>1</a:t>
            </a:r>
            <a:r>
              <a:rPr lang="zh-CN" altLang="en-US" sz="2000" dirty="0">
                <a:solidFill>
                  <a:prstClr val="black"/>
                </a:solidFill>
                <a:latin typeface="Microsoft YaHei" panose="020B0503020204020204" pitchFamily="34" charset="-122"/>
                <a:ea typeface="Microsoft YaHei" panose="020B0503020204020204" pitchFamily="34" charset="-122"/>
              </a:rPr>
              <a:t>、</a:t>
            </a:r>
            <a:r>
              <a:rPr lang="en-US" altLang="zh-CN" sz="2000" dirty="0">
                <a:solidFill>
                  <a:prstClr val="black"/>
                </a:solidFill>
                <a:latin typeface="Microsoft YaHei" panose="020B0503020204020204" pitchFamily="34" charset="-122"/>
                <a:ea typeface="Microsoft YaHei" panose="020B0503020204020204" pitchFamily="34" charset="-122"/>
              </a:rPr>
              <a:t>2</a:t>
            </a:r>
            <a:r>
              <a:rPr lang="zh-CN" altLang="en-US" sz="2000" dirty="0">
                <a:solidFill>
                  <a:prstClr val="black"/>
                </a:solidFill>
                <a:latin typeface="Microsoft YaHei" panose="020B0503020204020204" pitchFamily="34" charset="-122"/>
                <a:ea typeface="Microsoft YaHei" panose="020B0503020204020204" pitchFamily="34" charset="-122"/>
              </a:rPr>
              <a:t>、</a:t>
            </a:r>
            <a:r>
              <a:rPr lang="en-US" altLang="zh-CN" sz="2000" dirty="0">
                <a:solidFill>
                  <a:prstClr val="black"/>
                </a:solidFill>
                <a:latin typeface="Microsoft YaHei" panose="020B0503020204020204" pitchFamily="34" charset="-122"/>
                <a:ea typeface="Microsoft YaHei" panose="020B0503020204020204" pitchFamily="34" charset="-122"/>
              </a:rPr>
              <a:t>5</a:t>
            </a:r>
            <a:r>
              <a:rPr lang="zh-CN" altLang="en-US" sz="2000" dirty="0">
                <a:solidFill>
                  <a:prstClr val="black"/>
                </a:solidFill>
                <a:latin typeface="Microsoft YaHei" panose="020B0503020204020204" pitchFamily="34" charset="-122"/>
                <a:ea typeface="Microsoft YaHei" panose="020B0503020204020204" pitchFamily="34" charset="-122"/>
              </a:rPr>
              <a:t>中包含客户端与平台的交互 ，这些交互通过</a:t>
            </a:r>
            <a:r>
              <a:rPr lang="en-US" altLang="zh-CN" sz="2000" dirty="0">
                <a:solidFill>
                  <a:prstClr val="black"/>
                </a:solidFill>
                <a:latin typeface="Microsoft YaHei" panose="020B0503020204020204" pitchFamily="34" charset="-122"/>
                <a:ea typeface="Microsoft YaHei" panose="020B0503020204020204" pitchFamily="34" charset="-122"/>
              </a:rPr>
              <a:t>HTTP</a:t>
            </a:r>
            <a:r>
              <a:rPr lang="zh-CN" altLang="en-US" sz="2000" dirty="0">
                <a:solidFill>
                  <a:prstClr val="black"/>
                </a:solidFill>
                <a:latin typeface="Microsoft YaHei" panose="020B0503020204020204" pitchFamily="34" charset="-122"/>
                <a:ea typeface="Microsoft YaHei" panose="020B0503020204020204" pitchFamily="34" charset="-122"/>
              </a:rPr>
              <a:t>请求实现。其中未加密就进行传输的信息有：用户端</a:t>
            </a:r>
            <a:r>
              <a:rPr lang="en" altLang="zh-CN" sz="2000" dirty="0">
                <a:solidFill>
                  <a:prstClr val="black"/>
                </a:solidFill>
                <a:latin typeface="Microsoft YaHei" panose="020B0503020204020204" pitchFamily="34" charset="-122"/>
                <a:ea typeface="Microsoft YaHei" panose="020B0503020204020204" pitchFamily="34" charset="-122"/>
              </a:rPr>
              <a:t>A</a:t>
            </a:r>
            <a:r>
              <a:rPr lang="zh-CN" altLang="en-US" sz="2000" dirty="0">
                <a:solidFill>
                  <a:prstClr val="black"/>
                </a:solidFill>
                <a:latin typeface="Microsoft YaHei" panose="020B0503020204020204" pitchFamily="34" charset="-122"/>
                <a:ea typeface="Microsoft YaHei" panose="020B0503020204020204" pitchFamily="34" charset="-122"/>
              </a:rPr>
              <a:t>的</a:t>
            </a:r>
            <a:r>
              <a:rPr lang="en" altLang="zh-CN" sz="2000" dirty="0">
                <a:solidFill>
                  <a:prstClr val="black"/>
                </a:solidFill>
                <a:latin typeface="Microsoft YaHei" panose="020B0503020204020204" pitchFamily="34" charset="-122"/>
                <a:ea typeface="Microsoft YaHei" panose="020B0503020204020204" pitchFamily="34" charset="-122"/>
              </a:rPr>
              <a:t>RSA</a:t>
            </a:r>
            <a:r>
              <a:rPr lang="zh-CN" altLang="en-US" sz="2000" dirty="0">
                <a:solidFill>
                  <a:prstClr val="black"/>
                </a:solidFill>
                <a:latin typeface="Microsoft YaHei" panose="020B0503020204020204" pitchFamily="34" charset="-122"/>
                <a:ea typeface="Microsoft YaHei" panose="020B0503020204020204" pitchFamily="34" charset="-122"/>
              </a:rPr>
              <a:t>公钥（本身就是可公开的 ）、计算任务的散列值（本身就以明文写在区块链上 ）和区块信息（同前者）。故不造成隐私的泄露；</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每次传输的加签验签步骤，保证信息的不可篡改；</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20609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8959B574-12DE-45EC-92B9-EDFD12B8D3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6321176" y="2686649"/>
            <a:ext cx="5870824" cy="1542449"/>
          </a:xfrm>
          <a:prstGeom prst="rect">
            <a:avLst/>
          </a:prstGeom>
        </p:spPr>
      </p:pic>
      <p:sp>
        <p:nvSpPr>
          <p:cNvPr id="17" name="矩形 16">
            <a:extLst>
              <a:ext uri="{FF2B5EF4-FFF2-40B4-BE49-F238E27FC236}">
                <a16:creationId xmlns:a16="http://schemas.microsoft.com/office/drawing/2014/main" id="{F25648DF-961F-42F1-BA29-5FE159C616A3}"/>
              </a:ext>
            </a:extLst>
          </p:cNvPr>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23950" y="2686050"/>
            <a:ext cx="1543050" cy="1543050"/>
            <a:chOff x="1123950" y="2686050"/>
            <a:chExt cx="1543050" cy="1543050"/>
          </a:xfrm>
          <a:solidFill>
            <a:srgbClr val="014924"/>
          </a:solidFill>
        </p:grpSpPr>
        <p:sp>
          <p:nvSpPr>
            <p:cNvPr id="7" name="矩形 6"/>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4</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4" name="文本框 13">
            <a:extLst>
              <a:ext uri="{FF2B5EF4-FFF2-40B4-BE49-F238E27FC236}">
                <a16:creationId xmlns:a16="http://schemas.microsoft.com/office/drawing/2014/main" id="{363F58E6-CFD7-4546-802A-D48DE5E3825D}"/>
              </a:ext>
            </a:extLst>
          </p:cNvPr>
          <p:cNvSpPr txBox="1"/>
          <p:nvPr/>
        </p:nvSpPr>
        <p:spPr>
          <a:xfrm>
            <a:off x="2950335" y="2903577"/>
            <a:ext cx="3570200" cy="1107992"/>
          </a:xfrm>
          <a:prstGeom prst="rect">
            <a:avLst/>
          </a:prstGeom>
          <a:noFill/>
        </p:spPr>
        <p:txBody>
          <a:bodyPr wrap="none" lIns="91436" tIns="45718" rIns="91436" bIns="45718" rtlCol="0">
            <a:spAutoFit/>
          </a:bodyPr>
          <a:lstStyle/>
          <a:p>
            <a:r>
              <a:rPr lang="zh-CN" altLang="en-US" sz="6600" dirty="0">
                <a:solidFill>
                  <a:schemeClr val="bg1"/>
                </a:solidFill>
                <a:latin typeface="微软雅黑" panose="020B0503020204020204" pitchFamily="34" charset="-122"/>
                <a:ea typeface="微软雅黑" panose="020B0503020204020204" pitchFamily="34" charset="-122"/>
              </a:rPr>
              <a:t>模块详解</a:t>
            </a:r>
          </a:p>
        </p:txBody>
      </p:sp>
      <p:pic>
        <p:nvPicPr>
          <p:cNvPr id="12" name="图片 11">
            <a:extLst>
              <a:ext uri="{FF2B5EF4-FFF2-40B4-BE49-F238E27FC236}">
                <a16:creationId xmlns:a16="http://schemas.microsoft.com/office/drawing/2014/main" id="{2E21BBA7-D980-463D-8054-DB329D1BF69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p:blipFill>
        <p:spPr>
          <a:xfrm>
            <a:off x="9815333" y="135922"/>
            <a:ext cx="2376667" cy="734513"/>
          </a:xfrm>
          <a:prstGeom prst="rect">
            <a:avLst/>
          </a:prstGeom>
        </p:spPr>
      </p:pic>
      <p:sp>
        <p:nvSpPr>
          <p:cNvPr id="2" name="灯片编号占位符 1">
            <a:extLst>
              <a:ext uri="{FF2B5EF4-FFF2-40B4-BE49-F238E27FC236}">
                <a16:creationId xmlns:a16="http://schemas.microsoft.com/office/drawing/2014/main" id="{52417B60-F6D3-4C4C-AF8D-4CCE78406F08}"/>
              </a:ext>
            </a:extLst>
          </p:cNvPr>
          <p:cNvSpPr>
            <a:spLocks noGrp="1"/>
          </p:cNvSpPr>
          <p:nvPr>
            <p:ph type="sldNum" sz="quarter" idx="12"/>
          </p:nvPr>
        </p:nvSpPr>
        <p:spPr/>
        <p:txBody>
          <a:bodyPr/>
          <a:lstStyle/>
          <a:p>
            <a:fld id="{01635508-54A0-4FB0-A4C5-6467DE85E924}"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模块详解</a:t>
            </a:r>
          </a:p>
        </p:txBody>
      </p:sp>
      <p:grpSp>
        <p:nvGrpSpPr>
          <p:cNvPr id="15" name="组合 14"/>
          <p:cNvGrpSpPr/>
          <p:nvPr/>
        </p:nvGrpSpPr>
        <p:grpSpPr>
          <a:xfrm>
            <a:off x="2527300" y="217491"/>
            <a:ext cx="10153597"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34</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5416868"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时序图（各个模块即是需要实现的类）</a:t>
            </a:r>
            <a:endParaRPr lang="en-US" altLang="zh-CN" sz="2400"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5A5B86D-310F-0A4C-8C25-48F44C54397B}"/>
              </a:ext>
            </a:extLst>
          </p:cNvPr>
          <p:cNvPicPr/>
          <p:nvPr/>
        </p:nvPicPr>
        <p:blipFill>
          <a:blip r:embed="rId4">
            <a:extLst>
              <a:ext uri="{28A0092B-C50C-407E-A947-70E740481C1C}">
                <a14:useLocalDpi xmlns:a14="http://schemas.microsoft.com/office/drawing/2010/main" val="0"/>
              </a:ext>
            </a:extLst>
          </a:blip>
          <a:stretch>
            <a:fillRect/>
          </a:stretch>
        </p:blipFill>
        <p:spPr>
          <a:xfrm rot="16200000">
            <a:off x="3278739" y="-1008253"/>
            <a:ext cx="4964387" cy="10233727"/>
          </a:xfrm>
          <a:prstGeom prst="rect">
            <a:avLst/>
          </a:prstGeom>
        </p:spPr>
      </p:pic>
    </p:spTree>
    <p:extLst>
      <p:ext uri="{BB962C8B-B14F-4D97-AF65-F5344CB8AC3E}">
        <p14:creationId xmlns:p14="http://schemas.microsoft.com/office/powerpoint/2010/main" val="130977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模块详解</a:t>
            </a:r>
          </a:p>
        </p:txBody>
      </p:sp>
      <p:grpSp>
        <p:nvGrpSpPr>
          <p:cNvPr id="15" name="组合 14"/>
          <p:cNvGrpSpPr/>
          <p:nvPr/>
        </p:nvGrpSpPr>
        <p:grpSpPr>
          <a:xfrm>
            <a:off x="2527300" y="217491"/>
            <a:ext cx="10153597"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35</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类的详解</a:t>
            </a:r>
            <a:endParaRPr lang="en-US" altLang="zh-CN" sz="2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91BB7D92-EB85-FF46-B4B6-D2B218D8A4A1}"/>
              </a:ext>
            </a:extLst>
          </p:cNvPr>
          <p:cNvSpPr/>
          <p:nvPr/>
        </p:nvSpPr>
        <p:spPr>
          <a:xfrm>
            <a:off x="533400" y="1868550"/>
            <a:ext cx="11155017" cy="4146713"/>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为实现平台，设计的类包括：</a:t>
            </a:r>
            <a:r>
              <a:rPr lang="en-US" altLang="zh-CN" sz="2000" dirty="0">
                <a:solidFill>
                  <a:prstClr val="black"/>
                </a:solidFill>
                <a:latin typeface="Microsoft YaHei" panose="020B0503020204020204" pitchFamily="34" charset="-122"/>
                <a:ea typeface="Microsoft YaHei" panose="020B0503020204020204" pitchFamily="34" charset="-122"/>
              </a:rPr>
              <a:t>Task</a:t>
            </a:r>
            <a:r>
              <a:rPr lang="zh-CN" altLang="zh-CN" sz="2000" dirty="0">
                <a:solidFill>
                  <a:prstClr val="black"/>
                </a:solidFill>
                <a:latin typeface="Microsoft YaHei" panose="020B0503020204020204" pitchFamily="34" charset="-122"/>
                <a:ea typeface="Microsoft YaHei" panose="020B0503020204020204" pitchFamily="34" charset="-122"/>
              </a:rPr>
              <a:t>与</a:t>
            </a:r>
            <a:r>
              <a:rPr lang="en-US" altLang="zh-CN" sz="2000" dirty="0">
                <a:solidFill>
                  <a:prstClr val="black"/>
                </a:solidFill>
                <a:latin typeface="Microsoft YaHei" panose="020B0503020204020204" pitchFamily="34" charset="-122"/>
                <a:ea typeface="Microsoft YaHei" panose="020B0503020204020204" pitchFamily="34" charset="-122"/>
              </a:rPr>
              <a:t>Client</a:t>
            </a:r>
            <a:r>
              <a:rPr lang="zh-CN" altLang="en-US" sz="2000" dirty="0">
                <a:solidFill>
                  <a:prstClr val="black"/>
                </a:solidFill>
                <a:latin typeface="Microsoft YaHei" panose="020B0503020204020204" pitchFamily="34" charset="-122"/>
                <a:ea typeface="Microsoft YaHei" panose="020B0503020204020204" pitchFamily="34" charset="-122"/>
              </a:rPr>
              <a:t>、</a:t>
            </a:r>
            <a:r>
              <a:rPr lang="en" altLang="zh-CN" sz="2000" dirty="0" err="1">
                <a:solidFill>
                  <a:prstClr val="black"/>
                </a:solidFill>
                <a:latin typeface="Microsoft YaHei" panose="020B0503020204020204" pitchFamily="34" charset="-122"/>
                <a:ea typeface="Microsoft YaHei" panose="020B0503020204020204" pitchFamily="34" charset="-122"/>
              </a:rPr>
              <a:t>KeyManager</a:t>
            </a:r>
            <a:r>
              <a:rPr lang="zh-CN" altLang="en-US" sz="2000" dirty="0">
                <a:solidFill>
                  <a:prstClr val="black"/>
                </a:solidFill>
                <a:latin typeface="Microsoft YaHei" panose="020B0503020204020204" pitchFamily="34" charset="-122"/>
                <a:ea typeface="Microsoft YaHei" panose="020B0503020204020204" pitchFamily="34" charset="-122"/>
              </a:rPr>
              <a:t>、</a:t>
            </a:r>
            <a:r>
              <a:rPr lang="en-US" altLang="zh-CN" sz="2000" dirty="0" err="1">
                <a:solidFill>
                  <a:prstClr val="black"/>
                </a:solidFill>
                <a:latin typeface="Microsoft YaHei" panose="020B0503020204020204" pitchFamily="34" charset="-122"/>
                <a:ea typeface="Microsoft YaHei" panose="020B0503020204020204" pitchFamily="34" charset="-122"/>
              </a:rPr>
              <a:t>FileReceiver</a:t>
            </a:r>
            <a:r>
              <a:rPr lang="zh-CN" altLang="en-US" sz="2000" dirty="0">
                <a:solidFill>
                  <a:prstClr val="black"/>
                </a:solidFill>
                <a:latin typeface="Microsoft YaHei" panose="020B0503020204020204" pitchFamily="34" charset="-122"/>
                <a:ea typeface="Microsoft YaHei" panose="020B0503020204020204" pitchFamily="34" charset="-122"/>
              </a:rPr>
              <a:t>、</a:t>
            </a:r>
            <a:r>
              <a:rPr lang="en-US" altLang="zh-CN" sz="2000" dirty="0" err="1">
                <a:solidFill>
                  <a:prstClr val="black"/>
                </a:solidFill>
                <a:latin typeface="Microsoft YaHei" panose="020B0503020204020204" pitchFamily="34" charset="-122"/>
                <a:ea typeface="Microsoft YaHei" panose="020B0503020204020204" pitchFamily="34" charset="-122"/>
              </a:rPr>
              <a:t>CodeRunner</a:t>
            </a:r>
            <a:r>
              <a:rPr lang="zh-CN" altLang="zh-CN" sz="2000" dirty="0">
                <a:solidFill>
                  <a:prstClr val="black"/>
                </a:solidFill>
                <a:latin typeface="Microsoft YaHei" panose="020B0503020204020204" pitchFamily="34" charset="-122"/>
                <a:ea typeface="Microsoft YaHei" panose="020B0503020204020204" pitchFamily="34" charset="-122"/>
              </a:rPr>
              <a:t> </a:t>
            </a:r>
            <a:r>
              <a:rPr lang="zh-CN" altLang="en-US" sz="2000" dirty="0">
                <a:solidFill>
                  <a:prstClr val="black"/>
                </a:solidFill>
                <a:latin typeface="Microsoft YaHei" panose="020B0503020204020204" pitchFamily="34" charset="-122"/>
                <a:ea typeface="Microsoft YaHei" panose="020B0503020204020204" pitchFamily="34" charset="-122"/>
              </a:rPr>
              <a:t>、</a:t>
            </a:r>
            <a:r>
              <a:rPr lang="en-US" altLang="zh-CN" sz="2000" dirty="0" err="1">
                <a:solidFill>
                  <a:prstClr val="black"/>
                </a:solidFill>
                <a:latin typeface="Microsoft YaHei" panose="020B0503020204020204" pitchFamily="34" charset="-122"/>
                <a:ea typeface="Microsoft YaHei" panose="020B0503020204020204" pitchFamily="34" charset="-122"/>
              </a:rPr>
              <a:t>BlockchainRecorder</a:t>
            </a:r>
            <a:r>
              <a:rPr lang="zh-CN" altLang="en-US" sz="2000" dirty="0">
                <a:solidFill>
                  <a:prstClr val="black"/>
                </a:solidFill>
                <a:latin typeface="Microsoft YaHei" panose="020B0503020204020204" pitchFamily="34" charset="-122"/>
                <a:ea typeface="Microsoft YaHei" panose="020B0503020204020204" pitchFamily="34" charset="-122"/>
              </a:rPr>
              <a:t>；</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论文 四、（二）（</a:t>
            </a:r>
            <a:r>
              <a:rPr lang="en-US" altLang="zh-CN" sz="2000" dirty="0">
                <a:solidFill>
                  <a:prstClr val="black"/>
                </a:solidFill>
                <a:latin typeface="Microsoft YaHei" panose="020B0503020204020204" pitchFamily="34" charset="-122"/>
                <a:ea typeface="Microsoft YaHei" panose="020B0503020204020204" pitchFamily="34" charset="-122"/>
              </a:rPr>
              <a:t>P24</a:t>
            </a:r>
            <a:r>
              <a:rPr lang="zh-CN" altLang="en-US" sz="2000" dirty="0">
                <a:solidFill>
                  <a:prstClr val="black"/>
                </a:solidFill>
                <a:latin typeface="Microsoft YaHei" panose="020B0503020204020204" pitchFamily="34" charset="-122"/>
                <a:ea typeface="Microsoft YaHei" panose="020B0503020204020204" pitchFamily="34" charset="-122"/>
              </a:rPr>
              <a:t>）对以上类的成员变量和类方法做了非常详尽的描述；</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后续样例的实现严格按照论文 四、（二）的描述；</a:t>
            </a:r>
            <a:endParaRPr lang="en"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endParaRPr lang="zh-CN" altLang="zh-CN" b="1" dirty="0">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endParaRPr lang="en-US" altLang="zh-CN" sz="2000" dirty="0">
              <a:solidFill>
                <a:prstClr val="black"/>
              </a:solidFill>
              <a:latin typeface="Microsoft YaHei" panose="020B0503020204020204" pitchFamily="34" charset="-122"/>
              <a:ea typeface="Microsoft YaHei" panose="020B0503020204020204" pitchFamily="34" charset="-122"/>
            </a:endParaRPr>
          </a:p>
          <a:p>
            <a:pPr defTabSz="914377">
              <a:lnSpc>
                <a:spcPct val="150000"/>
              </a:lnSpc>
            </a:pP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76622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E582F21E-B853-4B43-836B-C310F90ECA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6321176" y="2686649"/>
            <a:ext cx="5870824" cy="1542449"/>
          </a:xfrm>
          <a:prstGeom prst="rect">
            <a:avLst/>
          </a:prstGeom>
        </p:spPr>
      </p:pic>
      <p:sp>
        <p:nvSpPr>
          <p:cNvPr id="17" name="矩形 16">
            <a:extLst>
              <a:ext uri="{FF2B5EF4-FFF2-40B4-BE49-F238E27FC236}">
                <a16:creationId xmlns:a16="http://schemas.microsoft.com/office/drawing/2014/main" id="{BE8E0771-52AA-49E5-9390-D38A81D8F538}"/>
              </a:ext>
            </a:extLst>
          </p:cNvPr>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7" name="矩形 6"/>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5</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4" name="文本框 13">
            <a:extLst>
              <a:ext uri="{FF2B5EF4-FFF2-40B4-BE49-F238E27FC236}">
                <a16:creationId xmlns:a16="http://schemas.microsoft.com/office/drawing/2014/main" id="{AF1F248A-0C79-4C59-9CC5-7B3652E31EC6}"/>
              </a:ext>
            </a:extLst>
          </p:cNvPr>
          <p:cNvSpPr txBox="1"/>
          <p:nvPr/>
        </p:nvSpPr>
        <p:spPr>
          <a:xfrm>
            <a:off x="2950335" y="2903577"/>
            <a:ext cx="5262971" cy="1107992"/>
          </a:xfrm>
          <a:prstGeom prst="rect">
            <a:avLst/>
          </a:prstGeom>
          <a:noFill/>
        </p:spPr>
        <p:txBody>
          <a:bodyPr wrap="none" lIns="91436" tIns="45718" rIns="91436" bIns="45718" rtlCol="0">
            <a:spAutoFit/>
          </a:bodyPr>
          <a:lstStyle/>
          <a:p>
            <a:r>
              <a:rPr lang="zh-CN" altLang="en-US" sz="6600" dirty="0">
                <a:solidFill>
                  <a:schemeClr val="bg1"/>
                </a:solidFill>
                <a:latin typeface="微软雅黑" panose="020B0503020204020204" pitchFamily="34" charset="-122"/>
                <a:ea typeface="微软雅黑" panose="020B0503020204020204" pitchFamily="34" charset="-122"/>
              </a:rPr>
              <a:t>服务接口设计</a:t>
            </a:r>
          </a:p>
        </p:txBody>
      </p:sp>
      <p:pic>
        <p:nvPicPr>
          <p:cNvPr id="12" name="图片 11">
            <a:extLst>
              <a:ext uri="{FF2B5EF4-FFF2-40B4-BE49-F238E27FC236}">
                <a16:creationId xmlns:a16="http://schemas.microsoft.com/office/drawing/2014/main" id="{4060FFA2-892C-4623-B0EA-2224E6ED80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p:blipFill>
        <p:spPr>
          <a:xfrm>
            <a:off x="9815333" y="135922"/>
            <a:ext cx="2376667" cy="734513"/>
          </a:xfrm>
          <a:prstGeom prst="rect">
            <a:avLst/>
          </a:prstGeom>
        </p:spPr>
      </p:pic>
      <p:sp>
        <p:nvSpPr>
          <p:cNvPr id="3" name="灯片编号占位符 2">
            <a:extLst>
              <a:ext uri="{FF2B5EF4-FFF2-40B4-BE49-F238E27FC236}">
                <a16:creationId xmlns:a16="http://schemas.microsoft.com/office/drawing/2014/main" id="{E74EE05E-7FEC-584A-8678-F023CF1146D8}"/>
              </a:ext>
            </a:extLst>
          </p:cNvPr>
          <p:cNvSpPr>
            <a:spLocks noGrp="1"/>
          </p:cNvSpPr>
          <p:nvPr>
            <p:ph type="sldNum" sz="quarter" idx="12"/>
          </p:nvPr>
        </p:nvSpPr>
        <p:spPr/>
        <p:txBody>
          <a:bodyPr/>
          <a:lstStyle/>
          <a:p>
            <a:fld id="{01635508-54A0-4FB0-A4C5-6467DE85E924}"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服务接口设计</a:t>
            </a:r>
          </a:p>
        </p:txBody>
      </p:sp>
      <p:grpSp>
        <p:nvGrpSpPr>
          <p:cNvPr id="15" name="组合 14"/>
          <p:cNvGrpSpPr/>
          <p:nvPr/>
        </p:nvGrpSpPr>
        <p:grpSpPr>
          <a:xfrm>
            <a:off x="3348037" y="217491"/>
            <a:ext cx="933286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37</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17235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服务端接口</a:t>
            </a:r>
            <a:endParaRPr lang="en-US" altLang="zh-CN" sz="2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91BB7D92-EB85-FF46-B4B6-D2B218D8A4A1}"/>
              </a:ext>
            </a:extLst>
          </p:cNvPr>
          <p:cNvSpPr/>
          <p:nvPr/>
        </p:nvSpPr>
        <p:spPr>
          <a:xfrm>
            <a:off x="533399" y="1868551"/>
            <a:ext cx="10641281" cy="3269549"/>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实现了平台所需的类后，为了能让平台服务端能通过</a:t>
            </a:r>
            <a:r>
              <a:rPr lang="en" altLang="zh-CN" sz="2000" dirty="0">
                <a:solidFill>
                  <a:prstClr val="black"/>
                </a:solidFill>
                <a:latin typeface="Microsoft YaHei" panose="020B0503020204020204" pitchFamily="34" charset="-122"/>
                <a:ea typeface="Microsoft YaHei" panose="020B0503020204020204" pitchFamily="34" charset="-122"/>
              </a:rPr>
              <a:t>HTTP</a:t>
            </a:r>
            <a:r>
              <a:rPr lang="zh-CN" altLang="en-US" sz="2000" dirty="0">
                <a:solidFill>
                  <a:prstClr val="black"/>
                </a:solidFill>
                <a:latin typeface="Microsoft YaHei" panose="020B0503020204020204" pitchFamily="34" charset="-122"/>
                <a:ea typeface="Microsoft YaHei" panose="020B0503020204020204" pitchFamily="34" charset="-122"/>
              </a:rPr>
              <a:t>与客户端交互，还要在服务端实现</a:t>
            </a:r>
            <a:r>
              <a:rPr lang="en" altLang="zh-CN" sz="2000" dirty="0">
                <a:solidFill>
                  <a:prstClr val="black"/>
                </a:solidFill>
                <a:latin typeface="Microsoft YaHei" panose="020B0503020204020204" pitchFamily="34" charset="-122"/>
                <a:ea typeface="Microsoft YaHei" panose="020B0503020204020204" pitchFamily="34" charset="-122"/>
              </a:rPr>
              <a:t>HTTP</a:t>
            </a:r>
            <a:r>
              <a:rPr lang="zh-CN" altLang="en-US" sz="2000" dirty="0">
                <a:solidFill>
                  <a:prstClr val="black"/>
                </a:solidFill>
                <a:latin typeface="Microsoft YaHei" panose="020B0503020204020204" pitchFamily="34" charset="-122"/>
                <a:ea typeface="Microsoft YaHei" panose="020B0503020204020204" pitchFamily="34" charset="-122"/>
              </a:rPr>
              <a:t>接口；</a:t>
            </a:r>
          </a:p>
          <a:p>
            <a:pPr marL="457200" indent="-457200" defTabSz="914377">
              <a:lnSpc>
                <a:spcPct val="150000"/>
              </a:lnSpc>
              <a:buFontTx/>
              <a:buChar char="-"/>
            </a:pPr>
            <a:r>
              <a:rPr lang="en-US" altLang="zh-CN" sz="2000" dirty="0">
                <a:solidFill>
                  <a:prstClr val="black"/>
                </a:solidFill>
                <a:latin typeface="Microsoft YaHei" panose="020B0503020204020204" pitchFamily="34" charset="-122"/>
                <a:ea typeface="Microsoft YaHei" panose="020B0503020204020204" pitchFamily="34" charset="-122"/>
              </a:rPr>
              <a:t>HTTP</a:t>
            </a:r>
            <a:r>
              <a:rPr lang="zh-CN" altLang="en-US" sz="2000" dirty="0">
                <a:solidFill>
                  <a:prstClr val="black"/>
                </a:solidFill>
                <a:latin typeface="Microsoft YaHei" panose="020B0503020204020204" pitchFamily="34" charset="-122"/>
                <a:ea typeface="Microsoft YaHei" panose="020B0503020204020204" pitchFamily="34" charset="-122"/>
              </a:rPr>
              <a:t>交互，相关数据包含在</a:t>
            </a:r>
            <a:r>
              <a:rPr lang="en" altLang="zh-CN" sz="2000" dirty="0">
                <a:solidFill>
                  <a:prstClr val="black"/>
                </a:solidFill>
                <a:latin typeface="Microsoft YaHei" panose="020B0503020204020204" pitchFamily="34" charset="-122"/>
                <a:ea typeface="Microsoft YaHei" panose="020B0503020204020204" pitchFamily="34" charset="-122"/>
              </a:rPr>
              <a:t>JSON</a:t>
            </a:r>
            <a:r>
              <a:rPr lang="zh-CN" altLang="en-US" sz="2000" dirty="0">
                <a:solidFill>
                  <a:prstClr val="black"/>
                </a:solidFill>
                <a:latin typeface="Microsoft YaHei" panose="020B0503020204020204" pitchFamily="34" charset="-122"/>
                <a:ea typeface="Microsoft YaHei" panose="020B0503020204020204" pitchFamily="34" charset="-122"/>
              </a:rPr>
              <a:t>中。</a:t>
            </a:r>
            <a:r>
              <a:rPr lang="en" altLang="zh-CN" sz="2000" dirty="0">
                <a:solidFill>
                  <a:prstClr val="black"/>
                </a:solidFill>
                <a:latin typeface="Microsoft YaHei" panose="020B0503020204020204" pitchFamily="34" charset="-122"/>
                <a:ea typeface="Microsoft YaHei" panose="020B0503020204020204" pitchFamily="34" charset="-122"/>
              </a:rPr>
              <a:t>bytes</a:t>
            </a:r>
            <a:r>
              <a:rPr lang="zh-CN" altLang="en-US" sz="2000" dirty="0">
                <a:solidFill>
                  <a:prstClr val="black"/>
                </a:solidFill>
                <a:latin typeface="Microsoft YaHei" panose="020B0503020204020204" pitchFamily="34" charset="-122"/>
                <a:ea typeface="Microsoft YaHei" panose="020B0503020204020204" pitchFamily="34" charset="-122"/>
              </a:rPr>
              <a:t>字节数据不能直接用</a:t>
            </a:r>
            <a:r>
              <a:rPr lang="en" altLang="zh-CN" sz="2000" dirty="0">
                <a:solidFill>
                  <a:prstClr val="black"/>
                </a:solidFill>
                <a:latin typeface="Microsoft YaHei" panose="020B0503020204020204" pitchFamily="34" charset="-122"/>
                <a:ea typeface="Microsoft YaHei" panose="020B0503020204020204" pitchFamily="34" charset="-122"/>
              </a:rPr>
              <a:t>JSON</a:t>
            </a:r>
            <a:r>
              <a:rPr lang="zh-CN" altLang="en-US" sz="2000" dirty="0">
                <a:solidFill>
                  <a:prstClr val="black"/>
                </a:solidFill>
                <a:latin typeface="Microsoft YaHei" panose="020B0503020204020204" pitchFamily="34" charset="-122"/>
                <a:ea typeface="Microsoft YaHei" panose="020B0503020204020204" pitchFamily="34" charset="-122"/>
              </a:rPr>
              <a:t>传输，可在传输时将字节数据用</a:t>
            </a:r>
            <a:r>
              <a:rPr lang="en" altLang="zh-CN" sz="2000" dirty="0">
                <a:solidFill>
                  <a:prstClr val="black"/>
                </a:solidFill>
                <a:latin typeface="Microsoft YaHei" panose="020B0503020204020204" pitchFamily="34" charset="-122"/>
                <a:ea typeface="Microsoft YaHei" panose="020B0503020204020204" pitchFamily="34" charset="-122"/>
              </a:rPr>
              <a:t>base64</a:t>
            </a:r>
            <a:r>
              <a:rPr lang="zh-CN" altLang="en-US" sz="2000" dirty="0">
                <a:solidFill>
                  <a:prstClr val="black"/>
                </a:solidFill>
                <a:latin typeface="Microsoft YaHei" panose="020B0503020204020204" pitchFamily="34" charset="-122"/>
                <a:ea typeface="Microsoft YaHei" panose="020B0503020204020204" pitchFamily="34" charset="-122"/>
              </a:rPr>
              <a:t>编码为字符串。所以</a:t>
            </a:r>
            <a:r>
              <a:rPr lang="en-US" altLang="zh-CN" sz="2000" dirty="0">
                <a:solidFill>
                  <a:prstClr val="black"/>
                </a:solidFill>
                <a:latin typeface="Microsoft YaHei" panose="020B0503020204020204" pitchFamily="34" charset="-122"/>
                <a:ea typeface="Microsoft YaHei" panose="020B0503020204020204" pitchFamily="34" charset="-122"/>
              </a:rPr>
              <a:t>bytes</a:t>
            </a:r>
            <a:r>
              <a:rPr lang="zh-CN" altLang="en-US" sz="2000" dirty="0">
                <a:solidFill>
                  <a:prstClr val="black"/>
                </a:solidFill>
                <a:latin typeface="Microsoft YaHei" panose="020B0503020204020204" pitchFamily="34" charset="-122"/>
                <a:ea typeface="Microsoft YaHei" panose="020B0503020204020204" pitchFamily="34" charset="-122"/>
              </a:rPr>
              <a:t>数据在</a:t>
            </a:r>
            <a:r>
              <a:rPr lang="en-US" altLang="zh-CN" sz="2000" dirty="0">
                <a:solidFill>
                  <a:prstClr val="black"/>
                </a:solidFill>
                <a:latin typeface="Microsoft YaHei" panose="020B0503020204020204" pitchFamily="34" charset="-122"/>
                <a:ea typeface="Microsoft YaHei" panose="020B0503020204020204" pitchFamily="34" charset="-122"/>
              </a:rPr>
              <a:t>JSON</a:t>
            </a:r>
            <a:r>
              <a:rPr lang="zh-CN" altLang="en-US" sz="2000" dirty="0">
                <a:solidFill>
                  <a:prstClr val="black"/>
                </a:solidFill>
                <a:latin typeface="Microsoft YaHei" panose="020B0503020204020204" pitchFamily="34" charset="-122"/>
                <a:ea typeface="Microsoft YaHei" panose="020B0503020204020204" pitchFamily="34" charset="-122"/>
              </a:rPr>
              <a:t>中为</a:t>
            </a:r>
            <a:r>
              <a:rPr lang="en" altLang="zh-CN" sz="2000" dirty="0">
                <a:solidFill>
                  <a:prstClr val="black"/>
                </a:solidFill>
                <a:latin typeface="Microsoft YaHei" panose="020B0503020204020204" pitchFamily="34" charset="-122"/>
                <a:ea typeface="Microsoft YaHei" panose="020B0503020204020204" pitchFamily="34" charset="-122"/>
              </a:rPr>
              <a:t>string </a:t>
            </a:r>
            <a:r>
              <a:rPr lang="zh-CN" altLang="en" sz="2000" dirty="0">
                <a:solidFill>
                  <a:prstClr val="black"/>
                </a:solidFill>
                <a:latin typeface="Microsoft YaHei" panose="020B0503020204020204" pitchFamily="34" charset="-122"/>
                <a:ea typeface="Microsoft YaHei" panose="020B0503020204020204" pitchFamily="34" charset="-122"/>
              </a:rPr>
              <a:t>类型</a:t>
            </a:r>
            <a:r>
              <a:rPr lang="zh-CN" altLang="en-US" sz="2000" dirty="0">
                <a:solidFill>
                  <a:prstClr val="black"/>
                </a:solidFill>
                <a:latin typeface="Microsoft YaHei" panose="020B0503020204020204" pitchFamily="34" charset="-122"/>
                <a:ea typeface="Microsoft YaHei" panose="020B0503020204020204" pitchFamily="34" charset="-122"/>
              </a:rPr>
              <a:t>；</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本平台服务端接口设计遵循</a:t>
            </a:r>
            <a:r>
              <a:rPr lang="en-US" altLang="zh-CN" sz="2000" dirty="0">
                <a:solidFill>
                  <a:prstClr val="black"/>
                </a:solidFill>
                <a:latin typeface="Microsoft YaHei" panose="020B0503020204020204" pitchFamily="34" charset="-122"/>
                <a:ea typeface="Microsoft YaHei" panose="020B0503020204020204" pitchFamily="34" charset="-122"/>
              </a:rPr>
              <a:t>RESTful</a:t>
            </a:r>
            <a:r>
              <a:rPr lang="zh-CN" altLang="en-US" sz="2000" dirty="0">
                <a:solidFill>
                  <a:prstClr val="black"/>
                </a:solidFill>
                <a:latin typeface="Microsoft YaHei" panose="020B0503020204020204" pitchFamily="34" charset="-122"/>
                <a:ea typeface="Microsoft YaHei" panose="020B0503020204020204" pitchFamily="34" charset="-122"/>
              </a:rPr>
              <a:t>接口设计规范；</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endParaRPr lang="en-US" altLang="zh-CN" sz="2000" dirty="0">
              <a:solidFill>
                <a:prstClr val="black"/>
              </a:solidFill>
              <a:latin typeface="Microsoft YaHei" panose="020B0503020204020204" pitchFamily="34" charset="-122"/>
              <a:ea typeface="Microsoft YaHei" panose="020B0503020204020204" pitchFamily="34" charset="-122"/>
            </a:endParaRPr>
          </a:p>
          <a:p>
            <a:pPr defTabSz="914377">
              <a:lnSpc>
                <a:spcPct val="150000"/>
              </a:lnSpc>
            </a:pP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5797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服务接口设计</a:t>
            </a:r>
          </a:p>
        </p:txBody>
      </p:sp>
      <p:grpSp>
        <p:nvGrpSpPr>
          <p:cNvPr id="15" name="组合 14"/>
          <p:cNvGrpSpPr/>
          <p:nvPr/>
        </p:nvGrpSpPr>
        <p:grpSpPr>
          <a:xfrm>
            <a:off x="3348037" y="217491"/>
            <a:ext cx="933286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38</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831169"/>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密钥获取</a:t>
            </a:r>
            <a:endParaRPr lang="en-US" altLang="zh-CN" sz="2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91BB7D92-EB85-FF46-B4B6-D2B218D8A4A1}"/>
              </a:ext>
            </a:extLst>
          </p:cNvPr>
          <p:cNvSpPr/>
          <p:nvPr/>
        </p:nvSpPr>
        <p:spPr>
          <a:xfrm>
            <a:off x="533400" y="1261424"/>
            <a:ext cx="5416138" cy="1422890"/>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获取独特的服务端密钥和独特的</a:t>
            </a:r>
            <a:r>
              <a:rPr lang="en" altLang="zh-CN" sz="2000" dirty="0">
                <a:solidFill>
                  <a:prstClr val="black"/>
                </a:solidFill>
                <a:latin typeface="Microsoft YaHei" panose="020B0503020204020204" pitchFamily="34" charset="-122"/>
                <a:ea typeface="Microsoft YaHei" panose="020B0503020204020204" pitchFamily="34" charset="-122"/>
              </a:rPr>
              <a:t>AES</a:t>
            </a:r>
            <a:r>
              <a:rPr lang="zh-CN" altLang="en-US" sz="2000" dirty="0">
                <a:solidFill>
                  <a:prstClr val="black"/>
                </a:solidFill>
                <a:latin typeface="Microsoft YaHei" panose="020B0503020204020204" pitchFamily="34" charset="-122"/>
                <a:ea typeface="Microsoft YaHei" panose="020B0503020204020204" pitchFamily="34" charset="-122"/>
              </a:rPr>
              <a:t>密钥；</a:t>
            </a:r>
          </a:p>
          <a:p>
            <a:pPr marL="457200" indent="-457200" defTabSz="914377">
              <a:lnSpc>
                <a:spcPct val="150000"/>
              </a:lnSpc>
              <a:buFontTx/>
              <a:buChar char="-"/>
            </a:pPr>
            <a:r>
              <a:rPr lang="en" altLang="zh-CN" sz="2000" dirty="0">
                <a:solidFill>
                  <a:prstClr val="black"/>
                </a:solidFill>
                <a:latin typeface="Microsoft YaHei" panose="020B0503020204020204" pitchFamily="34" charset="-122"/>
                <a:ea typeface="Microsoft YaHei" panose="020B0503020204020204" pitchFamily="34" charset="-122"/>
              </a:rPr>
              <a:t>URL</a:t>
            </a:r>
            <a:r>
              <a:rPr lang="zh-CN" altLang="en" sz="2000" dirty="0">
                <a:solidFill>
                  <a:prstClr val="black"/>
                </a:solidFill>
                <a:latin typeface="Microsoft YaHei" panose="020B0503020204020204" pitchFamily="34" charset="-122"/>
                <a:ea typeface="Microsoft YaHei" panose="020B0503020204020204" pitchFamily="34" charset="-122"/>
              </a:rPr>
              <a:t>：</a:t>
            </a:r>
            <a:r>
              <a:rPr lang="en" altLang="zh-CN" sz="2000" dirty="0">
                <a:solidFill>
                  <a:prstClr val="black"/>
                </a:solidFill>
                <a:latin typeface="Microsoft YaHei" panose="020B0503020204020204" pitchFamily="34" charset="-122"/>
                <a:ea typeface="Microsoft YaHei" panose="020B0503020204020204" pitchFamily="34" charset="-122"/>
              </a:rPr>
              <a:t>http://127.0.0.1:8384/key</a:t>
            </a:r>
            <a:r>
              <a:rPr lang="zh-CN" altLang="en" sz="2000" dirty="0">
                <a:solidFill>
                  <a:prstClr val="black"/>
                </a:solidFill>
                <a:latin typeface="Microsoft YaHei" panose="020B0503020204020204" pitchFamily="34" charset="-122"/>
                <a:ea typeface="Microsoft YaHei" panose="020B0503020204020204" pitchFamily="34" charset="-122"/>
              </a:rPr>
              <a:t>；</a:t>
            </a: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请求方式：</a:t>
            </a:r>
            <a:r>
              <a:rPr lang="en" altLang="zh-CN" sz="2000" dirty="0">
                <a:solidFill>
                  <a:prstClr val="black"/>
                </a:solidFill>
                <a:latin typeface="Microsoft YaHei" panose="020B0503020204020204" pitchFamily="34" charset="-122"/>
                <a:ea typeface="Microsoft YaHei" panose="020B0503020204020204" pitchFamily="34" charset="-122"/>
              </a:rPr>
              <a:t>POST</a:t>
            </a:r>
            <a:r>
              <a:rPr lang="zh-CN" altLang="en" sz="2000" dirty="0">
                <a:solidFill>
                  <a:prstClr val="black"/>
                </a:solidFill>
                <a:latin typeface="Microsoft YaHei" panose="020B0503020204020204" pitchFamily="34" charset="-122"/>
                <a:ea typeface="Microsoft YaHei" panose="020B0503020204020204" pitchFamily="34" charset="-122"/>
              </a:rPr>
              <a:t>；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6BB1FCAF-4E7B-B243-BD6F-432E22761415}"/>
              </a:ext>
            </a:extLst>
          </p:cNvPr>
          <p:cNvSpPr txBox="1"/>
          <p:nvPr/>
        </p:nvSpPr>
        <p:spPr>
          <a:xfrm>
            <a:off x="644070" y="2683555"/>
            <a:ext cx="852221" cy="400110"/>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参数：</a:t>
            </a:r>
          </a:p>
        </p:txBody>
      </p:sp>
      <p:sp>
        <p:nvSpPr>
          <p:cNvPr id="17" name="文本框 16">
            <a:extLst>
              <a:ext uri="{FF2B5EF4-FFF2-40B4-BE49-F238E27FC236}">
                <a16:creationId xmlns:a16="http://schemas.microsoft.com/office/drawing/2014/main" id="{B47B6B60-3149-B74A-B5CB-A66CD5E32597}"/>
              </a:ext>
            </a:extLst>
          </p:cNvPr>
          <p:cNvSpPr txBox="1"/>
          <p:nvPr/>
        </p:nvSpPr>
        <p:spPr>
          <a:xfrm>
            <a:off x="644070" y="3933605"/>
            <a:ext cx="1614221" cy="400110"/>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返回值：</a:t>
            </a:r>
          </a:p>
        </p:txBody>
      </p:sp>
      <p:graphicFrame>
        <p:nvGraphicFramePr>
          <p:cNvPr id="11" name="表格 10">
            <a:extLst>
              <a:ext uri="{FF2B5EF4-FFF2-40B4-BE49-F238E27FC236}">
                <a16:creationId xmlns:a16="http://schemas.microsoft.com/office/drawing/2014/main" id="{F2A9433D-3BDC-2145-AECB-2BDBAD43F43E}"/>
              </a:ext>
            </a:extLst>
          </p:cNvPr>
          <p:cNvGraphicFramePr>
            <a:graphicFrameLocks noGrp="1"/>
          </p:cNvGraphicFramePr>
          <p:nvPr>
            <p:extLst>
              <p:ext uri="{D42A27DB-BD31-4B8C-83A1-F6EECF244321}">
                <p14:modId xmlns:p14="http://schemas.microsoft.com/office/powerpoint/2010/main" val="2582133134"/>
              </p:ext>
            </p:extLst>
          </p:nvPr>
        </p:nvGraphicFramePr>
        <p:xfrm>
          <a:off x="644070" y="3114569"/>
          <a:ext cx="8128000" cy="7416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121876945"/>
                    </a:ext>
                  </a:extLst>
                </a:gridCol>
                <a:gridCol w="2032000">
                  <a:extLst>
                    <a:ext uri="{9D8B030D-6E8A-4147-A177-3AD203B41FA5}">
                      <a16:colId xmlns:a16="http://schemas.microsoft.com/office/drawing/2014/main" val="893941354"/>
                    </a:ext>
                  </a:extLst>
                </a:gridCol>
                <a:gridCol w="2032000">
                  <a:extLst>
                    <a:ext uri="{9D8B030D-6E8A-4147-A177-3AD203B41FA5}">
                      <a16:colId xmlns:a16="http://schemas.microsoft.com/office/drawing/2014/main" val="1807135101"/>
                    </a:ext>
                  </a:extLst>
                </a:gridCol>
                <a:gridCol w="2032000">
                  <a:extLst>
                    <a:ext uri="{9D8B030D-6E8A-4147-A177-3AD203B41FA5}">
                      <a16:colId xmlns:a16="http://schemas.microsoft.com/office/drawing/2014/main" val="3371027514"/>
                    </a:ext>
                  </a:extLst>
                </a:gridCol>
              </a:tblGrid>
              <a:tr h="370840">
                <a:tc>
                  <a:txBody>
                    <a:bodyPr/>
                    <a:lstStyle/>
                    <a:p>
                      <a:pPr algn="just">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参数名</a:t>
                      </a:r>
                    </a:p>
                  </a:txBody>
                  <a:tcPr marL="68580" marR="68580" marT="0" marB="0"/>
                </a:tc>
                <a:tc>
                  <a:txBody>
                    <a:bodyPr/>
                    <a:lstStyle/>
                    <a:p>
                      <a:pPr algn="just">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必选</a:t>
                      </a: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类型</a:t>
                      </a: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说明</a:t>
                      </a:r>
                    </a:p>
                  </a:txBody>
                  <a:tcPr marL="68580" marR="68580" marT="0" marB="0"/>
                </a:tc>
                <a:extLst>
                  <a:ext uri="{0D108BD9-81ED-4DB2-BD59-A6C34878D82A}">
                    <a16:rowId xmlns:a16="http://schemas.microsoft.com/office/drawing/2014/main" val="1645955247"/>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client_key</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是</a:t>
                      </a: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用户端</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RSA</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公钥</a:t>
                      </a:r>
                    </a:p>
                  </a:txBody>
                  <a:tcPr marL="68580" marR="68580" marT="0" marB="0"/>
                </a:tc>
                <a:extLst>
                  <a:ext uri="{0D108BD9-81ED-4DB2-BD59-A6C34878D82A}">
                    <a16:rowId xmlns:a16="http://schemas.microsoft.com/office/drawing/2014/main" val="177408901"/>
                  </a:ext>
                </a:extLst>
              </a:tr>
            </a:tbl>
          </a:graphicData>
        </a:graphic>
      </p:graphicFrame>
      <p:graphicFrame>
        <p:nvGraphicFramePr>
          <p:cNvPr id="13" name="表格 12">
            <a:extLst>
              <a:ext uri="{FF2B5EF4-FFF2-40B4-BE49-F238E27FC236}">
                <a16:creationId xmlns:a16="http://schemas.microsoft.com/office/drawing/2014/main" id="{C5E066D8-B9D7-034E-8738-DB35F768CDE7}"/>
              </a:ext>
            </a:extLst>
          </p:cNvPr>
          <p:cNvGraphicFramePr>
            <a:graphicFrameLocks noGrp="1"/>
          </p:cNvGraphicFramePr>
          <p:nvPr>
            <p:extLst>
              <p:ext uri="{D42A27DB-BD31-4B8C-83A1-F6EECF244321}">
                <p14:modId xmlns:p14="http://schemas.microsoft.com/office/powerpoint/2010/main" val="4099435224"/>
              </p:ext>
            </p:extLst>
          </p:nvPr>
        </p:nvGraphicFramePr>
        <p:xfrm>
          <a:off x="644070" y="4333715"/>
          <a:ext cx="9639961" cy="1892905"/>
        </p:xfrm>
        <a:graphic>
          <a:graphicData uri="http://schemas.openxmlformats.org/drawingml/2006/table">
            <a:tbl>
              <a:tblPr firstRow="1" bandRow="1">
                <a:tableStyleId>{5940675A-B579-460E-94D1-54222C63F5DA}</a:tableStyleId>
              </a:tblPr>
              <a:tblGrid>
                <a:gridCol w="3714174">
                  <a:extLst>
                    <a:ext uri="{9D8B030D-6E8A-4147-A177-3AD203B41FA5}">
                      <a16:colId xmlns:a16="http://schemas.microsoft.com/office/drawing/2014/main" val="1398799519"/>
                    </a:ext>
                  </a:extLst>
                </a:gridCol>
                <a:gridCol w="2434442">
                  <a:extLst>
                    <a:ext uri="{9D8B030D-6E8A-4147-A177-3AD203B41FA5}">
                      <a16:colId xmlns:a16="http://schemas.microsoft.com/office/drawing/2014/main" val="2311375558"/>
                    </a:ext>
                  </a:extLst>
                </a:gridCol>
                <a:gridCol w="3491345">
                  <a:extLst>
                    <a:ext uri="{9D8B030D-6E8A-4147-A177-3AD203B41FA5}">
                      <a16:colId xmlns:a16="http://schemas.microsoft.com/office/drawing/2014/main" val="2872447649"/>
                    </a:ext>
                  </a:extLst>
                </a:gridCol>
              </a:tblGrid>
              <a:tr h="370840">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参数名</a:t>
                      </a: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类型</a:t>
                      </a: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说明</a:t>
                      </a:r>
                    </a:p>
                  </a:txBody>
                  <a:tcPr marL="68580" marR="68580" marT="0" marB="0"/>
                </a:tc>
                <a:extLst>
                  <a:ext uri="{0D108BD9-81ED-4DB2-BD59-A6C34878D82A}">
                    <a16:rowId xmlns:a16="http://schemas.microsoft.com/office/drawing/2014/main" val="4043445124"/>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enc_rsa_public_key</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加密的服务端</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RSA</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公钥</a:t>
                      </a:r>
                    </a:p>
                  </a:txBody>
                  <a:tcPr marL="68580" marR="68580" marT="0" marB="0"/>
                </a:tc>
                <a:extLst>
                  <a:ext uri="{0D108BD9-81ED-4DB2-BD59-A6C34878D82A}">
                    <a16:rowId xmlns:a16="http://schemas.microsoft.com/office/drawing/2014/main" val="3947282688"/>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enc_aes_key</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加密的</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AES</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密钥</a:t>
                      </a:r>
                    </a:p>
                  </a:txBody>
                  <a:tcPr marL="68580" marR="68580" marT="0" marB="0"/>
                </a:tc>
                <a:extLst>
                  <a:ext uri="{0D108BD9-81ED-4DB2-BD59-A6C34878D82A}">
                    <a16:rowId xmlns:a16="http://schemas.microsoft.com/office/drawing/2014/main" val="3354611528"/>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enc_rsa_public_key_signature</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加密的服务端</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RSA</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公钥的签名</a:t>
                      </a:r>
                    </a:p>
                  </a:txBody>
                  <a:tcPr marL="68580" marR="68580" marT="0" marB="0"/>
                </a:tc>
                <a:extLst>
                  <a:ext uri="{0D108BD9-81ED-4DB2-BD59-A6C34878D82A}">
                    <a16:rowId xmlns:a16="http://schemas.microsoft.com/office/drawing/2014/main" val="2574667742"/>
                  </a:ext>
                </a:extLst>
              </a:tr>
              <a:tr h="409545">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enc_aes_key_signature</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加密的</a:t>
                      </a:r>
                      <a:r>
                        <a:rPr lang="en-US"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AES</a:t>
                      </a: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密钥的签名</a:t>
                      </a:r>
                    </a:p>
                  </a:txBody>
                  <a:tcPr marL="68580" marR="68580" marT="0" marB="0"/>
                </a:tc>
                <a:extLst>
                  <a:ext uri="{0D108BD9-81ED-4DB2-BD59-A6C34878D82A}">
                    <a16:rowId xmlns:a16="http://schemas.microsoft.com/office/drawing/2014/main" val="1394883591"/>
                  </a:ext>
                </a:extLst>
              </a:tr>
            </a:tbl>
          </a:graphicData>
        </a:graphic>
      </p:graphicFrame>
    </p:spTree>
    <p:extLst>
      <p:ext uri="{BB962C8B-B14F-4D97-AF65-F5344CB8AC3E}">
        <p14:creationId xmlns:p14="http://schemas.microsoft.com/office/powerpoint/2010/main" val="3614299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服务接口设计</a:t>
            </a:r>
          </a:p>
        </p:txBody>
      </p:sp>
      <p:grpSp>
        <p:nvGrpSpPr>
          <p:cNvPr id="15" name="组合 14"/>
          <p:cNvGrpSpPr/>
          <p:nvPr/>
        </p:nvGrpSpPr>
        <p:grpSpPr>
          <a:xfrm>
            <a:off x="3348037" y="217491"/>
            <a:ext cx="933286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39</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831169"/>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任务上传</a:t>
            </a:r>
            <a:endParaRPr lang="en-US" altLang="zh-CN" sz="2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91BB7D92-EB85-FF46-B4B6-D2B218D8A4A1}"/>
              </a:ext>
            </a:extLst>
          </p:cNvPr>
          <p:cNvSpPr/>
          <p:nvPr/>
        </p:nvSpPr>
        <p:spPr>
          <a:xfrm>
            <a:off x="533400" y="1261424"/>
            <a:ext cx="5796148" cy="1422890"/>
          </a:xfrm>
          <a:prstGeom prst="rect">
            <a:avLst/>
          </a:prstGeom>
        </p:spPr>
        <p:txBody>
          <a:bodyPr wrap="square">
            <a:spAutoFit/>
          </a:bodyPr>
          <a:lstStyle/>
          <a:p>
            <a:pPr marL="457200" indent="-457200" defTabSz="914377">
              <a:lnSpc>
                <a:spcPct val="150000"/>
              </a:lnSpc>
              <a:buFontTx/>
              <a:buChar char="-"/>
            </a:pPr>
            <a:r>
              <a:rPr lang="zh-CN" altLang="zh-CN" sz="2000" dirty="0">
                <a:solidFill>
                  <a:prstClr val="black"/>
                </a:solidFill>
                <a:latin typeface="Microsoft YaHei" panose="020B0503020204020204" pitchFamily="34" charset="-122"/>
                <a:ea typeface="Microsoft YaHei" panose="020B0503020204020204" pitchFamily="34" charset="-122"/>
              </a:rPr>
              <a:t>将计算任务（代码文件内容）上传到服务端</a:t>
            </a:r>
            <a:r>
              <a:rPr lang="zh-CN" altLang="en-US" sz="2000" dirty="0">
                <a:solidFill>
                  <a:prstClr val="black"/>
                </a:solidFill>
                <a:latin typeface="Microsoft YaHei" panose="020B0503020204020204" pitchFamily="34" charset="-122"/>
                <a:ea typeface="Microsoft YaHei" panose="020B0503020204020204" pitchFamily="34" charset="-122"/>
              </a:rPr>
              <a:t>；</a:t>
            </a:r>
          </a:p>
          <a:p>
            <a:pPr marL="457200" indent="-457200" defTabSz="914377">
              <a:lnSpc>
                <a:spcPct val="150000"/>
              </a:lnSpc>
              <a:buFontTx/>
              <a:buChar char="-"/>
            </a:pPr>
            <a:r>
              <a:rPr lang="en" altLang="zh-CN" sz="2000" dirty="0">
                <a:solidFill>
                  <a:prstClr val="black"/>
                </a:solidFill>
                <a:latin typeface="Microsoft YaHei" panose="020B0503020204020204" pitchFamily="34" charset="-122"/>
                <a:ea typeface="Microsoft YaHei" panose="020B0503020204020204" pitchFamily="34" charset="-122"/>
              </a:rPr>
              <a:t>URL</a:t>
            </a:r>
            <a:r>
              <a:rPr lang="zh-CN" altLang="en" sz="2000" dirty="0">
                <a:solidFill>
                  <a:prstClr val="black"/>
                </a:solidFill>
                <a:latin typeface="Microsoft YaHei" panose="020B0503020204020204" pitchFamily="34" charset="-122"/>
                <a:ea typeface="Microsoft YaHei" panose="020B0503020204020204" pitchFamily="34" charset="-122"/>
              </a:rPr>
              <a:t>：</a:t>
            </a:r>
            <a:r>
              <a:rPr lang="en" altLang="zh-CN" sz="2000" dirty="0">
                <a:solidFill>
                  <a:prstClr val="black"/>
                </a:solidFill>
                <a:latin typeface="Microsoft YaHei" panose="020B0503020204020204" pitchFamily="34" charset="-122"/>
                <a:ea typeface="Microsoft YaHei" panose="020B0503020204020204" pitchFamily="34" charset="-122"/>
              </a:rPr>
              <a:t>http://127.0.0.1:8384/task </a:t>
            </a:r>
            <a:r>
              <a:rPr lang="zh-CN" altLang="en" sz="2000" dirty="0">
                <a:solidFill>
                  <a:prstClr val="black"/>
                </a:solidFill>
                <a:latin typeface="Microsoft YaHei" panose="020B0503020204020204" pitchFamily="34" charset="-122"/>
                <a:ea typeface="Microsoft YaHei" panose="020B0503020204020204" pitchFamily="34" charset="-122"/>
              </a:rPr>
              <a:t>；</a:t>
            </a: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请求方式：</a:t>
            </a:r>
            <a:r>
              <a:rPr lang="en" altLang="zh-CN" sz="2000" dirty="0">
                <a:solidFill>
                  <a:prstClr val="black"/>
                </a:solidFill>
                <a:latin typeface="Microsoft YaHei" panose="020B0503020204020204" pitchFamily="34" charset="-122"/>
                <a:ea typeface="Microsoft YaHei" panose="020B0503020204020204" pitchFamily="34" charset="-122"/>
              </a:rPr>
              <a:t>POST</a:t>
            </a:r>
            <a:r>
              <a:rPr lang="zh-CN" altLang="en" sz="2000" dirty="0">
                <a:solidFill>
                  <a:prstClr val="black"/>
                </a:solidFill>
                <a:latin typeface="Microsoft YaHei" panose="020B0503020204020204" pitchFamily="34" charset="-122"/>
                <a:ea typeface="Microsoft YaHei" panose="020B0503020204020204" pitchFamily="34" charset="-122"/>
              </a:rPr>
              <a:t>；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6BB1FCAF-4E7B-B243-BD6F-432E22761415}"/>
              </a:ext>
            </a:extLst>
          </p:cNvPr>
          <p:cNvSpPr txBox="1"/>
          <p:nvPr/>
        </p:nvSpPr>
        <p:spPr>
          <a:xfrm>
            <a:off x="644070" y="2683555"/>
            <a:ext cx="852221" cy="400110"/>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参数：</a:t>
            </a:r>
          </a:p>
        </p:txBody>
      </p:sp>
      <p:graphicFrame>
        <p:nvGraphicFramePr>
          <p:cNvPr id="3" name="表格 2">
            <a:extLst>
              <a:ext uri="{FF2B5EF4-FFF2-40B4-BE49-F238E27FC236}">
                <a16:creationId xmlns:a16="http://schemas.microsoft.com/office/drawing/2014/main" id="{0AA58117-393A-A847-A741-0A5961F2DB4A}"/>
              </a:ext>
            </a:extLst>
          </p:cNvPr>
          <p:cNvGraphicFramePr>
            <a:graphicFrameLocks noGrp="1"/>
          </p:cNvGraphicFramePr>
          <p:nvPr>
            <p:extLst>
              <p:ext uri="{D42A27DB-BD31-4B8C-83A1-F6EECF244321}">
                <p14:modId xmlns:p14="http://schemas.microsoft.com/office/powerpoint/2010/main" val="2766970779"/>
              </p:ext>
            </p:extLst>
          </p:nvPr>
        </p:nvGraphicFramePr>
        <p:xfrm>
          <a:off x="701167" y="3179642"/>
          <a:ext cx="8799093" cy="2966720"/>
        </p:xfrm>
        <a:graphic>
          <a:graphicData uri="http://schemas.openxmlformats.org/drawingml/2006/table">
            <a:tbl>
              <a:tblPr firstRow="1" bandRow="1">
                <a:tableStyleId>{5940675A-B579-460E-94D1-54222C63F5DA}</a:tableStyleId>
              </a:tblPr>
              <a:tblGrid>
                <a:gridCol w="3645202">
                  <a:extLst>
                    <a:ext uri="{9D8B030D-6E8A-4147-A177-3AD203B41FA5}">
                      <a16:colId xmlns:a16="http://schemas.microsoft.com/office/drawing/2014/main" val="2496101858"/>
                    </a:ext>
                  </a:extLst>
                </a:gridCol>
                <a:gridCol w="914400">
                  <a:extLst>
                    <a:ext uri="{9D8B030D-6E8A-4147-A177-3AD203B41FA5}">
                      <a16:colId xmlns:a16="http://schemas.microsoft.com/office/drawing/2014/main" val="2443513510"/>
                    </a:ext>
                  </a:extLst>
                </a:gridCol>
                <a:gridCol w="1211283">
                  <a:extLst>
                    <a:ext uri="{9D8B030D-6E8A-4147-A177-3AD203B41FA5}">
                      <a16:colId xmlns:a16="http://schemas.microsoft.com/office/drawing/2014/main" val="246832812"/>
                    </a:ext>
                  </a:extLst>
                </a:gridCol>
                <a:gridCol w="3028208">
                  <a:extLst>
                    <a:ext uri="{9D8B030D-6E8A-4147-A177-3AD203B41FA5}">
                      <a16:colId xmlns:a16="http://schemas.microsoft.com/office/drawing/2014/main" val="67354257"/>
                    </a:ext>
                  </a:extLst>
                </a:gridCol>
              </a:tblGrid>
              <a:tr h="370840">
                <a:tc>
                  <a:txBody>
                    <a:bodyPr/>
                    <a:lstStyle/>
                    <a:p>
                      <a:pPr algn="just">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参数名</a:t>
                      </a: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必选</a:t>
                      </a: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类型</a:t>
                      </a: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说明</a:t>
                      </a:r>
                    </a:p>
                  </a:txBody>
                  <a:tcPr marL="68580" marR="68580" marT="0" marB="0"/>
                </a:tc>
                <a:extLst>
                  <a:ext uri="{0D108BD9-81ED-4DB2-BD59-A6C34878D82A}">
                    <a16:rowId xmlns:a16="http://schemas.microsoft.com/office/drawing/2014/main" val="822443170"/>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client_key</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是</a:t>
                      </a: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用户端</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RSA</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公钥</a:t>
                      </a:r>
                    </a:p>
                  </a:txBody>
                  <a:tcPr marL="68580" marR="68580" marT="0" marB="0"/>
                </a:tc>
                <a:extLst>
                  <a:ext uri="{0D108BD9-81ED-4DB2-BD59-A6C34878D82A}">
                    <a16:rowId xmlns:a16="http://schemas.microsoft.com/office/drawing/2014/main" val="3194808501"/>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enc_aes_key</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是</a:t>
                      </a: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加密的</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AES</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密钥</a:t>
                      </a:r>
                    </a:p>
                  </a:txBody>
                  <a:tcPr marL="68580" marR="68580" marT="0" marB="0"/>
                </a:tc>
                <a:extLst>
                  <a:ext uri="{0D108BD9-81ED-4DB2-BD59-A6C34878D82A}">
                    <a16:rowId xmlns:a16="http://schemas.microsoft.com/office/drawing/2014/main" val="585702052"/>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enc_task_hash</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是</a:t>
                      </a: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加密的任务散列值</a:t>
                      </a:r>
                    </a:p>
                  </a:txBody>
                  <a:tcPr marL="68580" marR="68580" marT="0" marB="0"/>
                </a:tc>
                <a:extLst>
                  <a:ext uri="{0D108BD9-81ED-4DB2-BD59-A6C34878D82A}">
                    <a16:rowId xmlns:a16="http://schemas.microsoft.com/office/drawing/2014/main" val="2883445487"/>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enc_file_content</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是</a:t>
                      </a: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加密的文件内容</a:t>
                      </a:r>
                    </a:p>
                  </a:txBody>
                  <a:tcPr marL="68580" marR="68580" marT="0" marB="0"/>
                </a:tc>
                <a:extLst>
                  <a:ext uri="{0D108BD9-81ED-4DB2-BD59-A6C34878D82A}">
                    <a16:rowId xmlns:a16="http://schemas.microsoft.com/office/drawing/2014/main" val="4094874565"/>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enc_aes_key_signature</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是</a:t>
                      </a: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加密的</a:t>
                      </a: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AES</a:t>
                      </a: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密钥的签名</a:t>
                      </a:r>
                    </a:p>
                  </a:txBody>
                  <a:tcPr marL="68580" marR="68580" marT="0" marB="0"/>
                </a:tc>
                <a:extLst>
                  <a:ext uri="{0D108BD9-81ED-4DB2-BD59-A6C34878D82A}">
                    <a16:rowId xmlns:a16="http://schemas.microsoft.com/office/drawing/2014/main" val="738424520"/>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enc_task_hash_signature</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是</a:t>
                      </a: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加密的任务散列值的签名</a:t>
                      </a:r>
                    </a:p>
                  </a:txBody>
                  <a:tcPr marL="68580" marR="68580" marT="0" marB="0"/>
                </a:tc>
                <a:extLst>
                  <a:ext uri="{0D108BD9-81ED-4DB2-BD59-A6C34878D82A}">
                    <a16:rowId xmlns:a16="http://schemas.microsoft.com/office/drawing/2014/main" val="766936866"/>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enc_file_content_signature</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是</a:t>
                      </a: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加密的文件内容的签名</a:t>
                      </a:r>
                    </a:p>
                  </a:txBody>
                  <a:tcPr marL="68580" marR="68580" marT="0" marB="0"/>
                </a:tc>
                <a:extLst>
                  <a:ext uri="{0D108BD9-81ED-4DB2-BD59-A6C34878D82A}">
                    <a16:rowId xmlns:a16="http://schemas.microsoft.com/office/drawing/2014/main" val="1202347427"/>
                  </a:ext>
                </a:extLst>
              </a:tr>
            </a:tbl>
          </a:graphicData>
        </a:graphic>
      </p:graphicFrame>
    </p:spTree>
    <p:extLst>
      <p:ext uri="{BB962C8B-B14F-4D97-AF65-F5344CB8AC3E}">
        <p14:creationId xmlns:p14="http://schemas.microsoft.com/office/powerpoint/2010/main" val="36204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4</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2954655"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现有云计算平台做法</a:t>
            </a:r>
            <a:endParaRPr lang="en-US" altLang="zh-CN"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7EB8992-B14E-864D-BCFD-4B5CE5504A97}"/>
              </a:ext>
            </a:extLst>
          </p:cNvPr>
          <p:cNvSpPr/>
          <p:nvPr/>
        </p:nvSpPr>
        <p:spPr>
          <a:xfrm>
            <a:off x="533400" y="1767922"/>
            <a:ext cx="7086600" cy="1891287"/>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Segoe UI"/>
                <a:ea typeface="微软雅黑"/>
              </a:rPr>
              <a:t>物理机器上运行多个相互隔离的虚拟机实例；</a:t>
            </a:r>
            <a:endParaRPr lang="en-US" altLang="zh-CN" sz="2000" dirty="0">
              <a:solidFill>
                <a:prstClr val="black"/>
              </a:solidFill>
              <a:latin typeface="Segoe UI"/>
              <a:ea typeface="微软雅黑"/>
            </a:endParaRPr>
          </a:p>
          <a:p>
            <a:pPr marL="457200" indent="-457200" defTabSz="914377">
              <a:lnSpc>
                <a:spcPct val="150000"/>
              </a:lnSpc>
              <a:buFontTx/>
              <a:buChar char="-"/>
            </a:pPr>
            <a:r>
              <a:rPr lang="zh-CN" altLang="en-US" sz="2000" dirty="0">
                <a:solidFill>
                  <a:prstClr val="black"/>
                </a:solidFill>
                <a:latin typeface="Segoe UI"/>
                <a:ea typeface="微软雅黑"/>
              </a:rPr>
              <a:t>用户选择机器配置，平台分配对应资源；</a:t>
            </a:r>
            <a:endParaRPr lang="en-US" altLang="zh-CN" sz="2000" dirty="0">
              <a:solidFill>
                <a:prstClr val="black"/>
              </a:solidFill>
              <a:latin typeface="Segoe UI"/>
              <a:ea typeface="微软雅黑"/>
            </a:endParaRPr>
          </a:p>
          <a:p>
            <a:pPr marL="457200" indent="-457200" defTabSz="914377">
              <a:lnSpc>
                <a:spcPct val="150000"/>
              </a:lnSpc>
              <a:buFontTx/>
              <a:buChar char="-"/>
            </a:pPr>
            <a:r>
              <a:rPr lang="zh-CN" altLang="en-US" sz="2000" dirty="0">
                <a:solidFill>
                  <a:prstClr val="black"/>
                </a:solidFill>
                <a:latin typeface="Segoe UI"/>
                <a:ea typeface="微软雅黑"/>
              </a:rPr>
              <a:t>用户体验等同于在使用一个操作系统（命令行）；</a:t>
            </a:r>
            <a:endParaRPr lang="en-US" altLang="zh-CN" sz="2000" dirty="0">
              <a:solidFill>
                <a:prstClr val="black"/>
              </a:solidFill>
              <a:latin typeface="Segoe UI"/>
              <a:ea typeface="微软雅黑"/>
            </a:endParaRPr>
          </a:p>
          <a:p>
            <a:pPr defTabSz="914377">
              <a:lnSpc>
                <a:spcPct val="150000"/>
              </a:lnSpc>
            </a:pPr>
            <a:endParaRPr lang="en-US" altLang="zh-CN" sz="2000" dirty="0">
              <a:solidFill>
                <a:prstClr val="black"/>
              </a:solidFill>
              <a:latin typeface="Segoe UI"/>
              <a:ea typeface="微软雅黑"/>
            </a:endParaRPr>
          </a:p>
        </p:txBody>
      </p:sp>
      <p:pic>
        <p:nvPicPr>
          <p:cNvPr id="3" name="图片 2">
            <a:extLst>
              <a:ext uri="{FF2B5EF4-FFF2-40B4-BE49-F238E27FC236}">
                <a16:creationId xmlns:a16="http://schemas.microsoft.com/office/drawing/2014/main" id="{BC4F2956-D428-E54C-8F78-F1E6EE437173}"/>
              </a:ext>
            </a:extLst>
          </p:cNvPr>
          <p:cNvPicPr>
            <a:picLocks noChangeAspect="1"/>
          </p:cNvPicPr>
          <p:nvPr/>
        </p:nvPicPr>
        <p:blipFill>
          <a:blip r:embed="rId4"/>
          <a:stretch>
            <a:fillRect/>
          </a:stretch>
        </p:blipFill>
        <p:spPr>
          <a:xfrm>
            <a:off x="6848133" y="940903"/>
            <a:ext cx="5089203" cy="53045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2646870"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服务接口设计</a:t>
            </a:r>
          </a:p>
        </p:txBody>
      </p:sp>
      <p:grpSp>
        <p:nvGrpSpPr>
          <p:cNvPr id="15" name="组合 14"/>
          <p:cNvGrpSpPr/>
          <p:nvPr/>
        </p:nvGrpSpPr>
        <p:grpSpPr>
          <a:xfrm>
            <a:off x="3348037" y="217491"/>
            <a:ext cx="933286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40</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831169"/>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任务上传</a:t>
            </a:r>
            <a:endParaRPr lang="en-US" altLang="zh-CN" sz="2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91BB7D92-EB85-FF46-B4B6-D2B218D8A4A1}"/>
              </a:ext>
            </a:extLst>
          </p:cNvPr>
          <p:cNvSpPr/>
          <p:nvPr/>
        </p:nvSpPr>
        <p:spPr>
          <a:xfrm>
            <a:off x="533400" y="1261424"/>
            <a:ext cx="5796148" cy="1422890"/>
          </a:xfrm>
          <a:prstGeom prst="rect">
            <a:avLst/>
          </a:prstGeom>
        </p:spPr>
        <p:txBody>
          <a:bodyPr wrap="square">
            <a:spAutoFit/>
          </a:bodyPr>
          <a:lstStyle/>
          <a:p>
            <a:pPr marL="457200" indent="-457200" defTabSz="914377">
              <a:lnSpc>
                <a:spcPct val="150000"/>
              </a:lnSpc>
              <a:buFontTx/>
              <a:buChar char="-"/>
            </a:pPr>
            <a:r>
              <a:rPr lang="zh-CN" altLang="zh-CN" sz="2000" dirty="0">
                <a:solidFill>
                  <a:prstClr val="black"/>
                </a:solidFill>
                <a:latin typeface="Microsoft YaHei" panose="020B0503020204020204" pitchFamily="34" charset="-122"/>
                <a:ea typeface="Microsoft YaHei" panose="020B0503020204020204" pitchFamily="34" charset="-122"/>
              </a:rPr>
              <a:t>将计算任务（代码文件内容）上传到服务端</a:t>
            </a:r>
            <a:r>
              <a:rPr lang="zh-CN" altLang="en-US" sz="2000" dirty="0">
                <a:solidFill>
                  <a:prstClr val="black"/>
                </a:solidFill>
                <a:latin typeface="Microsoft YaHei" panose="020B0503020204020204" pitchFamily="34" charset="-122"/>
                <a:ea typeface="Microsoft YaHei" panose="020B0503020204020204" pitchFamily="34" charset="-122"/>
              </a:rPr>
              <a:t>；</a:t>
            </a:r>
          </a:p>
          <a:p>
            <a:pPr marL="457200" indent="-457200" defTabSz="914377">
              <a:lnSpc>
                <a:spcPct val="150000"/>
              </a:lnSpc>
              <a:buFontTx/>
              <a:buChar char="-"/>
            </a:pPr>
            <a:r>
              <a:rPr lang="en" altLang="zh-CN" sz="2000" dirty="0">
                <a:solidFill>
                  <a:prstClr val="black"/>
                </a:solidFill>
                <a:latin typeface="Microsoft YaHei" panose="020B0503020204020204" pitchFamily="34" charset="-122"/>
                <a:ea typeface="Microsoft YaHei" panose="020B0503020204020204" pitchFamily="34" charset="-122"/>
              </a:rPr>
              <a:t>URL</a:t>
            </a:r>
            <a:r>
              <a:rPr lang="zh-CN" altLang="en" sz="2000" dirty="0">
                <a:solidFill>
                  <a:prstClr val="black"/>
                </a:solidFill>
                <a:latin typeface="Microsoft YaHei" panose="020B0503020204020204" pitchFamily="34" charset="-122"/>
                <a:ea typeface="Microsoft YaHei" panose="020B0503020204020204" pitchFamily="34" charset="-122"/>
              </a:rPr>
              <a:t>：</a:t>
            </a:r>
            <a:r>
              <a:rPr lang="en" altLang="zh-CN" sz="2000" dirty="0">
                <a:solidFill>
                  <a:prstClr val="black"/>
                </a:solidFill>
                <a:latin typeface="Microsoft YaHei" panose="020B0503020204020204" pitchFamily="34" charset="-122"/>
                <a:ea typeface="Microsoft YaHei" panose="020B0503020204020204" pitchFamily="34" charset="-122"/>
              </a:rPr>
              <a:t>http://127.0.0.1:8384/task </a:t>
            </a:r>
            <a:r>
              <a:rPr lang="zh-CN" altLang="en" sz="2000" dirty="0">
                <a:solidFill>
                  <a:prstClr val="black"/>
                </a:solidFill>
                <a:latin typeface="Microsoft YaHei" panose="020B0503020204020204" pitchFamily="34" charset="-122"/>
                <a:ea typeface="Microsoft YaHei" panose="020B0503020204020204" pitchFamily="34" charset="-122"/>
              </a:rPr>
              <a:t>；</a:t>
            </a: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请求方式：</a:t>
            </a:r>
            <a:r>
              <a:rPr lang="en" altLang="zh-CN" sz="2000" dirty="0">
                <a:solidFill>
                  <a:prstClr val="black"/>
                </a:solidFill>
                <a:latin typeface="Microsoft YaHei" panose="020B0503020204020204" pitchFamily="34" charset="-122"/>
                <a:ea typeface="Microsoft YaHei" panose="020B0503020204020204" pitchFamily="34" charset="-122"/>
              </a:rPr>
              <a:t>POST</a:t>
            </a:r>
            <a:r>
              <a:rPr lang="zh-CN" altLang="en" sz="2000" dirty="0">
                <a:solidFill>
                  <a:prstClr val="black"/>
                </a:solidFill>
                <a:latin typeface="Microsoft YaHei" panose="020B0503020204020204" pitchFamily="34" charset="-122"/>
                <a:ea typeface="Microsoft YaHei" panose="020B0503020204020204" pitchFamily="34" charset="-122"/>
              </a:rPr>
              <a:t>； </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6BB1FCAF-4E7B-B243-BD6F-432E22761415}"/>
              </a:ext>
            </a:extLst>
          </p:cNvPr>
          <p:cNvSpPr txBox="1"/>
          <p:nvPr/>
        </p:nvSpPr>
        <p:spPr>
          <a:xfrm>
            <a:off x="644070" y="2683555"/>
            <a:ext cx="1113478" cy="400110"/>
          </a:xfrm>
          <a:prstGeom prst="rect">
            <a:avLst/>
          </a:prstGeom>
          <a:noFill/>
        </p:spPr>
        <p:txBody>
          <a:bodyPr wrap="square" rtlCol="0">
            <a:spAutoFit/>
          </a:bodyPr>
          <a:lstStyle/>
          <a:p>
            <a:r>
              <a:rPr kumimoji="1" lang="zh-CN" altLang="en-US" sz="2000" dirty="0">
                <a:latin typeface="Microsoft YaHei" panose="020B0503020204020204" pitchFamily="34" charset="-122"/>
                <a:ea typeface="Microsoft YaHei" panose="020B0503020204020204" pitchFamily="34" charset="-122"/>
              </a:rPr>
              <a:t>返回值：</a:t>
            </a:r>
          </a:p>
        </p:txBody>
      </p:sp>
      <p:graphicFrame>
        <p:nvGraphicFramePr>
          <p:cNvPr id="3" name="表格 2">
            <a:extLst>
              <a:ext uri="{FF2B5EF4-FFF2-40B4-BE49-F238E27FC236}">
                <a16:creationId xmlns:a16="http://schemas.microsoft.com/office/drawing/2014/main" id="{0AA58117-393A-A847-A741-0A5961F2DB4A}"/>
              </a:ext>
            </a:extLst>
          </p:cNvPr>
          <p:cNvGraphicFramePr>
            <a:graphicFrameLocks noGrp="1"/>
          </p:cNvGraphicFramePr>
          <p:nvPr>
            <p:extLst>
              <p:ext uri="{D42A27DB-BD31-4B8C-83A1-F6EECF244321}">
                <p14:modId xmlns:p14="http://schemas.microsoft.com/office/powerpoint/2010/main" val="3748169566"/>
              </p:ext>
            </p:extLst>
          </p:nvPr>
        </p:nvGraphicFramePr>
        <p:xfrm>
          <a:off x="701168" y="3179642"/>
          <a:ext cx="6400276" cy="741680"/>
        </p:xfrm>
        <a:graphic>
          <a:graphicData uri="http://schemas.openxmlformats.org/drawingml/2006/table">
            <a:tbl>
              <a:tblPr firstRow="1" bandRow="1">
                <a:tableStyleId>{5940675A-B579-460E-94D1-54222C63F5DA}</a:tableStyleId>
              </a:tblPr>
              <a:tblGrid>
                <a:gridCol w="2908931">
                  <a:extLst>
                    <a:ext uri="{9D8B030D-6E8A-4147-A177-3AD203B41FA5}">
                      <a16:colId xmlns:a16="http://schemas.microsoft.com/office/drawing/2014/main" val="2496101858"/>
                    </a:ext>
                  </a:extLst>
                </a:gridCol>
                <a:gridCol w="950026">
                  <a:extLst>
                    <a:ext uri="{9D8B030D-6E8A-4147-A177-3AD203B41FA5}">
                      <a16:colId xmlns:a16="http://schemas.microsoft.com/office/drawing/2014/main" val="2443513510"/>
                    </a:ext>
                  </a:extLst>
                </a:gridCol>
                <a:gridCol w="2541319">
                  <a:extLst>
                    <a:ext uri="{9D8B030D-6E8A-4147-A177-3AD203B41FA5}">
                      <a16:colId xmlns:a16="http://schemas.microsoft.com/office/drawing/2014/main" val="246832812"/>
                    </a:ext>
                  </a:extLst>
                </a:gridCol>
              </a:tblGrid>
              <a:tr h="370840">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参数名</a:t>
                      </a:r>
                    </a:p>
                  </a:txBody>
                  <a:tcPr marL="68580" marR="68580" marT="0" marB="0"/>
                </a:tc>
                <a:tc>
                  <a:txBody>
                    <a:bodyPr/>
                    <a:lstStyle/>
                    <a:p>
                      <a:pPr algn="just">
                        <a:spcAft>
                          <a:spcPts val="0"/>
                        </a:spcAft>
                      </a:pPr>
                      <a:r>
                        <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rPr>
                        <a:t>类型</a:t>
                      </a:r>
                    </a:p>
                  </a:txBody>
                  <a:tcPr marL="68580" marR="68580" marT="0" marB="0"/>
                </a:tc>
                <a:tc>
                  <a:txBody>
                    <a:bodyPr/>
                    <a:lstStyle/>
                    <a:p>
                      <a:pPr algn="just">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说明</a:t>
                      </a:r>
                    </a:p>
                  </a:txBody>
                  <a:tcPr marL="68580" marR="68580" marT="0" marB="0"/>
                </a:tc>
                <a:extLst>
                  <a:ext uri="{0D108BD9-81ED-4DB2-BD59-A6C34878D82A}">
                    <a16:rowId xmlns:a16="http://schemas.microsoft.com/office/drawing/2014/main" val="822443170"/>
                  </a:ext>
                </a:extLst>
              </a:tr>
              <a:tr h="370840">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task_arranged_status</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Microsoft YaHei" panose="020B0503020204020204" pitchFamily="34" charset="-122"/>
                          <a:ea typeface="Microsoft YaHei" panose="020B0503020204020204" pitchFamily="34" charset="-122"/>
                          <a:cs typeface="Times New Roman" panose="02020603050405020304" pitchFamily="18" charset="0"/>
                        </a:rPr>
                        <a:t>string</a:t>
                      </a:r>
                      <a:endParaRPr lang="zh-CN" sz="20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任务安排的成功与否</a:t>
                      </a:r>
                    </a:p>
                  </a:txBody>
                  <a:tcPr marL="68580" marR="68580" marT="0" marB="0"/>
                </a:tc>
                <a:extLst>
                  <a:ext uri="{0D108BD9-81ED-4DB2-BD59-A6C34878D82A}">
                    <a16:rowId xmlns:a16="http://schemas.microsoft.com/office/drawing/2014/main" val="3194808501"/>
                  </a:ext>
                </a:extLst>
              </a:tr>
            </a:tbl>
          </a:graphicData>
        </a:graphic>
      </p:graphicFrame>
    </p:spTree>
    <p:extLst>
      <p:ext uri="{BB962C8B-B14F-4D97-AF65-F5344CB8AC3E}">
        <p14:creationId xmlns:p14="http://schemas.microsoft.com/office/powerpoint/2010/main" val="4110702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6D98B46-CE3A-4AA9-903D-47BD7C8232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6321176" y="2686649"/>
            <a:ext cx="5870824" cy="1542449"/>
          </a:xfrm>
          <a:prstGeom prst="rect">
            <a:avLst/>
          </a:prstGeom>
        </p:spPr>
      </p:pic>
      <p:sp>
        <p:nvSpPr>
          <p:cNvPr id="17" name="矩形 16">
            <a:extLst>
              <a:ext uri="{FF2B5EF4-FFF2-40B4-BE49-F238E27FC236}">
                <a16:creationId xmlns:a16="http://schemas.microsoft.com/office/drawing/2014/main" id="{ACB31ABC-8E94-49F0-8546-8F4D33B731C7}"/>
              </a:ext>
            </a:extLst>
          </p:cNvPr>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7" name="矩形 6"/>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6</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4" name="文本框 13">
            <a:extLst>
              <a:ext uri="{FF2B5EF4-FFF2-40B4-BE49-F238E27FC236}">
                <a16:creationId xmlns:a16="http://schemas.microsoft.com/office/drawing/2014/main" id="{3F7DD23C-F4C8-4741-B33C-3CE1C2A9F309}"/>
              </a:ext>
            </a:extLst>
          </p:cNvPr>
          <p:cNvSpPr txBox="1"/>
          <p:nvPr/>
        </p:nvSpPr>
        <p:spPr>
          <a:xfrm>
            <a:off x="2950335" y="2781038"/>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文献综述</a:t>
            </a:r>
          </a:p>
        </p:txBody>
      </p:sp>
      <p:sp>
        <p:nvSpPr>
          <p:cNvPr id="15" name="矩形 14">
            <a:extLst>
              <a:ext uri="{FF2B5EF4-FFF2-40B4-BE49-F238E27FC236}">
                <a16:creationId xmlns:a16="http://schemas.microsoft.com/office/drawing/2014/main" id="{49EC9F41-E168-4CF0-A112-B1C9FDFBF3FD}"/>
              </a:ext>
            </a:extLst>
          </p:cNvPr>
          <p:cNvSpPr/>
          <p:nvPr/>
        </p:nvSpPr>
        <p:spPr>
          <a:xfrm>
            <a:off x="2950335" y="3581999"/>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pic>
        <p:nvPicPr>
          <p:cNvPr id="12" name="图片 11">
            <a:extLst>
              <a:ext uri="{FF2B5EF4-FFF2-40B4-BE49-F238E27FC236}">
                <a16:creationId xmlns:a16="http://schemas.microsoft.com/office/drawing/2014/main" id="{6450C612-A6B0-44BB-87F2-C2499CEA871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p:blipFill>
        <p:spPr>
          <a:xfrm>
            <a:off x="9815333" y="135922"/>
            <a:ext cx="2376667" cy="734513"/>
          </a:xfrm>
          <a:prstGeom prst="rect">
            <a:avLst/>
          </a:prstGeom>
        </p:spPr>
      </p:pic>
      <p:sp>
        <p:nvSpPr>
          <p:cNvPr id="3" name="灯片编号占位符 2">
            <a:extLst>
              <a:ext uri="{FF2B5EF4-FFF2-40B4-BE49-F238E27FC236}">
                <a16:creationId xmlns:a16="http://schemas.microsoft.com/office/drawing/2014/main" id="{E85DA553-714E-D04E-92FD-BD41825BC982}"/>
              </a:ext>
            </a:extLst>
          </p:cNvPr>
          <p:cNvSpPr>
            <a:spLocks noGrp="1"/>
          </p:cNvSpPr>
          <p:nvPr>
            <p:ph type="sldNum" sz="quarter" idx="12"/>
          </p:nvPr>
        </p:nvSpPr>
        <p:spPr/>
        <p:txBody>
          <a:bodyPr/>
          <a:lstStyle/>
          <a:p>
            <a:fld id="{01635508-54A0-4FB0-A4C5-6467DE85E924}"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6</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文献综述</a:t>
            </a:r>
          </a:p>
        </p:txBody>
      </p:sp>
      <p:grpSp>
        <p:nvGrpSpPr>
          <p:cNvPr id="3" name="组合 2"/>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9797" y="230597"/>
              <a:ext cx="130034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BIBLIOGRAPHY</a:t>
              </a:r>
            </a:p>
          </p:txBody>
        </p:sp>
      </p:grpSp>
      <p:grpSp>
        <p:nvGrpSpPr>
          <p:cNvPr id="46" name="组合 45"/>
          <p:cNvGrpSpPr/>
          <p:nvPr/>
        </p:nvGrpSpPr>
        <p:grpSpPr>
          <a:xfrm>
            <a:off x="5514756" y="1927207"/>
            <a:ext cx="5621994" cy="738662"/>
            <a:chOff x="5514756" y="1927207"/>
            <a:chExt cx="5621994" cy="738662"/>
          </a:xfrm>
        </p:grpSpPr>
        <p:sp>
          <p:nvSpPr>
            <p:cNvPr id="20" name="椭圆 19"/>
            <p:cNvSpPr/>
            <p:nvPr/>
          </p:nvSpPr>
          <p:spPr>
            <a:xfrm>
              <a:off x="5516093" y="2158653"/>
              <a:ext cx="275771" cy="275771"/>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5514756" y="1927207"/>
              <a:ext cx="5621994" cy="738662"/>
              <a:chOff x="5514756" y="1927207"/>
              <a:chExt cx="5621994" cy="738662"/>
            </a:xfrm>
          </p:grpSpPr>
          <p:sp>
            <p:nvSpPr>
              <p:cNvPr id="26" name="矩形 25"/>
              <p:cNvSpPr/>
              <p:nvPr/>
            </p:nvSpPr>
            <p:spPr>
              <a:xfrm>
                <a:off x="6161569" y="1927207"/>
                <a:ext cx="4975181" cy="738662"/>
              </a:xfrm>
              <a:prstGeom prst="rect">
                <a:avLst/>
              </a:prstGeom>
            </p:spPr>
            <p:txBody>
              <a:bodyPr wrap="square" lIns="91438" tIns="45719" rIns="91438" bIns="45719">
                <a:spAutoFit/>
              </a:bodyPr>
              <a:lstStyle/>
              <a:p>
                <a:pP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TextBox 76"/>
              <p:cNvSpPr txBox="1"/>
              <p:nvPr/>
            </p:nvSpPr>
            <p:spPr>
              <a:xfrm>
                <a:off x="5514756" y="2144938"/>
                <a:ext cx="295266" cy="307773"/>
              </a:xfrm>
              <a:prstGeom prst="rect">
                <a:avLst/>
              </a:prstGeom>
              <a:solidFill>
                <a:srgbClr val="014924"/>
              </a:solid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400" dirty="0">
                    <a:solidFill>
                      <a:schemeClr val="bg1"/>
                    </a:solidFill>
                  </a:rPr>
                  <a:t>1</a:t>
                </a:r>
                <a:endParaRPr lang="zh-CN" altLang="en-US" sz="1050" dirty="0">
                  <a:solidFill>
                    <a:schemeClr val="bg1"/>
                  </a:solidFill>
                </a:endParaRPr>
              </a:p>
            </p:txBody>
          </p:sp>
        </p:grpSp>
      </p:grpSp>
      <p:grpSp>
        <p:nvGrpSpPr>
          <p:cNvPr id="42" name="组合 41"/>
          <p:cNvGrpSpPr/>
          <p:nvPr/>
        </p:nvGrpSpPr>
        <p:grpSpPr>
          <a:xfrm>
            <a:off x="5506123" y="2943136"/>
            <a:ext cx="5630626" cy="738662"/>
            <a:chOff x="5506123" y="2943136"/>
            <a:chExt cx="5630626" cy="738662"/>
          </a:xfrm>
        </p:grpSpPr>
        <p:sp>
          <p:nvSpPr>
            <p:cNvPr id="21" name="椭圆 20"/>
            <p:cNvSpPr/>
            <p:nvPr/>
          </p:nvSpPr>
          <p:spPr>
            <a:xfrm>
              <a:off x="5516093" y="3203610"/>
              <a:ext cx="275771" cy="275771"/>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506123" y="2943136"/>
              <a:ext cx="5630626" cy="738662"/>
              <a:chOff x="5506123" y="2943136"/>
              <a:chExt cx="5630626" cy="738662"/>
            </a:xfrm>
          </p:grpSpPr>
          <p:sp>
            <p:nvSpPr>
              <p:cNvPr id="27" name="矩形 26"/>
              <p:cNvSpPr/>
              <p:nvPr/>
            </p:nvSpPr>
            <p:spPr>
              <a:xfrm>
                <a:off x="6161568" y="2943136"/>
                <a:ext cx="4975181" cy="738662"/>
              </a:xfrm>
              <a:prstGeom prst="rect">
                <a:avLst/>
              </a:prstGeom>
            </p:spPr>
            <p:txBody>
              <a:bodyPr wrap="square" lIns="91438" tIns="45719" rIns="91438" bIns="45719">
                <a:spAutoFit/>
              </a:bodyPr>
              <a:lstStyle/>
              <a:p>
                <a:pP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76"/>
              <p:cNvSpPr txBox="1"/>
              <p:nvPr/>
            </p:nvSpPr>
            <p:spPr>
              <a:xfrm>
                <a:off x="5506123" y="3181132"/>
                <a:ext cx="295266" cy="307773"/>
              </a:xfrm>
              <a:prstGeom prst="rect">
                <a:avLst/>
              </a:prstGeom>
              <a:solidFill>
                <a:srgbClr val="014924"/>
              </a:solid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400" dirty="0">
                    <a:solidFill>
                      <a:schemeClr val="bg1"/>
                    </a:solidFill>
                  </a:rPr>
                  <a:t>2</a:t>
                </a:r>
                <a:endParaRPr lang="zh-CN" altLang="en-US" sz="1050" dirty="0">
                  <a:solidFill>
                    <a:schemeClr val="bg1"/>
                  </a:solidFill>
                </a:endParaRPr>
              </a:p>
            </p:txBody>
          </p:sp>
        </p:grpSp>
      </p:grpSp>
      <p:grpSp>
        <p:nvGrpSpPr>
          <p:cNvPr id="44" name="组合 43"/>
          <p:cNvGrpSpPr/>
          <p:nvPr/>
        </p:nvGrpSpPr>
        <p:grpSpPr>
          <a:xfrm>
            <a:off x="5506123" y="4002173"/>
            <a:ext cx="5630625" cy="738662"/>
            <a:chOff x="5506123" y="4002173"/>
            <a:chExt cx="5630625" cy="738662"/>
          </a:xfrm>
        </p:grpSpPr>
        <p:sp>
          <p:nvSpPr>
            <p:cNvPr id="22" name="椭圆 21"/>
            <p:cNvSpPr/>
            <p:nvPr/>
          </p:nvSpPr>
          <p:spPr>
            <a:xfrm>
              <a:off x="5516093" y="4248567"/>
              <a:ext cx="275771" cy="275771"/>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5506123" y="4002173"/>
              <a:ext cx="5630625" cy="738662"/>
              <a:chOff x="5506123" y="4002173"/>
              <a:chExt cx="5630625" cy="738662"/>
            </a:xfrm>
          </p:grpSpPr>
          <p:sp>
            <p:nvSpPr>
              <p:cNvPr id="28" name="矩形 27"/>
              <p:cNvSpPr/>
              <p:nvPr/>
            </p:nvSpPr>
            <p:spPr>
              <a:xfrm>
                <a:off x="6161567" y="4002173"/>
                <a:ext cx="4975181" cy="738662"/>
              </a:xfrm>
              <a:prstGeom prst="rect">
                <a:avLst/>
              </a:prstGeom>
            </p:spPr>
            <p:txBody>
              <a:bodyPr wrap="square" lIns="91438" tIns="45719" rIns="91438" bIns="45719">
                <a:spAutoFit/>
              </a:bodyPr>
              <a:lstStyle/>
              <a:p>
                <a:pP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TextBox 76"/>
              <p:cNvSpPr txBox="1"/>
              <p:nvPr/>
            </p:nvSpPr>
            <p:spPr>
              <a:xfrm>
                <a:off x="5506123" y="4233382"/>
                <a:ext cx="295266" cy="307773"/>
              </a:xfrm>
              <a:prstGeom prst="rect">
                <a:avLst/>
              </a:prstGeom>
              <a:solidFill>
                <a:srgbClr val="014924"/>
              </a:solid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400" dirty="0">
                    <a:solidFill>
                      <a:schemeClr val="bg1"/>
                    </a:solidFill>
                  </a:rPr>
                  <a:t>3</a:t>
                </a:r>
                <a:endParaRPr lang="zh-CN" altLang="en-US" sz="1050" dirty="0">
                  <a:solidFill>
                    <a:schemeClr val="bg1"/>
                  </a:solidFill>
                </a:endParaRPr>
              </a:p>
            </p:txBody>
          </p:sp>
        </p:grpSp>
      </p:grpSp>
      <p:grpSp>
        <p:nvGrpSpPr>
          <p:cNvPr id="45" name="组合 44"/>
          <p:cNvGrpSpPr/>
          <p:nvPr/>
        </p:nvGrpSpPr>
        <p:grpSpPr>
          <a:xfrm>
            <a:off x="5514756" y="5062079"/>
            <a:ext cx="5621991" cy="1023740"/>
            <a:chOff x="5514756" y="5062079"/>
            <a:chExt cx="5621991" cy="1023740"/>
          </a:xfrm>
        </p:grpSpPr>
        <p:sp>
          <p:nvSpPr>
            <p:cNvPr id="23" name="椭圆 22"/>
            <p:cNvSpPr/>
            <p:nvPr/>
          </p:nvSpPr>
          <p:spPr>
            <a:xfrm>
              <a:off x="5516093" y="5293525"/>
              <a:ext cx="275771" cy="275771"/>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5514756" y="5062079"/>
              <a:ext cx="5621991" cy="1023740"/>
              <a:chOff x="5514756" y="5062079"/>
              <a:chExt cx="5621991" cy="1023740"/>
            </a:xfrm>
          </p:grpSpPr>
          <p:sp>
            <p:nvSpPr>
              <p:cNvPr id="29" name="矩形 28"/>
              <p:cNvSpPr/>
              <p:nvPr/>
            </p:nvSpPr>
            <p:spPr>
              <a:xfrm>
                <a:off x="6161566" y="5062079"/>
                <a:ext cx="4975181" cy="1023740"/>
              </a:xfrm>
              <a:prstGeom prst="rect">
                <a:avLst/>
              </a:prstGeom>
            </p:spPr>
            <p:txBody>
              <a:bodyPr wrap="square" lIns="91438" tIns="45719" rIns="91438" bIns="45719">
                <a:spAutoFit/>
              </a:bodyPr>
              <a:lstStyle/>
              <a:p>
                <a:pP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作者请关注公众号壹课</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TextBox 76"/>
              <p:cNvSpPr txBox="1"/>
              <p:nvPr/>
            </p:nvSpPr>
            <p:spPr>
              <a:xfrm>
                <a:off x="5514756" y="5281802"/>
                <a:ext cx="295266" cy="307773"/>
              </a:xfrm>
              <a:prstGeom prst="rect">
                <a:avLst/>
              </a:prstGeom>
              <a:solidFill>
                <a:srgbClr val="014924"/>
              </a:solid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400" dirty="0">
                    <a:solidFill>
                      <a:schemeClr val="bg1"/>
                    </a:solidFill>
                  </a:rPr>
                  <a:t>4</a:t>
                </a:r>
                <a:endParaRPr lang="zh-CN" altLang="en-US" sz="1050" dirty="0">
                  <a:solidFill>
                    <a:schemeClr val="bg1"/>
                  </a:solidFill>
                </a:endParaRPr>
              </a:p>
            </p:txBody>
          </p:sp>
        </p:grpSp>
      </p:grpSp>
      <p:grpSp>
        <p:nvGrpSpPr>
          <p:cNvPr id="48" name="组合 47"/>
          <p:cNvGrpSpPr/>
          <p:nvPr/>
        </p:nvGrpSpPr>
        <p:grpSpPr>
          <a:xfrm>
            <a:off x="4493767" y="2278048"/>
            <a:ext cx="783999" cy="3097819"/>
            <a:chOff x="4495571" y="2278048"/>
            <a:chExt cx="783999" cy="3097819"/>
          </a:xfrm>
        </p:grpSpPr>
        <p:cxnSp>
          <p:nvCxnSpPr>
            <p:cNvPr id="36" name="直接连接符 35"/>
            <p:cNvCxnSpPr/>
            <p:nvPr/>
          </p:nvCxnSpPr>
          <p:spPr>
            <a:xfrm>
              <a:off x="4887684" y="2278048"/>
              <a:ext cx="391886"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887684" y="4343260"/>
              <a:ext cx="391886"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887684" y="3310654"/>
              <a:ext cx="391886"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887684" y="5375867"/>
              <a:ext cx="391886"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887457" y="2278048"/>
              <a:ext cx="0" cy="3097819"/>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495571" y="3817339"/>
              <a:ext cx="391886"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grpSp>
      <p:grpSp>
        <p:nvGrpSpPr>
          <p:cNvPr id="11" name="Group 4"/>
          <p:cNvGrpSpPr>
            <a:grpSpLocks noChangeAspect="1"/>
          </p:cNvGrpSpPr>
          <p:nvPr/>
        </p:nvGrpSpPr>
        <p:grpSpPr bwMode="auto">
          <a:xfrm>
            <a:off x="1055251" y="2374712"/>
            <a:ext cx="2520950" cy="2520950"/>
            <a:chOff x="3046" y="1366"/>
            <a:chExt cx="1588" cy="1588"/>
          </a:xfrm>
        </p:grpSpPr>
        <p:sp>
          <p:nvSpPr>
            <p:cNvPr id="12" name="AutoShape 3"/>
            <p:cNvSpPr>
              <a:spLocks noChangeAspect="1" noChangeArrowheads="1" noTextEdit="1"/>
            </p:cNvSpPr>
            <p:nvPr/>
          </p:nvSpPr>
          <p:spPr bwMode="auto">
            <a:xfrm>
              <a:off x="3046" y="1366"/>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5"/>
            <p:cNvSpPr/>
            <p:nvPr/>
          </p:nvSpPr>
          <p:spPr bwMode="auto">
            <a:xfrm>
              <a:off x="3108" y="2396"/>
              <a:ext cx="980" cy="560"/>
            </a:xfrm>
            <a:custGeom>
              <a:avLst/>
              <a:gdLst>
                <a:gd name="T0" fmla="*/ 0 w 980"/>
                <a:gd name="T1" fmla="*/ 105 h 560"/>
                <a:gd name="T2" fmla="*/ 980 w 980"/>
                <a:gd name="T3" fmla="*/ 560 h 560"/>
                <a:gd name="T4" fmla="*/ 980 w 980"/>
                <a:gd name="T5" fmla="*/ 451 h 560"/>
                <a:gd name="T6" fmla="*/ 0 w 980"/>
                <a:gd name="T7" fmla="*/ 0 h 560"/>
                <a:gd name="T8" fmla="*/ 0 w 980"/>
                <a:gd name="T9" fmla="*/ 105 h 560"/>
              </a:gdLst>
              <a:ahLst/>
              <a:cxnLst>
                <a:cxn ang="0">
                  <a:pos x="T0" y="T1"/>
                </a:cxn>
                <a:cxn ang="0">
                  <a:pos x="T2" y="T3"/>
                </a:cxn>
                <a:cxn ang="0">
                  <a:pos x="T4" y="T5"/>
                </a:cxn>
                <a:cxn ang="0">
                  <a:pos x="T6" y="T7"/>
                </a:cxn>
                <a:cxn ang="0">
                  <a:pos x="T8" y="T9"/>
                </a:cxn>
              </a:cxnLst>
              <a:rect l="0" t="0" r="r" b="b"/>
              <a:pathLst>
                <a:path w="980" h="560">
                  <a:moveTo>
                    <a:pt x="0" y="105"/>
                  </a:moveTo>
                  <a:lnTo>
                    <a:pt x="980" y="560"/>
                  </a:lnTo>
                  <a:lnTo>
                    <a:pt x="980" y="451"/>
                  </a:lnTo>
                  <a:lnTo>
                    <a:pt x="0" y="0"/>
                  </a:lnTo>
                  <a:lnTo>
                    <a:pt x="0" y="105"/>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4114" y="2365"/>
              <a:ext cx="520" cy="568"/>
            </a:xfrm>
            <a:custGeom>
              <a:avLst/>
              <a:gdLst>
                <a:gd name="T0" fmla="*/ 0 w 520"/>
                <a:gd name="T1" fmla="*/ 568 h 568"/>
                <a:gd name="T2" fmla="*/ 520 w 520"/>
                <a:gd name="T3" fmla="*/ 50 h 568"/>
                <a:gd name="T4" fmla="*/ 520 w 520"/>
                <a:gd name="T5" fmla="*/ 0 h 568"/>
                <a:gd name="T6" fmla="*/ 0 w 520"/>
                <a:gd name="T7" fmla="*/ 518 h 568"/>
                <a:gd name="T8" fmla="*/ 0 w 520"/>
                <a:gd name="T9" fmla="*/ 568 h 568"/>
              </a:gdLst>
              <a:ahLst/>
              <a:cxnLst>
                <a:cxn ang="0">
                  <a:pos x="T0" y="T1"/>
                </a:cxn>
                <a:cxn ang="0">
                  <a:pos x="T2" y="T3"/>
                </a:cxn>
                <a:cxn ang="0">
                  <a:pos x="T4" y="T5"/>
                </a:cxn>
                <a:cxn ang="0">
                  <a:pos x="T6" y="T7"/>
                </a:cxn>
                <a:cxn ang="0">
                  <a:pos x="T8" y="T9"/>
                </a:cxn>
              </a:cxnLst>
              <a:rect l="0" t="0" r="r" b="b"/>
              <a:pathLst>
                <a:path w="520" h="568">
                  <a:moveTo>
                    <a:pt x="0" y="568"/>
                  </a:moveTo>
                  <a:lnTo>
                    <a:pt x="520" y="50"/>
                  </a:lnTo>
                  <a:lnTo>
                    <a:pt x="520" y="0"/>
                  </a:lnTo>
                  <a:lnTo>
                    <a:pt x="0" y="518"/>
                  </a:lnTo>
                  <a:lnTo>
                    <a:pt x="0" y="568"/>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p:nvPr/>
          </p:nvSpPr>
          <p:spPr bwMode="auto">
            <a:xfrm>
              <a:off x="3046" y="2152"/>
              <a:ext cx="973" cy="555"/>
            </a:xfrm>
            <a:custGeom>
              <a:avLst/>
              <a:gdLst>
                <a:gd name="T0" fmla="*/ 0 w 973"/>
                <a:gd name="T1" fmla="*/ 0 h 555"/>
                <a:gd name="T2" fmla="*/ 0 w 973"/>
                <a:gd name="T3" fmla="*/ 104 h 555"/>
                <a:gd name="T4" fmla="*/ 973 w 973"/>
                <a:gd name="T5" fmla="*/ 555 h 555"/>
                <a:gd name="T6" fmla="*/ 973 w 973"/>
                <a:gd name="T7" fmla="*/ 448 h 555"/>
                <a:gd name="T8" fmla="*/ 0 w 973"/>
                <a:gd name="T9" fmla="*/ 0 h 555"/>
              </a:gdLst>
              <a:ahLst/>
              <a:cxnLst>
                <a:cxn ang="0">
                  <a:pos x="T0" y="T1"/>
                </a:cxn>
                <a:cxn ang="0">
                  <a:pos x="T2" y="T3"/>
                </a:cxn>
                <a:cxn ang="0">
                  <a:pos x="T4" y="T5"/>
                </a:cxn>
                <a:cxn ang="0">
                  <a:pos x="T6" y="T7"/>
                </a:cxn>
                <a:cxn ang="0">
                  <a:pos x="T8" y="T9"/>
                </a:cxn>
              </a:cxnLst>
              <a:rect l="0" t="0" r="r" b="b"/>
              <a:pathLst>
                <a:path w="973" h="555">
                  <a:moveTo>
                    <a:pt x="0" y="0"/>
                  </a:moveTo>
                  <a:lnTo>
                    <a:pt x="0" y="104"/>
                  </a:lnTo>
                  <a:lnTo>
                    <a:pt x="973" y="555"/>
                  </a:lnTo>
                  <a:lnTo>
                    <a:pt x="973" y="448"/>
                  </a:lnTo>
                  <a:lnTo>
                    <a:pt x="0" y="0"/>
                  </a:ln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8"/>
            <p:cNvSpPr/>
            <p:nvPr/>
          </p:nvSpPr>
          <p:spPr bwMode="auto">
            <a:xfrm>
              <a:off x="3046" y="1838"/>
              <a:ext cx="1590" cy="743"/>
            </a:xfrm>
            <a:custGeom>
              <a:avLst/>
              <a:gdLst>
                <a:gd name="T0" fmla="*/ 995 w 1590"/>
                <a:gd name="T1" fmla="*/ 743 h 743"/>
                <a:gd name="T2" fmla="*/ 1522 w 1590"/>
                <a:gd name="T3" fmla="*/ 228 h 743"/>
                <a:gd name="T4" fmla="*/ 1443 w 1590"/>
                <a:gd name="T5" fmla="*/ 195 h 743"/>
                <a:gd name="T6" fmla="*/ 1590 w 1590"/>
                <a:gd name="T7" fmla="*/ 48 h 743"/>
                <a:gd name="T8" fmla="*/ 1590 w 1590"/>
                <a:gd name="T9" fmla="*/ 0 h 743"/>
                <a:gd name="T10" fmla="*/ 1068 w 1590"/>
                <a:gd name="T11" fmla="*/ 520 h 743"/>
                <a:gd name="T12" fmla="*/ 1068 w 1590"/>
                <a:gd name="T13" fmla="*/ 558 h 743"/>
                <a:gd name="T14" fmla="*/ 1044 w 1590"/>
                <a:gd name="T15" fmla="*/ 580 h 743"/>
                <a:gd name="T16" fmla="*/ 1044 w 1590"/>
                <a:gd name="T17" fmla="*/ 482 h 743"/>
                <a:gd name="T18" fmla="*/ 64 w 1590"/>
                <a:gd name="T19" fmla="*/ 31 h 743"/>
                <a:gd name="T20" fmla="*/ 64 w 1590"/>
                <a:gd name="T21" fmla="*/ 136 h 743"/>
                <a:gd name="T22" fmla="*/ 130 w 1590"/>
                <a:gd name="T23" fmla="*/ 169 h 743"/>
                <a:gd name="T24" fmla="*/ 0 w 1590"/>
                <a:gd name="T25" fmla="*/ 288 h 743"/>
                <a:gd name="T26" fmla="*/ 995 w 1590"/>
                <a:gd name="T27"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0" h="743">
                  <a:moveTo>
                    <a:pt x="995" y="743"/>
                  </a:moveTo>
                  <a:lnTo>
                    <a:pt x="1522" y="228"/>
                  </a:lnTo>
                  <a:lnTo>
                    <a:pt x="1443" y="195"/>
                  </a:lnTo>
                  <a:lnTo>
                    <a:pt x="1590" y="48"/>
                  </a:lnTo>
                  <a:lnTo>
                    <a:pt x="1590" y="0"/>
                  </a:lnTo>
                  <a:lnTo>
                    <a:pt x="1068" y="520"/>
                  </a:lnTo>
                  <a:lnTo>
                    <a:pt x="1068" y="558"/>
                  </a:lnTo>
                  <a:lnTo>
                    <a:pt x="1044" y="580"/>
                  </a:lnTo>
                  <a:lnTo>
                    <a:pt x="1044" y="482"/>
                  </a:lnTo>
                  <a:lnTo>
                    <a:pt x="64" y="31"/>
                  </a:lnTo>
                  <a:lnTo>
                    <a:pt x="64" y="136"/>
                  </a:lnTo>
                  <a:lnTo>
                    <a:pt x="130" y="169"/>
                  </a:lnTo>
                  <a:lnTo>
                    <a:pt x="0" y="288"/>
                  </a:lnTo>
                  <a:lnTo>
                    <a:pt x="995" y="743"/>
                  </a:ln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9"/>
            <p:cNvSpPr>
              <a:spLocks noEditPoints="1"/>
            </p:cNvSpPr>
            <p:nvPr/>
          </p:nvSpPr>
          <p:spPr bwMode="auto">
            <a:xfrm>
              <a:off x="3110" y="1368"/>
              <a:ext cx="1524" cy="928"/>
            </a:xfrm>
            <a:custGeom>
              <a:avLst/>
              <a:gdLst>
                <a:gd name="T0" fmla="*/ 1524 w 1524"/>
                <a:gd name="T1" fmla="*/ 416 h 928"/>
                <a:gd name="T2" fmla="*/ 529 w 1524"/>
                <a:gd name="T3" fmla="*/ 0 h 928"/>
                <a:gd name="T4" fmla="*/ 0 w 1524"/>
                <a:gd name="T5" fmla="*/ 475 h 928"/>
                <a:gd name="T6" fmla="*/ 995 w 1524"/>
                <a:gd name="T7" fmla="*/ 928 h 928"/>
                <a:gd name="T8" fmla="*/ 1524 w 1524"/>
                <a:gd name="T9" fmla="*/ 416 h 928"/>
                <a:gd name="T10" fmla="*/ 484 w 1524"/>
                <a:gd name="T11" fmla="*/ 492 h 928"/>
                <a:gd name="T12" fmla="*/ 266 w 1524"/>
                <a:gd name="T13" fmla="*/ 397 h 928"/>
                <a:gd name="T14" fmla="*/ 501 w 1524"/>
                <a:gd name="T15" fmla="*/ 195 h 928"/>
                <a:gd name="T16" fmla="*/ 705 w 1524"/>
                <a:gd name="T17" fmla="*/ 278 h 928"/>
                <a:gd name="T18" fmla="*/ 484 w 1524"/>
                <a:gd name="T19" fmla="*/ 49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4" h="928">
                  <a:moveTo>
                    <a:pt x="1524" y="416"/>
                  </a:moveTo>
                  <a:lnTo>
                    <a:pt x="529" y="0"/>
                  </a:lnTo>
                  <a:lnTo>
                    <a:pt x="0" y="475"/>
                  </a:lnTo>
                  <a:lnTo>
                    <a:pt x="995" y="928"/>
                  </a:lnTo>
                  <a:lnTo>
                    <a:pt x="1524" y="416"/>
                  </a:lnTo>
                  <a:close/>
                  <a:moveTo>
                    <a:pt x="484" y="492"/>
                  </a:moveTo>
                  <a:lnTo>
                    <a:pt x="266" y="397"/>
                  </a:lnTo>
                  <a:lnTo>
                    <a:pt x="501" y="195"/>
                  </a:lnTo>
                  <a:lnTo>
                    <a:pt x="705" y="278"/>
                  </a:lnTo>
                  <a:lnTo>
                    <a:pt x="484" y="492"/>
                  </a:ln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
            <p:cNvSpPr/>
            <p:nvPr/>
          </p:nvSpPr>
          <p:spPr bwMode="auto">
            <a:xfrm>
              <a:off x="4043" y="2109"/>
              <a:ext cx="529" cy="577"/>
            </a:xfrm>
            <a:custGeom>
              <a:avLst/>
              <a:gdLst>
                <a:gd name="T0" fmla="*/ 0 w 529"/>
                <a:gd name="T1" fmla="*/ 577 h 577"/>
                <a:gd name="T2" fmla="*/ 529 w 529"/>
                <a:gd name="T3" fmla="*/ 50 h 577"/>
                <a:gd name="T4" fmla="*/ 529 w 529"/>
                <a:gd name="T5" fmla="*/ 0 h 577"/>
                <a:gd name="T6" fmla="*/ 0 w 529"/>
                <a:gd name="T7" fmla="*/ 527 h 577"/>
                <a:gd name="T8" fmla="*/ 0 w 529"/>
                <a:gd name="T9" fmla="*/ 577 h 577"/>
              </a:gdLst>
              <a:ahLst/>
              <a:cxnLst>
                <a:cxn ang="0">
                  <a:pos x="T0" y="T1"/>
                </a:cxn>
                <a:cxn ang="0">
                  <a:pos x="T2" y="T3"/>
                </a:cxn>
                <a:cxn ang="0">
                  <a:pos x="T4" y="T5"/>
                </a:cxn>
                <a:cxn ang="0">
                  <a:pos x="T6" y="T7"/>
                </a:cxn>
                <a:cxn ang="0">
                  <a:pos x="T8" y="T9"/>
                </a:cxn>
              </a:cxnLst>
              <a:rect l="0" t="0" r="r" b="b"/>
              <a:pathLst>
                <a:path w="529" h="577">
                  <a:moveTo>
                    <a:pt x="0" y="577"/>
                  </a:moveTo>
                  <a:lnTo>
                    <a:pt x="529" y="50"/>
                  </a:lnTo>
                  <a:lnTo>
                    <a:pt x="529" y="0"/>
                  </a:lnTo>
                  <a:lnTo>
                    <a:pt x="0" y="527"/>
                  </a:lnTo>
                  <a:lnTo>
                    <a:pt x="0" y="577"/>
                  </a:ln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108" y="2242"/>
              <a:ext cx="1524" cy="584"/>
            </a:xfrm>
            <a:custGeom>
              <a:avLst/>
              <a:gdLst>
                <a:gd name="T0" fmla="*/ 1379 w 1524"/>
                <a:gd name="T1" fmla="*/ 0 h 584"/>
                <a:gd name="T2" fmla="*/ 935 w 1524"/>
                <a:gd name="T3" fmla="*/ 444 h 584"/>
                <a:gd name="T4" fmla="*/ 935 w 1524"/>
                <a:gd name="T5" fmla="*/ 444 h 584"/>
                <a:gd name="T6" fmla="*/ 911 w 1524"/>
                <a:gd name="T7" fmla="*/ 465 h 584"/>
                <a:gd name="T8" fmla="*/ 64 w 1524"/>
                <a:gd name="T9" fmla="*/ 73 h 584"/>
                <a:gd name="T10" fmla="*/ 0 w 1524"/>
                <a:gd name="T11" fmla="*/ 128 h 584"/>
                <a:gd name="T12" fmla="*/ 994 w 1524"/>
                <a:gd name="T13" fmla="*/ 584 h 584"/>
                <a:gd name="T14" fmla="*/ 1524 w 1524"/>
                <a:gd name="T15" fmla="*/ 69 h 584"/>
                <a:gd name="T16" fmla="*/ 1379 w 1524"/>
                <a:gd name="T1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4" h="584">
                  <a:moveTo>
                    <a:pt x="1379" y="0"/>
                  </a:moveTo>
                  <a:lnTo>
                    <a:pt x="935" y="444"/>
                  </a:lnTo>
                  <a:lnTo>
                    <a:pt x="935" y="444"/>
                  </a:lnTo>
                  <a:lnTo>
                    <a:pt x="911" y="465"/>
                  </a:lnTo>
                  <a:lnTo>
                    <a:pt x="64" y="73"/>
                  </a:lnTo>
                  <a:lnTo>
                    <a:pt x="0" y="128"/>
                  </a:lnTo>
                  <a:lnTo>
                    <a:pt x="994" y="584"/>
                  </a:lnTo>
                  <a:lnTo>
                    <a:pt x="1524" y="69"/>
                  </a:lnTo>
                  <a:lnTo>
                    <a:pt x="1379" y="0"/>
                  </a:ln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9" name="文本框 48"/>
          <p:cNvSpPr txBox="1"/>
          <p:nvPr/>
        </p:nvSpPr>
        <p:spPr>
          <a:xfrm>
            <a:off x="1790760" y="5301487"/>
            <a:ext cx="1107988" cy="369328"/>
          </a:xfrm>
          <a:prstGeom prst="rect">
            <a:avLst/>
          </a:prstGeom>
          <a:noFill/>
        </p:spPr>
        <p:txBody>
          <a:bodyPr wrap="none" lIns="91436" tIns="45718" rIns="91436" bIns="45718"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参考文献</a:t>
            </a:r>
          </a:p>
        </p:txBody>
      </p:sp>
      <p:pic>
        <p:nvPicPr>
          <p:cNvPr id="51" name="图片 50">
            <a:extLst>
              <a:ext uri="{FF2B5EF4-FFF2-40B4-BE49-F238E27FC236}">
                <a16:creationId xmlns:a16="http://schemas.microsoft.com/office/drawing/2014/main" id="{2E0A7819-532F-4838-B966-4E19D30FE5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9" name="灯片编号占位符 8">
            <a:extLst>
              <a:ext uri="{FF2B5EF4-FFF2-40B4-BE49-F238E27FC236}">
                <a16:creationId xmlns:a16="http://schemas.microsoft.com/office/drawing/2014/main" id="{E5DDECEC-F335-4347-9DB0-107742D69DAE}"/>
              </a:ext>
            </a:extLst>
          </p:cNvPr>
          <p:cNvSpPr>
            <a:spLocks noGrp="1"/>
          </p:cNvSpPr>
          <p:nvPr>
            <p:ph type="sldNum" sz="quarter" idx="12"/>
          </p:nvPr>
        </p:nvSpPr>
        <p:spPr/>
        <p:txBody>
          <a:bodyPr/>
          <a:lstStyle/>
          <a:p>
            <a:fld id="{01635508-54A0-4FB0-A4C5-6467DE85E924}"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36239" y="3909427"/>
            <a:ext cx="5119523" cy="1107996"/>
          </a:xfrm>
          <a:prstGeom prst="rect">
            <a:avLst/>
          </a:prstGeom>
          <a:noFill/>
        </p:spPr>
        <p:txBody>
          <a:bodyPr wrap="square" rtlCol="0">
            <a:spAutoFit/>
          </a:bodyPr>
          <a:lstStyle/>
          <a:p>
            <a:pPr algn="ctr"/>
            <a:r>
              <a:rPr lang="zh-CN" altLang="en-US" sz="6600" b="1" dirty="0">
                <a:solidFill>
                  <a:srgbClr val="014924"/>
                </a:solidFill>
                <a:latin typeface="微软雅黑" panose="020B0503020204020204" pitchFamily="34" charset="-122"/>
                <a:ea typeface="微软雅黑" panose="020B0503020204020204" pitchFamily="34" charset="-122"/>
              </a:rPr>
              <a:t>感谢聆听</a:t>
            </a: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a:extLst>
              <a:ext uri="{FF2B5EF4-FFF2-40B4-BE49-F238E27FC236}">
                <a16:creationId xmlns:a16="http://schemas.microsoft.com/office/drawing/2014/main" id="{8529E314-622F-4B86-875E-ABC82F1FD3CD}"/>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1438170"/>
            <a:ext cx="1936392" cy="1930811"/>
          </a:xfrm>
          <a:prstGeom prst="rect">
            <a:avLst/>
          </a:prstGeom>
        </p:spPr>
      </p:pic>
      <p:sp>
        <p:nvSpPr>
          <p:cNvPr id="2" name="灯片编号占位符 1">
            <a:extLst>
              <a:ext uri="{FF2B5EF4-FFF2-40B4-BE49-F238E27FC236}">
                <a16:creationId xmlns:a16="http://schemas.microsoft.com/office/drawing/2014/main" id="{315BE6CE-056B-E64E-898C-83345008E373}"/>
              </a:ext>
            </a:extLst>
          </p:cNvPr>
          <p:cNvSpPr>
            <a:spLocks noGrp="1"/>
          </p:cNvSpPr>
          <p:nvPr>
            <p:ph type="sldNum" sz="quarter" idx="12"/>
          </p:nvPr>
        </p:nvSpPr>
        <p:spPr/>
        <p:txBody>
          <a:bodyPr/>
          <a:lstStyle/>
          <a:p>
            <a:fld id="{01635508-54A0-4FB0-A4C5-6467DE85E924}" type="slidenum">
              <a:rPr lang="zh-CN" altLang="en-US" smtClean="0"/>
              <a:pPr/>
              <a:t>43</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5</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2954655"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现有云计算平台做法</a:t>
            </a:r>
            <a:endParaRPr lang="en-US" altLang="zh-CN"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7EB8992-B14E-864D-BCFD-4B5CE5504A97}"/>
              </a:ext>
            </a:extLst>
          </p:cNvPr>
          <p:cNvSpPr/>
          <p:nvPr/>
        </p:nvSpPr>
        <p:spPr>
          <a:xfrm>
            <a:off x="533400" y="1767922"/>
            <a:ext cx="7086600" cy="1891287"/>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Segoe UI"/>
                <a:ea typeface="微软雅黑"/>
              </a:rPr>
              <a:t>物理机器上运行多个相互隔离的虚拟机实例；</a:t>
            </a:r>
            <a:endParaRPr lang="en-US" altLang="zh-CN" sz="2000" dirty="0">
              <a:solidFill>
                <a:prstClr val="black"/>
              </a:solidFill>
              <a:latin typeface="Segoe UI"/>
              <a:ea typeface="微软雅黑"/>
            </a:endParaRPr>
          </a:p>
          <a:p>
            <a:pPr marL="457200" indent="-457200" defTabSz="914377">
              <a:lnSpc>
                <a:spcPct val="150000"/>
              </a:lnSpc>
              <a:buFontTx/>
              <a:buChar char="-"/>
            </a:pPr>
            <a:r>
              <a:rPr lang="zh-CN" altLang="en-US" sz="2000" dirty="0">
                <a:solidFill>
                  <a:prstClr val="black"/>
                </a:solidFill>
                <a:latin typeface="Segoe UI"/>
                <a:ea typeface="微软雅黑"/>
              </a:rPr>
              <a:t>用户选择机器配置，平台分配对应资源；</a:t>
            </a:r>
            <a:endParaRPr lang="en-US" altLang="zh-CN" sz="2000" dirty="0">
              <a:solidFill>
                <a:prstClr val="black"/>
              </a:solidFill>
              <a:latin typeface="Segoe UI"/>
              <a:ea typeface="微软雅黑"/>
            </a:endParaRPr>
          </a:p>
          <a:p>
            <a:pPr marL="457200" indent="-457200" defTabSz="914377">
              <a:lnSpc>
                <a:spcPct val="150000"/>
              </a:lnSpc>
              <a:buFontTx/>
              <a:buChar char="-"/>
            </a:pPr>
            <a:r>
              <a:rPr lang="zh-CN" altLang="en-US" sz="2000" dirty="0">
                <a:solidFill>
                  <a:prstClr val="black"/>
                </a:solidFill>
                <a:latin typeface="Segoe UI"/>
                <a:ea typeface="微软雅黑"/>
              </a:rPr>
              <a:t>用户体验等同于在使用一个操作系统（命令行）；</a:t>
            </a:r>
            <a:endParaRPr lang="en-US" altLang="zh-CN" sz="2000" dirty="0">
              <a:solidFill>
                <a:prstClr val="black"/>
              </a:solidFill>
              <a:latin typeface="Segoe UI"/>
              <a:ea typeface="微软雅黑"/>
            </a:endParaRPr>
          </a:p>
          <a:p>
            <a:pPr defTabSz="914377">
              <a:lnSpc>
                <a:spcPct val="150000"/>
              </a:lnSpc>
            </a:pPr>
            <a:endParaRPr lang="en-US" altLang="zh-CN" sz="2000" dirty="0">
              <a:solidFill>
                <a:prstClr val="black"/>
              </a:solidFill>
              <a:latin typeface="Segoe UI"/>
              <a:ea typeface="微软雅黑"/>
            </a:endParaRPr>
          </a:p>
        </p:txBody>
      </p:sp>
      <p:pic>
        <p:nvPicPr>
          <p:cNvPr id="16" name="图片 15">
            <a:extLst>
              <a:ext uri="{FF2B5EF4-FFF2-40B4-BE49-F238E27FC236}">
                <a16:creationId xmlns:a16="http://schemas.microsoft.com/office/drawing/2014/main" id="{9FB3CBAE-A582-4044-A7D6-1575C8F2882B}"/>
              </a:ext>
            </a:extLst>
          </p:cNvPr>
          <p:cNvPicPr>
            <a:picLocks noChangeAspect="1"/>
          </p:cNvPicPr>
          <p:nvPr/>
        </p:nvPicPr>
        <p:blipFill>
          <a:blip r:embed="rId4"/>
          <a:stretch>
            <a:fillRect/>
          </a:stretch>
        </p:blipFill>
        <p:spPr>
          <a:xfrm>
            <a:off x="6844330" y="683930"/>
            <a:ext cx="4521645" cy="5645522"/>
          </a:xfrm>
          <a:prstGeom prst="rect">
            <a:avLst/>
          </a:prstGeom>
        </p:spPr>
      </p:pic>
    </p:spTree>
    <p:extLst>
      <p:ext uri="{BB962C8B-B14F-4D97-AF65-F5344CB8AC3E}">
        <p14:creationId xmlns:p14="http://schemas.microsoft.com/office/powerpoint/2010/main" val="355275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6</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2031325"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现有做法缺点</a:t>
            </a:r>
            <a:endParaRPr lang="en-US" altLang="zh-CN"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7EB8992-B14E-864D-BCFD-4B5CE5504A97}"/>
              </a:ext>
            </a:extLst>
          </p:cNvPr>
          <p:cNvSpPr/>
          <p:nvPr/>
        </p:nvSpPr>
        <p:spPr>
          <a:xfrm>
            <a:off x="533400" y="1868550"/>
            <a:ext cx="9976945" cy="3276282"/>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Segoe UI"/>
                <a:ea typeface="微软雅黑"/>
              </a:rPr>
              <a:t>资源浪费：运行多个虚拟机占用计算资源；</a:t>
            </a:r>
            <a:endParaRPr lang="en-US" altLang="zh-CN" sz="2000" dirty="0">
              <a:solidFill>
                <a:prstClr val="black"/>
              </a:solidFill>
              <a:latin typeface="Segoe UI"/>
              <a:ea typeface="微软雅黑"/>
            </a:endParaRPr>
          </a:p>
          <a:p>
            <a:pPr marL="457200" indent="-457200" defTabSz="914377">
              <a:lnSpc>
                <a:spcPct val="150000"/>
              </a:lnSpc>
              <a:buFontTx/>
              <a:buChar char="-"/>
            </a:pPr>
            <a:r>
              <a:rPr lang="zh-CN" altLang="en-US" sz="2000" dirty="0">
                <a:solidFill>
                  <a:prstClr val="black"/>
                </a:solidFill>
                <a:latin typeface="Segoe UI"/>
                <a:ea typeface="微软雅黑"/>
              </a:rPr>
              <a:t>对于想提供服务的小企业或个人不友好：技术门槛、资源门槛；</a:t>
            </a:r>
            <a:endParaRPr lang="en-US" altLang="zh-CN" sz="2000" dirty="0">
              <a:solidFill>
                <a:prstClr val="black"/>
              </a:solidFill>
              <a:latin typeface="Segoe UI"/>
              <a:ea typeface="微软雅黑"/>
            </a:endParaRPr>
          </a:p>
          <a:p>
            <a:pPr marL="457200" indent="-457200" defTabSz="914377">
              <a:lnSpc>
                <a:spcPct val="150000"/>
              </a:lnSpc>
              <a:buFontTx/>
              <a:buChar char="-"/>
            </a:pPr>
            <a:r>
              <a:rPr lang="zh-CN" altLang="en-US" sz="2000" dirty="0">
                <a:solidFill>
                  <a:prstClr val="black"/>
                </a:solidFill>
                <a:latin typeface="Segoe UI"/>
                <a:ea typeface="微软雅黑"/>
              </a:rPr>
              <a:t>对不熟悉系统操作、环境配置的用户不友好：需要学习相关内容；</a:t>
            </a:r>
            <a:endParaRPr lang="en-US" altLang="zh-CN" sz="2000" dirty="0">
              <a:solidFill>
                <a:prstClr val="black"/>
              </a:solidFill>
              <a:latin typeface="Segoe UI"/>
              <a:ea typeface="微软雅黑"/>
            </a:endParaRPr>
          </a:p>
          <a:p>
            <a:pPr marL="457200" indent="-457200" defTabSz="914377">
              <a:lnSpc>
                <a:spcPct val="150000"/>
              </a:lnSpc>
              <a:buFontTx/>
              <a:buChar char="-"/>
            </a:pPr>
            <a:endParaRPr lang="en-US" altLang="zh-CN" sz="2000" dirty="0">
              <a:solidFill>
                <a:prstClr val="black"/>
              </a:solidFill>
              <a:latin typeface="Segoe UI"/>
              <a:ea typeface="微软雅黑"/>
            </a:endParaRPr>
          </a:p>
          <a:p>
            <a:pPr marL="457200" indent="-457200" defTabSz="914377">
              <a:lnSpc>
                <a:spcPct val="150000"/>
              </a:lnSpc>
              <a:buFontTx/>
              <a:buChar char="-"/>
            </a:pPr>
            <a:endParaRPr lang="en-US" altLang="zh-CN" sz="2000" dirty="0">
              <a:solidFill>
                <a:prstClr val="black"/>
              </a:solidFill>
              <a:latin typeface="Segoe UI"/>
              <a:ea typeface="微软雅黑"/>
            </a:endParaRPr>
          </a:p>
          <a:p>
            <a:pPr marL="457200" indent="-457200" defTabSz="914377">
              <a:lnSpc>
                <a:spcPct val="150000"/>
              </a:lnSpc>
              <a:buFontTx/>
              <a:buChar char="-"/>
            </a:pPr>
            <a:endParaRPr lang="en-US" altLang="zh-CN" sz="2000" dirty="0">
              <a:solidFill>
                <a:prstClr val="black"/>
              </a:solidFill>
              <a:latin typeface="Segoe UI"/>
              <a:ea typeface="微软雅黑"/>
            </a:endParaRPr>
          </a:p>
          <a:p>
            <a:pPr defTabSz="914377">
              <a:lnSpc>
                <a:spcPct val="150000"/>
              </a:lnSpc>
            </a:pPr>
            <a:endParaRPr lang="en-US" altLang="zh-CN" sz="2000" dirty="0">
              <a:solidFill>
                <a:prstClr val="black"/>
              </a:solidFill>
              <a:latin typeface="Segoe UI"/>
              <a:ea typeface="微软雅黑"/>
            </a:endParaRPr>
          </a:p>
        </p:txBody>
      </p:sp>
    </p:spTree>
    <p:extLst>
      <p:ext uri="{BB962C8B-B14F-4D97-AF65-F5344CB8AC3E}">
        <p14:creationId xmlns:p14="http://schemas.microsoft.com/office/powerpoint/2010/main" val="174130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7</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5317481"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TEE</a:t>
            </a:r>
            <a:r>
              <a:rPr lang="zh-CN" altLang="en-US" sz="2400" dirty="0">
                <a:latin typeface="微软雅黑" panose="020B0503020204020204" pitchFamily="34" charset="-122"/>
                <a:ea typeface="微软雅黑" panose="020B0503020204020204" pitchFamily="34" charset="-122"/>
              </a:rPr>
              <a:t>和区块链的隐私保护计算平台</a:t>
            </a:r>
            <a:endParaRPr lang="en-US" altLang="zh-CN"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7EB8992-B14E-864D-BCFD-4B5CE5504A97}"/>
              </a:ext>
            </a:extLst>
          </p:cNvPr>
          <p:cNvSpPr/>
          <p:nvPr/>
        </p:nvSpPr>
        <p:spPr>
          <a:xfrm>
            <a:off x="533401" y="1893862"/>
            <a:ext cx="7627620" cy="2807885"/>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资源消耗少：主机系统上运行平台代码，即运行一个服务端；</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技术门槛低：运行平台等同于运行一个代码应用；</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用户友好：用户只需向平台上传要执行的文件即可；</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用</a:t>
            </a:r>
            <a:r>
              <a:rPr lang="en-US" altLang="zh-CN" sz="2000" dirty="0">
                <a:solidFill>
                  <a:prstClr val="black"/>
                </a:solidFill>
                <a:latin typeface="Microsoft YaHei" panose="020B0503020204020204" pitchFamily="34" charset="-122"/>
                <a:ea typeface="Microsoft YaHei" panose="020B0503020204020204" pitchFamily="34" charset="-122"/>
              </a:rPr>
              <a:t>TEE</a:t>
            </a:r>
            <a:r>
              <a:rPr lang="zh-CN" altLang="en-US" sz="2000" dirty="0">
                <a:solidFill>
                  <a:prstClr val="black"/>
                </a:solidFill>
                <a:latin typeface="Microsoft YaHei" panose="020B0503020204020204" pitchFamily="34" charset="-122"/>
                <a:ea typeface="Microsoft YaHei" panose="020B0503020204020204" pitchFamily="34" charset="-122"/>
              </a:rPr>
              <a:t>（可信执行环境）、区块链和密码学技术保证整个使用过程的安全性、隐私性；</a:t>
            </a:r>
            <a:endParaRPr lang="en-US" altLang="zh-CN" sz="2000" dirty="0">
              <a:solidFill>
                <a:prstClr val="black"/>
              </a:solidFill>
              <a:latin typeface="Microsoft YaHei" panose="020B0503020204020204" pitchFamily="34" charset="-122"/>
              <a:ea typeface="Microsoft YaHei" panose="020B0503020204020204" pitchFamily="34" charset="-122"/>
            </a:endParaRPr>
          </a:p>
          <a:p>
            <a:pPr defTabSz="914377">
              <a:lnSpc>
                <a:spcPct val="150000"/>
              </a:lnSpc>
            </a:pP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11" name="图片 10">
            <a:extLst>
              <a:ext uri="{FF2B5EF4-FFF2-40B4-BE49-F238E27FC236}">
                <a16:creationId xmlns:a16="http://schemas.microsoft.com/office/drawing/2014/main" id="{9D512D55-38C0-8240-B5E6-D0FDEA561815}"/>
              </a:ext>
            </a:extLst>
          </p:cNvPr>
          <p:cNvPicPr>
            <a:picLocks noChangeAspect="1"/>
          </p:cNvPicPr>
          <p:nvPr/>
        </p:nvPicPr>
        <p:blipFill>
          <a:blip r:embed="rId4"/>
          <a:stretch>
            <a:fillRect/>
          </a:stretch>
        </p:blipFill>
        <p:spPr>
          <a:xfrm>
            <a:off x="8380730" y="827649"/>
            <a:ext cx="3202940" cy="5492701"/>
          </a:xfrm>
          <a:prstGeom prst="rect">
            <a:avLst/>
          </a:prstGeom>
        </p:spPr>
      </p:pic>
    </p:spTree>
    <p:extLst>
      <p:ext uri="{BB962C8B-B14F-4D97-AF65-F5344CB8AC3E}">
        <p14:creationId xmlns:p14="http://schemas.microsoft.com/office/powerpoint/2010/main" val="210127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F0E9D6A-15F2-45A9-ACD1-D285C29876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6321176" y="2686649"/>
            <a:ext cx="5870824" cy="1542449"/>
          </a:xfrm>
          <a:prstGeom prst="rect">
            <a:avLst/>
          </a:prstGeom>
        </p:spPr>
      </p:pic>
      <p:sp>
        <p:nvSpPr>
          <p:cNvPr id="11" name="矩形 10"/>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2</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2950335" y="2903577"/>
            <a:ext cx="3570200" cy="1107992"/>
          </a:xfrm>
          <a:prstGeom prst="rect">
            <a:avLst/>
          </a:prstGeom>
          <a:noFill/>
        </p:spPr>
        <p:txBody>
          <a:bodyPr wrap="none" lIns="91436" tIns="45718" rIns="91436" bIns="45718" rtlCol="0">
            <a:spAutoFit/>
          </a:bodyPr>
          <a:lstStyle/>
          <a:p>
            <a:r>
              <a:rPr lang="zh-CN" altLang="en-US" sz="6600" dirty="0">
                <a:solidFill>
                  <a:schemeClr val="bg1"/>
                </a:solidFill>
                <a:latin typeface="微软雅黑" panose="020B0503020204020204" pitchFamily="34" charset="-122"/>
                <a:ea typeface="微软雅黑" panose="020B0503020204020204" pitchFamily="34" charset="-122"/>
              </a:rPr>
              <a:t>关键技术</a:t>
            </a:r>
            <a:endParaRPr lang="zh-CN" altLang="en-US" sz="6000" dirty="0">
              <a:solidFill>
                <a:schemeClr val="bg1"/>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6E1E5760-E4A8-446D-817A-0360B0C0974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p:blipFill>
        <p:spPr>
          <a:xfrm>
            <a:off x="9815333" y="135922"/>
            <a:ext cx="2376667" cy="734513"/>
          </a:xfrm>
          <a:prstGeom prst="rect">
            <a:avLst/>
          </a:prstGeom>
        </p:spPr>
      </p:pic>
      <p:sp>
        <p:nvSpPr>
          <p:cNvPr id="3" name="灯片编号占位符 2">
            <a:extLst>
              <a:ext uri="{FF2B5EF4-FFF2-40B4-BE49-F238E27FC236}">
                <a16:creationId xmlns:a16="http://schemas.microsoft.com/office/drawing/2014/main" id="{B3542241-29C2-5D49-9B7A-F446EEC2F6C9}"/>
              </a:ext>
            </a:extLst>
          </p:cNvPr>
          <p:cNvSpPr>
            <a:spLocks noGrp="1"/>
          </p:cNvSpPr>
          <p:nvPr>
            <p:ph type="sldNum" sz="quarter" idx="12"/>
          </p:nvPr>
        </p:nvSpPr>
        <p:spPr/>
        <p:txBody>
          <a:bodyPr/>
          <a:lstStyle/>
          <a:p>
            <a:fld id="{01635508-54A0-4FB0-A4C5-6467DE85E924}" type="slidenum">
              <a:rPr lang="zh-CN" altLang="en-US" smtClean="0"/>
              <a:pPr/>
              <a:t>8</a:t>
            </a:fld>
            <a:endParaRPr lang="zh-CN" altLang="en-US"/>
          </a:p>
        </p:txBody>
      </p:sp>
    </p:spTree>
    <p:extLst>
      <p:ext uri="{BB962C8B-B14F-4D97-AF65-F5344CB8AC3E}">
        <p14:creationId xmlns:p14="http://schemas.microsoft.com/office/powerpoint/2010/main" val="293411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grpSp>
        <p:nvGrpSpPr>
          <p:cNvPr id="15" name="组合 14"/>
          <p:cNvGrpSpPr/>
          <p:nvPr/>
        </p:nvGrpSpPr>
        <p:grpSpPr>
          <a:xfrm>
            <a:off x="2584397" y="217491"/>
            <a:ext cx="10096500" cy="439541"/>
            <a:chOff x="2584397" y="217491"/>
            <a:chExt cx="10096500" cy="439541"/>
          </a:xfrm>
          <a:solidFill>
            <a:srgbClr val="C00000"/>
          </a:solidFill>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383DD95E-AA46-5D44-AEE1-A444AF724D09}"/>
              </a:ext>
            </a:extLst>
          </p:cNvPr>
          <p:cNvSpPr>
            <a:spLocks noGrp="1"/>
          </p:cNvSpPr>
          <p:nvPr>
            <p:ph type="sldNum" sz="quarter" idx="12"/>
          </p:nvPr>
        </p:nvSpPr>
        <p:spPr/>
        <p:txBody>
          <a:bodyPr/>
          <a:lstStyle/>
          <a:p>
            <a:fld id="{01635508-54A0-4FB0-A4C5-6467DE85E924}" type="slidenum">
              <a:rPr lang="zh-CN" altLang="en-US" smtClean="0"/>
              <a:pPr/>
              <a:t>9</a:t>
            </a:fld>
            <a:endParaRPr lang="zh-CN" altLang="en-US"/>
          </a:p>
        </p:txBody>
      </p:sp>
      <p:sp>
        <p:nvSpPr>
          <p:cNvPr id="19" name="矩形 18">
            <a:extLst>
              <a:ext uri="{FF2B5EF4-FFF2-40B4-BE49-F238E27FC236}">
                <a16:creationId xmlns:a16="http://schemas.microsoft.com/office/drawing/2014/main" id="{F1118500-BC6A-D54C-BAE4-80DEC6E4B45B}"/>
              </a:ext>
            </a:extLst>
          </p:cNvPr>
          <p:cNvSpPr/>
          <p:nvPr/>
        </p:nvSpPr>
        <p:spPr>
          <a:xfrm>
            <a:off x="533400" y="1164753"/>
            <a:ext cx="7306937"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TEE(</a:t>
            </a:r>
            <a:r>
              <a:rPr lang="en" altLang="zh-CN" sz="2400" dirty="0">
                <a:latin typeface="微软雅黑" panose="020B0503020204020204" pitchFamily="34" charset="-122"/>
                <a:ea typeface="微软雅黑" panose="020B0503020204020204" pitchFamily="34" charset="-122"/>
              </a:rPr>
              <a:t>Trusted Execution Environment)</a:t>
            </a:r>
            <a:r>
              <a:rPr lang="zh-CN" altLang="en" sz="2400" dirty="0">
                <a:latin typeface="微软雅黑" panose="020B0503020204020204" pitchFamily="34" charset="-122"/>
                <a:ea typeface="微软雅黑" panose="020B0503020204020204" pitchFamily="34" charset="-122"/>
              </a:rPr>
              <a:t>可信</a:t>
            </a:r>
            <a:r>
              <a:rPr lang="zh-CN" altLang="en-US" sz="2400" dirty="0">
                <a:latin typeface="微软雅黑" panose="020B0503020204020204" pitchFamily="34" charset="-122"/>
                <a:ea typeface="微软雅黑" panose="020B0503020204020204" pitchFamily="34" charset="-122"/>
              </a:rPr>
              <a:t>执行环境</a:t>
            </a:r>
            <a:endParaRPr lang="en-US" altLang="zh-CN"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17EB8992-B14E-864D-BCFD-4B5CE5504A97}"/>
              </a:ext>
            </a:extLst>
          </p:cNvPr>
          <p:cNvSpPr/>
          <p:nvPr/>
        </p:nvSpPr>
        <p:spPr>
          <a:xfrm>
            <a:off x="533401" y="1893862"/>
            <a:ext cx="5915591" cy="1884555"/>
          </a:xfrm>
          <a:prstGeom prst="rect">
            <a:avLst/>
          </a:prstGeom>
        </p:spPr>
        <p:txBody>
          <a:bodyPr wrap="square">
            <a:spAutoFit/>
          </a:bodyPr>
          <a:lstStyle/>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主处理器上的一块安全区域；</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en-US" altLang="zh-CN" sz="2000" dirty="0">
                <a:solidFill>
                  <a:prstClr val="black"/>
                </a:solidFill>
                <a:latin typeface="Microsoft YaHei" panose="020B0503020204020204" pitchFamily="34" charset="-122"/>
                <a:ea typeface="Microsoft YaHei" panose="020B0503020204020204" pitchFamily="34" charset="-122"/>
              </a:rPr>
              <a:t>TEE</a:t>
            </a:r>
            <a:r>
              <a:rPr lang="zh-CN" altLang="en-US" sz="2000" dirty="0">
                <a:solidFill>
                  <a:prstClr val="black"/>
                </a:solidFill>
                <a:latin typeface="Microsoft YaHei" panose="020B0503020204020204" pitchFamily="34" charset="-122"/>
                <a:ea typeface="Microsoft YaHei" panose="020B0503020204020204" pitchFamily="34" charset="-122"/>
              </a:rPr>
              <a:t>中的代码和数据，是保密且不可篡改的；</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457200" indent="-457200" defTabSz="914377">
              <a:lnSpc>
                <a:spcPct val="150000"/>
              </a:lnSpc>
              <a:buFontTx/>
              <a:buChar char="-"/>
            </a:pPr>
            <a:r>
              <a:rPr lang="zh-CN" altLang="en-US" sz="2000" dirty="0">
                <a:solidFill>
                  <a:prstClr val="black"/>
                </a:solidFill>
                <a:latin typeface="Microsoft YaHei" panose="020B0503020204020204" pitchFamily="34" charset="-122"/>
                <a:ea typeface="Microsoft YaHei" panose="020B0503020204020204" pitchFamily="34" charset="-122"/>
              </a:rPr>
              <a:t>隔离的执行环境，能保证在其中执行的应用的完整性和机密性；</a:t>
            </a:r>
            <a:endParaRPr lang="en-US" altLang="zh-CN" sz="2000" dirty="0">
              <a:solidFill>
                <a:prstClr val="black"/>
              </a:solidFill>
              <a:latin typeface="Microsoft YaHei" panose="020B0503020204020204" pitchFamily="34" charset="-122"/>
              <a:ea typeface="Microsoft YaHei" panose="020B0503020204020204" pitchFamily="34" charset="-122"/>
            </a:endParaRPr>
          </a:p>
        </p:txBody>
      </p:sp>
      <p:pic>
        <p:nvPicPr>
          <p:cNvPr id="9" name="图片 8">
            <a:extLst>
              <a:ext uri="{FF2B5EF4-FFF2-40B4-BE49-F238E27FC236}">
                <a16:creationId xmlns:a16="http://schemas.microsoft.com/office/drawing/2014/main" id="{AD021560-746E-8242-AF48-6DEE0072DA93}"/>
              </a:ext>
            </a:extLst>
          </p:cNvPr>
          <p:cNvPicPr>
            <a:picLocks noChangeAspect="1"/>
          </p:cNvPicPr>
          <p:nvPr/>
        </p:nvPicPr>
        <p:blipFill>
          <a:blip r:embed="rId4"/>
          <a:stretch>
            <a:fillRect/>
          </a:stretch>
        </p:blipFill>
        <p:spPr>
          <a:xfrm>
            <a:off x="6448992" y="1768216"/>
            <a:ext cx="5743008" cy="4477202"/>
          </a:xfrm>
          <a:prstGeom prst="rect">
            <a:avLst/>
          </a:prstGeom>
        </p:spPr>
      </p:pic>
    </p:spTree>
    <p:extLst>
      <p:ext uri="{BB962C8B-B14F-4D97-AF65-F5344CB8AC3E}">
        <p14:creationId xmlns:p14="http://schemas.microsoft.com/office/powerpoint/2010/main" val="3434028223"/>
      </p:ext>
    </p:extLst>
  </p:cSld>
  <p:clrMapOvr>
    <a:masterClrMapping/>
  </p:clrMapOvr>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TotalTime>
  <Words>4507</Words>
  <Application>Microsoft Macintosh PowerPoint</Application>
  <PresentationFormat>宽屏</PresentationFormat>
  <Paragraphs>555</Paragraphs>
  <Slides>43</Slides>
  <Notes>43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宋体</vt:lpstr>
      <vt:lpstr>Microsoft YaHei</vt:lpstr>
      <vt:lpstr>Microsoft YaHei</vt:lpstr>
      <vt:lpstr>Segoe UI</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0022</dc:title>
  <dc:creator>ZK</dc:creator>
  <cp:lastModifiedBy>Microsoft Office 用户</cp:lastModifiedBy>
  <cp:revision>221</cp:revision>
  <dcterms:created xsi:type="dcterms:W3CDTF">2017-04-21T07:43:00Z</dcterms:created>
  <dcterms:modified xsi:type="dcterms:W3CDTF">2021-05-10T17:04:05Z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