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7" r:id="rId8"/>
    <p:sldId id="287" r:id="rId9"/>
    <p:sldId id="288" r:id="rId10"/>
    <p:sldId id="298" r:id="rId11"/>
    <p:sldId id="296" r:id="rId12"/>
    <p:sldId id="293" r:id="rId13"/>
    <p:sldId id="289" r:id="rId14"/>
    <p:sldId id="290" r:id="rId15"/>
    <p:sldId id="291" r:id="rId16"/>
    <p:sldId id="292" r:id="rId17"/>
    <p:sldId id="294" r:id="rId18"/>
    <p:sldId id="295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movinstitute.org/neural-network-zo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Deep Learning in Computer Vision (Part-1)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Advent – Deep Neural Networks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AAE-E224-07DB-0DE9-2779DF2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  <a:br>
              <a:rPr lang="en-IN" dirty="0"/>
            </a:br>
            <a:r>
              <a:rPr lang="en-IN" dirty="0"/>
              <a:t>Vs</a:t>
            </a:r>
            <a:br>
              <a:rPr lang="en-IN" dirty="0"/>
            </a:br>
            <a:r>
              <a:rPr lang="en-IN" dirty="0"/>
              <a:t>Deep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081EFF-C73F-10F2-F36B-4564CC79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55" y="1048245"/>
            <a:ext cx="5210902" cy="42868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3326A-56B5-33DF-2D0D-E3BD03F3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Machine Learning models use hand-crafted features from input data in order to classify or predict.</a:t>
            </a:r>
          </a:p>
          <a:p>
            <a:endParaRPr lang="en-IN" dirty="0"/>
          </a:p>
          <a:p>
            <a:r>
              <a:rPr lang="en-IN" dirty="0"/>
              <a:t>Deep Learning models have feature extraction layers that are not exactly hand-crafted (with description) but are learnable to directly recognise and predict from.</a:t>
            </a:r>
          </a:p>
        </p:txBody>
      </p:sp>
    </p:spTree>
    <p:extLst>
      <p:ext uri="{BB962C8B-B14F-4D97-AF65-F5344CB8AC3E}">
        <p14:creationId xmlns:p14="http://schemas.microsoft.com/office/powerpoint/2010/main" val="108872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6CE2-884B-FE26-AE42-8C3777EB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Deep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C26B0-129A-E65B-01EA-7858F5DB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22" y="2249488"/>
            <a:ext cx="6292381" cy="3541712"/>
          </a:xfrm>
        </p:spPr>
      </p:pic>
    </p:spTree>
    <p:extLst>
      <p:ext uri="{BB962C8B-B14F-4D97-AF65-F5344CB8AC3E}">
        <p14:creationId xmlns:p14="http://schemas.microsoft.com/office/powerpoint/2010/main" val="30704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4F4AD-5EBC-09D2-6FFB-9BADA513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types of Neural Networks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F69CBD-96C5-2296-8DA7-6096CA560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928" y="136891"/>
            <a:ext cx="4220835" cy="65842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8D2C1C-250B-1BE1-4667-4F0C9E3C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Source:</a:t>
            </a:r>
          </a:p>
          <a:p>
            <a:r>
              <a:rPr lang="en-IN" dirty="0"/>
              <a:t>The Neural Network Zoo. </a:t>
            </a:r>
          </a:p>
          <a:p>
            <a:r>
              <a:rPr lang="en-IN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https://www.asimovinstitute.org/neural-network-zoo/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8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394-8B47-D16E-A7A8-1983BAEB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Neural Networks </a:t>
            </a:r>
            <a:br>
              <a:rPr lang="en-IN" dirty="0"/>
            </a:br>
            <a:r>
              <a:rPr lang="en-IN" dirty="0"/>
              <a:t>(shallow and deep)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9649-316D-D170-FBC1-8126433F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Perceptron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2D1A67-13FC-3223-3301-771007DA5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2" y="3751167"/>
            <a:ext cx="2435456" cy="256081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DCF82-05F9-0BE3-52A2-AEEF5FA8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Multi-layer Perceptron</a:t>
            </a:r>
          </a:p>
          <a:p>
            <a:r>
              <a:rPr lang="en-IN" dirty="0"/>
              <a:t>(feed forward neural network)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9961A0-4729-8328-89A6-81FE97E833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65" y="3751168"/>
            <a:ext cx="3456051" cy="2540196"/>
          </a:xfrm>
        </p:spPr>
      </p:pic>
    </p:spTree>
    <p:extLst>
      <p:ext uri="{BB962C8B-B14F-4D97-AF65-F5344CB8AC3E}">
        <p14:creationId xmlns:p14="http://schemas.microsoft.com/office/powerpoint/2010/main" val="311598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394-8B47-D16E-A7A8-1983BAEB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Neural Networks </a:t>
            </a:r>
            <a:br>
              <a:rPr lang="en-IN" dirty="0"/>
            </a:br>
            <a:r>
              <a:rPr lang="en-IN" dirty="0"/>
              <a:t>(shallow and deep)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9649-316D-D170-FBC1-8126433F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Recurrent Neural Network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2D1A67-13FC-3223-3301-771007DA5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122" y="3751167"/>
            <a:ext cx="2934854" cy="242928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DCF82-05F9-0BE3-52A2-AEEF5FA8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dirty="0"/>
              <a:t>Autoencoder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9961A0-4729-8328-89A6-81FE97E833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7173" y="3732114"/>
            <a:ext cx="1905266" cy="2417673"/>
          </a:xfrm>
        </p:spPr>
      </p:pic>
    </p:spTree>
    <p:extLst>
      <p:ext uri="{BB962C8B-B14F-4D97-AF65-F5344CB8AC3E}">
        <p14:creationId xmlns:p14="http://schemas.microsoft.com/office/powerpoint/2010/main" val="28726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394-8B47-D16E-A7A8-1983BAEB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Neural Networks </a:t>
            </a:r>
            <a:br>
              <a:rPr lang="en-IN" dirty="0"/>
            </a:br>
            <a:r>
              <a:rPr lang="en-IN" dirty="0"/>
              <a:t>(shallow and deep)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9649-316D-D170-FBC1-8126433F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Convolutional Neural Network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2D1A67-13FC-3223-3301-771007DA5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3976" y="3751167"/>
            <a:ext cx="3054106" cy="21836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DCF82-05F9-0BE3-52A2-AEEF5FA8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dirty="0"/>
              <a:t>Kohonen Self-Organizing Map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9961A0-4729-8328-89A6-81FE97E833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53" y="3732114"/>
            <a:ext cx="3254188" cy="2417673"/>
          </a:xfrm>
        </p:spPr>
      </p:pic>
    </p:spTree>
    <p:extLst>
      <p:ext uri="{BB962C8B-B14F-4D97-AF65-F5344CB8AC3E}">
        <p14:creationId xmlns:p14="http://schemas.microsoft.com/office/powerpoint/2010/main" val="375493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F394-8B47-D16E-A7A8-1983BAEB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Neural Networks </a:t>
            </a:r>
            <a:br>
              <a:rPr lang="en-IN" dirty="0"/>
            </a:br>
            <a:r>
              <a:rPr lang="en-IN" dirty="0"/>
              <a:t>(shallow and deep)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9649-316D-D170-FBC1-8126433F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Extreme Learning Machine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2D1A67-13FC-3223-3301-771007DA5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3976" y="3751167"/>
            <a:ext cx="3054106" cy="218368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DCF82-05F9-0BE3-52A2-AEEF5FA8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dirty="0"/>
              <a:t>Residual Network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99961A0-4729-8328-89A6-81FE97E833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3623" y="3634172"/>
            <a:ext cx="5755341" cy="2417673"/>
          </a:xfrm>
        </p:spPr>
      </p:pic>
    </p:spTree>
    <p:extLst>
      <p:ext uri="{BB962C8B-B14F-4D97-AF65-F5344CB8AC3E}">
        <p14:creationId xmlns:p14="http://schemas.microsoft.com/office/powerpoint/2010/main" val="63732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A14A-C627-091F-2A4D-070C7A88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A52B-5229-BCC4-5420-7135C7DD7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Supervised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65BE0-5261-4879-3903-74D7ACB3B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Unsupervised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9ED92-B48F-6211-C3BE-B5D6F215A9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Reinforcement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D61B38-8878-E8FE-7326-E0CADCCE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41" y="3817782"/>
            <a:ext cx="2430091" cy="2011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72B462-7E8D-ECA1-D5AF-C6D5EBD0E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25" y="3821034"/>
            <a:ext cx="3570353" cy="2008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B28BB-8404-0415-4AAA-4B8CF1102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" y="3817782"/>
            <a:ext cx="3576134" cy="20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6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D10A-9250-5010-5570-816384F2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 in Neural Networks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5CDDA1-823D-31D1-9B58-36C63994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80" y="2249488"/>
            <a:ext cx="6069466" cy="3541712"/>
          </a:xfrm>
        </p:spPr>
      </p:pic>
    </p:spTree>
    <p:extLst>
      <p:ext uri="{BB962C8B-B14F-4D97-AF65-F5344CB8AC3E}">
        <p14:creationId xmlns:p14="http://schemas.microsoft.com/office/powerpoint/2010/main" val="145868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3146-F40E-18D3-ACD0-68E372D1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4182-DDA9-1C5F-FF0C-68D93075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and video recognition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Autonomous driving</a:t>
            </a:r>
          </a:p>
          <a:p>
            <a:r>
              <a:rPr lang="en-US" dirty="0"/>
              <a:t>Healthcare diagnostics</a:t>
            </a:r>
          </a:p>
          <a:p>
            <a:r>
              <a:rPr lang="en-US"/>
              <a:t>Financial forecasting, etc.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2A56-E1B3-A945-531E-3AB76AF0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393F-76AB-E32D-AC99-E4D6C8F2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models inspired by the human brain's neural structure</a:t>
            </a:r>
          </a:p>
          <a:p>
            <a:r>
              <a:rPr lang="en-US" dirty="0"/>
              <a:t>Fundamental component of machine learning </a:t>
            </a:r>
          </a:p>
          <a:p>
            <a:r>
              <a:rPr lang="en-US" dirty="0"/>
              <a:t>Used for a variety of tasks: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pattern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2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1DD5-1B05-752A-E59D-2F222776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021975"/>
          </a:xfrm>
        </p:spPr>
        <p:txBody>
          <a:bodyPr/>
          <a:lstStyle/>
          <a:p>
            <a:r>
              <a:rPr lang="en-IN" dirty="0"/>
              <a:t>Neurons in Neural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1C8010-589F-4F23-D1F2-58F8829E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434" y="592138"/>
            <a:ext cx="5558745" cy="51990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5027-CCE8-00B5-1F43-52A69825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631576"/>
            <a:ext cx="3856037" cy="415962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Artificial Neurons: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building blocks of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 input, perform a computation, and produce an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neuron receives one or more inputs: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raw features of the data, 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outputs from other neurons.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input is associated with a weight, which determines the importance of that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bias term is added to the weighted sum of inputs to shift the activation function, allowing the neuron to produce an output even when all inputs are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The weighted sum of inputs plus bias is passed through an activation function, which introduces non-linearity into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4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67C5-C584-C846-8806-6FF9DF56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Layers in Neural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17EDA1-F2E9-52D7-8A50-57C38C147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1424305"/>
            <a:ext cx="5891213" cy="35347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8560-B984-2739-EF11-F11E0E8C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Layer: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Receives the initial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 Layers: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Intermediate layers between the input and output.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neural networks have multiple hidden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Layer: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Produces the final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48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55F3-A8F4-5204-D30F-72C6A97F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Activation Functions in N.N.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D2EBCA-892A-7E55-7042-4FFD689DF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53" y="592138"/>
            <a:ext cx="4455307" cy="51990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12E1-E40E-C63D-C54B-D75E7E19A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Activation functions introduce non-linearity into the neural network, allowing it to learn from the data.</a:t>
            </a:r>
          </a:p>
          <a:p>
            <a:r>
              <a:rPr lang="en-US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Leaky ReLU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15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D918-6A97-7B70-C6B4-1E5DE5DE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and Back-propagation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155FF0-2EDA-B64D-9F41-CE0E4F445C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2" y="2358231"/>
            <a:ext cx="4876800" cy="332422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965C61-9248-2CCA-AC34-00F8B8F532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2358232"/>
            <a:ext cx="6638365" cy="3324224"/>
          </a:xfrm>
        </p:spPr>
      </p:pic>
    </p:spTree>
    <p:extLst>
      <p:ext uri="{BB962C8B-B14F-4D97-AF65-F5344CB8AC3E}">
        <p14:creationId xmlns:p14="http://schemas.microsoft.com/office/powerpoint/2010/main" val="11390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EFB8-F0E1-6107-4F66-7CAB678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Back-Propagation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F302E-4627-D070-A87F-9094B102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36" y="2249488"/>
            <a:ext cx="7393953" cy="3541712"/>
          </a:xfrm>
        </p:spPr>
      </p:pic>
    </p:spTree>
    <p:extLst>
      <p:ext uri="{BB962C8B-B14F-4D97-AF65-F5344CB8AC3E}">
        <p14:creationId xmlns:p14="http://schemas.microsoft.com/office/powerpoint/2010/main" val="266073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29652E-0D20-74DD-009C-1BCF8B98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components of Neural Networks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132D7-6D7B-C04D-6E39-3311EC924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Training, Validation, and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C73B5-0B5E-0C4B-72AF-FB2F18DB03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Training Data: </a:t>
            </a:r>
          </a:p>
          <a:p>
            <a:pPr lvl="2"/>
            <a:r>
              <a:rPr lang="en-US" dirty="0"/>
              <a:t>Used to train the neural network by adjusting the weights and biases.</a:t>
            </a:r>
          </a:p>
          <a:p>
            <a:pPr lvl="1"/>
            <a:r>
              <a:rPr lang="en-US" dirty="0"/>
              <a:t>Validation Data: </a:t>
            </a:r>
          </a:p>
          <a:p>
            <a:pPr lvl="2"/>
            <a:r>
              <a:rPr lang="en-US" dirty="0"/>
              <a:t>Used to tune hyperparameters and prevent overfitting.</a:t>
            </a:r>
          </a:p>
          <a:p>
            <a:pPr lvl="1"/>
            <a:r>
              <a:rPr lang="en-US" dirty="0"/>
              <a:t>Test Data: </a:t>
            </a:r>
          </a:p>
          <a:p>
            <a:pPr lvl="2"/>
            <a:r>
              <a:rPr lang="en-US" dirty="0"/>
              <a:t>Used to evaluate the performance of the trained model on unseen data.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FF198F-B4A7-0BCE-3618-B851129B5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Overfitting and Regularization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3C5B46-765F-C1B6-6431-A0119C7873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Large number of parameters – data memorization – overfitting  </a:t>
            </a:r>
          </a:p>
          <a:p>
            <a:r>
              <a:rPr lang="en-US" dirty="0"/>
              <a:t>Regularization techniques – used to prevent overfitting and improve generalization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L1/L2 regularization</a:t>
            </a:r>
          </a:p>
          <a:p>
            <a:pPr lvl="1"/>
            <a:r>
              <a:rPr lang="en-US" dirty="0"/>
              <a:t>Early stopping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56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9D4454-B3DC-BBAB-C143-1D843643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Neural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63C5F6-7418-3E02-7903-9550A66F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Depth of NN – number of computational layers</a:t>
            </a:r>
          </a:p>
          <a:p>
            <a:r>
              <a:rPr lang="en-IN" dirty="0"/>
              <a:t>Shallow NN – few hidden layers (1-2)</a:t>
            </a:r>
          </a:p>
          <a:p>
            <a:r>
              <a:rPr lang="en-IN" dirty="0"/>
              <a:t>Deep NN – several hidden layers</a:t>
            </a:r>
          </a:p>
          <a:p>
            <a:r>
              <a:rPr lang="en-IN" dirty="0"/>
              <a:t>Deep NNs can learn intricate patterns in various levels of feature analysis from the data</a:t>
            </a:r>
          </a:p>
        </p:txBody>
      </p:sp>
    </p:spTree>
    <p:extLst>
      <p:ext uri="{BB962C8B-B14F-4D97-AF65-F5344CB8AC3E}">
        <p14:creationId xmlns:p14="http://schemas.microsoft.com/office/powerpoint/2010/main" val="27799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94</TotalTime>
  <Words>545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Deep Learning in Computer Vision (Part-1)</vt:lpstr>
      <vt:lpstr>Neural Networks</vt:lpstr>
      <vt:lpstr>Neurons in Neural Networks</vt:lpstr>
      <vt:lpstr>Layers in Neural Networks</vt:lpstr>
      <vt:lpstr>Activation Functions in N.N.</vt:lpstr>
      <vt:lpstr>Training and Back-propagation</vt:lpstr>
      <vt:lpstr>Back-Propagation</vt:lpstr>
      <vt:lpstr>Other components of Neural Networks</vt:lpstr>
      <vt:lpstr>Deep Neural Networks</vt:lpstr>
      <vt:lpstr>Machine Learning Vs Deep Learning</vt:lpstr>
      <vt:lpstr>Types of Deep Neural Networks</vt:lpstr>
      <vt:lpstr>Various types of Neural Networks</vt:lpstr>
      <vt:lpstr>Types of Neural Networks  (shallow and deep)</vt:lpstr>
      <vt:lpstr>Types of Neural Networks  (shallow and deep)</vt:lpstr>
      <vt:lpstr>Types of Neural Networks  (shallow and deep)</vt:lpstr>
      <vt:lpstr>Types of Neural Networks  (shallow and deep)</vt:lpstr>
      <vt:lpstr>Types of Learning</vt:lpstr>
      <vt:lpstr>Types of Learning in Neural Networks</vt:lpstr>
      <vt:lpstr>Applications of Deep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15</cp:revision>
  <dcterms:created xsi:type="dcterms:W3CDTF">2024-01-06T06:04:49Z</dcterms:created>
  <dcterms:modified xsi:type="dcterms:W3CDTF">2024-04-10T05:53:54Z</dcterms:modified>
</cp:coreProperties>
</file>