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9.jpg" ContentType="image/jpeg"/>
  <Override PartName="/ppt/media/image11.jpg" ContentType="image/jpeg"/>
  <Override PartName="/ppt/media/image12.jpg" ContentType="image/jpeg"/>
  <Override PartName="/ppt/media/image15.jpg" ContentType="image/jpeg"/>
  <Override PartName="/ppt/media/image16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69" r:id="rId5"/>
    <p:sldId id="268" r:id="rId6"/>
    <p:sldId id="270" r:id="rId7"/>
    <p:sldId id="271" r:id="rId8"/>
    <p:sldId id="284" r:id="rId9"/>
    <p:sldId id="267" r:id="rId10"/>
    <p:sldId id="259" r:id="rId11"/>
    <p:sldId id="260" r:id="rId12"/>
    <p:sldId id="262" r:id="rId13"/>
    <p:sldId id="263" r:id="rId14"/>
    <p:sldId id="272" r:id="rId15"/>
    <p:sldId id="273" r:id="rId16"/>
    <p:sldId id="274" r:id="rId17"/>
    <p:sldId id="275" r:id="rId18"/>
    <p:sldId id="276" r:id="rId19"/>
    <p:sldId id="277" r:id="rId20"/>
    <p:sldId id="261" r:id="rId21"/>
    <p:sldId id="264" r:id="rId22"/>
    <p:sldId id="265" r:id="rId23"/>
    <p:sldId id="266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DA7355-9104-4124-9B4D-44A8160B0481}">
          <p14:sldIdLst>
            <p14:sldId id="256"/>
          </p14:sldIdLst>
        </p14:section>
        <p14:section name="Basics of Visual Media" id="{ABD1118F-BEDC-42AB-895D-FD63490ECD32}">
          <p14:sldIdLst>
            <p14:sldId id="257"/>
            <p14:sldId id="258"/>
            <p14:sldId id="269"/>
            <p14:sldId id="268"/>
            <p14:sldId id="270"/>
            <p14:sldId id="271"/>
            <p14:sldId id="284"/>
            <p14:sldId id="267"/>
          </p14:sldIdLst>
        </p14:section>
        <p14:section name="Image Processing" id="{FB263510-D410-4560-BDEB-6734996A3201}">
          <p14:sldIdLst>
            <p14:sldId id="259"/>
            <p14:sldId id="260"/>
            <p14:sldId id="262"/>
            <p14:sldId id="263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Computer Vision" id="{694D844F-C50B-4B20-901D-096E469B3656}">
          <p14:sldIdLst>
            <p14:sldId id="261"/>
            <p14:sldId id="264"/>
            <p14:sldId id="265"/>
            <p14:sldId id="266"/>
            <p14:sldId id="278"/>
            <p14:sldId id="279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2B40A-AA27-48F3-ADD6-92B7E09C71E1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EE8A8-64E7-4B89-B974-25C6F5D8C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964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>
            <a:extLst>
              <a:ext uri="{FF2B5EF4-FFF2-40B4-BE49-F238E27FC236}">
                <a16:creationId xmlns:a16="http://schemas.microsoft.com/office/drawing/2014/main" id="{53B2B379-5641-490A-BCD9-1FCAFC1F63B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>
            <a:extLst>
              <a:ext uri="{FF2B5EF4-FFF2-40B4-BE49-F238E27FC236}">
                <a16:creationId xmlns:a16="http://schemas.microsoft.com/office/drawing/2014/main" id="{9DB2B3B9-5C29-9C55-E7F7-6F4C51C813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9876" name="Slide Number Placeholder 3">
            <a:extLst>
              <a:ext uri="{FF2B5EF4-FFF2-40B4-BE49-F238E27FC236}">
                <a16:creationId xmlns:a16="http://schemas.microsoft.com/office/drawing/2014/main" id="{71D60790-CE5A-3CBE-F9EA-49EECC35F3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E0C245-21B0-434F-A035-21706CFF0FA0}" type="slidenum">
              <a:rPr lang="en-US" altLang="en-US">
                <a:latin typeface="Calibri" panose="020F0502020204030204" pitchFamily="34" charset="0"/>
              </a:rPr>
              <a:pPr/>
              <a:t>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87251C6-733E-4B3E-BFE4-2EA8D1CDF60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376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98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708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2265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583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695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554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150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63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44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50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83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690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45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11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27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8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251C6-733E-4B3E-BFE4-2EA8D1CDF60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0146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9831C-694E-7F1C-C22A-850EDA1405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Introduction to Image Processing and 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FD2C8-7BBE-12B4-E151-CCAB021F9C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Fundamentals, Tools, and Applications</a:t>
            </a:r>
          </a:p>
          <a:p>
            <a:endParaRPr lang="en-IN" dirty="0"/>
          </a:p>
          <a:p>
            <a:r>
              <a:rPr lang="en-IN" dirty="0"/>
              <a:t>Computer Vision, 6th Semester, 2024</a:t>
            </a:r>
          </a:p>
        </p:txBody>
      </p:sp>
    </p:spTree>
    <p:extLst>
      <p:ext uri="{BB962C8B-B14F-4D97-AF65-F5344CB8AC3E}">
        <p14:creationId xmlns:p14="http://schemas.microsoft.com/office/powerpoint/2010/main" val="3715005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79569-E087-05C4-7598-0498FCC8C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 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1F2F0-097E-6B5B-5E9A-DD30809F9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608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6DD51-26D6-9E2D-BBA3-015954F1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EFD9C-5BC9-6C76-E13D-61BD1F0FB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Digital Image Processing:</a:t>
            </a:r>
          </a:p>
          <a:p>
            <a:pPr lvl="1"/>
            <a:r>
              <a:rPr lang="en-US" dirty="0"/>
              <a:t>use of a digital computer to process digital images through an algorithm</a:t>
            </a:r>
          </a:p>
          <a:p>
            <a:pPr lvl="1"/>
            <a:r>
              <a:rPr lang="en-US" dirty="0"/>
              <a:t>class of methods that deal with manipulating digital images through the use of computer algorithms</a:t>
            </a:r>
          </a:p>
          <a:p>
            <a:pPr lvl="1"/>
            <a:r>
              <a:rPr lang="en-US" dirty="0"/>
              <a:t>process of transformation of a digital image into required formats for manipulation and understanding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0802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A80A7-17C8-8579-EE29-D5749A98C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Tools/methods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F0D07-A0AD-D81E-D92D-3CBDF4D15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989996"/>
          </a:xfrm>
        </p:spPr>
        <p:txBody>
          <a:bodyPr numCol="2">
            <a:normAutofit fontScale="92500" lnSpcReduction="20000"/>
          </a:bodyPr>
          <a:lstStyle/>
          <a:p>
            <a:r>
              <a:rPr lang="en-IN" dirty="0"/>
              <a:t>Image Enhancement and Restoration:</a:t>
            </a:r>
          </a:p>
          <a:p>
            <a:pPr lvl="1"/>
            <a:r>
              <a:rPr lang="en-IN" dirty="0"/>
              <a:t>Histogram Equalization</a:t>
            </a:r>
          </a:p>
          <a:p>
            <a:pPr lvl="1"/>
            <a:r>
              <a:rPr lang="en-IN" dirty="0"/>
              <a:t>Contrast stretching</a:t>
            </a:r>
          </a:p>
          <a:p>
            <a:pPr lvl="1"/>
            <a:r>
              <a:rPr lang="en-IN" dirty="0"/>
              <a:t>Image Correction</a:t>
            </a:r>
          </a:p>
          <a:p>
            <a:r>
              <a:rPr lang="en-IN" dirty="0"/>
              <a:t>Image Transformation:</a:t>
            </a:r>
          </a:p>
          <a:p>
            <a:pPr lvl="1"/>
            <a:r>
              <a:rPr lang="en-IN" dirty="0"/>
              <a:t>Fourier Transform</a:t>
            </a:r>
          </a:p>
          <a:p>
            <a:pPr lvl="1"/>
            <a:r>
              <a:rPr lang="en-IN" dirty="0"/>
              <a:t>Cosine Transform</a:t>
            </a:r>
          </a:p>
          <a:p>
            <a:pPr lvl="1"/>
            <a:r>
              <a:rPr lang="en-IN" dirty="0"/>
              <a:t>Hough Transform</a:t>
            </a:r>
          </a:p>
          <a:p>
            <a:r>
              <a:rPr lang="en-IN" dirty="0"/>
              <a:t>Image Filtering:</a:t>
            </a:r>
          </a:p>
          <a:p>
            <a:pPr lvl="1"/>
            <a:r>
              <a:rPr lang="en-IN" dirty="0"/>
              <a:t>Spatial filtering (max, min, mean, median, etc.)</a:t>
            </a:r>
          </a:p>
          <a:p>
            <a:pPr lvl="1"/>
            <a:r>
              <a:rPr lang="en-IN" dirty="0"/>
              <a:t>Frequency-domain filtering (cepstrum-based)</a:t>
            </a:r>
          </a:p>
          <a:p>
            <a:r>
              <a:rPr lang="en-IN" dirty="0"/>
              <a:t>Segmentation:</a:t>
            </a:r>
          </a:p>
          <a:p>
            <a:pPr lvl="1"/>
            <a:r>
              <a:rPr lang="en-IN" dirty="0"/>
              <a:t>Thresholding</a:t>
            </a:r>
          </a:p>
          <a:p>
            <a:pPr lvl="1"/>
            <a:r>
              <a:rPr lang="en-IN" dirty="0"/>
              <a:t>Region growing and merging</a:t>
            </a:r>
          </a:p>
          <a:p>
            <a:pPr lvl="1"/>
            <a:r>
              <a:rPr lang="en-IN" dirty="0"/>
              <a:t>Clustering</a:t>
            </a:r>
          </a:p>
          <a:p>
            <a:r>
              <a:rPr lang="en-IN" dirty="0"/>
              <a:t>Image Compression</a:t>
            </a:r>
          </a:p>
          <a:p>
            <a:r>
              <a:rPr lang="en-IN" dirty="0"/>
              <a:t>Color Image Manipulation</a:t>
            </a:r>
          </a:p>
          <a:p>
            <a:r>
              <a:rPr lang="en-IN" dirty="0"/>
              <a:t>Video Enhancement and Filtering</a:t>
            </a:r>
          </a:p>
        </p:txBody>
      </p:sp>
    </p:spTree>
    <p:extLst>
      <p:ext uri="{BB962C8B-B14F-4D97-AF65-F5344CB8AC3E}">
        <p14:creationId xmlns:p14="http://schemas.microsoft.com/office/powerpoint/2010/main" val="1007804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A3F0-DD9F-B567-4A0C-7A2317E84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27A53-271A-AD08-AB03-9864FA882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en-IN" dirty="0"/>
              <a:t>Noise Filtering</a:t>
            </a:r>
          </a:p>
          <a:p>
            <a:r>
              <a:rPr lang="en-IN" dirty="0"/>
              <a:t>Contrast Enhancement</a:t>
            </a:r>
          </a:p>
          <a:p>
            <a:r>
              <a:rPr lang="en-IN" dirty="0"/>
              <a:t>Image Deblurring</a:t>
            </a:r>
          </a:p>
          <a:p>
            <a:r>
              <a:rPr lang="en-IN" dirty="0"/>
              <a:t>Image Correction</a:t>
            </a:r>
          </a:p>
          <a:p>
            <a:r>
              <a:rPr lang="en-IN" dirty="0"/>
              <a:t>Image Inpainting</a:t>
            </a:r>
          </a:p>
          <a:p>
            <a:r>
              <a:rPr lang="en-IN" dirty="0"/>
              <a:t>Image Fusion</a:t>
            </a:r>
          </a:p>
          <a:p>
            <a:r>
              <a:rPr lang="en-IN" dirty="0"/>
              <a:t>Image Stitching</a:t>
            </a:r>
          </a:p>
          <a:p>
            <a:r>
              <a:rPr lang="en-US" dirty="0"/>
              <a:t>Transformations</a:t>
            </a:r>
          </a:p>
          <a:p>
            <a:r>
              <a:rPr lang="en-US" dirty="0"/>
              <a:t>Astronomy</a:t>
            </a:r>
          </a:p>
          <a:p>
            <a:r>
              <a:rPr lang="en-US" dirty="0"/>
              <a:t>Weather Forecasting</a:t>
            </a:r>
          </a:p>
          <a:p>
            <a:r>
              <a:rPr lang="en-US" dirty="0"/>
              <a:t>Medical Imaging</a:t>
            </a:r>
          </a:p>
          <a:p>
            <a:r>
              <a:rPr lang="en-US" dirty="0"/>
              <a:t>Artistic Effects</a:t>
            </a:r>
          </a:p>
          <a:p>
            <a:r>
              <a:rPr lang="en-US" dirty="0"/>
              <a:t>Document Image Analysis</a:t>
            </a:r>
          </a:p>
          <a:p>
            <a:r>
              <a:rPr lang="en-US" dirty="0"/>
              <a:t>Hyperspectral Imaging</a:t>
            </a:r>
          </a:p>
        </p:txBody>
      </p:sp>
    </p:spTree>
    <p:extLst>
      <p:ext uri="{BB962C8B-B14F-4D97-AF65-F5344CB8AC3E}">
        <p14:creationId xmlns:p14="http://schemas.microsoft.com/office/powerpoint/2010/main" val="1463002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A3F0-DD9F-B567-4A0C-7A2317E84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27A53-271A-AD08-AB03-9864FA882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en-IN" dirty="0"/>
              <a:t>Noise Filtering</a:t>
            </a:r>
          </a:p>
          <a:p>
            <a:r>
              <a:rPr lang="en-IN" dirty="0"/>
              <a:t>Contrast Enhancement</a:t>
            </a:r>
          </a:p>
          <a:p>
            <a:r>
              <a:rPr lang="en-IN" dirty="0"/>
              <a:t>Image Deblurring</a:t>
            </a:r>
          </a:p>
          <a:p>
            <a:r>
              <a:rPr lang="en-IN" dirty="0"/>
              <a:t>Image Correction</a:t>
            </a:r>
          </a:p>
          <a:p>
            <a:r>
              <a:rPr lang="en-IN" dirty="0"/>
              <a:t>Image Inpainting</a:t>
            </a:r>
          </a:p>
          <a:p>
            <a:r>
              <a:rPr lang="en-IN" dirty="0"/>
              <a:t>Image Fusion</a:t>
            </a:r>
          </a:p>
          <a:p>
            <a:r>
              <a:rPr lang="en-IN" dirty="0"/>
              <a:t>Image Stitching</a:t>
            </a:r>
          </a:p>
          <a:p>
            <a:r>
              <a:rPr lang="en-US" dirty="0"/>
              <a:t>Transformations</a:t>
            </a:r>
          </a:p>
          <a:p>
            <a:r>
              <a:rPr lang="en-US" dirty="0"/>
              <a:t>Astronomy</a:t>
            </a:r>
          </a:p>
          <a:p>
            <a:r>
              <a:rPr lang="en-US" dirty="0"/>
              <a:t>Weather Forecasting</a:t>
            </a:r>
          </a:p>
          <a:p>
            <a:r>
              <a:rPr lang="en-US" dirty="0"/>
              <a:t>Medical Imaging</a:t>
            </a:r>
          </a:p>
          <a:p>
            <a:r>
              <a:rPr lang="en-US" dirty="0"/>
              <a:t>Artistic Effects</a:t>
            </a:r>
          </a:p>
          <a:p>
            <a:r>
              <a:rPr lang="en-US" dirty="0"/>
              <a:t>Document Image Analysis</a:t>
            </a:r>
          </a:p>
          <a:p>
            <a:r>
              <a:rPr lang="en-US" dirty="0"/>
              <a:t>Hyperspectral Imaging</a:t>
            </a:r>
          </a:p>
        </p:txBody>
      </p:sp>
    </p:spTree>
    <p:extLst>
      <p:ext uri="{BB962C8B-B14F-4D97-AF65-F5344CB8AC3E}">
        <p14:creationId xmlns:p14="http://schemas.microsoft.com/office/powerpoint/2010/main" val="1086670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2A40-CF9E-2DE7-0063-5647F93E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Noise Removal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26FE4D-F2A6-12A5-8B70-53C404AE6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98" y="2097088"/>
            <a:ext cx="8204003" cy="3425171"/>
          </a:xfrm>
        </p:spPr>
      </p:pic>
    </p:spTree>
    <p:extLst>
      <p:ext uri="{BB962C8B-B14F-4D97-AF65-F5344CB8AC3E}">
        <p14:creationId xmlns:p14="http://schemas.microsoft.com/office/powerpoint/2010/main" val="1319625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59633-CBB5-B0EF-9474-5DEDF4F7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 Correction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B1A638-3C99-FE72-7BEE-F21786B8F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029" y="2087142"/>
            <a:ext cx="6858765" cy="4090194"/>
          </a:xfrm>
        </p:spPr>
      </p:pic>
    </p:spTree>
    <p:extLst>
      <p:ext uri="{BB962C8B-B14F-4D97-AF65-F5344CB8AC3E}">
        <p14:creationId xmlns:p14="http://schemas.microsoft.com/office/powerpoint/2010/main" val="2537122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98B8E-923D-9F25-D2EE-CC0EF4F7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 Inpainting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B54C97-DE50-5CA4-0D84-84324E506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859" y="2249488"/>
            <a:ext cx="4407107" cy="3541712"/>
          </a:xfrm>
        </p:spPr>
      </p:pic>
    </p:spTree>
    <p:extLst>
      <p:ext uri="{BB962C8B-B14F-4D97-AF65-F5344CB8AC3E}">
        <p14:creationId xmlns:p14="http://schemas.microsoft.com/office/powerpoint/2010/main" val="2266869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88D09-81C4-02DF-4E5E-30216A9E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 Fusion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D1F439-7042-B6E4-DB15-DECB8C9D6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26" y="2097088"/>
            <a:ext cx="7946972" cy="3791081"/>
          </a:xfrm>
        </p:spPr>
      </p:pic>
    </p:spTree>
    <p:extLst>
      <p:ext uri="{BB962C8B-B14F-4D97-AF65-F5344CB8AC3E}">
        <p14:creationId xmlns:p14="http://schemas.microsoft.com/office/powerpoint/2010/main" val="2763879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4AC39-B56E-DC97-8EBD-6E705035B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 Stitching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526CE7-BFA3-54F9-C058-3B9AB901A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725" y="2334419"/>
            <a:ext cx="8715375" cy="3371850"/>
          </a:xfrm>
        </p:spPr>
      </p:pic>
    </p:spTree>
    <p:extLst>
      <p:ext uri="{BB962C8B-B14F-4D97-AF65-F5344CB8AC3E}">
        <p14:creationId xmlns:p14="http://schemas.microsoft.com/office/powerpoint/2010/main" val="368078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EC1EE-978B-30AE-5FE8-829C7111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Basics of Visual Media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94BD1-3D8C-DFB8-876F-18707C2BC2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Images and Videos</a:t>
            </a:r>
          </a:p>
        </p:txBody>
      </p:sp>
    </p:spTree>
    <p:extLst>
      <p:ext uri="{BB962C8B-B14F-4D97-AF65-F5344CB8AC3E}">
        <p14:creationId xmlns:p14="http://schemas.microsoft.com/office/powerpoint/2010/main" val="1994116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B1C63-C141-D3AD-021B-3031402D5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Computer Vision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19222-1F1B-90F0-2E57-DBFEEBDFFA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358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730E-150A-C740-02E0-DFB6CDA5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CD62C-C650-21F4-DFB7-A3170A005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Field of study within artificial intelligence (AI) that focuses on enabling computers to intercept and extract information from images and videos, in a manner </a:t>
            </a:r>
            <a:r>
              <a:rPr lang="en-US" u="sng" dirty="0"/>
              <a:t>similar to human vision</a:t>
            </a:r>
          </a:p>
          <a:p>
            <a:r>
              <a:rPr lang="en-US" dirty="0"/>
              <a:t>Developing algorithms and techniques to extract meaningful information from visual inputs and make sense of the visual world.</a:t>
            </a:r>
          </a:p>
          <a:p>
            <a:r>
              <a:rPr lang="en-US" dirty="0"/>
              <a:t>Involves image processing along with artificial intelligence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0296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82FD-978D-649E-6492-06F7CE407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73694"/>
            <a:ext cx="9905998" cy="1478570"/>
          </a:xfrm>
        </p:spPr>
        <p:txBody>
          <a:bodyPr/>
          <a:lstStyle/>
          <a:p>
            <a:r>
              <a:rPr lang="en-IN" dirty="0"/>
              <a:t>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6EE74-8D7B-E373-4157-6436E2A91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IN" dirty="0"/>
              <a:t>Image Classification</a:t>
            </a:r>
          </a:p>
          <a:p>
            <a:r>
              <a:rPr lang="en-IN" dirty="0"/>
              <a:t>Object Detection and Tracking</a:t>
            </a:r>
          </a:p>
          <a:p>
            <a:r>
              <a:rPr lang="en-IN" dirty="0"/>
              <a:t>Semantic and Instance Segmentation</a:t>
            </a:r>
          </a:p>
          <a:p>
            <a:r>
              <a:rPr lang="en-IN" dirty="0"/>
              <a:t>Depth Perception</a:t>
            </a:r>
          </a:p>
          <a:p>
            <a:r>
              <a:rPr lang="en-IN" dirty="0"/>
              <a:t>Image Captioning</a:t>
            </a:r>
          </a:p>
          <a:p>
            <a:r>
              <a:rPr lang="en-IN" dirty="0"/>
              <a:t>Image Generation</a:t>
            </a:r>
          </a:p>
          <a:p>
            <a:r>
              <a:rPr lang="en-IN" dirty="0"/>
              <a:t>Style Transfer</a:t>
            </a:r>
          </a:p>
          <a:p>
            <a:r>
              <a:rPr lang="en-IN" dirty="0"/>
              <a:t>Object Reconstruction</a:t>
            </a:r>
          </a:p>
          <a:p>
            <a:r>
              <a:rPr lang="en-IN" dirty="0"/>
              <a:t>Feature Matching</a:t>
            </a:r>
          </a:p>
          <a:p>
            <a:r>
              <a:rPr lang="en-IN" dirty="0"/>
              <a:t>Image Registration and Fusion</a:t>
            </a:r>
          </a:p>
          <a:p>
            <a:r>
              <a:rPr lang="en-IN" dirty="0"/>
              <a:t>Video Motion Analysis</a:t>
            </a:r>
          </a:p>
        </p:txBody>
      </p:sp>
    </p:spTree>
    <p:extLst>
      <p:ext uri="{BB962C8B-B14F-4D97-AF65-F5344CB8AC3E}">
        <p14:creationId xmlns:p14="http://schemas.microsoft.com/office/powerpoint/2010/main" val="465827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DE58B-F578-D064-B0CB-F9B80848E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8799D-886D-B16F-EB23-55A340BF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Medical Image Analysis in Healthcare</a:t>
            </a:r>
          </a:p>
          <a:p>
            <a:r>
              <a:rPr lang="en-IN" dirty="0"/>
              <a:t>Transportation and Traffic Control</a:t>
            </a:r>
          </a:p>
          <a:p>
            <a:r>
              <a:rPr lang="en-IN" dirty="0"/>
              <a:t>Monitoring in Manufacturing</a:t>
            </a:r>
          </a:p>
          <a:p>
            <a:r>
              <a:rPr lang="en-IN" dirty="0"/>
              <a:t>Monitoring and Assistance in Agriculture</a:t>
            </a:r>
          </a:p>
          <a:p>
            <a:r>
              <a:rPr lang="en-IN" dirty="0"/>
              <a:t>Security surveillance  </a:t>
            </a:r>
          </a:p>
          <a:p>
            <a:r>
              <a:rPr lang="en-IN" dirty="0"/>
              <a:t>Military surveillance</a:t>
            </a:r>
          </a:p>
          <a:p>
            <a:r>
              <a:rPr lang="en-IN" dirty="0"/>
              <a:t>Forensic Analysis, etc.</a:t>
            </a:r>
          </a:p>
        </p:txBody>
      </p:sp>
    </p:spTree>
    <p:extLst>
      <p:ext uri="{BB962C8B-B14F-4D97-AF65-F5344CB8AC3E}">
        <p14:creationId xmlns:p14="http://schemas.microsoft.com/office/powerpoint/2010/main" val="796730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4A544-0663-5494-6042-5A52A3BAE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Medical Image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06BBDC-82E0-85D8-7A79-3DE720F28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312" y="2097088"/>
            <a:ext cx="9358200" cy="2920835"/>
          </a:xfrm>
        </p:spPr>
      </p:pic>
    </p:spTree>
    <p:extLst>
      <p:ext uri="{BB962C8B-B14F-4D97-AF65-F5344CB8AC3E}">
        <p14:creationId xmlns:p14="http://schemas.microsoft.com/office/powerpoint/2010/main" val="1348949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DFFBA-215F-2EDB-B55B-7C301685E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Transportation and Traffic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FC7EA4-1872-069C-0357-3405E4CBC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080" y="2249488"/>
            <a:ext cx="7436665" cy="3541712"/>
          </a:xfrm>
        </p:spPr>
      </p:pic>
    </p:spTree>
    <p:extLst>
      <p:ext uri="{BB962C8B-B14F-4D97-AF65-F5344CB8AC3E}">
        <p14:creationId xmlns:p14="http://schemas.microsoft.com/office/powerpoint/2010/main" val="1854066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A953-5619-A59B-CC76-0F80EA743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Manufacturing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AD2AA6-1E99-477F-3EB5-C09764A16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445" y="2249488"/>
            <a:ext cx="5305935" cy="3541712"/>
          </a:xfrm>
        </p:spPr>
      </p:pic>
    </p:spTree>
    <p:extLst>
      <p:ext uri="{BB962C8B-B14F-4D97-AF65-F5344CB8AC3E}">
        <p14:creationId xmlns:p14="http://schemas.microsoft.com/office/powerpoint/2010/main" val="3414210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7C2C6-5599-629B-918B-22B65CEA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Agriculture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C79E91-C31A-7251-A7DC-66390780F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886" y="1009814"/>
            <a:ext cx="4838372" cy="4838372"/>
          </a:xfrm>
        </p:spPr>
      </p:pic>
    </p:spTree>
    <p:extLst>
      <p:ext uri="{BB962C8B-B14F-4D97-AF65-F5344CB8AC3E}">
        <p14:creationId xmlns:p14="http://schemas.microsoft.com/office/powerpoint/2010/main" val="15913828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0CFCE-8853-ACD0-9513-56E38DEDF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Security Surveillance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BAC080-7547-CED9-0611-35BBFFD96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904" y="2249488"/>
            <a:ext cx="6299017" cy="3541712"/>
          </a:xfrm>
        </p:spPr>
      </p:pic>
    </p:spTree>
    <p:extLst>
      <p:ext uri="{BB962C8B-B14F-4D97-AF65-F5344CB8AC3E}">
        <p14:creationId xmlns:p14="http://schemas.microsoft.com/office/powerpoint/2010/main" val="3732479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C9BAB-E7EC-CFE8-697F-E17C9435A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Military Surveillance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0060E5-F831-E135-3C36-14F8021CA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020" y="2249488"/>
            <a:ext cx="6290785" cy="3541712"/>
          </a:xfrm>
        </p:spPr>
      </p:pic>
    </p:spTree>
    <p:extLst>
      <p:ext uri="{BB962C8B-B14F-4D97-AF65-F5344CB8AC3E}">
        <p14:creationId xmlns:p14="http://schemas.microsoft.com/office/powerpoint/2010/main" val="177778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AF433-184E-006F-F7F1-8C253B8CD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D4C2E-27CF-5A32-D435-702AB8F14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2D representation of a 3D scene</a:t>
            </a:r>
          </a:p>
          <a:p>
            <a:r>
              <a:rPr lang="en-IN" dirty="0"/>
              <a:t>2D signal representing visual perception</a:t>
            </a:r>
          </a:p>
          <a:p>
            <a:r>
              <a:rPr lang="en-IN" dirty="0"/>
              <a:t>Function of x-y coordinates as f(x, y) representing the intensity of light perceived from each coordinate:</a:t>
            </a:r>
          </a:p>
          <a:p>
            <a:pPr lvl="1"/>
            <a:r>
              <a:rPr lang="en-IN" dirty="0"/>
              <a:t>f(x, y) = I(x, y) * R(x, y)</a:t>
            </a:r>
          </a:p>
          <a:p>
            <a:pPr lvl="1"/>
            <a:r>
              <a:rPr lang="en-IN" dirty="0"/>
              <a:t>I(x, y) = intensity of incident light on pixel space (x, y)</a:t>
            </a:r>
          </a:p>
          <a:p>
            <a:pPr lvl="1"/>
            <a:r>
              <a:rPr lang="en-IN" dirty="0"/>
              <a:t>R(x, y) = reflectivity of pixel space (x, y)</a:t>
            </a:r>
          </a:p>
        </p:txBody>
      </p:sp>
    </p:spTree>
    <p:extLst>
      <p:ext uri="{BB962C8B-B14F-4D97-AF65-F5344CB8AC3E}">
        <p14:creationId xmlns:p14="http://schemas.microsoft.com/office/powerpoint/2010/main" val="1012881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4F7566D0-164B-352C-323C-50F30D1183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ko-KR">
                <a:cs typeface="HY얕은샘물M"/>
              </a:rPr>
              <a:t>A Digital Image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DA9C6E45-4537-CE1E-A95D-03146EF70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524000"/>
            <a:ext cx="29479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kumimoji="1" lang="en-US" altLang="ko-KR" sz="20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Digital image representation</a:t>
            </a:r>
          </a:p>
        </p:txBody>
      </p:sp>
      <p:grpSp>
        <p:nvGrpSpPr>
          <p:cNvPr id="1029" name="Group 18">
            <a:extLst>
              <a:ext uri="{FF2B5EF4-FFF2-40B4-BE49-F238E27FC236}">
                <a16:creationId xmlns:a16="http://schemas.microsoft.com/office/drawing/2014/main" id="{A53579FD-25D0-9BD9-5D20-65D45B34E372}"/>
              </a:ext>
            </a:extLst>
          </p:cNvPr>
          <p:cNvGrpSpPr>
            <a:grpSpLocks/>
          </p:cNvGrpSpPr>
          <p:nvPr/>
        </p:nvGrpSpPr>
        <p:grpSpPr bwMode="auto">
          <a:xfrm>
            <a:off x="2057401" y="1951038"/>
            <a:ext cx="7362030" cy="4678362"/>
            <a:chOff x="838200" y="1981200"/>
            <a:chExt cx="7362029" cy="4678363"/>
          </a:xfrm>
        </p:grpSpPr>
        <p:sp>
          <p:nvSpPr>
            <p:cNvPr id="1032" name="Line 8">
              <a:extLst>
                <a:ext uri="{FF2B5EF4-FFF2-40B4-BE49-F238E27FC236}">
                  <a16:creationId xmlns:a16="http://schemas.microsoft.com/office/drawing/2014/main" id="{88C5EC30-326A-7E6E-EB13-C7043071C0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2362200"/>
              <a:ext cx="4267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33" name="Line 9">
              <a:extLst>
                <a:ext uri="{FF2B5EF4-FFF2-40B4-BE49-F238E27FC236}">
                  <a16:creationId xmlns:a16="http://schemas.microsoft.com/office/drawing/2014/main" id="{3B28440E-A68C-02F0-AFD7-0BEF8E0E5E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2338136"/>
              <a:ext cx="0" cy="388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34" name="Rectangle 10">
              <a:extLst>
                <a:ext uri="{FF2B5EF4-FFF2-40B4-BE49-F238E27FC236}">
                  <a16:creationId xmlns:a16="http://schemas.microsoft.com/office/drawing/2014/main" id="{BF017699-D851-BA75-66CD-8D7FB0329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525" y="5775325"/>
              <a:ext cx="286937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ko-KR" i="1">
                  <a:solidFill>
                    <a:schemeClr val="tx2"/>
                  </a:solidFill>
                  <a:latin typeface="Tw Cen MT" panose="020B0602020104020603" pitchFamily="34" charset="0"/>
                  <a:ea typeface="Dotum" panose="020B0600000101010101" pitchFamily="34" charset="-127"/>
                </a:rPr>
                <a:t>y</a:t>
              </a:r>
              <a:endParaRPr kumimoji="1" lang="en-US" altLang="ko-KR">
                <a:solidFill>
                  <a:schemeClr val="tx2"/>
                </a:solidFill>
                <a:ea typeface="Dotum" panose="020B0600000101010101" pitchFamily="34" charset="-127"/>
              </a:endParaRPr>
            </a:p>
          </p:txBody>
        </p:sp>
        <p:sp>
          <p:nvSpPr>
            <p:cNvPr id="1035" name="Rectangle 11">
              <a:extLst>
                <a:ext uri="{FF2B5EF4-FFF2-40B4-BE49-F238E27FC236}">
                  <a16:creationId xmlns:a16="http://schemas.microsoft.com/office/drawing/2014/main" id="{6A8F0581-2D95-031D-CACE-C411F189F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0511" y="2117725"/>
              <a:ext cx="301365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ko-KR" i="1">
                  <a:solidFill>
                    <a:schemeClr val="tx2"/>
                  </a:solidFill>
                  <a:latin typeface="Tw Cen MT" panose="020B0602020104020603" pitchFamily="34" charset="0"/>
                  <a:ea typeface="Dotum" panose="020B0600000101010101" pitchFamily="34" charset="-127"/>
                </a:rPr>
                <a:t>x</a:t>
              </a:r>
            </a:p>
          </p:txBody>
        </p:sp>
        <p:sp>
          <p:nvSpPr>
            <p:cNvPr id="1036" name="Line 13">
              <a:extLst>
                <a:ext uri="{FF2B5EF4-FFF2-40B4-BE49-F238E27FC236}">
                  <a16:creationId xmlns:a16="http://schemas.microsoft.com/office/drawing/2014/main" id="{32D10F5B-FD4E-7F27-2EDE-A2FEEC6610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09800" y="2133600"/>
              <a:ext cx="360363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37" name="Line 14">
              <a:extLst>
                <a:ext uri="{FF2B5EF4-FFF2-40B4-BE49-F238E27FC236}">
                  <a16:creationId xmlns:a16="http://schemas.microsoft.com/office/drawing/2014/main" id="{4327AD62-786B-C8A8-35BA-47E0403511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54200" y="2146300"/>
              <a:ext cx="3587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38" name="Rectangle 15">
              <a:extLst>
                <a:ext uri="{FF2B5EF4-FFF2-40B4-BE49-F238E27FC236}">
                  <a16:creationId xmlns:a16="http://schemas.microsoft.com/office/drawing/2014/main" id="{AB0E9A60-3DBA-B983-389D-5FCAC6D4154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38200" y="1981200"/>
              <a:ext cx="1006475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ko-KR">
                  <a:ea typeface="Dotum" panose="020B0600000101010101" pitchFamily="34" charset="-127"/>
                </a:rPr>
                <a:t>origin</a:t>
              </a:r>
            </a:p>
          </p:txBody>
        </p:sp>
        <p:sp>
          <p:nvSpPr>
            <p:cNvPr id="1039" name="AutoShape 17">
              <a:extLst>
                <a:ext uri="{FF2B5EF4-FFF2-40B4-BE49-F238E27FC236}">
                  <a16:creationId xmlns:a16="http://schemas.microsoft.com/office/drawing/2014/main" id="{6B25B47E-ADE1-B55A-9A03-C959552BF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3340" y="3694112"/>
              <a:ext cx="1406621" cy="15240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ko-KR" i="1" dirty="0">
                  <a:solidFill>
                    <a:schemeClr val="bg1"/>
                  </a:solidFill>
                  <a:latin typeface="Tw Cen MT" panose="020B0602020104020603" pitchFamily="34" charset="0"/>
                  <a:ea typeface="Dotum" panose="020B0600000101010101" pitchFamily="34" charset="-127"/>
                </a:rPr>
                <a:t>f </a:t>
              </a:r>
              <a:r>
                <a:rPr kumimoji="1" lang="en-US" altLang="ko-KR" dirty="0">
                  <a:solidFill>
                    <a:schemeClr val="bg1"/>
                  </a:solidFill>
                  <a:latin typeface="Tw Cen MT" panose="020B0602020104020603" pitchFamily="34" charset="0"/>
                  <a:ea typeface="Dotum" panose="020B0600000101010101" pitchFamily="34" charset="-127"/>
                </a:rPr>
                <a:t>(</a:t>
              </a:r>
              <a:r>
                <a:rPr kumimoji="1" lang="en-US" altLang="ko-KR" i="1" dirty="0">
                  <a:solidFill>
                    <a:schemeClr val="bg1"/>
                  </a:solidFill>
                  <a:latin typeface="Tw Cen MT" panose="020B0602020104020603" pitchFamily="34" charset="0"/>
                  <a:ea typeface="Dotum" panose="020B0600000101010101" pitchFamily="34" charset="-127"/>
                </a:rPr>
                <a:t>x</a:t>
              </a:r>
              <a:r>
                <a:rPr kumimoji="1" lang="en-US" altLang="ko-KR" dirty="0">
                  <a:solidFill>
                    <a:schemeClr val="bg1"/>
                  </a:solidFill>
                  <a:latin typeface="Tw Cen MT" panose="020B0602020104020603" pitchFamily="34" charset="0"/>
                  <a:ea typeface="Dotum" panose="020B0600000101010101" pitchFamily="34" charset="-127"/>
                </a:rPr>
                <a:t>, </a:t>
              </a:r>
              <a:r>
                <a:rPr kumimoji="1" lang="en-US" altLang="ko-KR" i="1" dirty="0">
                  <a:solidFill>
                    <a:schemeClr val="bg1"/>
                  </a:solidFill>
                  <a:latin typeface="Tw Cen MT" panose="020B0602020104020603" pitchFamily="34" charset="0"/>
                  <a:ea typeface="Dotum" panose="020B0600000101010101" pitchFamily="34" charset="-127"/>
                </a:rPr>
                <a:t>y</a:t>
              </a:r>
              <a:r>
                <a:rPr kumimoji="1" lang="en-US" altLang="ko-KR" dirty="0">
                  <a:solidFill>
                    <a:schemeClr val="bg1"/>
                  </a:solidFill>
                  <a:latin typeface="Tw Cen MT" panose="020B0602020104020603" pitchFamily="34" charset="0"/>
                  <a:ea typeface="Dotum" panose="020B0600000101010101" pitchFamily="34" charset="-127"/>
                </a:rPr>
                <a:t>)</a:t>
              </a:r>
            </a:p>
            <a:p>
              <a:pPr algn="ctr" eaLnBrk="1" hangingPunct="1"/>
              <a:endParaRPr kumimoji="1" lang="en-US" altLang="ko-KR" sz="2000" dirty="0">
                <a:solidFill>
                  <a:schemeClr val="bg1"/>
                </a:solidFill>
                <a:ea typeface="Dotum" panose="020B0600000101010101" pitchFamily="34" charset="-127"/>
              </a:endParaRPr>
            </a:p>
            <a:p>
              <a:pPr algn="ctr" eaLnBrk="1" hangingPunct="1"/>
              <a:r>
                <a:rPr kumimoji="1" lang="en-US" altLang="ko-KR" sz="2000" dirty="0">
                  <a:solidFill>
                    <a:schemeClr val="bg1"/>
                  </a:solidFill>
                  <a:ea typeface="Dotum" panose="020B0600000101010101" pitchFamily="34" charset="-127"/>
                </a:rPr>
                <a:t>(Gray level)</a:t>
              </a:r>
              <a:endParaRPr kumimoji="1" lang="en-US" altLang="ko-KR" dirty="0">
                <a:solidFill>
                  <a:schemeClr val="bg1"/>
                </a:solidFill>
                <a:latin typeface="Tw Cen MT" panose="020B0602020104020603" pitchFamily="34" charset="0"/>
                <a:ea typeface="Dotum" panose="020B0600000101010101" pitchFamily="34" charset="-127"/>
              </a:endParaRPr>
            </a:p>
            <a:p>
              <a:pPr algn="ctr" eaLnBrk="1" latinLnBrk="1" hangingPunct="1"/>
              <a:endParaRPr kumimoji="1" lang="en-US" altLang="ko-KR" dirty="0">
                <a:latin typeface="Tw Cen MT" panose="020B0602020104020603" pitchFamily="34" charset="0"/>
                <a:cs typeface="HY얕은샘물M"/>
              </a:endParaRPr>
            </a:p>
          </p:txBody>
        </p:sp>
        <p:pic>
          <p:nvPicPr>
            <p:cNvPr id="1040" name="Picture 4">
              <a:extLst>
                <a:ext uri="{FF2B5EF4-FFF2-40B4-BE49-F238E27FC236}">
                  <a16:creationId xmlns:a16="http://schemas.microsoft.com/office/drawing/2014/main" id="{4F20497C-080D-80F2-4CF8-93C32757C8A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2362200"/>
              <a:ext cx="3352800" cy="2743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026" name="Object 2">
              <a:extLst>
                <a:ext uri="{FF2B5EF4-FFF2-40B4-BE49-F238E27FC236}">
                  <a16:creationId xmlns:a16="http://schemas.microsoft.com/office/drawing/2014/main" id="{351A77DA-328F-6A7F-B2E5-652C62F48B4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03021630"/>
                </p:ext>
              </p:extLst>
            </p:nvPr>
          </p:nvGraphicFramePr>
          <p:xfrm>
            <a:off x="3077367" y="5334001"/>
            <a:ext cx="5122862" cy="1325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410014" imgH="905020" progId="Equation.3">
                    <p:embed/>
                  </p:oleObj>
                </mc:Choice>
                <mc:Fallback>
                  <p:oleObj name="Equation" r:id="rId4" imgW="3410014" imgH="905020" progId="Equation.3">
                    <p:embed/>
                    <p:pic>
                      <p:nvPicPr>
                        <p:cNvPr id="1026" name="Object 2">
                          <a:extLst>
                            <a:ext uri="{FF2B5EF4-FFF2-40B4-BE49-F238E27FC236}">
                              <a16:creationId xmlns:a16="http://schemas.microsoft.com/office/drawing/2014/main" id="{351A77DA-328F-6A7F-B2E5-652C62F48B4F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7367" y="5334001"/>
                          <a:ext cx="5122862" cy="1325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1" name="Arc 18">
            <a:extLst>
              <a:ext uri="{FF2B5EF4-FFF2-40B4-BE49-F238E27FC236}">
                <a16:creationId xmlns:a16="http://schemas.microsoft.com/office/drawing/2014/main" id="{2472FBEA-FB02-F1D2-B966-482B1D412BFD}"/>
              </a:ext>
            </a:extLst>
          </p:cNvPr>
          <p:cNvSpPr>
            <a:spLocks/>
          </p:cNvSpPr>
          <p:nvPr/>
        </p:nvSpPr>
        <p:spPr bwMode="auto">
          <a:xfrm>
            <a:off x="5715000" y="3352800"/>
            <a:ext cx="2286000" cy="1028700"/>
          </a:xfrm>
          <a:custGeom>
            <a:avLst/>
            <a:gdLst>
              <a:gd name="T0" fmla="*/ 0 w 25049"/>
              <a:gd name="T1" fmla="*/ 2147483647 h 21600"/>
              <a:gd name="T2" fmla="*/ 2147483647 w 25049"/>
              <a:gd name="T3" fmla="*/ 2147483647 h 21600"/>
              <a:gd name="T4" fmla="*/ 2147483647 w 25049"/>
              <a:gd name="T5" fmla="*/ 2147483647 h 21600"/>
              <a:gd name="T6" fmla="*/ 0 60000 65536"/>
              <a:gd name="T7" fmla="*/ 0 60000 65536"/>
              <a:gd name="T8" fmla="*/ 0 60000 65536"/>
              <a:gd name="T9" fmla="*/ 0 w 25049"/>
              <a:gd name="T10" fmla="*/ 0 h 21600"/>
              <a:gd name="T11" fmla="*/ 25049 w 2504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049" h="21600" fill="none" extrusionOk="0">
                <a:moveTo>
                  <a:pt x="0" y="574"/>
                </a:moveTo>
                <a:cubicBezTo>
                  <a:pt x="1621" y="192"/>
                  <a:pt x="3282" y="-1"/>
                  <a:pt x="4948" y="0"/>
                </a:cubicBezTo>
                <a:cubicBezTo>
                  <a:pt x="13826" y="0"/>
                  <a:pt x="21800" y="5432"/>
                  <a:pt x="25049" y="13694"/>
                </a:cubicBezTo>
              </a:path>
              <a:path w="25049" h="21600" stroke="0" extrusionOk="0">
                <a:moveTo>
                  <a:pt x="0" y="574"/>
                </a:moveTo>
                <a:cubicBezTo>
                  <a:pt x="1621" y="192"/>
                  <a:pt x="3282" y="-1"/>
                  <a:pt x="4948" y="0"/>
                </a:cubicBezTo>
                <a:cubicBezTo>
                  <a:pt x="13826" y="0"/>
                  <a:pt x="21800" y="5432"/>
                  <a:pt x="25049" y="13694"/>
                </a:cubicBezTo>
                <a:lnTo>
                  <a:pt x="4948" y="21600"/>
                </a:lnTo>
                <a:lnTo>
                  <a:pt x="0" y="574"/>
                </a:lnTo>
                <a:close/>
              </a:path>
            </a:pathLst>
          </a:custGeom>
          <a:noFill/>
          <a:ln w="63500" cap="rnd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1ADF2-9AB0-927B-5114-4FDEE0DA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3F15C-825E-F6C2-F07F-34DA990E6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14066"/>
          </a:xfrm>
        </p:spPr>
        <p:txBody>
          <a:bodyPr numCol="2">
            <a:normAutofit fontScale="70000" lnSpcReduction="20000"/>
          </a:bodyPr>
          <a:lstStyle/>
          <a:p>
            <a:r>
              <a:rPr lang="en-IN" dirty="0"/>
              <a:t>Based on colours:</a:t>
            </a:r>
          </a:p>
          <a:p>
            <a:pPr lvl="1"/>
            <a:r>
              <a:rPr lang="en-IN" dirty="0"/>
              <a:t>Binary (Black and White)</a:t>
            </a:r>
          </a:p>
          <a:p>
            <a:pPr lvl="1"/>
            <a:r>
              <a:rPr lang="en-IN" dirty="0"/>
              <a:t>Grayscale (N Shades of Gray)</a:t>
            </a:r>
          </a:p>
          <a:p>
            <a:pPr lvl="1"/>
            <a:r>
              <a:rPr lang="en-IN" dirty="0"/>
              <a:t>Color (RGB, CMYK, HSV, HSI, False-Color, Hyperspectral, etc.)</a:t>
            </a:r>
          </a:p>
          <a:p>
            <a:r>
              <a:rPr lang="en-IN" dirty="0"/>
              <a:t>Based on image rendering:</a:t>
            </a:r>
          </a:p>
          <a:p>
            <a:pPr lvl="1"/>
            <a:r>
              <a:rPr lang="en-IN" dirty="0"/>
              <a:t>Raster Image (pixel formation)</a:t>
            </a:r>
          </a:p>
          <a:p>
            <a:pPr lvl="1"/>
            <a:r>
              <a:rPr lang="en-IN" dirty="0"/>
              <a:t>Vector Image (mathematical shape rendering)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/>
          </a:p>
          <a:p>
            <a:pPr lvl="1"/>
            <a:endParaRPr lang="en-IN" dirty="0"/>
          </a:p>
          <a:p>
            <a:r>
              <a:rPr lang="en-IN" dirty="0"/>
              <a:t>Formats:</a:t>
            </a:r>
          </a:p>
          <a:p>
            <a:pPr lvl="1"/>
            <a:r>
              <a:rPr lang="en-IN" dirty="0"/>
              <a:t>Tagged Image File Format (TIFF)</a:t>
            </a:r>
          </a:p>
          <a:p>
            <a:pPr lvl="1"/>
            <a:r>
              <a:rPr lang="en-IN" dirty="0"/>
              <a:t>Bit Map (BMP)</a:t>
            </a:r>
          </a:p>
          <a:p>
            <a:pPr lvl="1"/>
            <a:r>
              <a:rPr lang="en-IN" dirty="0"/>
              <a:t>Joint Photographic Experts Group (JPG/JPEG)</a:t>
            </a:r>
          </a:p>
          <a:p>
            <a:pPr lvl="1"/>
            <a:r>
              <a:rPr lang="en-IN" dirty="0"/>
              <a:t>Portable Network Graphics (PNG)</a:t>
            </a:r>
          </a:p>
          <a:p>
            <a:pPr lvl="1"/>
            <a:r>
              <a:rPr lang="en-IN" dirty="0"/>
              <a:t>Graphics Interchange Format (GIF)</a:t>
            </a:r>
          </a:p>
          <a:p>
            <a:pPr lvl="1"/>
            <a:r>
              <a:rPr lang="en-IN" dirty="0"/>
              <a:t>Photoshop Document (PSD)</a:t>
            </a:r>
          </a:p>
          <a:p>
            <a:pPr lvl="1"/>
            <a:r>
              <a:rPr lang="en-IN" dirty="0"/>
              <a:t>Portable Document Format (PDF)</a:t>
            </a:r>
          </a:p>
          <a:p>
            <a:pPr lvl="1"/>
            <a:r>
              <a:rPr lang="en-IN" dirty="0"/>
              <a:t>Encapsulated PostScript (EPS)</a:t>
            </a:r>
          </a:p>
          <a:p>
            <a:pPr lvl="1"/>
            <a:r>
              <a:rPr lang="en-IN" dirty="0"/>
              <a:t>Adobe Illustrator Document (AI)</a:t>
            </a:r>
          </a:p>
          <a:p>
            <a:pPr lvl="1"/>
            <a:r>
              <a:rPr lang="en-IN" dirty="0"/>
              <a:t>Scalable Vector Graphics (SVG)</a:t>
            </a:r>
          </a:p>
          <a:p>
            <a:pPr lvl="1"/>
            <a:r>
              <a:rPr lang="en-IN" dirty="0"/>
              <a:t>RAW files</a:t>
            </a:r>
          </a:p>
          <a:p>
            <a:pPr lvl="1"/>
            <a:r>
              <a:rPr lang="en-IN" dirty="0"/>
              <a:t>Web Picture Format (WEBP)</a:t>
            </a:r>
          </a:p>
          <a:p>
            <a:pPr lvl="1"/>
            <a:r>
              <a:rPr lang="en-IN" dirty="0"/>
              <a:t>Microsoft Icon (ICO)</a:t>
            </a:r>
          </a:p>
        </p:txBody>
      </p:sp>
    </p:spTree>
    <p:extLst>
      <p:ext uri="{BB962C8B-B14F-4D97-AF65-F5344CB8AC3E}">
        <p14:creationId xmlns:p14="http://schemas.microsoft.com/office/powerpoint/2010/main" val="2124233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00BA-CB23-351F-313E-2F21E909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Videos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12654-C630-53C6-A08B-905BBEA67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Sequence of individual frames/images with semantic relation/link over time</a:t>
            </a:r>
          </a:p>
          <a:p>
            <a:r>
              <a:rPr lang="en-IN" dirty="0"/>
              <a:t>3D signal comprising collection of images linked over time</a:t>
            </a:r>
          </a:p>
          <a:p>
            <a:r>
              <a:rPr lang="en-IN" dirty="0"/>
              <a:t>Sense of motion of objects in image</a:t>
            </a:r>
          </a:p>
          <a:p>
            <a:r>
              <a:rPr lang="en-IN" dirty="0"/>
              <a:t>Function f(x, y, t) where t is the time dimension</a:t>
            </a:r>
          </a:p>
          <a:p>
            <a:r>
              <a:rPr lang="en-IN" dirty="0"/>
              <a:t>Frame rate: No. of frames accessed / transmitted / “played” per second</a:t>
            </a:r>
          </a:p>
        </p:txBody>
      </p:sp>
    </p:spTree>
    <p:extLst>
      <p:ext uri="{BB962C8B-B14F-4D97-AF65-F5344CB8AC3E}">
        <p14:creationId xmlns:p14="http://schemas.microsoft.com/office/powerpoint/2010/main" val="2544120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98B0C-6F92-52EC-E8C8-193D5EC7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Frame Rate Difference in Videos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FD0A99D-54C9-5B0B-0072-EBCA42DA7C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929377"/>
            <a:ext cx="4878387" cy="2181934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274ABCA-5486-AFB1-0C22-B12756779D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43328"/>
            <a:ext cx="4875213" cy="2354031"/>
          </a:xfrm>
        </p:spPr>
      </p:pic>
    </p:spTree>
    <p:extLst>
      <p:ext uri="{BB962C8B-B14F-4D97-AF65-F5344CB8AC3E}">
        <p14:creationId xmlns:p14="http://schemas.microsoft.com/office/powerpoint/2010/main" val="3469859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8362B6-65F4-6C38-22DB-DC03D7FDD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Domains of Visual Media Analysis and Computing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9FFB54-0F78-D357-2F56-7D036F8EA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Image and Video Processing</a:t>
            </a:r>
          </a:p>
          <a:p>
            <a:endParaRPr lang="en-IN" dirty="0"/>
          </a:p>
          <a:p>
            <a:r>
              <a:rPr lang="en-IN" dirty="0"/>
              <a:t>Computer Vision</a:t>
            </a:r>
          </a:p>
          <a:p>
            <a:endParaRPr lang="en-IN" dirty="0"/>
          </a:p>
          <a:p>
            <a:r>
              <a:rPr lang="en-IN" dirty="0"/>
              <a:t>Computer Graphics</a:t>
            </a:r>
          </a:p>
          <a:p>
            <a:endParaRPr lang="en-IN" dirty="0"/>
          </a:p>
          <a:p>
            <a:r>
              <a:rPr lang="en-IN" dirty="0"/>
              <a:t>Pattern Recognition (by Artificial Intelligence)</a:t>
            </a:r>
          </a:p>
        </p:txBody>
      </p:sp>
    </p:spTree>
    <p:extLst>
      <p:ext uri="{BB962C8B-B14F-4D97-AF65-F5344CB8AC3E}">
        <p14:creationId xmlns:p14="http://schemas.microsoft.com/office/powerpoint/2010/main" val="1996849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00A33-7358-3110-A363-4350A674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Difference of domains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A79902F-5A06-2197-30D8-C38A9743F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818" y="1811958"/>
            <a:ext cx="6692364" cy="4193687"/>
          </a:xfrm>
        </p:spPr>
      </p:pic>
    </p:spTree>
    <p:extLst>
      <p:ext uri="{BB962C8B-B14F-4D97-AF65-F5344CB8AC3E}">
        <p14:creationId xmlns:p14="http://schemas.microsoft.com/office/powerpoint/2010/main" val="3768774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144</TotalTime>
  <Words>660</Words>
  <Application>Microsoft Office PowerPoint</Application>
  <PresentationFormat>Widescreen</PresentationFormat>
  <Paragraphs>157</Paragraphs>
  <Slides>29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Tw Cen MT</vt:lpstr>
      <vt:lpstr>Circuit</vt:lpstr>
      <vt:lpstr>Equation</vt:lpstr>
      <vt:lpstr>Introduction to Image Processing and Computer Vision</vt:lpstr>
      <vt:lpstr>Basics of Visual Media</vt:lpstr>
      <vt:lpstr>Images</vt:lpstr>
      <vt:lpstr>A Digital Image</vt:lpstr>
      <vt:lpstr>Types of Images</vt:lpstr>
      <vt:lpstr>Videos</vt:lpstr>
      <vt:lpstr>Frame Rate Difference in Videos</vt:lpstr>
      <vt:lpstr>Domains of Visual Media Analysis and Computing</vt:lpstr>
      <vt:lpstr>Difference of domains</vt:lpstr>
      <vt:lpstr>Image Processing</vt:lpstr>
      <vt:lpstr>Concepts</vt:lpstr>
      <vt:lpstr>Tools/methods</vt:lpstr>
      <vt:lpstr>Applications</vt:lpstr>
      <vt:lpstr>Applications</vt:lpstr>
      <vt:lpstr>Noise Removal</vt:lpstr>
      <vt:lpstr>Image Correction</vt:lpstr>
      <vt:lpstr>Image Inpainting</vt:lpstr>
      <vt:lpstr>Image Fusion</vt:lpstr>
      <vt:lpstr>Image Stitching</vt:lpstr>
      <vt:lpstr>Computer Vision</vt:lpstr>
      <vt:lpstr>Concepts</vt:lpstr>
      <vt:lpstr>Techniques</vt:lpstr>
      <vt:lpstr>Applications</vt:lpstr>
      <vt:lpstr>Medical Image Analysis</vt:lpstr>
      <vt:lpstr>Transportation and Traffic</vt:lpstr>
      <vt:lpstr>Manufacturing</vt:lpstr>
      <vt:lpstr>Agriculture</vt:lpstr>
      <vt:lpstr>Security Surveillance</vt:lpstr>
      <vt:lpstr>Military Surveillance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Image Processing and Computer Vision</dc:title>
  <dc:creator>Sarthak Padhi</dc:creator>
  <cp:lastModifiedBy>Sarthak Padhi</cp:lastModifiedBy>
  <cp:revision>11</cp:revision>
  <dcterms:created xsi:type="dcterms:W3CDTF">2024-01-06T06:04:49Z</dcterms:created>
  <dcterms:modified xsi:type="dcterms:W3CDTF">2024-01-08T09:01:13Z</dcterms:modified>
</cp:coreProperties>
</file>