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97" r:id="rId7"/>
    <p:sldId id="268" r:id="rId8"/>
    <p:sldId id="271" r:id="rId9"/>
    <p:sldId id="272" r:id="rId10"/>
    <p:sldId id="279" r:id="rId11"/>
    <p:sldId id="273" r:id="rId12"/>
    <p:sldId id="298" r:id="rId13"/>
    <p:sldId id="274" r:id="rId14"/>
    <p:sldId id="276" r:id="rId15"/>
    <p:sldId id="277" r:id="rId16"/>
    <p:sldId id="299" r:id="rId17"/>
    <p:sldId id="278" r:id="rId18"/>
    <p:sldId id="259" r:id="rId19"/>
    <p:sldId id="260" r:id="rId20"/>
    <p:sldId id="303" r:id="rId21"/>
    <p:sldId id="284" r:id="rId22"/>
    <p:sldId id="287" r:id="rId23"/>
    <p:sldId id="300" r:id="rId24"/>
    <p:sldId id="304" r:id="rId25"/>
    <p:sldId id="305" r:id="rId26"/>
    <p:sldId id="301" r:id="rId27"/>
    <p:sldId id="306" r:id="rId28"/>
    <p:sldId id="307" r:id="rId29"/>
    <p:sldId id="286" r:id="rId30"/>
    <p:sldId id="308" r:id="rId31"/>
    <p:sldId id="261" r:id="rId32"/>
    <p:sldId id="309" r:id="rId33"/>
    <p:sldId id="264" r:id="rId34"/>
    <p:sldId id="310" r:id="rId35"/>
    <p:sldId id="293" r:id="rId36"/>
    <p:sldId id="311" r:id="rId37"/>
    <p:sldId id="295" r:id="rId38"/>
    <p:sldId id="312" r:id="rId39"/>
    <p:sldId id="313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A7355-9104-4124-9B4D-44A8160B0481}">
          <p14:sldIdLst>
            <p14:sldId id="256"/>
          </p14:sldIdLst>
        </p14:section>
        <p14:section name="Geometric Primitives and Transformation" id="{ABD1118F-BEDC-42AB-895D-FD63490ECD32}">
          <p14:sldIdLst>
            <p14:sldId id="257"/>
            <p14:sldId id="258"/>
            <p14:sldId id="269"/>
            <p14:sldId id="270"/>
            <p14:sldId id="297"/>
            <p14:sldId id="268"/>
            <p14:sldId id="271"/>
            <p14:sldId id="272"/>
            <p14:sldId id="279"/>
            <p14:sldId id="273"/>
            <p14:sldId id="298"/>
            <p14:sldId id="274"/>
            <p14:sldId id="276"/>
            <p14:sldId id="277"/>
            <p14:sldId id="299"/>
            <p14:sldId id="278"/>
          </p14:sldIdLst>
        </p14:section>
        <p14:section name="Photometric Image Formation" id="{FB263510-D410-4560-BDEB-6734996A3201}">
          <p14:sldIdLst>
            <p14:sldId id="259"/>
            <p14:sldId id="260"/>
            <p14:sldId id="303"/>
            <p14:sldId id="284"/>
            <p14:sldId id="287"/>
            <p14:sldId id="300"/>
            <p14:sldId id="304"/>
            <p14:sldId id="305"/>
            <p14:sldId id="301"/>
            <p14:sldId id="306"/>
            <p14:sldId id="307"/>
            <p14:sldId id="286"/>
            <p14:sldId id="308"/>
          </p14:sldIdLst>
        </p14:section>
        <p14:section name="Principle of Digital Camera" id="{694D844F-C50B-4B20-901D-096E469B3656}">
          <p14:sldIdLst>
            <p14:sldId id="261"/>
            <p14:sldId id="309"/>
            <p14:sldId id="264"/>
            <p14:sldId id="310"/>
            <p14:sldId id="293"/>
            <p14:sldId id="311"/>
            <p14:sldId id="295"/>
            <p14:sldId id="312"/>
            <p14:sldId id="313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Image 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Geometric Primitives and Transformation, </a:t>
            </a:r>
            <a:r>
              <a:rPr lang="en-US" dirty="0"/>
              <a:t>Photometric Image Formation, Principle of Digital Camera</a:t>
            </a:r>
            <a:endParaRPr lang="en-IN" dirty="0"/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4634-4E37-88A6-3653-CB2EB0F1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2D Euclidean Transform (Rotation + Translation)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5D15E-B55F-70A8-A4E0-76F7E0CB7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215" y="2346438"/>
            <a:ext cx="1257475" cy="371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6EF47-E0A4-F7DA-5C37-9FD4B145E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97" y="3198825"/>
            <a:ext cx="492511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BB87-36F1-534F-24F9-F90F0AC1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Scaling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88340-193B-8F68-FA6B-6A95983A9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17" y="4467585"/>
            <a:ext cx="7811590" cy="1771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FD5A4-A180-472C-987A-8BD0E665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93" y="2097088"/>
            <a:ext cx="475363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9074-F3C3-97DD-321C-838932D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Similarity Transform (scaled rotation)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C64C-6C86-1666-042C-8A8220E3F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52" y="2765643"/>
            <a:ext cx="7114496" cy="1680306"/>
          </a:xfrm>
        </p:spPr>
      </p:pic>
    </p:spTree>
    <p:extLst>
      <p:ext uri="{BB962C8B-B14F-4D97-AF65-F5344CB8AC3E}">
        <p14:creationId xmlns:p14="http://schemas.microsoft.com/office/powerpoint/2010/main" val="402431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DCC-0F3B-382C-19F9-48F8BA1B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Reflection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ACFAA-7875-22DF-02BC-4117AD4C5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1" y="2249488"/>
            <a:ext cx="5879083" cy="3541712"/>
          </a:xfrm>
        </p:spPr>
      </p:pic>
    </p:spTree>
    <p:extLst>
      <p:ext uri="{BB962C8B-B14F-4D97-AF65-F5344CB8AC3E}">
        <p14:creationId xmlns:p14="http://schemas.microsoft.com/office/powerpoint/2010/main" val="237950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8808-A66E-EF63-4F88-C2296B7D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Affine 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287F8-7EEE-3735-1196-CF8EBCB5C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41" y="3687833"/>
            <a:ext cx="3705742" cy="1209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FA288-DAED-52BD-12A5-DD7FAE400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02" y="2827220"/>
            <a:ext cx="641122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3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7DF2-102C-3764-3B10-0149BD88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2D Projective / Perspective Transformation (Homography)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3D961-FD1B-EFCD-B9BD-4498DBF17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64" y="2168807"/>
            <a:ext cx="1764496" cy="8822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D8DEA-09CA-65B5-7DA3-AC479648C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21" y="3429000"/>
            <a:ext cx="7397958" cy="11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C956-8BFB-BEEC-E063-540DF0E4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2D transformations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E2E7F-7999-A47F-5D30-2B1D9CD1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84" y="2097088"/>
            <a:ext cx="7150055" cy="3844503"/>
          </a:xfrm>
        </p:spPr>
      </p:pic>
    </p:spTree>
    <p:extLst>
      <p:ext uri="{BB962C8B-B14F-4D97-AF65-F5344CB8AC3E}">
        <p14:creationId xmlns:p14="http://schemas.microsoft.com/office/powerpoint/2010/main" val="172718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116D-A62E-16C4-5C96-4B6499C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3D Geometric Transformations </a:t>
            </a:r>
            <a:br>
              <a:rPr lang="en-IN" dirty="0"/>
            </a:br>
            <a:r>
              <a:rPr lang="en-IN" dirty="0"/>
              <a:t>(similar to 2D transformations)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C344-A815-EA2C-9B4E-69E9AE92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519082"/>
            <a:ext cx="9905999" cy="2510118"/>
          </a:xfrm>
        </p:spPr>
        <p:txBody>
          <a:bodyPr numCol="2">
            <a:normAutofit/>
          </a:bodyPr>
          <a:lstStyle/>
          <a:p>
            <a:r>
              <a:rPr lang="en-IN" dirty="0"/>
              <a:t>Rotation + Translation (Euclidean transform)</a:t>
            </a:r>
          </a:p>
          <a:p>
            <a:pPr lvl="1"/>
            <a:r>
              <a:rPr lang="en-IN" dirty="0"/>
              <a:t>Translation</a:t>
            </a:r>
          </a:p>
          <a:p>
            <a:pPr lvl="1"/>
            <a:r>
              <a:rPr lang="en-IN" dirty="0"/>
              <a:t>Rotation</a:t>
            </a:r>
          </a:p>
          <a:p>
            <a:pPr lvl="1"/>
            <a:r>
              <a:rPr lang="en-IN" dirty="0"/>
              <a:t>Combination</a:t>
            </a:r>
          </a:p>
          <a:p>
            <a:r>
              <a:rPr lang="en-IN" dirty="0"/>
              <a:t>Scaled Rotation (similarity transform)</a:t>
            </a:r>
          </a:p>
          <a:p>
            <a:r>
              <a:rPr lang="en-IN" dirty="0"/>
              <a:t>Affine Transformation</a:t>
            </a:r>
          </a:p>
          <a:p>
            <a:r>
              <a:rPr lang="en-IN" dirty="0"/>
              <a:t>Projective Transformation (Homography)</a:t>
            </a:r>
          </a:p>
        </p:txBody>
      </p:sp>
    </p:spTree>
    <p:extLst>
      <p:ext uri="{BB962C8B-B14F-4D97-AF65-F5344CB8AC3E}">
        <p14:creationId xmlns:p14="http://schemas.microsoft.com/office/powerpoint/2010/main" val="231400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9569-E087-05C4-7598-0498FCC8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Photometric Image 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1F2F0-097E-6B5B-5E9A-DD30809F9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0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FD9C-5BC9-6C76-E13D-61BD1F0F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Image – 2D function of coordinates (x, y) as:</a:t>
            </a:r>
          </a:p>
          <a:p>
            <a:pPr lvl="1"/>
            <a:r>
              <a:rPr lang="en-IN" dirty="0"/>
              <a:t>f(x, y) = I(x, y) * R(x, y)</a:t>
            </a:r>
          </a:p>
          <a:p>
            <a:pPr lvl="1"/>
            <a:r>
              <a:rPr lang="en-IN" dirty="0"/>
              <a:t>I(x, y) = intensity of light incident on the pixel surface</a:t>
            </a:r>
          </a:p>
          <a:p>
            <a:pPr lvl="1"/>
            <a:r>
              <a:rPr lang="en-IN" dirty="0"/>
              <a:t>R(x, y) = reflectivity of pixel surface</a:t>
            </a:r>
          </a:p>
          <a:p>
            <a:r>
              <a:rPr lang="en-IN" dirty="0"/>
              <a:t>Real 2D images are generated when light reflecting from various surfaces is captured by sensors</a:t>
            </a:r>
          </a:p>
          <a:p>
            <a:pPr lvl="1"/>
            <a:r>
              <a:rPr lang="en-IN" dirty="0"/>
              <a:t>Note: Computer graphics deals with mathematically modeled generation of synthetic images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784ADF-B446-43BF-5757-105C6261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Lighting and Reflectance</a:t>
            </a:r>
          </a:p>
        </p:txBody>
      </p:sp>
    </p:spTree>
    <p:extLst>
      <p:ext uri="{BB962C8B-B14F-4D97-AF65-F5344CB8AC3E}">
        <p14:creationId xmlns:p14="http://schemas.microsoft.com/office/powerpoint/2010/main" val="190080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C1EE-978B-30AE-5FE8-829C7111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Primitives and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94BD1-3D8C-DFB8-876F-18707C2BC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11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4DFC-F4F1-AA0B-BC40-08BE3BDF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Lighting and Reflectance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CAF0-6C00-F833-F652-0B329766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Lighting: required to show realistic effect of 3D objects in a 2D image</a:t>
            </a:r>
          </a:p>
          <a:p>
            <a:r>
              <a:rPr lang="en-IN" dirty="0"/>
              <a:t>Simply color-filling the surfaces gives a flat shading and no realism or 3D effect/information</a:t>
            </a:r>
          </a:p>
          <a:p>
            <a:r>
              <a:rPr lang="en-IN" dirty="0"/>
              <a:t>Reflected light scattered from object surface depends on:</a:t>
            </a:r>
          </a:p>
          <a:p>
            <a:pPr lvl="1"/>
            <a:r>
              <a:rPr lang="en-IN" dirty="0"/>
              <a:t>reflecting surface</a:t>
            </a:r>
          </a:p>
          <a:p>
            <a:pPr lvl="1"/>
            <a:r>
              <a:rPr lang="en-IN" dirty="0"/>
              <a:t>incident light</a:t>
            </a:r>
          </a:p>
        </p:txBody>
      </p:sp>
    </p:spTree>
    <p:extLst>
      <p:ext uri="{BB962C8B-B14F-4D97-AF65-F5344CB8AC3E}">
        <p14:creationId xmlns:p14="http://schemas.microsoft.com/office/powerpoint/2010/main" val="320235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BF27-FAEA-6393-8106-8E28F2E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3A05-50E3-5321-BE0C-0B37A562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 Source:</a:t>
            </a:r>
          </a:p>
          <a:p>
            <a:pPr lvl="1"/>
            <a:r>
              <a:rPr lang="en-IN" dirty="0"/>
              <a:t>Originate at single source in space, potentially at infinity w.r.t. object surface</a:t>
            </a:r>
          </a:p>
          <a:p>
            <a:pPr lvl="1"/>
            <a:r>
              <a:rPr lang="en-IN" dirty="0"/>
              <a:t>Intensity + Color spectrum</a:t>
            </a:r>
          </a:p>
          <a:p>
            <a:pPr lvl="1"/>
            <a:r>
              <a:rPr lang="en-IN" dirty="0"/>
              <a:t>E.g. Small light bulb, Sun</a:t>
            </a:r>
          </a:p>
          <a:p>
            <a:r>
              <a:rPr lang="en-IN" dirty="0"/>
              <a:t>Area Source:</a:t>
            </a:r>
          </a:p>
          <a:p>
            <a:pPr lvl="1"/>
            <a:r>
              <a:rPr lang="en-IN" dirty="0"/>
              <a:t>Planar source at finite distance</a:t>
            </a:r>
          </a:p>
          <a:p>
            <a:pPr lvl="1"/>
            <a:r>
              <a:rPr lang="en-IN" dirty="0"/>
              <a:t>E.g. Fluorescent ceiling lamp, LED panel</a:t>
            </a:r>
          </a:p>
        </p:txBody>
      </p:sp>
    </p:spTree>
    <p:extLst>
      <p:ext uri="{BB962C8B-B14F-4D97-AF65-F5344CB8AC3E}">
        <p14:creationId xmlns:p14="http://schemas.microsoft.com/office/powerpoint/2010/main" val="95264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BF3D-DB1E-103F-D228-BE5E2771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Bi-directional Reflectance Distribution Function (BRDF)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79915-F3B3-9372-1B0D-FF217E765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18" y="2009188"/>
            <a:ext cx="2991267" cy="695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DDDD7-DC56-A709-7D53-0E988FED7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64" y="4095280"/>
            <a:ext cx="8392696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F1E23-579D-4203-763E-A58D6EB2D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16" y="2943320"/>
            <a:ext cx="907859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800-D461-9500-ECD7-615DAEF3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Illumination/Reflection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B879-C498-1618-3159-AEAAD08C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Diffuse Illumination/Reflection</a:t>
            </a:r>
          </a:p>
          <a:p>
            <a:pPr lvl="1"/>
            <a:r>
              <a:rPr lang="en-IN" dirty="0"/>
              <a:t>Comes from one direction; scattered in all directions</a:t>
            </a:r>
          </a:p>
          <a:p>
            <a:r>
              <a:rPr lang="en-IN" dirty="0"/>
              <a:t>Specular Illumination/Reflection</a:t>
            </a:r>
          </a:p>
          <a:p>
            <a:pPr lvl="1"/>
            <a:r>
              <a:rPr lang="en-IN" dirty="0"/>
              <a:t>Comes from one direction; scattered in a preferred direction</a:t>
            </a:r>
          </a:p>
          <a:p>
            <a:r>
              <a:rPr lang="en-IN" dirty="0"/>
              <a:t>Ambient Illumination/Reflection</a:t>
            </a:r>
          </a:p>
          <a:p>
            <a:pPr lvl="1"/>
            <a:r>
              <a:rPr lang="en-IN" dirty="0"/>
              <a:t>Comes from all directions; scattered in all directions</a:t>
            </a:r>
          </a:p>
        </p:txBody>
      </p:sp>
    </p:spTree>
    <p:extLst>
      <p:ext uri="{BB962C8B-B14F-4D97-AF65-F5344CB8AC3E}">
        <p14:creationId xmlns:p14="http://schemas.microsoft.com/office/powerpoint/2010/main" val="20217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8E54-3F5C-FB93-1DB0-320D724E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Illumination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314CC-839E-C7EA-D0F2-BBD79E8DE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683034"/>
            <a:ext cx="9906000" cy="2674619"/>
          </a:xfrm>
        </p:spPr>
      </p:pic>
    </p:spTree>
    <p:extLst>
      <p:ext uri="{BB962C8B-B14F-4D97-AF65-F5344CB8AC3E}">
        <p14:creationId xmlns:p14="http://schemas.microsoft.com/office/powerpoint/2010/main" val="141083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1F29-6190-04E4-7717-9468A948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09601"/>
            <a:ext cx="2932236" cy="1639884"/>
          </a:xfrm>
        </p:spPr>
        <p:txBody>
          <a:bodyPr/>
          <a:lstStyle/>
          <a:p>
            <a:r>
              <a:rPr lang="en-IN" dirty="0"/>
              <a:t>Illumination of an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75C8DB-E176-53CE-B0DE-8D9230664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2" y="1019215"/>
            <a:ext cx="6966352" cy="5122126"/>
          </a:xfrm>
        </p:spPr>
      </p:pic>
    </p:spTree>
    <p:extLst>
      <p:ext uri="{BB962C8B-B14F-4D97-AF65-F5344CB8AC3E}">
        <p14:creationId xmlns:p14="http://schemas.microsoft.com/office/powerpoint/2010/main" val="20125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D423-E004-67DB-8D9A-7D9C7D7D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Surface Rendering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7627-39A5-8B4C-068D-8A836284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Constant Intensity (Flat) Rendering</a:t>
            </a:r>
          </a:p>
          <a:p>
            <a:endParaRPr lang="en-IN" dirty="0"/>
          </a:p>
          <a:p>
            <a:r>
              <a:rPr lang="en-IN" dirty="0"/>
              <a:t>Gourard Rendering</a:t>
            </a:r>
          </a:p>
          <a:p>
            <a:endParaRPr lang="en-IN" dirty="0"/>
          </a:p>
          <a:p>
            <a:r>
              <a:rPr lang="en-IN" dirty="0"/>
              <a:t>Phong Shading</a:t>
            </a:r>
          </a:p>
        </p:txBody>
      </p:sp>
    </p:spTree>
    <p:extLst>
      <p:ext uri="{BB962C8B-B14F-4D97-AF65-F5344CB8AC3E}">
        <p14:creationId xmlns:p14="http://schemas.microsoft.com/office/powerpoint/2010/main" val="3753151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4E43-AF69-4AD7-FFCD-28FBA7DB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Surface rendering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561DF-1DA8-094E-CD4A-5DE60A13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28" y="2249488"/>
            <a:ext cx="7544769" cy="3541712"/>
          </a:xfrm>
        </p:spPr>
      </p:pic>
    </p:spTree>
    <p:extLst>
      <p:ext uri="{BB962C8B-B14F-4D97-AF65-F5344CB8AC3E}">
        <p14:creationId xmlns:p14="http://schemas.microsoft.com/office/powerpoint/2010/main" val="572836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8C17-CD46-D565-123D-ED834B0C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6" y="609601"/>
            <a:ext cx="2322636" cy="1639884"/>
          </a:xfrm>
        </p:spPr>
        <p:txBody>
          <a:bodyPr/>
          <a:lstStyle/>
          <a:p>
            <a:r>
              <a:rPr lang="en-IN" dirty="0"/>
              <a:t>Surface Rendering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4C346-0AEF-093A-F33C-07F913F5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42" y="731978"/>
            <a:ext cx="7575952" cy="5166820"/>
          </a:xfrm>
        </p:spPr>
      </p:pic>
    </p:spTree>
    <p:extLst>
      <p:ext uri="{BB962C8B-B14F-4D97-AF65-F5344CB8AC3E}">
        <p14:creationId xmlns:p14="http://schemas.microsoft.com/office/powerpoint/2010/main" val="195546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8C61-149D-3A81-2714-29CE1B2A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Illumination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D24FC-F437-0D08-16A0-E2BA6A9C3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162399"/>
              </p:ext>
            </p:extLst>
          </p:nvPr>
        </p:nvGraphicFramePr>
        <p:xfrm>
          <a:off x="1141413" y="2249488"/>
          <a:ext cx="9906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39021171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2144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Ray Tracing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Radiosity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5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Associate a light ray with each pixel in the camera image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 the intersection with the nearest surface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Shading equation used to find out ‘primary illumination contribution’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Alternative: shadow map/buffer (render the scene from the light source perspective, then render pixel depths as per the map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Great specular lighting; approximated diffuse lighting; view-dependent illumination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Associate illumination values with rectangular surface areas in the scene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Form factor computer (depends on orientation and surface reflectance)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 not consider ‘near field effects’ like darkening inside corners and scratches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Simulate the many reflections of light around a scene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Softer natural shadows and reflections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Great diffuse lighting; specular lighting ignored; view-dependent illumination of mostly enclosed areas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4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05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F433-184E-006F-F7F1-8C253B8C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4C2E-27CF-5A32-D435-702AB8F1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38301"/>
          </a:xfrm>
        </p:spPr>
        <p:txBody>
          <a:bodyPr numCol="2">
            <a:normAutofit/>
          </a:bodyPr>
          <a:lstStyle/>
          <a:p>
            <a:r>
              <a:rPr lang="en-IN" dirty="0"/>
              <a:t>2D concepts of Image</a:t>
            </a:r>
          </a:p>
          <a:p>
            <a:pPr lvl="1"/>
            <a:r>
              <a:rPr lang="en-IN" dirty="0"/>
              <a:t>Points/Pixels</a:t>
            </a:r>
          </a:p>
          <a:p>
            <a:pPr lvl="1"/>
            <a:r>
              <a:rPr lang="en-IN" dirty="0"/>
              <a:t>Lines</a:t>
            </a:r>
          </a:p>
          <a:p>
            <a:pPr lvl="1"/>
            <a:r>
              <a:rPr lang="en-IN" dirty="0"/>
              <a:t>Conics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3D concepts of Image</a:t>
            </a:r>
          </a:p>
          <a:p>
            <a:pPr lvl="1"/>
            <a:r>
              <a:rPr lang="en-IN" dirty="0"/>
              <a:t>Points</a:t>
            </a:r>
          </a:p>
          <a:p>
            <a:pPr lvl="1"/>
            <a:r>
              <a:rPr lang="en-IN" dirty="0"/>
              <a:t>Lines</a:t>
            </a:r>
          </a:p>
          <a:p>
            <a:pPr lvl="1"/>
            <a:r>
              <a:rPr lang="en-IN" dirty="0"/>
              <a:t>Planes</a:t>
            </a:r>
          </a:p>
          <a:p>
            <a:pPr lvl="1"/>
            <a:r>
              <a:rPr lang="en-IN" dirty="0"/>
              <a:t>Quadrics</a:t>
            </a:r>
          </a:p>
        </p:txBody>
      </p:sp>
    </p:spTree>
    <p:extLst>
      <p:ext uri="{BB962C8B-B14F-4D97-AF65-F5344CB8AC3E}">
        <p14:creationId xmlns:p14="http://schemas.microsoft.com/office/powerpoint/2010/main" val="1012881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21A7-7C5E-9C2B-B3DC-515AD275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Ray Tracing vs Radiosity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BA6BA-4614-F772-41FC-C0B6D1962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8" y="2160495"/>
            <a:ext cx="6975008" cy="3487504"/>
          </a:xfrm>
        </p:spPr>
      </p:pic>
    </p:spTree>
    <p:extLst>
      <p:ext uri="{BB962C8B-B14F-4D97-AF65-F5344CB8AC3E}">
        <p14:creationId xmlns:p14="http://schemas.microsoft.com/office/powerpoint/2010/main" val="241212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1C63-C141-D3AD-021B-3031402D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 of Digital Camera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9222-1F1B-90F0-2E57-DBFEEBDFF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58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0B33-E07B-04A7-A44A-7E6FB9A7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Acquisition via Digital Camera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5BA383-A269-51EE-E73D-8C9AA07EB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95" y="2057458"/>
            <a:ext cx="5553900" cy="27430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FD846-5668-B852-C29D-407FE572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entering through the lens strikes an image sensor.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signal output by the image sensor is processed within the camera to create image data, which is stored on the memory card.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image can be simultaneously viewed on the picture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02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Image Acquisition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173C0-ECBF-DD9E-8396-B7A22EE07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07" y="2097088"/>
            <a:ext cx="6285609" cy="3833961"/>
          </a:xfrm>
        </p:spPr>
      </p:pic>
    </p:spTree>
    <p:extLst>
      <p:ext uri="{BB962C8B-B14F-4D97-AF65-F5344CB8AC3E}">
        <p14:creationId xmlns:p14="http://schemas.microsoft.com/office/powerpoint/2010/main" val="3220296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0856-9BE0-2FCC-7819-028F7FE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CCD vs CMOS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FB9231-004A-8CD2-1D15-FDADF9502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017819"/>
              </p:ext>
            </p:extLst>
          </p:nvPr>
        </p:nvGraphicFramePr>
        <p:xfrm>
          <a:off x="1141413" y="2249488"/>
          <a:ext cx="99060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152">
                  <a:extLst>
                    <a:ext uri="{9D8B030D-6E8A-4147-A177-3AD203B41FA5}">
                      <a16:colId xmlns:a16="http://schemas.microsoft.com/office/drawing/2014/main" val="1927827158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886367239"/>
                    </a:ext>
                  </a:extLst>
                </a:gridCol>
                <a:gridCol w="3911507">
                  <a:extLst>
                    <a:ext uri="{9D8B030D-6E8A-4147-A177-3AD203B41FA5}">
                      <a16:colId xmlns:a16="http://schemas.microsoft.com/office/drawing/2014/main" val="185144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Charge-Coupled Device (CCD)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Complementary Metal Oxide semiconductor (CMOS)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9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More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Cheaper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0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Shutter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Global (</a:t>
                      </a:r>
                      <a:r>
                        <a:rPr lang="en-US" sz="1200" dirty="0"/>
                        <a:t>exposes the entire image simultaneously, but can cause motion blur, which is mitigated by high shutter speed)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Rolling (</a:t>
                      </a:r>
                      <a:r>
                        <a:rPr lang="en-US" sz="1200" dirty="0"/>
                        <a:t>expose different parts of the frame at different points in time)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3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7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Wobble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Partial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2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Vertical Smear (</a:t>
                      </a:r>
                      <a:r>
                        <a:rPr lang="en-US" sz="1200" dirty="0"/>
                        <a:t>undesired signal that appears as a brighter vertical (from top to bottom) stripe emanating from a bright part of the image)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Power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9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67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3CFF-C922-7F2B-8743-1896811E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affecting sensor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E9E5-FB45-14F4-C729-CCA7D36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5"/>
            <a:ext cx="9905999" cy="4321643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/>
              <a:t>Shutter speed</a:t>
            </a:r>
          </a:p>
          <a:p>
            <a:pPr lvl="1"/>
            <a:r>
              <a:rPr lang="en-US" dirty="0"/>
              <a:t>Controls amount of light reaching the sensor (under or over exposure)</a:t>
            </a:r>
          </a:p>
          <a:p>
            <a:pPr lvl="1"/>
            <a:r>
              <a:rPr lang="en-US" dirty="0"/>
              <a:t>Also determines motion blur</a:t>
            </a:r>
          </a:p>
          <a:p>
            <a:r>
              <a:rPr lang="en-US" dirty="0"/>
              <a:t>Sampling pitch</a:t>
            </a:r>
          </a:p>
          <a:p>
            <a:pPr lvl="1"/>
            <a:r>
              <a:rPr lang="en-US" dirty="0"/>
              <a:t>Physical spacing between adjacent sensor cells on the imaging chip</a:t>
            </a:r>
          </a:p>
          <a:p>
            <a:pPr lvl="1"/>
            <a:r>
              <a:rPr lang="en-US" dirty="0"/>
              <a:t>Smaller pitch = higher density = higher resolution = less light-sensitive (less area) and more noise-prone</a:t>
            </a:r>
          </a:p>
          <a:p>
            <a:r>
              <a:rPr lang="en-US" dirty="0"/>
              <a:t>Fill factor</a:t>
            </a:r>
          </a:p>
          <a:p>
            <a:pPr lvl="1"/>
            <a:r>
              <a:rPr lang="en-US" dirty="0"/>
              <a:t>Ratio of active sensing area to theoretically available sensing area</a:t>
            </a:r>
          </a:p>
          <a:p>
            <a:pPr lvl="1"/>
            <a:r>
              <a:rPr lang="en-US" dirty="0"/>
              <a:t>Higher fill factor preferable (more light capture and less aliasing)</a:t>
            </a:r>
          </a:p>
          <a:p>
            <a:r>
              <a:rPr lang="en-US" dirty="0"/>
              <a:t>Chip size</a:t>
            </a:r>
          </a:p>
          <a:p>
            <a:pPr lvl="1"/>
            <a:r>
              <a:rPr lang="en-US" dirty="0"/>
              <a:t>Larger size preferable for higher photo-sensitivity</a:t>
            </a:r>
          </a:p>
          <a:p>
            <a:pPr lvl="1"/>
            <a:r>
              <a:rPr lang="en-US" dirty="0"/>
              <a:t>But larger chips are more expensive to produce (fewer chips per wafer; higher probability of chip defect)</a:t>
            </a:r>
          </a:p>
          <a:p>
            <a:r>
              <a:rPr lang="en-US" dirty="0"/>
              <a:t>Analog gain</a:t>
            </a:r>
          </a:p>
          <a:p>
            <a:pPr lvl="1"/>
            <a:r>
              <a:rPr lang="en-US" dirty="0"/>
              <a:t>ISO setting for exposure control</a:t>
            </a:r>
          </a:p>
          <a:p>
            <a:pPr lvl="1"/>
            <a:r>
              <a:rPr lang="en-US" dirty="0"/>
              <a:t>Higher gain = better low-light performance but higher sensor noise</a:t>
            </a:r>
          </a:p>
          <a:p>
            <a:r>
              <a:rPr lang="en-US" dirty="0"/>
              <a:t>Sensor noise</a:t>
            </a:r>
          </a:p>
          <a:p>
            <a:pPr lvl="1"/>
            <a:r>
              <a:rPr lang="en-US" dirty="0"/>
              <a:t>Fixed pattern noise</a:t>
            </a:r>
          </a:p>
          <a:p>
            <a:pPr lvl="1"/>
            <a:r>
              <a:rPr lang="en-US" dirty="0"/>
              <a:t>Dark current noise</a:t>
            </a:r>
          </a:p>
          <a:p>
            <a:pPr lvl="1"/>
            <a:r>
              <a:rPr lang="en-US" dirty="0"/>
              <a:t>Shot noise</a:t>
            </a:r>
          </a:p>
          <a:p>
            <a:pPr lvl="1"/>
            <a:r>
              <a:rPr lang="en-US" dirty="0"/>
              <a:t>Amplifier noise</a:t>
            </a:r>
          </a:p>
          <a:p>
            <a:pPr lvl="1"/>
            <a:r>
              <a:rPr lang="en-US" dirty="0"/>
              <a:t>Quantization noise, etc.</a:t>
            </a:r>
          </a:p>
          <a:p>
            <a:pPr lvl="1"/>
            <a:r>
              <a:rPr lang="en-US" dirty="0"/>
              <a:t>Noise models are calculated and necessary for various CV algorithms</a:t>
            </a:r>
          </a:p>
          <a:p>
            <a:r>
              <a:rPr lang="en-US" dirty="0"/>
              <a:t>Resolution and quality of the analog-to-digital converter (ADC)</a:t>
            </a:r>
          </a:p>
        </p:txBody>
      </p:sp>
    </p:spTree>
    <p:extLst>
      <p:ext uri="{BB962C8B-B14F-4D97-AF65-F5344CB8AC3E}">
        <p14:creationId xmlns:p14="http://schemas.microsoft.com/office/powerpoint/2010/main" val="404943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96B-24E6-278B-EFB6-B4F6D91A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and Aliasing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675A86-5511-7CA8-F4DD-2652D90E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04" y="1895918"/>
            <a:ext cx="5475291" cy="30661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32875-22FF-7CE6-213F-E2382C86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Aliasing occurs when a signal is sampled at a less than twice the highest frequency present in the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Signals at frequencies above half the sampling rate must be filtered out to avoid the creation of signals at frequencies not present in the original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Anti-aliasing is a process which attempts to minimize the appearance of aliased diagonal edges.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Anti-aliasing gives the appearance of smoother edges and higher resolution by taking into account how much an ideal edge overlaps adjacent pixels.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86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6B51-3EA3-D554-58C2-CA30FC03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Color Models and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CD96-A414-B7EA-D662-557C8F3D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00419"/>
          </a:xfrm>
        </p:spPr>
        <p:txBody>
          <a:bodyPr numCol="2">
            <a:normAutofit/>
          </a:bodyPr>
          <a:lstStyle/>
          <a:p>
            <a:r>
              <a:rPr lang="en-IN" dirty="0"/>
              <a:t>RGB</a:t>
            </a:r>
          </a:p>
          <a:p>
            <a:r>
              <a:rPr lang="en-IN" dirty="0"/>
              <a:t>HSV</a:t>
            </a:r>
          </a:p>
          <a:p>
            <a:r>
              <a:rPr lang="en-IN" dirty="0"/>
              <a:t>HSI</a:t>
            </a:r>
          </a:p>
          <a:p>
            <a:r>
              <a:rPr lang="en-IN" dirty="0"/>
              <a:t>YUV and YIQ</a:t>
            </a:r>
          </a:p>
          <a:p>
            <a:r>
              <a:rPr lang="en-IN" dirty="0"/>
              <a:t>Y-Cb-Cr</a:t>
            </a:r>
          </a:p>
          <a:p>
            <a:r>
              <a:rPr lang="en-IN" dirty="0"/>
              <a:t>L*a*b*</a:t>
            </a:r>
          </a:p>
          <a:p>
            <a:r>
              <a:rPr lang="en-IN" dirty="0"/>
              <a:t>CMYK</a:t>
            </a:r>
          </a:p>
        </p:txBody>
      </p:sp>
    </p:spTree>
    <p:extLst>
      <p:ext uri="{BB962C8B-B14F-4D97-AF65-F5344CB8AC3E}">
        <p14:creationId xmlns:p14="http://schemas.microsoft.com/office/powerpoint/2010/main" val="388762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E39-A8A5-E293-11B9-8B3DC817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Color Models and Spaces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2025AE-2AAF-AC4F-2902-66325882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97" y="924402"/>
            <a:ext cx="5144218" cy="45345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98656-48F6-9190-9914-11C44B16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Figures (a) – (d): RGB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Figures (e) – (h): rgb Ratio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Figures (i) – (k): L*a*b*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Figures (l) – (n): HSV space</a:t>
            </a:r>
          </a:p>
        </p:txBody>
      </p:sp>
    </p:spTree>
    <p:extLst>
      <p:ext uri="{BB962C8B-B14F-4D97-AF65-F5344CB8AC3E}">
        <p14:creationId xmlns:p14="http://schemas.microsoft.com/office/powerpoint/2010/main" val="2378753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102F63-2FDC-0B51-188D-A27F912E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Gamma Correction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726EE1-034C-83A7-B8CD-CAA5E629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5083"/>
            <a:ext cx="4740835" cy="208596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18A99-96EB-07A2-1443-D24BC59D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map intensity values from one range to another, you can optionally perform a nonlinear mapping using gamma correction. The gamma correction factor can be any value between 0 and infinity.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gamma is less than 1, the mapping is weighted toward higher (brighter) output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gamma is greater than 1, the mapping is weighted toward lower (darker) output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gamma is exactly 1, the mapping is linear.</a:t>
            </a:r>
          </a:p>
          <a:p>
            <a:r>
              <a:rPr lang="en-US" dirty="0"/>
              <a:t>Gamma correction is commonly performed with the Power Law transform.</a:t>
            </a:r>
          </a:p>
          <a:p>
            <a:r>
              <a:rPr lang="en-IN" dirty="0"/>
              <a:t>More reading:</a:t>
            </a:r>
          </a:p>
          <a:p>
            <a:r>
              <a:rPr lang="en-US" dirty="0"/>
              <a:t>https://www.cambridgeincolour.com/tutorials/gamma-correction.htm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1DB9F-3866-2F48-8CCF-E14B106D9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740835" cy="25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8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54F-CEC5-7756-27DB-FB4F8C18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concepts of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95E33E-6334-83B5-7C1F-83EB4849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/>
              <a:t>Cartesian Coordinates:</a:t>
            </a:r>
          </a:p>
          <a:p>
            <a:r>
              <a:rPr lang="en-IN" dirty="0"/>
              <a:t>Homogeneous Coordinates:</a:t>
            </a:r>
          </a:p>
          <a:p>
            <a:r>
              <a:rPr lang="en-IN" dirty="0"/>
              <a:t>Lines:</a:t>
            </a:r>
          </a:p>
          <a:p>
            <a:endParaRPr lang="en-IN" dirty="0"/>
          </a:p>
          <a:p>
            <a:r>
              <a:rPr lang="en-IN" dirty="0"/>
              <a:t>Conic surfaces: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BA76A-47A2-74F8-0927-AA34A8BE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43" y="2249487"/>
            <a:ext cx="851010" cy="559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30380-837E-9320-B8F1-F44D3A38A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94" y="2929746"/>
            <a:ext cx="3151744" cy="438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22DC2-9290-4B72-7145-969BDC027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97" y="3491110"/>
            <a:ext cx="2328391" cy="413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1F543B-FA4D-E1E2-97AB-0372B9CDF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97" y="4020343"/>
            <a:ext cx="1142468" cy="413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47311F-A8D8-A70E-778F-1536ABB76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65" y="4625676"/>
            <a:ext cx="1293500" cy="5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D23E-923F-D083-4EE5-A506E0BD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A0CD-E4ED-5DAB-70E5-DBC63E9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Lossless</a:t>
            </a:r>
          </a:p>
          <a:p>
            <a:pPr lvl="1"/>
            <a:r>
              <a:rPr lang="en-IN" dirty="0"/>
              <a:t>RAW</a:t>
            </a:r>
          </a:p>
          <a:p>
            <a:pPr lvl="1"/>
            <a:r>
              <a:rPr lang="en-IN" dirty="0"/>
              <a:t>PNG</a:t>
            </a:r>
          </a:p>
          <a:p>
            <a:r>
              <a:rPr lang="en-IN" dirty="0"/>
              <a:t>Lossy</a:t>
            </a:r>
          </a:p>
          <a:p>
            <a:pPr lvl="1"/>
            <a:r>
              <a:rPr lang="en-IN" dirty="0"/>
              <a:t>JPEG</a:t>
            </a:r>
          </a:p>
          <a:p>
            <a:pPr lvl="1"/>
            <a:r>
              <a:rPr lang="en-IN" dirty="0"/>
              <a:t>JPEG 2000</a:t>
            </a:r>
          </a:p>
          <a:p>
            <a:pPr lvl="1"/>
            <a:r>
              <a:rPr lang="en-IN" dirty="0"/>
              <a:t>JPEG XR</a:t>
            </a:r>
          </a:p>
          <a:p>
            <a:pPr lvl="1"/>
            <a:r>
              <a:rPr lang="en-IN" dirty="0"/>
              <a:t>AVI</a:t>
            </a:r>
          </a:p>
          <a:p>
            <a:pPr lvl="1"/>
            <a:r>
              <a:rPr lang="en-IN" dirty="0"/>
              <a:t>Motion JPEG (MPEG)</a:t>
            </a:r>
          </a:p>
        </p:txBody>
      </p:sp>
    </p:spTree>
    <p:extLst>
      <p:ext uri="{BB962C8B-B14F-4D97-AF65-F5344CB8AC3E}">
        <p14:creationId xmlns:p14="http://schemas.microsoft.com/office/powerpoint/2010/main" val="30991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54F-CEC5-7756-27DB-FB4F8C18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3D concepts of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95E33E-6334-83B5-7C1F-83EB4849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/>
              <a:t>Cartesian Coordinates:</a:t>
            </a:r>
          </a:p>
          <a:p>
            <a:r>
              <a:rPr lang="en-IN" dirty="0"/>
              <a:t>Homogeneous Coordinates:</a:t>
            </a:r>
          </a:p>
          <a:p>
            <a:r>
              <a:rPr lang="en-IN" dirty="0"/>
              <a:t>Lines from two points p and q:</a:t>
            </a:r>
          </a:p>
          <a:p>
            <a:endParaRPr lang="en-IN" dirty="0"/>
          </a:p>
          <a:p>
            <a:r>
              <a:rPr lang="en-IN" dirty="0"/>
              <a:t>Planes:</a:t>
            </a:r>
          </a:p>
          <a:p>
            <a:r>
              <a:rPr lang="en-IN" dirty="0"/>
              <a:t>Conic surfaces: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47311F-A8D8-A70E-778F-1536ABB76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65" y="5270207"/>
            <a:ext cx="1293500" cy="520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A0BF4-CC0B-6A4E-564F-FB385F143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81" y="3510343"/>
            <a:ext cx="2264366" cy="464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1C6626-3AEE-A43E-63FA-A1D39548E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81" y="4074781"/>
            <a:ext cx="1509367" cy="357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660910-FB50-492D-DA14-150C209D0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79" y="4653800"/>
            <a:ext cx="2955902" cy="4640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6E931A-9BAD-4863-B5A5-5FFF09905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00" y="4653800"/>
            <a:ext cx="1747394" cy="3905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EF03F1-3EFD-744F-BB64-50EF99D19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26" y="2389752"/>
            <a:ext cx="1311274" cy="3278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97D3C5-A77E-1529-56F2-DAF5E59BC1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17" y="2929036"/>
            <a:ext cx="2027012" cy="4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D89C-6E79-F4FE-A75B-5CBB5434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Transformations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36066-C3A1-09EB-CD7E-F7608868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77" y="2097088"/>
            <a:ext cx="8315269" cy="3093477"/>
          </a:xfrm>
        </p:spPr>
      </p:pic>
    </p:spTree>
    <p:extLst>
      <p:ext uri="{BB962C8B-B14F-4D97-AF65-F5344CB8AC3E}">
        <p14:creationId xmlns:p14="http://schemas.microsoft.com/office/powerpoint/2010/main" val="34334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116D-A62E-16C4-5C96-4B6499C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Geometric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C344-A815-EA2C-9B4E-69E9AE92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519081"/>
            <a:ext cx="9905999" cy="3442448"/>
          </a:xfrm>
        </p:spPr>
        <p:txBody>
          <a:bodyPr numCol="2">
            <a:normAutofit/>
          </a:bodyPr>
          <a:lstStyle/>
          <a:p>
            <a:r>
              <a:rPr lang="en-IN" dirty="0"/>
              <a:t>Rotation + Translation (Euclidean transform)</a:t>
            </a:r>
          </a:p>
          <a:p>
            <a:pPr lvl="1"/>
            <a:r>
              <a:rPr lang="en-IN" dirty="0"/>
              <a:t>Translation</a:t>
            </a:r>
          </a:p>
          <a:p>
            <a:pPr lvl="1"/>
            <a:r>
              <a:rPr lang="en-IN" dirty="0"/>
              <a:t>Rotation</a:t>
            </a:r>
          </a:p>
          <a:p>
            <a:pPr lvl="1"/>
            <a:r>
              <a:rPr lang="en-IN" dirty="0"/>
              <a:t>Combination</a:t>
            </a:r>
          </a:p>
          <a:p>
            <a:r>
              <a:rPr lang="en-IN" dirty="0"/>
              <a:t>Scaling </a:t>
            </a:r>
          </a:p>
          <a:p>
            <a:r>
              <a:rPr lang="en-IN" dirty="0"/>
              <a:t>Similarity transform (scaled rotation)</a:t>
            </a:r>
          </a:p>
          <a:p>
            <a:r>
              <a:rPr lang="en-IN" dirty="0"/>
              <a:t>Reflection (special case of Euclidean)</a:t>
            </a:r>
          </a:p>
          <a:p>
            <a:r>
              <a:rPr lang="en-IN" dirty="0"/>
              <a:t>Affine Transformation</a:t>
            </a:r>
          </a:p>
          <a:p>
            <a:pPr lvl="1"/>
            <a:r>
              <a:rPr lang="en-IN" dirty="0"/>
              <a:t>Shearing or stretching/squashing</a:t>
            </a:r>
          </a:p>
          <a:p>
            <a:r>
              <a:rPr lang="en-IN" dirty="0"/>
              <a:t>Projective Transformation (Homography)</a:t>
            </a:r>
          </a:p>
        </p:txBody>
      </p:sp>
    </p:spTree>
    <p:extLst>
      <p:ext uri="{BB962C8B-B14F-4D97-AF65-F5344CB8AC3E}">
        <p14:creationId xmlns:p14="http://schemas.microsoft.com/office/powerpoint/2010/main" val="368582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4055-62AC-8DCC-17B4-EB1D1F32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Translation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10902-61DF-F8E3-E1E1-1BE0A540B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80" y="2681183"/>
            <a:ext cx="4172532" cy="1495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3D6B9-B00D-3D5A-6C34-2FB4EBD8A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00" y="2485893"/>
            <a:ext cx="264832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5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7A01-FB92-1C24-D63B-0A12539E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65FD9-61BA-AA8E-E3FA-337958B29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3461964" cy="20022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63C3C-27CC-6423-4519-4175A092E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3729016" cy="2832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0883A-736F-B965-836C-EE343CE54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676580"/>
            <a:ext cx="3461964" cy="9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272</TotalTime>
  <Words>1203</Words>
  <Application>Microsoft Office PowerPoint</Application>
  <PresentationFormat>Widescreen</PresentationFormat>
  <Paragraphs>209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Tw Cen MT</vt:lpstr>
      <vt:lpstr>Circuit</vt:lpstr>
      <vt:lpstr>Image Formation</vt:lpstr>
      <vt:lpstr>Geometric Primitives and Transformation</vt:lpstr>
      <vt:lpstr>Geometric Primitives</vt:lpstr>
      <vt:lpstr>2D concepts of Images</vt:lpstr>
      <vt:lpstr>3D concepts of Images</vt:lpstr>
      <vt:lpstr>Geometric Transformations</vt:lpstr>
      <vt:lpstr>2D Geometric Transformations</vt:lpstr>
      <vt:lpstr>2D Translation</vt:lpstr>
      <vt:lpstr>2D Rotation</vt:lpstr>
      <vt:lpstr>2D Euclidean Transform (Rotation + Translation)</vt:lpstr>
      <vt:lpstr>2D Scaling</vt:lpstr>
      <vt:lpstr>2D Similarity Transform (scaled rotation)</vt:lpstr>
      <vt:lpstr>2D Reflection</vt:lpstr>
      <vt:lpstr>2D Affine Transformation</vt:lpstr>
      <vt:lpstr>2D Projective / Perspective Transformation (Homography)</vt:lpstr>
      <vt:lpstr>Comparison of 2D transformations</vt:lpstr>
      <vt:lpstr>3D Geometric Transformations  (similar to 2D transformations)</vt:lpstr>
      <vt:lpstr>Photometric Image Formation</vt:lpstr>
      <vt:lpstr>Lighting and Reflectance</vt:lpstr>
      <vt:lpstr>Lighting and Reflectance</vt:lpstr>
      <vt:lpstr>Light Sources</vt:lpstr>
      <vt:lpstr>Bi-directional Reflectance Distribution Function (BRDF)</vt:lpstr>
      <vt:lpstr>Illumination/Reflection models</vt:lpstr>
      <vt:lpstr>Illumination models</vt:lpstr>
      <vt:lpstr>Illumination of an object</vt:lpstr>
      <vt:lpstr>Surface Rendering models</vt:lpstr>
      <vt:lpstr>Surface rendering</vt:lpstr>
      <vt:lpstr>Surface Rendering</vt:lpstr>
      <vt:lpstr>Global Illumination</vt:lpstr>
      <vt:lpstr>Ray Tracing vs Radiosity</vt:lpstr>
      <vt:lpstr>Principle of Digital Camera</vt:lpstr>
      <vt:lpstr>Image Acquisition via Digital Camera</vt:lpstr>
      <vt:lpstr>Digital Image Acquisition process</vt:lpstr>
      <vt:lpstr>CCD vs CMOS</vt:lpstr>
      <vt:lpstr>Factors affecting sensor performance</vt:lpstr>
      <vt:lpstr>Sampling and Aliasing</vt:lpstr>
      <vt:lpstr>Color Models and Spaces</vt:lpstr>
      <vt:lpstr>Color Models and Spaces</vt:lpstr>
      <vt:lpstr>Gamma Correction</vt:lpstr>
      <vt:lpstr>Compression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14</cp:revision>
  <dcterms:created xsi:type="dcterms:W3CDTF">2024-01-06T06:04:49Z</dcterms:created>
  <dcterms:modified xsi:type="dcterms:W3CDTF">2024-01-18T06:13:01Z</dcterms:modified>
</cp:coreProperties>
</file>