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26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9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5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5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1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1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31C-694E-7F1C-C22A-850EDA14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Image Enhancement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D2C8-7BBE-12B4-E151-CCAB021F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Concepts, Tools, and Applications</a:t>
            </a:r>
          </a:p>
          <a:p>
            <a:endParaRPr lang="en-IN" dirty="0"/>
          </a:p>
          <a:p>
            <a:r>
              <a:rPr lang="en-IN" dirty="0"/>
              <a:t>Computer Vision, 6th Semester, 2024</a:t>
            </a:r>
          </a:p>
        </p:txBody>
      </p:sp>
    </p:spTree>
    <p:extLst>
      <p:ext uri="{BB962C8B-B14F-4D97-AF65-F5344CB8AC3E}">
        <p14:creationId xmlns:p14="http://schemas.microsoft.com/office/powerpoint/2010/main" val="3715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46FF-5D09-A4DE-9F58-B9E26A3F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function manipulation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A172F-F2CF-3BC7-58A1-A95395BB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Gray-level slicing:</a:t>
            </a:r>
          </a:p>
          <a:p>
            <a:r>
              <a:rPr lang="en-IN" dirty="0"/>
              <a:t>Set pixels within a range (a, b) as white to remove/preserve the remaining (background) pixels.</a:t>
            </a:r>
          </a:p>
          <a:p>
            <a:r>
              <a:rPr lang="en-IN" dirty="0"/>
              <a:t>First figure shows background removal.</a:t>
            </a:r>
          </a:p>
          <a:p>
            <a:r>
              <a:rPr lang="en-IN" dirty="0"/>
              <a:t>Second figure shows background preservation.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E6B683-4E96-79E5-ED5D-6DAB2F68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24" y="2172351"/>
            <a:ext cx="422016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0D89-A121-5B98-FB8C-CF35FD8A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Bit-plane Slicing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A5B4E10-9E09-2684-4007-C240ECA94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62" y="4020343"/>
            <a:ext cx="2947894" cy="146770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092FB-889F-AB73-A956-9EC350AE3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Form bit planes from each bit of a pixel value.</a:t>
            </a:r>
          </a:p>
          <a:p>
            <a:r>
              <a:rPr lang="en-IN" dirty="0"/>
              <a:t>Manipulate each bit-plane individually instead of accessing whole pixel values.</a:t>
            </a:r>
          </a:p>
          <a:p>
            <a:r>
              <a:rPr lang="en-IN" dirty="0"/>
              <a:t>Least-significant bit (LSB, rightmost bit) gives no visible difference when changed.</a:t>
            </a:r>
          </a:p>
          <a:p>
            <a:r>
              <a:rPr lang="en-IN" dirty="0"/>
              <a:t>Most-significant bit (MSB, leftmost bit) shows drastic difference when changed.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802C434-0C89-0A95-5C2B-199FFCF39459}"/>
              </a:ext>
            </a:extLst>
          </p:cNvPr>
          <p:cNvGrpSpPr>
            <a:grpSpLocks/>
          </p:cNvGrpSpPr>
          <p:nvPr/>
        </p:nvGrpSpPr>
        <p:grpSpPr bwMode="auto">
          <a:xfrm>
            <a:off x="5155647" y="2231039"/>
            <a:ext cx="2630828" cy="2072234"/>
            <a:chOff x="247" y="1636"/>
            <a:chExt cx="2604" cy="1756"/>
          </a:xfrm>
          <a:solidFill>
            <a:schemeClr val="tx1"/>
          </a:solidFill>
        </p:grpSpPr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id="{F5520868-2163-2A30-20F1-96E01840A6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852997"/>
                </p:ext>
              </p:extLst>
            </p:nvPr>
          </p:nvGraphicFramePr>
          <p:xfrm>
            <a:off x="247" y="1845"/>
            <a:ext cx="2604" cy="1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3" imgW="2390476" imgH="1324160" progId="PBrush">
                    <p:embed/>
                  </p:oleObj>
                </mc:Choice>
                <mc:Fallback>
                  <p:oleObj name="Bitmap Image" r:id="rId3" imgW="2390476" imgH="1324160" progId="PBrush">
                    <p:embed/>
                    <p:pic>
                      <p:nvPicPr>
                        <p:cNvPr id="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6000" contrast="1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" y="1845"/>
                          <a:ext cx="2604" cy="14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2B7880D2-D4F2-F2B7-D53A-137F4020E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1636"/>
              <a:ext cx="1836" cy="20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1000" dirty="0">
                  <a:solidFill>
                    <a:srgbClr val="FF0000"/>
                  </a:solidFill>
                  <a:latin typeface="Tahoma" pitchFamily="34" charset="0"/>
                  <a:cs typeface="Angsana New" pitchFamily="18" charset="-34"/>
                </a:rPr>
                <a:t>Bit-plane 7 (most significant)</a:t>
              </a:r>
              <a:endParaRPr lang="th-TH" sz="1000" dirty="0">
                <a:solidFill>
                  <a:srgbClr val="FF0000"/>
                </a:solidFill>
                <a:latin typeface="Tahoma" pitchFamily="34" charset="0"/>
                <a:cs typeface="Angsana New" pitchFamily="18" charset="-34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FCFA1E9E-DA9E-678D-1F16-73C5A975F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" y="3183"/>
              <a:ext cx="1790" cy="20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1000" dirty="0">
                  <a:solidFill>
                    <a:srgbClr val="FF0000"/>
                  </a:solidFill>
                  <a:latin typeface="Tahoma" pitchFamily="34" charset="0"/>
                  <a:cs typeface="Angsana New" pitchFamily="18" charset="-34"/>
                </a:rPr>
                <a:t>Bit-plane 0 (least significant)</a:t>
              </a:r>
              <a:endParaRPr lang="th-TH" sz="1000" dirty="0">
                <a:solidFill>
                  <a:srgbClr val="FF0000"/>
                </a:solidFill>
                <a:latin typeface="Tahoma" pitchFamily="34" charset="0"/>
                <a:cs typeface="Angsana New" pitchFamily="18" charset="-34"/>
              </a:endParaRPr>
            </a:p>
          </p:txBody>
        </p:sp>
      </p:grp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3F40DC6A-3983-F2A4-EB02-7818708E2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393480"/>
              </p:ext>
            </p:extLst>
          </p:nvPr>
        </p:nvGraphicFramePr>
        <p:xfrm>
          <a:off x="9028715" y="1124743"/>
          <a:ext cx="1907988" cy="184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752381" imgH="2580952" progId="PBrush">
                  <p:embed/>
                </p:oleObj>
              </mc:Choice>
              <mc:Fallback>
                <p:oleObj name="Bitmap Image" r:id="rId5" imgW="2752381" imgH="2580952" progId="PBrush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8715" y="1124743"/>
                        <a:ext cx="1907988" cy="1843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03990EC4-F008-6571-D070-F13A7A45C3CE}"/>
              </a:ext>
            </a:extLst>
          </p:cNvPr>
          <p:cNvSpPr/>
          <p:nvPr/>
        </p:nvSpPr>
        <p:spPr>
          <a:xfrm rot="5400000">
            <a:off x="9493505" y="32888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3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440B-CA5A-55A2-2159-FD98C286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B704D7-235A-6249-9163-6EBED5D2F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807198"/>
            <a:ext cx="5891213" cy="27689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FD57-FDFE-85A8-2D07-45638EBCF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Graphical representations of the number of occurrences of pixel intensities</a:t>
            </a:r>
          </a:p>
          <a:p>
            <a:r>
              <a:rPr lang="en-US" dirty="0"/>
              <a:t>Histogram of a digital image with gray levels in the range [0, L-1] is a discrete function</a:t>
            </a:r>
          </a:p>
          <a:p>
            <a:r>
              <a:rPr lang="en-US" dirty="0"/>
              <a:t>				h(r_k) = n_k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            r_k : the kth gray level</a:t>
            </a:r>
          </a:p>
          <a:p>
            <a:r>
              <a:rPr lang="en-US" dirty="0"/>
              <a:t>            n_k : the number of pixels in the image having gray level r_k</a:t>
            </a:r>
          </a:p>
          <a:p>
            <a:r>
              <a:rPr lang="en-US" dirty="0"/>
              <a:t>           h(r_k) : histogram of a digital image with gray levels r_k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03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EAC8-6645-C487-A32F-241294B4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42FEE-5B19-4468-0B5F-173B9B35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466820"/>
          </a:xfrm>
        </p:spPr>
        <p:txBody>
          <a:bodyPr/>
          <a:lstStyle/>
          <a:p>
            <a:r>
              <a:rPr lang="en-IN" dirty="0"/>
              <a:t>Contrast difference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5932C1-9EF3-A9AC-E169-15E45AA3E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720787"/>
            <a:ext cx="4736819" cy="33901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F1DF8-1687-F409-A2B0-E3133C4FC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466820"/>
          </a:xfrm>
        </p:spPr>
        <p:txBody>
          <a:bodyPr/>
          <a:lstStyle/>
          <a:p>
            <a:r>
              <a:rPr lang="en-IN" dirty="0"/>
              <a:t>Brightness difference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70BAA0-1375-2A48-9361-C60B3B73F6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99" y="2720788"/>
            <a:ext cx="4465443" cy="3390153"/>
          </a:xfrm>
        </p:spPr>
      </p:pic>
    </p:spTree>
    <p:extLst>
      <p:ext uri="{BB962C8B-B14F-4D97-AF65-F5344CB8AC3E}">
        <p14:creationId xmlns:p14="http://schemas.microsoft.com/office/powerpoint/2010/main" val="245028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9955BE-BD58-A06F-3F40-7EC2005C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65CD65-BA99-E320-4E1D-E040DAFA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Histogram Equalization</a:t>
            </a:r>
          </a:p>
          <a:p>
            <a:pPr lvl="1"/>
            <a:r>
              <a:rPr lang="en-IN" dirty="0"/>
              <a:t>Concept: </a:t>
            </a:r>
            <a:r>
              <a:rPr lang="en-US" dirty="0"/>
              <a:t>find a mapping f(h) from original histogram such that the histogram of the modified (equalized) image is flat (uniform)</a:t>
            </a:r>
          </a:p>
          <a:p>
            <a:pPr lvl="1"/>
            <a:r>
              <a:rPr lang="en-US" dirty="0"/>
              <a:t>Repeated equalization produces no significant effect after first equalization</a:t>
            </a:r>
          </a:p>
          <a:p>
            <a:pPr lvl="1"/>
            <a:r>
              <a:rPr lang="en-US" dirty="0"/>
              <a:t>No reference histogram required</a:t>
            </a:r>
            <a:endParaRPr lang="en-IN" dirty="0"/>
          </a:p>
          <a:p>
            <a:r>
              <a:rPr lang="en-IN" dirty="0"/>
              <a:t>Histogram Specification/Matching</a:t>
            </a:r>
          </a:p>
          <a:p>
            <a:pPr lvl="1"/>
            <a:r>
              <a:rPr lang="en-IN" dirty="0"/>
              <a:t>Flatten/tighten the original histogram to conform/match with a given histogram</a:t>
            </a:r>
          </a:p>
          <a:p>
            <a:pPr lvl="1"/>
            <a:r>
              <a:rPr lang="en-IN" dirty="0"/>
              <a:t>Specified/Desired/Reference histogram is necessary</a:t>
            </a:r>
          </a:p>
        </p:txBody>
      </p:sp>
    </p:spTree>
    <p:extLst>
      <p:ext uri="{BB962C8B-B14F-4D97-AF65-F5344CB8AC3E}">
        <p14:creationId xmlns:p14="http://schemas.microsoft.com/office/powerpoint/2010/main" val="358471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24C8-AA63-B777-2463-67B8827B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Equalization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05153-E6ED-94EB-84D2-08605D7B0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42" y="2249488"/>
            <a:ext cx="7148342" cy="3541712"/>
          </a:xfrm>
        </p:spPr>
      </p:pic>
    </p:spTree>
    <p:extLst>
      <p:ext uri="{BB962C8B-B14F-4D97-AF65-F5344CB8AC3E}">
        <p14:creationId xmlns:p14="http://schemas.microsoft.com/office/powerpoint/2010/main" val="12244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24C8-AA63-B777-2463-67B8827B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Equalization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05153-E6ED-94EB-84D2-08605D7B0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0242" y="2249488"/>
            <a:ext cx="7148342" cy="3541712"/>
          </a:xfrm>
        </p:spPr>
      </p:pic>
    </p:spTree>
    <p:extLst>
      <p:ext uri="{BB962C8B-B14F-4D97-AF65-F5344CB8AC3E}">
        <p14:creationId xmlns:p14="http://schemas.microsoft.com/office/powerpoint/2010/main" val="184422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24C8-AA63-B777-2463-67B8827B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Equalization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05153-E6ED-94EB-84D2-08605D7B0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413" y="2249488"/>
            <a:ext cx="10109293" cy="2591453"/>
          </a:xfrm>
        </p:spPr>
      </p:pic>
    </p:spTree>
    <p:extLst>
      <p:ext uri="{BB962C8B-B14F-4D97-AF65-F5344CB8AC3E}">
        <p14:creationId xmlns:p14="http://schemas.microsoft.com/office/powerpoint/2010/main" val="131242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D860-B661-1FBE-489A-5E770843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Specification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EF557-114D-47C1-EB32-59AA02DFA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70" y="2249488"/>
            <a:ext cx="5193486" cy="3541712"/>
          </a:xfrm>
        </p:spPr>
      </p:pic>
    </p:spTree>
    <p:extLst>
      <p:ext uri="{BB962C8B-B14F-4D97-AF65-F5344CB8AC3E}">
        <p14:creationId xmlns:p14="http://schemas.microsoft.com/office/powerpoint/2010/main" val="428971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224F-44DF-8804-C826-F1D28A94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Mask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F1D7-D6C6-8AB7-5AD4-8D223C16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called ‘filtering’</a:t>
            </a:r>
          </a:p>
          <a:p>
            <a:endParaRPr lang="en-IN" dirty="0"/>
          </a:p>
          <a:p>
            <a:r>
              <a:rPr lang="en-IN" dirty="0"/>
              <a:t>Discussed in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580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D62C-C650-21F4-DFB7-A3170A00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an image to enhance/improve certain features/aspects</a:t>
            </a:r>
          </a:p>
          <a:p>
            <a:endParaRPr lang="en-US" dirty="0"/>
          </a:p>
          <a:p>
            <a:r>
              <a:rPr lang="en-US" dirty="0"/>
              <a:t>Result becomes more suitable/desirable than the original image for specific application</a:t>
            </a:r>
          </a:p>
          <a:p>
            <a:endParaRPr lang="en-US" dirty="0"/>
          </a:p>
          <a:p>
            <a:r>
              <a:rPr lang="en-US" dirty="0"/>
              <a:t>Processing techniques are highly application dependent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9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6A32-0A10-70C9-6C8F-18F57BE0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1E13-44B8-843A-A391-26832DF8D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Morphological operations</a:t>
            </a:r>
          </a:p>
          <a:p>
            <a:r>
              <a:rPr lang="en-IN" dirty="0"/>
              <a:t>Color correction</a:t>
            </a:r>
          </a:p>
          <a:p>
            <a:r>
              <a:rPr lang="en-IN" dirty="0"/>
              <a:t>Edge highlighting</a:t>
            </a:r>
          </a:p>
          <a:p>
            <a:r>
              <a:rPr lang="en-IN" dirty="0"/>
              <a:t>Image blending</a:t>
            </a:r>
          </a:p>
        </p:txBody>
      </p:sp>
    </p:spTree>
    <p:extLst>
      <p:ext uri="{BB962C8B-B14F-4D97-AF65-F5344CB8AC3E}">
        <p14:creationId xmlns:p14="http://schemas.microsoft.com/office/powerpoint/2010/main" val="305634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E1A9-73C2-05BC-F5EC-364472C4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Enhancement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6EE4-E0DF-5234-8310-B21167C4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Spatial enhancement</a:t>
            </a:r>
          </a:p>
          <a:p>
            <a:pPr lvl="1"/>
            <a:r>
              <a:rPr lang="en-US" dirty="0"/>
              <a:t>Work on image plane itself</a:t>
            </a:r>
          </a:p>
          <a:p>
            <a:pPr lvl="1"/>
            <a:r>
              <a:rPr lang="en-US" dirty="0"/>
              <a:t>Direct manipulation of the image pixels</a:t>
            </a:r>
          </a:p>
          <a:p>
            <a:r>
              <a:rPr lang="en-IN" dirty="0"/>
              <a:t>Frequency-domain enhancement</a:t>
            </a:r>
          </a:p>
          <a:p>
            <a:pPr lvl="1"/>
            <a:r>
              <a:rPr lang="en-IN" dirty="0"/>
              <a:t>Transform the image to different domain (spatial -&gt; frequency)</a:t>
            </a:r>
          </a:p>
          <a:p>
            <a:pPr lvl="1"/>
            <a:r>
              <a:rPr lang="en-IN" dirty="0"/>
              <a:t>Perform enhancement in the new domain</a:t>
            </a:r>
          </a:p>
          <a:p>
            <a:pPr lvl="1"/>
            <a:r>
              <a:rPr lang="en-IN" dirty="0"/>
              <a:t>Transform back</a:t>
            </a:r>
          </a:p>
        </p:txBody>
      </p:sp>
    </p:spTree>
    <p:extLst>
      <p:ext uri="{BB962C8B-B14F-4D97-AF65-F5344CB8AC3E}">
        <p14:creationId xmlns:p14="http://schemas.microsoft.com/office/powerpoint/2010/main" val="17150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7A37-54BF-BC89-D51A-D58D063E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Spatial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30F9-D364-6099-815F-FFB9FF21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Mathematically,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 (x, y) = Enhanced image</a:t>
            </a:r>
          </a:p>
          <a:p>
            <a:pPr lvl="1"/>
            <a:r>
              <a:rPr lang="en-US" dirty="0"/>
              <a:t>f (x, y)  = Original image</a:t>
            </a:r>
          </a:p>
          <a:p>
            <a:pPr lvl="1"/>
            <a:r>
              <a:rPr lang="en-US" dirty="0"/>
              <a:t>T   = Transformation function defined over the neighbourhood of a pixel</a:t>
            </a:r>
          </a:p>
          <a:p>
            <a:r>
              <a:rPr lang="en-US" dirty="0"/>
              <a:t>Again such techniques can be broadly categorized into following types</a:t>
            </a:r>
          </a:p>
          <a:p>
            <a:pPr lvl="1"/>
            <a:r>
              <a:rPr lang="en-US" dirty="0"/>
              <a:t>Point Processing Techniques</a:t>
            </a:r>
          </a:p>
          <a:p>
            <a:pPr lvl="1"/>
            <a:r>
              <a:rPr lang="en-US" dirty="0"/>
              <a:t>Histogram Based Techniques</a:t>
            </a:r>
          </a:p>
          <a:p>
            <a:pPr lvl="1"/>
            <a:r>
              <a:rPr lang="en-US" dirty="0"/>
              <a:t>Mask Processing Techniques</a:t>
            </a: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158B3CF-D6FC-A8AE-B320-AA35FE9B3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7412"/>
              </p:ext>
            </p:extLst>
          </p:nvPr>
        </p:nvGraphicFramePr>
        <p:xfrm>
          <a:off x="3004623" y="2524207"/>
          <a:ext cx="6182753" cy="90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203200" progId="">
                  <p:embed/>
                </p:oleObj>
              </mc:Choice>
              <mc:Fallback>
                <p:oleObj name="Equation" r:id="rId2" imgW="1244600" imgH="2032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623" y="2524207"/>
                        <a:ext cx="6182753" cy="904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63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C2AA-FA28-E335-1CED-E407153B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10E7-B2D6-EF9A-292C-02B672DA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 processing:</a:t>
            </a:r>
          </a:p>
          <a:p>
            <a:pPr lvl="1"/>
            <a:r>
              <a:rPr lang="en-IN" dirty="0"/>
              <a:t>g(x, y) depends only on f(x, y)</a:t>
            </a:r>
          </a:p>
          <a:p>
            <a:r>
              <a:rPr lang="en-IN" dirty="0"/>
              <a:t>Mask/neighbourhood processing:</a:t>
            </a:r>
          </a:p>
          <a:p>
            <a:pPr lvl="1"/>
            <a:r>
              <a:rPr lang="en-IN" dirty="0"/>
              <a:t>g(x, y) depends on f(x, y) and f(Neighbourhood(x, y))</a:t>
            </a:r>
          </a:p>
          <a:p>
            <a:r>
              <a:rPr lang="en-IN" dirty="0"/>
              <a:t>Global processing:</a:t>
            </a:r>
          </a:p>
          <a:p>
            <a:pPr lvl="1"/>
            <a:r>
              <a:rPr lang="en-IN" dirty="0"/>
              <a:t>g(x, y) depends on entire image</a:t>
            </a:r>
          </a:p>
        </p:txBody>
      </p:sp>
    </p:spTree>
    <p:extLst>
      <p:ext uri="{BB962C8B-B14F-4D97-AF65-F5344CB8AC3E}">
        <p14:creationId xmlns:p14="http://schemas.microsoft.com/office/powerpoint/2010/main" val="55671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99F7-5066-1C0E-6A8E-760E942E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02CC-8CF8-3DC6-577F-DE2C7BC75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Brightness and Contrast change:</a:t>
            </a:r>
          </a:p>
          <a:p>
            <a:pPr lvl="1"/>
            <a:r>
              <a:rPr lang="en-IN" dirty="0"/>
              <a:t>g(x, y) = c*f(x, y) + b</a:t>
            </a:r>
          </a:p>
          <a:p>
            <a:pPr lvl="1"/>
            <a:r>
              <a:rPr lang="en-IN" dirty="0"/>
              <a:t>c = contrast factor (usually a decimal number)</a:t>
            </a:r>
          </a:p>
          <a:p>
            <a:pPr lvl="1"/>
            <a:r>
              <a:rPr lang="en-IN" dirty="0"/>
              <a:t>b = brightness factor (usually an integer)</a:t>
            </a:r>
          </a:p>
          <a:p>
            <a:pPr lvl="1"/>
            <a:r>
              <a:rPr lang="en-IN" dirty="0"/>
              <a:t>Limits: 0 (black), Max (white)</a:t>
            </a:r>
          </a:p>
          <a:p>
            <a:r>
              <a:rPr lang="en-IN" dirty="0"/>
              <a:t>Transfer function manipulation</a:t>
            </a:r>
          </a:p>
        </p:txBody>
      </p:sp>
    </p:spTree>
    <p:extLst>
      <p:ext uri="{BB962C8B-B14F-4D97-AF65-F5344CB8AC3E}">
        <p14:creationId xmlns:p14="http://schemas.microsoft.com/office/powerpoint/2010/main" val="175059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46FF-5D09-A4DE-9F58-B9E26A3F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function manipulation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A172F-F2CF-3BC7-58A1-A95395BB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Linear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Identity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Negative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Logarithm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 transformation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Inverse-log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Power-law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n-th power transformation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n-th root transformation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7E67F7-E90D-FA7E-8764-CC209D977B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4"/>
          <a:stretch>
            <a:fillRect/>
          </a:stretch>
        </p:blipFill>
        <p:spPr bwMode="auto">
          <a:xfrm>
            <a:off x="5888634" y="1065954"/>
            <a:ext cx="4426345" cy="425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16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46FF-5D09-A4DE-9F58-B9E26A3F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function manipulation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A172F-F2CF-3BC7-58A1-A95395BB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Contrast stretching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910B44-C4AC-B077-E175-FCADB712E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78" y="1738904"/>
            <a:ext cx="3277057" cy="2905530"/>
          </a:xfr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8F3C23E-ACCE-8778-181E-14C6FB99F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623"/>
              </p:ext>
            </p:extLst>
          </p:nvPr>
        </p:nvGraphicFramePr>
        <p:xfrm>
          <a:off x="1421342" y="2771626"/>
          <a:ext cx="3581400" cy="131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700" imgH="711200" progId="">
                  <p:embed/>
                </p:oleObj>
              </mc:Choice>
              <mc:Fallback>
                <p:oleObj name="Equation" r:id="rId3" imgW="2171700" imgH="711200" progId="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342" y="2771626"/>
                        <a:ext cx="3581400" cy="131474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80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46FF-5D09-A4DE-9F58-B9E26A3F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function manipulation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A172F-F2CF-3BC7-58A1-A95395BB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Thresholding:</a:t>
            </a:r>
          </a:p>
          <a:p>
            <a:r>
              <a:rPr lang="en-IN" dirty="0"/>
              <a:t>Set all pixels above a value T as white and below as black (binary thresholding).</a:t>
            </a:r>
          </a:p>
          <a:p>
            <a:r>
              <a:rPr lang="en-IN" dirty="0"/>
              <a:t>Or, use multiple threshold values for multiple region formation (multi-thresholding).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19859A-25C2-D7AA-A701-FE3971F26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99" y="1524561"/>
            <a:ext cx="3153215" cy="3334215"/>
          </a:xfrm>
        </p:spPr>
      </p:pic>
    </p:spTree>
    <p:extLst>
      <p:ext uri="{BB962C8B-B14F-4D97-AF65-F5344CB8AC3E}">
        <p14:creationId xmlns:p14="http://schemas.microsoft.com/office/powerpoint/2010/main" val="2450192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192</TotalTime>
  <Words>621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Tahoma</vt:lpstr>
      <vt:lpstr>Tw Cen MT</vt:lpstr>
      <vt:lpstr>Circuit</vt:lpstr>
      <vt:lpstr>Equation</vt:lpstr>
      <vt:lpstr>Bitmap Image</vt:lpstr>
      <vt:lpstr>Image Enhancement</vt:lpstr>
      <vt:lpstr>Image Enhancement</vt:lpstr>
      <vt:lpstr>Image Enhancement methodologies</vt:lpstr>
      <vt:lpstr>Spatial Enhancement</vt:lpstr>
      <vt:lpstr>Image Processing techniques</vt:lpstr>
      <vt:lpstr>Point Processing</vt:lpstr>
      <vt:lpstr>Transfer function manipulation</vt:lpstr>
      <vt:lpstr>Transfer function manipulation</vt:lpstr>
      <vt:lpstr>Transfer function manipulation</vt:lpstr>
      <vt:lpstr>Transfer function manipulation</vt:lpstr>
      <vt:lpstr>Bit-plane Slicing</vt:lpstr>
      <vt:lpstr>Histograms</vt:lpstr>
      <vt:lpstr>Histogram types</vt:lpstr>
      <vt:lpstr>Histogram processing</vt:lpstr>
      <vt:lpstr>Histogram Equalization</vt:lpstr>
      <vt:lpstr>Histogram Equalization</vt:lpstr>
      <vt:lpstr>Histogram Equalization</vt:lpstr>
      <vt:lpstr>Histogram Specification</vt:lpstr>
      <vt:lpstr>Mask Processing</vt:lpstr>
      <vt:lpstr>Other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and Computer Vision</dc:title>
  <dc:creator>Sarthak Padhi</dc:creator>
  <cp:lastModifiedBy>Sarthak Padhi</cp:lastModifiedBy>
  <cp:revision>8</cp:revision>
  <dcterms:created xsi:type="dcterms:W3CDTF">2024-01-06T06:04:49Z</dcterms:created>
  <dcterms:modified xsi:type="dcterms:W3CDTF">2024-01-18T17:40:39Z</dcterms:modified>
</cp:coreProperties>
</file>