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7" r:id="rId5"/>
    <p:sldId id="268" r:id="rId6"/>
    <p:sldId id="278" r:id="rId7"/>
    <p:sldId id="289" r:id="rId8"/>
    <p:sldId id="280" r:id="rId9"/>
    <p:sldId id="273" r:id="rId10"/>
    <p:sldId id="281" r:id="rId11"/>
    <p:sldId id="287" r:id="rId12"/>
    <p:sldId id="282" r:id="rId13"/>
    <p:sldId id="270" r:id="rId14"/>
    <p:sldId id="279" r:id="rId15"/>
    <p:sldId id="283" r:id="rId16"/>
    <p:sldId id="288" r:id="rId17"/>
    <p:sldId id="271" r:id="rId18"/>
    <p:sldId id="284" r:id="rId19"/>
    <p:sldId id="285" r:id="rId20"/>
    <p:sldId id="286" r:id="rId21"/>
    <p:sldId id="292" r:id="rId22"/>
    <p:sldId id="290" r:id="rId23"/>
    <p:sldId id="272" r:id="rId24"/>
    <p:sldId id="293" r:id="rId25"/>
    <p:sldId id="294" r:id="rId26"/>
    <p:sldId id="296" r:id="rId27"/>
    <p:sldId id="295" r:id="rId28"/>
    <p:sldId id="291" r:id="rId29"/>
    <p:sldId id="275" r:id="rId30"/>
    <p:sldId id="276" r:id="rId31"/>
    <p:sldId id="297" r:id="rId32"/>
    <p:sldId id="298" r:id="rId33"/>
    <p:sldId id="29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6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5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Image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Concept, Requirement, Types , Tools, Applications</a:t>
            </a:r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A63-D365-A2E3-9B68-C2E52AD8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6870"/>
          </a:xfrm>
        </p:spPr>
        <p:txBody>
          <a:bodyPr/>
          <a:lstStyle/>
          <a:p>
            <a:r>
              <a:rPr lang="en-IN" dirty="0"/>
              <a:t>2d D.f.t. – Utility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F317-0F9E-8BB9-6733-B390A7D4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24635"/>
            <a:ext cx="9905999" cy="2608729"/>
          </a:xfrm>
        </p:spPr>
        <p:txBody>
          <a:bodyPr numCol="2">
            <a:normAutofit/>
          </a:bodyPr>
          <a:lstStyle/>
          <a:p>
            <a:r>
              <a:rPr lang="en-US" dirty="0"/>
              <a:t>Frequency Analysis</a:t>
            </a:r>
          </a:p>
          <a:p>
            <a:r>
              <a:rPr lang="en-US" dirty="0"/>
              <a:t>Image Filtering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Image Reconstruction</a:t>
            </a:r>
          </a:p>
          <a:p>
            <a:r>
              <a:rPr lang="en-US" dirty="0"/>
              <a:t>Noise Removal</a:t>
            </a:r>
          </a:p>
          <a:p>
            <a:r>
              <a:rPr lang="en-US" dirty="0"/>
              <a:t>Pattern Recognition</a:t>
            </a:r>
          </a:p>
          <a:p>
            <a:r>
              <a:rPr lang="en-US" dirty="0"/>
              <a:t>Fourier Descriptors</a:t>
            </a:r>
          </a:p>
        </p:txBody>
      </p:sp>
    </p:spTree>
    <p:extLst>
      <p:ext uri="{BB962C8B-B14F-4D97-AF65-F5344CB8AC3E}">
        <p14:creationId xmlns:p14="http://schemas.microsoft.com/office/powerpoint/2010/main" val="62464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CD39-6F3D-C9B2-D30F-FD60F315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D.F.T. – Merits and Demerits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1782-2F66-AA79-975E-3D6991F39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A5391-80A6-AD47-E60A-19E2846DA4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Frequency Analysis</a:t>
            </a:r>
          </a:p>
          <a:p>
            <a:r>
              <a:rPr lang="en-US" dirty="0"/>
              <a:t>Image Filtering</a:t>
            </a:r>
          </a:p>
          <a:p>
            <a:r>
              <a:rPr lang="en-US" dirty="0"/>
              <a:t>Shift Invariance</a:t>
            </a:r>
          </a:p>
          <a:p>
            <a:r>
              <a:rPr lang="en-US" dirty="0"/>
              <a:t>Convolution Theorem</a:t>
            </a:r>
          </a:p>
          <a:p>
            <a:r>
              <a:rPr lang="en-US" dirty="0"/>
              <a:t>Image Reconstruction</a:t>
            </a:r>
          </a:p>
          <a:p>
            <a:r>
              <a:rPr lang="en-US" dirty="0"/>
              <a:t>Orthogonality</a:t>
            </a:r>
          </a:p>
          <a:p>
            <a:r>
              <a:rPr lang="en-US" dirty="0"/>
              <a:t>Phase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C40C3-2859-5612-3358-12E3B90E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5584-08CB-B295-B62A-90D2DA0EB6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Computational Complexity</a:t>
            </a:r>
          </a:p>
          <a:p>
            <a:r>
              <a:rPr lang="en-US" dirty="0"/>
              <a:t>Boundary Effects</a:t>
            </a:r>
          </a:p>
          <a:p>
            <a:r>
              <a:rPr lang="en-US" dirty="0"/>
              <a:t>Loss of Spatial Information</a:t>
            </a:r>
          </a:p>
          <a:p>
            <a:r>
              <a:rPr lang="en-US" dirty="0"/>
              <a:t>Sensitivity to Noise</a:t>
            </a:r>
          </a:p>
          <a:p>
            <a:r>
              <a:rPr lang="en-US" dirty="0"/>
              <a:t>Memory Requirements</a:t>
            </a:r>
          </a:p>
          <a:p>
            <a:r>
              <a:rPr lang="en-US" dirty="0"/>
              <a:t>Limited Directional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859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373A-AEC8-253F-97A7-94747ED9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Cosine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7BEE-BDDF-519C-D01D-469AA173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DFT</a:t>
            </a:r>
          </a:p>
          <a:p>
            <a:r>
              <a:rPr lang="en-US" dirty="0"/>
              <a:t>Advantageous in terms of:</a:t>
            </a:r>
          </a:p>
          <a:p>
            <a:pPr lvl="1"/>
            <a:r>
              <a:rPr lang="en-US" dirty="0"/>
              <a:t>Energy compaction </a:t>
            </a:r>
          </a:p>
          <a:p>
            <a:pPr lvl="1"/>
            <a:r>
              <a:rPr lang="en-US" dirty="0"/>
              <a:t>Ability to represent image data in a more compact form</a:t>
            </a:r>
          </a:p>
          <a:p>
            <a:r>
              <a:rPr lang="en-US" dirty="0"/>
              <a:t>Well-suited for applications of compact representation and efficient coding</a:t>
            </a:r>
          </a:p>
          <a:p>
            <a:pPr lvl="1"/>
            <a:r>
              <a:rPr lang="en-US" dirty="0"/>
              <a:t>Digital image and video compression standards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67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457A-AF17-7C37-6E27-04A06C7B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3694"/>
          </a:xfrm>
        </p:spPr>
        <p:txBody>
          <a:bodyPr/>
          <a:lstStyle/>
          <a:p>
            <a:r>
              <a:rPr lang="en-IN" dirty="0"/>
              <a:t>Discrete Cosine Transform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7F79F-BA98-922E-AB06-B3341866D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8459" y="1891553"/>
            <a:ext cx="3196899" cy="685800"/>
          </a:xfrm>
        </p:spPr>
        <p:txBody>
          <a:bodyPr/>
          <a:lstStyle/>
          <a:p>
            <a:pPr algn="ctr"/>
            <a:r>
              <a:rPr lang="en-IN" dirty="0"/>
              <a:t>Formula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3F8F8-0C5D-BD44-E44D-C2C94196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1815" y="1894725"/>
            <a:ext cx="3184385" cy="685800"/>
          </a:xfrm>
        </p:spPr>
        <p:txBody>
          <a:bodyPr/>
          <a:lstStyle/>
          <a:p>
            <a:pPr algn="ctr"/>
            <a:r>
              <a:rPr lang="en-IN" dirty="0"/>
              <a:t>Basis Images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9AB0FA-29BA-DD53-0CE8-BA23D4C95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459" y="2843498"/>
            <a:ext cx="3196899" cy="180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751BA9-6DA9-6EBD-7760-CAD4FB46C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54" y="4798878"/>
            <a:ext cx="3183404" cy="6834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ED749E-C2DA-5823-8B4F-14FA0BC78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918" y="2843498"/>
            <a:ext cx="2627172" cy="26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6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9F1512-B3B3-5CA4-906F-6502BF60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Cosine Transform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F0FAFA-53E5-240D-FBE0-072E70A3F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273271" cy="823912"/>
          </a:xfrm>
        </p:spPr>
        <p:txBody>
          <a:bodyPr/>
          <a:lstStyle/>
          <a:p>
            <a:r>
              <a:rPr lang="en-IN" dirty="0"/>
              <a:t>Energy Compaction Property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135CFC3-D4E8-33D7-1677-A1ECBDE5F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33" y="3073397"/>
            <a:ext cx="3281426" cy="3699591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3EFD90-2863-93F9-7791-12DFFE4ED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19" y="2249485"/>
            <a:ext cx="4878391" cy="823912"/>
          </a:xfrm>
        </p:spPr>
        <p:txBody>
          <a:bodyPr/>
          <a:lstStyle/>
          <a:p>
            <a:r>
              <a:rPr lang="en-IN" dirty="0"/>
              <a:t>Reconstruction (Usage in J.P.E.G. Compression)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F1C7112-7D78-0731-AD39-1491D21059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10" y="3073400"/>
            <a:ext cx="3515792" cy="271780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6E78CA-F882-E568-7DA0-B20E1856A985}"/>
              </a:ext>
            </a:extLst>
          </p:cNvPr>
          <p:cNvSpPr txBox="1"/>
          <p:nvPr/>
        </p:nvSpPr>
        <p:spPr>
          <a:xfrm>
            <a:off x="7309379" y="5987262"/>
            <a:ext cx="2597669" cy="707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000" dirty="0"/>
              <a:t>Inverse DCT(100%)</a:t>
            </a:r>
          </a:p>
          <a:p>
            <a:pPr marL="342900" indent="-342900">
              <a:buAutoNum type="alphaLcParenBoth"/>
            </a:pPr>
            <a:r>
              <a:rPr lang="en-US" sz="1000" dirty="0"/>
              <a:t>Inverse DCT(75%)</a:t>
            </a:r>
          </a:p>
          <a:p>
            <a:pPr marL="342900" indent="-342900">
              <a:buAutoNum type="alphaLcParenBoth"/>
            </a:pPr>
            <a:r>
              <a:rPr lang="en-US" sz="1000" dirty="0"/>
              <a:t>Inverse DCT(50%)</a:t>
            </a:r>
          </a:p>
          <a:p>
            <a:pPr marL="342900" indent="-342900">
              <a:buAutoNum type="alphaLcParenBoth"/>
            </a:pPr>
            <a:r>
              <a:rPr lang="en-US" sz="1000" dirty="0"/>
              <a:t>Inverse DCT(25%)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932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7F7B-7186-F10F-1FC9-30FA5D11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2023"/>
          </a:xfrm>
        </p:spPr>
        <p:txBody>
          <a:bodyPr/>
          <a:lstStyle/>
          <a:p>
            <a:r>
              <a:rPr lang="en-IN" dirty="0"/>
              <a:t>2D D.C.T. –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D6E6-7CAC-9B4B-0A8E-A997103D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13964"/>
            <a:ext cx="9905999" cy="3030071"/>
          </a:xfrm>
        </p:spPr>
        <p:txBody>
          <a:bodyPr numCol="2">
            <a:normAutofit/>
          </a:bodyPr>
          <a:lstStyle/>
          <a:p>
            <a:r>
              <a:rPr lang="en-US" dirty="0"/>
              <a:t>Image Compression (JPEG Compression)</a:t>
            </a:r>
          </a:p>
          <a:p>
            <a:r>
              <a:rPr lang="en-US" dirty="0"/>
              <a:t>Energy Compaction</a:t>
            </a:r>
          </a:p>
          <a:p>
            <a:r>
              <a:rPr lang="en-US" dirty="0"/>
              <a:t>Image Reconstruction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Image and Video Coding</a:t>
            </a:r>
          </a:p>
          <a:p>
            <a:r>
              <a:rPr lang="en-US" dirty="0"/>
              <a:t>Watermarking and Steganography</a:t>
            </a:r>
          </a:p>
          <a:p>
            <a:r>
              <a:rPr lang="en-US" dirty="0"/>
              <a:t>Reduction of Blocking Artifacts</a:t>
            </a:r>
          </a:p>
          <a:p>
            <a:r>
              <a:rPr lang="en-US" dirty="0"/>
              <a:t>Signal Processing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7309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CD39-6F3D-C9B2-D30F-FD60F315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D.C.T. – Merits and Demerits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1782-2F66-AA79-975E-3D6991F39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A5391-80A6-AD47-E60A-19E2846DA4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Energy Compaction</a:t>
            </a:r>
          </a:p>
          <a:p>
            <a:r>
              <a:rPr lang="en-US" dirty="0"/>
              <a:t>Compression Efficiency</a:t>
            </a:r>
          </a:p>
          <a:p>
            <a:r>
              <a:rPr lang="en-US" dirty="0"/>
              <a:t>Real-Valued Coefficients</a:t>
            </a:r>
          </a:p>
          <a:p>
            <a:r>
              <a:rPr lang="en-US" dirty="0"/>
              <a:t>Reduction of Blocking Artifacts</a:t>
            </a:r>
          </a:p>
          <a:p>
            <a:r>
              <a:rPr lang="en-US" dirty="0"/>
              <a:t>Computational Efficiency</a:t>
            </a:r>
          </a:p>
          <a:p>
            <a:r>
              <a:rPr lang="en-US" dirty="0"/>
              <a:t>Image Reconstruction</a:t>
            </a:r>
          </a:p>
          <a:p>
            <a:r>
              <a:rPr lang="en-US" dirty="0"/>
              <a:t>Application in Video Compression</a:t>
            </a:r>
          </a:p>
          <a:p>
            <a:r>
              <a:rPr lang="en-US" dirty="0"/>
              <a:t>Low Sensitivity to Small Perturbations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C40C3-2859-5612-3358-12E3B90E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5584-08CB-B295-B62A-90D2DA0EB6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Limited Spatial Information</a:t>
            </a:r>
          </a:p>
          <a:p>
            <a:r>
              <a:rPr lang="en-US" dirty="0"/>
              <a:t>Lossy Compression</a:t>
            </a:r>
          </a:p>
          <a:p>
            <a:r>
              <a:rPr lang="en-US" dirty="0"/>
              <a:t>Boundary Effects</a:t>
            </a:r>
          </a:p>
          <a:p>
            <a:r>
              <a:rPr lang="en-US" dirty="0"/>
              <a:t>Sensitivity to Block Size</a:t>
            </a:r>
          </a:p>
          <a:p>
            <a:r>
              <a:rPr lang="en-US" dirty="0"/>
              <a:t>Limited Directional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040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041F-2C3D-E064-52D9-F2DC8723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F1E3-1CA1-40EB-67BC-95639947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in image processing and computer vision for the detection of shapes, particularly straight lines and circles, in an image</a:t>
            </a:r>
          </a:p>
          <a:p>
            <a:r>
              <a:rPr lang="en-US" dirty="0"/>
              <a:t>Primary purpose:</a:t>
            </a:r>
          </a:p>
          <a:p>
            <a:pPr lvl="1"/>
            <a:r>
              <a:rPr lang="en-US" dirty="0"/>
              <a:t>Identify instances of simple geometric shapes within an image, even when they are partially obscured, distorted, or incomplete</a:t>
            </a:r>
          </a:p>
          <a:p>
            <a:r>
              <a:rPr lang="en-US" dirty="0"/>
              <a:t>Most common forms:</a:t>
            </a:r>
          </a:p>
          <a:p>
            <a:pPr lvl="1"/>
            <a:r>
              <a:rPr lang="en-US" dirty="0"/>
              <a:t>Hough Line Transform</a:t>
            </a:r>
          </a:p>
          <a:p>
            <a:pPr lvl="1"/>
            <a:r>
              <a:rPr lang="en-US" dirty="0"/>
              <a:t>Hough Circle Transform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15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E309-D5FA-5FA5-0476-838E660F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Hough Line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5804-EEF5-BF50-3D4F-8DEE62B0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Hough Line Transform is used for detecting straight lines in an image.</a:t>
            </a:r>
          </a:p>
          <a:p>
            <a:r>
              <a:rPr lang="en-US" dirty="0"/>
              <a:t>In its basic form, each point (x, y) in the image space corresponds to a sinusoidal curve in the parameter space (Hough space).</a:t>
            </a:r>
          </a:p>
          <a:p>
            <a:r>
              <a:rPr lang="en-US" dirty="0"/>
              <a:t>The intersection of curves in the Hough space indicates the parameters (slope and intercept) of a line in the image space.</a:t>
            </a:r>
          </a:p>
          <a:p>
            <a:r>
              <a:rPr lang="en-US" dirty="0"/>
              <a:t>By setting a threshold in the Hough space, one can identify the parameters corresponding to the lines in the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14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95DB-E247-A248-1F7B-64E86D79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Hough Circle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39C3-233B-3DFD-5366-7CFBA6405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Hough Circle Transform extends the idea to detect circles in an image.</a:t>
            </a:r>
          </a:p>
          <a:p>
            <a:r>
              <a:rPr lang="en-US" dirty="0"/>
              <a:t>For each pixel in the edge-detected image, a circle is parameterized by its center coordinates (x, y) and radius (r).</a:t>
            </a:r>
          </a:p>
          <a:p>
            <a:r>
              <a:rPr lang="en-US" dirty="0"/>
              <a:t>These parameters form a 3D Hough space, and voting is performed for possible circles.</a:t>
            </a:r>
          </a:p>
          <a:p>
            <a:r>
              <a:rPr lang="en-US" dirty="0"/>
              <a:t>The peaks in the Hough space represent the centers and radii of the detected circles.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18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D62C-C650-21F4-DFB7-A3170A00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image transform can be applied to an image to convert it from one domain to another. </a:t>
            </a:r>
          </a:p>
          <a:p>
            <a:r>
              <a:rPr lang="en-US" dirty="0"/>
              <a:t>Viewing an image in domains such as frequency or Hough space enables the identification of features that may not be as easily detected in the spatial domain.</a:t>
            </a:r>
          </a:p>
          <a:p>
            <a:r>
              <a:rPr lang="en-US" dirty="0"/>
              <a:t>Other applications: </a:t>
            </a:r>
          </a:p>
          <a:p>
            <a:pPr lvl="1"/>
            <a:r>
              <a:rPr lang="en-US" dirty="0"/>
              <a:t>Compression</a:t>
            </a:r>
            <a:endParaRPr lang="en-IN" dirty="0"/>
          </a:p>
          <a:p>
            <a:pPr lvl="1"/>
            <a:r>
              <a:rPr lang="en-IN" dirty="0"/>
              <a:t>Filtering</a:t>
            </a:r>
          </a:p>
          <a:p>
            <a:pPr lvl="1"/>
            <a:r>
              <a:rPr lang="en-US" dirty="0"/>
              <a:t>Warping/morphing</a:t>
            </a:r>
          </a:p>
        </p:txBody>
      </p:sp>
    </p:spTree>
    <p:extLst>
      <p:ext uri="{BB962C8B-B14F-4D97-AF65-F5344CB8AC3E}">
        <p14:creationId xmlns:p14="http://schemas.microsoft.com/office/powerpoint/2010/main" val="322029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779-557D-433F-93EC-A849244F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Steps of Hough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9477-74E8-E17E-26DD-7A2E4334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Edge Detection:</a:t>
            </a:r>
          </a:p>
          <a:p>
            <a:pPr lvl="1"/>
            <a:r>
              <a:rPr lang="en-US" dirty="0"/>
              <a:t>Compute the edges in the image using appropriate edge detection algorithms (usually Canny).</a:t>
            </a:r>
          </a:p>
          <a:p>
            <a:r>
              <a:rPr lang="en-US" dirty="0"/>
              <a:t>Hough Accumulator Space:</a:t>
            </a:r>
          </a:p>
          <a:p>
            <a:pPr lvl="1"/>
            <a:r>
              <a:rPr lang="en-US" dirty="0"/>
              <a:t>Create an accumulator space (Hough space) to represent the parameter space for the shapes being detected. </a:t>
            </a:r>
          </a:p>
          <a:p>
            <a:pPr lvl="1"/>
            <a:r>
              <a:rPr lang="en-US" dirty="0"/>
              <a:t>Each point in the image contributes to curves or surfaces in this space.</a:t>
            </a:r>
          </a:p>
          <a:p>
            <a:r>
              <a:rPr lang="en-US" dirty="0"/>
              <a:t>Voting:</a:t>
            </a:r>
          </a:p>
          <a:p>
            <a:pPr lvl="1"/>
            <a:r>
              <a:rPr lang="en-US" dirty="0"/>
              <a:t>For each edge point in the image, contribute to the corresponding curves or surfaces in the Hough space.</a:t>
            </a:r>
          </a:p>
          <a:p>
            <a:r>
              <a:rPr lang="en-US" dirty="0"/>
              <a:t>Peak Detection:</a:t>
            </a:r>
          </a:p>
          <a:p>
            <a:pPr lvl="1"/>
            <a:r>
              <a:rPr lang="en-US" dirty="0"/>
              <a:t>Identify peaks in the Hough space, which correspond to the parameters of the detected shapes.</a:t>
            </a:r>
          </a:p>
          <a:p>
            <a:r>
              <a:rPr lang="en-US" dirty="0"/>
              <a:t>Thresholding:</a:t>
            </a:r>
          </a:p>
          <a:p>
            <a:pPr lvl="1"/>
            <a:r>
              <a:rPr lang="en-US" dirty="0"/>
              <a:t>Apply a threshold to the peaks to determine the most significant shapes.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73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8F2A-7524-0563-370D-768F1A0C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030940"/>
          </a:xfrm>
        </p:spPr>
        <p:txBody>
          <a:bodyPr/>
          <a:lstStyle/>
          <a:p>
            <a:r>
              <a:rPr lang="en-IN" dirty="0"/>
              <a:t>Hough Transform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77375A-6FCC-7F41-A88B-406B7C7DA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24" y="1214955"/>
            <a:ext cx="4944165" cy="39534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419E-F60A-E3FD-DF88-A01E5D55D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640541"/>
            <a:ext cx="3856037" cy="33063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Extract edges of the image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Initialize parameter space r’s, theta’s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 accumulator array and initialize to zero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 each edge pixel   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For each theta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Calculate r = x cos(theta) + y sin(theta)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Increment accumulator at r, theta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Maximum values in accumulator (lines)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Extract related r, theta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E118A-10D6-489C-EB1C-9076530C0CD3}"/>
              </a:ext>
            </a:extLst>
          </p:cNvPr>
          <p:cNvSpPr txBox="1"/>
          <p:nvPr/>
        </p:nvSpPr>
        <p:spPr>
          <a:xfrm>
            <a:off x="5629724" y="5329535"/>
            <a:ext cx="4944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rho = distance from the origin to the line along a vector perpendicular to the line</a:t>
            </a:r>
          </a:p>
          <a:p>
            <a:r>
              <a:rPr lang="en-US" sz="1400" dirty="0"/>
              <a:t>theta = angle in degrees between the x-axis and this vector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46E48-AC0F-A4EE-81F9-D5C7A0EB3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508" y="4946904"/>
            <a:ext cx="2946430" cy="17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CD39-6F3D-C9B2-D30F-FD60F315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Hough Transform – Merits and Demerits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1782-2F66-AA79-975E-3D6991F39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A5391-80A6-AD47-E60A-19E2846DA4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Robustness to Noise</a:t>
            </a:r>
          </a:p>
          <a:p>
            <a:r>
              <a:rPr lang="en-US" dirty="0"/>
              <a:t>Generalization to Arbitrary Shapes</a:t>
            </a:r>
          </a:p>
          <a:p>
            <a:r>
              <a:rPr lang="en-US" dirty="0"/>
              <a:t>Tolerant to Partial Occlusion</a:t>
            </a:r>
          </a:p>
          <a:p>
            <a:r>
              <a:rPr lang="en-US" dirty="0"/>
              <a:t>Invariance to Rotation</a:t>
            </a:r>
          </a:p>
          <a:p>
            <a:r>
              <a:rPr lang="en-US" dirty="0"/>
              <a:t>Useful for Feature Extraction</a:t>
            </a:r>
          </a:p>
          <a:p>
            <a:r>
              <a:rPr lang="en-US" dirty="0"/>
              <a:t>Applications in Computer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C40C3-2859-5612-3358-12E3B90E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5584-08CB-B295-B62A-90D2DA0EB6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Computational Complexity</a:t>
            </a:r>
          </a:p>
          <a:p>
            <a:r>
              <a:rPr lang="en-US" dirty="0"/>
              <a:t>Accumulator Space Resolution</a:t>
            </a:r>
          </a:p>
          <a:p>
            <a:r>
              <a:rPr lang="en-US" dirty="0"/>
              <a:t>Sensitivity to Parameter Settings</a:t>
            </a:r>
          </a:p>
          <a:p>
            <a:r>
              <a:rPr lang="en-US" dirty="0"/>
              <a:t>Limited to Parametric Representations</a:t>
            </a:r>
          </a:p>
          <a:p>
            <a:r>
              <a:rPr lang="en-US" dirty="0"/>
              <a:t>Limited for Dense or Continuous Shapes</a:t>
            </a:r>
          </a:p>
          <a:p>
            <a:r>
              <a:rPr lang="en-US" dirty="0"/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8008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5717-F283-3F5B-6E98-D8E50020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Wavelet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FDDC-D45C-1270-D8B1-607E9BF5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Analyzing and representing images in terms of localized frequency components</a:t>
            </a:r>
          </a:p>
          <a:p>
            <a:r>
              <a:rPr lang="en-US" dirty="0"/>
              <a:t>Multi-resolution analysis</a:t>
            </a:r>
          </a:p>
          <a:p>
            <a:pPr lvl="1"/>
            <a:r>
              <a:rPr lang="en-US" dirty="0"/>
              <a:t>Detailed representation of both high and low-frequency components within an image</a:t>
            </a:r>
          </a:p>
          <a:p>
            <a:r>
              <a:rPr lang="en-US" dirty="0"/>
              <a:t>Wavelets:</a:t>
            </a:r>
          </a:p>
          <a:p>
            <a:pPr lvl="1"/>
            <a:r>
              <a:rPr lang="en-US" dirty="0"/>
              <a:t>Mathematical functions localized in both time and frequency domains</a:t>
            </a:r>
          </a:p>
          <a:p>
            <a:pPr lvl="1"/>
            <a:r>
              <a:rPr lang="en-US" dirty="0"/>
              <a:t>Represent signals or images with better time and frequency localization compared to other transforms like Fourier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682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DC10-EF8B-BA86-325F-F2DD350E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3764"/>
          </a:xfrm>
        </p:spPr>
        <p:txBody>
          <a:bodyPr/>
          <a:lstStyle/>
          <a:p>
            <a:r>
              <a:rPr lang="en-IN" dirty="0"/>
              <a:t>Wavelet Transform –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BD38-3BE6-0962-11CF-A921ECF9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9176"/>
            <a:ext cx="9905999" cy="4787200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/>
              <a:t>Image Decomposition and Multiresolution Analysis:</a:t>
            </a:r>
          </a:p>
          <a:p>
            <a:pPr lvl="1"/>
            <a:r>
              <a:rPr lang="en-US" dirty="0"/>
              <a:t>Wavelet transforms decompose an image into different levels or scales, applying a series of filters successively.</a:t>
            </a:r>
          </a:p>
          <a:p>
            <a:pPr lvl="1"/>
            <a:r>
              <a:rPr lang="en-US" dirty="0"/>
              <a:t>It reveals details at various resolutions.</a:t>
            </a:r>
          </a:p>
          <a:p>
            <a:pPr lvl="1"/>
            <a:r>
              <a:rPr lang="en-US" dirty="0"/>
              <a:t>Different scales of details in an image can be captured separately.</a:t>
            </a:r>
          </a:p>
          <a:p>
            <a:r>
              <a:rPr lang="en-US" dirty="0"/>
              <a:t>Two Components:</a:t>
            </a:r>
          </a:p>
          <a:p>
            <a:pPr lvl="1"/>
            <a:r>
              <a:rPr lang="en-US" dirty="0"/>
              <a:t>Wavelet transforms typically produce two sets of coefficients, obtained at different decomposition levels : </a:t>
            </a:r>
          </a:p>
          <a:p>
            <a:pPr lvl="2"/>
            <a:r>
              <a:rPr lang="en-US" b="1" dirty="0"/>
              <a:t>Approximation</a:t>
            </a:r>
            <a:r>
              <a:rPr lang="en-US" dirty="0"/>
              <a:t> coefficients (representing low-frequency components) </a:t>
            </a:r>
          </a:p>
          <a:p>
            <a:pPr lvl="2"/>
            <a:r>
              <a:rPr lang="en-US" b="1" dirty="0"/>
              <a:t>Detail</a:t>
            </a:r>
            <a:r>
              <a:rPr lang="en-US" dirty="0"/>
              <a:t> coefficients (representing high-frequency components). </a:t>
            </a:r>
          </a:p>
          <a:p>
            <a:r>
              <a:rPr lang="en-US" dirty="0"/>
              <a:t>Image Compression:</a:t>
            </a:r>
          </a:p>
          <a:p>
            <a:pPr lvl="1"/>
            <a:r>
              <a:rPr lang="en-US" dirty="0"/>
              <a:t>The decomposition into approximation and detail coefficients allows for efficient coding.</a:t>
            </a:r>
          </a:p>
          <a:p>
            <a:pPr lvl="1"/>
            <a:r>
              <a:rPr lang="en-US" dirty="0"/>
              <a:t>Certain coefficients with lower magnitude can be discarded without significant loss of image quality. </a:t>
            </a:r>
          </a:p>
          <a:p>
            <a:r>
              <a:rPr lang="en-US" dirty="0"/>
              <a:t>Feature Extraction:</a:t>
            </a:r>
          </a:p>
          <a:p>
            <a:pPr lvl="1"/>
            <a:r>
              <a:rPr lang="en-US" dirty="0"/>
              <a:t>The coefficients obtained at different scales can capture important structural information, making them valuable for computer vision tasks.</a:t>
            </a:r>
          </a:p>
          <a:p>
            <a:r>
              <a:rPr lang="en-US" dirty="0"/>
              <a:t>Denoising and Image Enhancement:</a:t>
            </a:r>
          </a:p>
          <a:p>
            <a:pPr lvl="1"/>
            <a:r>
              <a:rPr lang="en-US" dirty="0"/>
              <a:t>By thresholding or manipulating the detail coefficients, noise can be reduced while preserving and/or enhancing important image features.</a:t>
            </a:r>
          </a:p>
        </p:txBody>
      </p:sp>
    </p:spTree>
    <p:extLst>
      <p:ext uri="{BB962C8B-B14F-4D97-AF65-F5344CB8AC3E}">
        <p14:creationId xmlns:p14="http://schemas.microsoft.com/office/powerpoint/2010/main" val="3148550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EF82-626E-AC58-2E7B-40CEBA06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23912"/>
          </a:xfrm>
        </p:spPr>
        <p:txBody>
          <a:bodyPr/>
          <a:lstStyle/>
          <a:p>
            <a:r>
              <a:rPr lang="en-IN" dirty="0"/>
              <a:t>Discrete Wavelet Transform -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90A72-64B3-73AC-45C2-08FBF357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40822"/>
            <a:ext cx="4649783" cy="4108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1D-DWT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77CB74-E2CF-61C6-5C22-E08932C63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77" y="2051702"/>
            <a:ext cx="4076049" cy="449328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0CEDE-F6E9-4930-C868-C1E6DD73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8060" y="1631857"/>
            <a:ext cx="4646602" cy="42880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2D-DWT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D27B1D-420C-EA33-02D1-FBA1E47B11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44" y="2051702"/>
            <a:ext cx="4809634" cy="2717800"/>
          </a:xfrm>
        </p:spPr>
      </p:pic>
    </p:spTree>
    <p:extLst>
      <p:ext uri="{BB962C8B-B14F-4D97-AF65-F5344CB8AC3E}">
        <p14:creationId xmlns:p14="http://schemas.microsoft.com/office/powerpoint/2010/main" val="675973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B79C35-57C6-0FFB-86B9-8D8A9D68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2D-DWT – Process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50D9AC-3A62-A7F0-E004-B995EDDBF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Filtering process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9603FF-D45E-DF60-5114-65F210BDD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534732"/>
            <a:ext cx="4878387" cy="1795136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B9A009-62D0-C985-F19D-0A8F53318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Decomposition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D292F9-F73A-EC94-2CE0-AFDCD4E343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786" y="3073400"/>
            <a:ext cx="2740040" cy="2717800"/>
          </a:xfrm>
        </p:spPr>
      </p:pic>
    </p:spTree>
    <p:extLst>
      <p:ext uri="{BB962C8B-B14F-4D97-AF65-F5344CB8AC3E}">
        <p14:creationId xmlns:p14="http://schemas.microsoft.com/office/powerpoint/2010/main" val="1964951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F1F0-D37C-A4C9-FE18-E556B65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2D-DWT – Examples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002290-CE2B-7537-CEB8-2AD505D95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94" y="2591394"/>
            <a:ext cx="2867425" cy="285789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54BFEAC-F724-5EBE-9952-3DB8A141E9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98" y="2639026"/>
            <a:ext cx="4420217" cy="2762636"/>
          </a:xfrm>
        </p:spPr>
      </p:pic>
    </p:spTree>
    <p:extLst>
      <p:ext uri="{BB962C8B-B14F-4D97-AF65-F5344CB8AC3E}">
        <p14:creationId xmlns:p14="http://schemas.microsoft.com/office/powerpoint/2010/main" val="289811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CD39-6F3D-C9B2-D30F-FD60F315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Wavelet Transform – Merits and Demerits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1782-2F66-AA79-975E-3D6991F39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A5391-80A6-AD47-E60A-19E2846DA4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Multiresolution Analysis</a:t>
            </a:r>
          </a:p>
          <a:p>
            <a:r>
              <a:rPr lang="en-US" dirty="0"/>
              <a:t>Localization in Time and Frequency</a:t>
            </a:r>
          </a:p>
          <a:p>
            <a:r>
              <a:rPr lang="en-US" dirty="0"/>
              <a:t>Adaptability to Signal Characteristics</a:t>
            </a:r>
          </a:p>
          <a:p>
            <a:r>
              <a:rPr lang="en-US" dirty="0"/>
              <a:t>Sparse Representation</a:t>
            </a:r>
          </a:p>
          <a:p>
            <a:r>
              <a:rPr lang="en-US" dirty="0"/>
              <a:t>Energy Compression</a:t>
            </a:r>
          </a:p>
          <a:p>
            <a:r>
              <a:rPr lang="en-US" dirty="0"/>
              <a:t>Edge Detection and Feature Extraction</a:t>
            </a:r>
          </a:p>
          <a:p>
            <a:r>
              <a:rPr lang="en-US" dirty="0"/>
              <a:t>Applications in Image Processing</a:t>
            </a:r>
          </a:p>
          <a:p>
            <a:r>
              <a:rPr lang="en-US" dirty="0"/>
              <a:t>Real-Time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C40C3-2859-5612-3358-12E3B90E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5584-08CB-B295-B62A-90D2DA0EB6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Shift Variance</a:t>
            </a:r>
          </a:p>
          <a:p>
            <a:r>
              <a:rPr lang="en-US" dirty="0"/>
              <a:t>Boundary Effects</a:t>
            </a:r>
          </a:p>
          <a:p>
            <a:r>
              <a:rPr lang="en-US" dirty="0"/>
              <a:t>Complexity of Implementation</a:t>
            </a:r>
          </a:p>
          <a:p>
            <a:r>
              <a:rPr lang="en-US" dirty="0"/>
              <a:t>Selection of Wavelet Basis</a:t>
            </a:r>
          </a:p>
          <a:p>
            <a:r>
              <a:rPr lang="en-US" dirty="0"/>
              <a:t>Limited Directionality</a:t>
            </a:r>
          </a:p>
          <a:p>
            <a:r>
              <a:rPr lang="en-US" dirty="0"/>
              <a:t>Loss of Phase Information</a:t>
            </a:r>
          </a:p>
          <a:p>
            <a:r>
              <a:rPr lang="en-US" dirty="0"/>
              <a:t>Trade-Off in Time and Frequency Resolution</a:t>
            </a:r>
          </a:p>
        </p:txBody>
      </p:sp>
    </p:spTree>
    <p:extLst>
      <p:ext uri="{BB962C8B-B14F-4D97-AF65-F5344CB8AC3E}">
        <p14:creationId xmlns:p14="http://schemas.microsoft.com/office/powerpoint/2010/main" val="304157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8669-2D52-3B10-F2E7-A36145C4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Parametric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CF43-B352-5805-32DC-8DD3D595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Geometric Transformations:</a:t>
            </a:r>
          </a:p>
          <a:p>
            <a:pPr lvl="1"/>
            <a:r>
              <a:rPr lang="en-IN" dirty="0"/>
              <a:t>Euclidean/Rigid Transform:</a:t>
            </a:r>
          </a:p>
          <a:p>
            <a:pPr lvl="2"/>
            <a:r>
              <a:rPr lang="en-IN" dirty="0"/>
              <a:t>Rotation</a:t>
            </a:r>
          </a:p>
          <a:p>
            <a:pPr lvl="2"/>
            <a:r>
              <a:rPr lang="en-IN" dirty="0"/>
              <a:t>Translation</a:t>
            </a:r>
          </a:p>
          <a:p>
            <a:pPr lvl="1"/>
            <a:r>
              <a:rPr lang="en-IN" dirty="0"/>
              <a:t>Similarity Transform:</a:t>
            </a:r>
          </a:p>
          <a:p>
            <a:pPr lvl="2"/>
            <a:r>
              <a:rPr lang="en-IN" dirty="0"/>
              <a:t>Scaling</a:t>
            </a:r>
          </a:p>
          <a:p>
            <a:pPr lvl="2"/>
            <a:r>
              <a:rPr lang="en-IN" dirty="0"/>
              <a:t>Scaled Rotation</a:t>
            </a:r>
          </a:p>
          <a:p>
            <a:pPr lvl="1"/>
            <a:r>
              <a:rPr lang="en-IN" dirty="0"/>
              <a:t>Affine Transformation</a:t>
            </a:r>
          </a:p>
          <a:p>
            <a:pPr lvl="1"/>
            <a:r>
              <a:rPr lang="en-IN" dirty="0"/>
              <a:t>Perspective/Projective Transform</a:t>
            </a:r>
          </a:p>
        </p:txBody>
      </p:sp>
    </p:spTree>
    <p:extLst>
      <p:ext uri="{BB962C8B-B14F-4D97-AF65-F5344CB8AC3E}">
        <p14:creationId xmlns:p14="http://schemas.microsoft.com/office/powerpoint/2010/main" val="290770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B534-0C00-B932-1480-E904E5D9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61B5-A298-9DB4-D672-ADF9A7C8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Spatial-to-Frequency transforms:</a:t>
            </a:r>
          </a:p>
          <a:p>
            <a:pPr lvl="1"/>
            <a:r>
              <a:rPr lang="en-US" dirty="0"/>
              <a:t>Hough Transform</a:t>
            </a:r>
          </a:p>
          <a:p>
            <a:pPr lvl="2"/>
            <a:r>
              <a:rPr lang="en-US" dirty="0"/>
              <a:t>used to find lines in an image</a:t>
            </a:r>
          </a:p>
          <a:p>
            <a:pPr lvl="1"/>
            <a:r>
              <a:rPr lang="en-US" dirty="0"/>
              <a:t>Discrete Cosine Transform</a:t>
            </a:r>
          </a:p>
          <a:p>
            <a:pPr lvl="2"/>
            <a:r>
              <a:rPr lang="en-US" dirty="0"/>
              <a:t>used in image and video compression</a:t>
            </a:r>
          </a:p>
          <a:p>
            <a:pPr lvl="1"/>
            <a:r>
              <a:rPr lang="en-US" dirty="0"/>
              <a:t>Discrete Fourier Transform</a:t>
            </a:r>
          </a:p>
          <a:p>
            <a:pPr lvl="2"/>
            <a:r>
              <a:rPr lang="en-US" dirty="0"/>
              <a:t>used in filtering and frequency analysis</a:t>
            </a:r>
          </a:p>
          <a:p>
            <a:pPr lvl="1"/>
            <a:r>
              <a:rPr lang="en-US" dirty="0"/>
              <a:t>Haar Wavelet Transform</a:t>
            </a:r>
          </a:p>
          <a:p>
            <a:pPr lvl="2"/>
            <a:r>
              <a:rPr lang="en-US" dirty="0"/>
              <a:t>used to perform discrete wavelet analysis, denoise, and fuse images</a:t>
            </a:r>
          </a:p>
          <a:p>
            <a:pPr lvl="1"/>
            <a:r>
              <a:rPr lang="en-US" dirty="0"/>
              <a:t>Karheunen—Loeve Transform</a:t>
            </a:r>
          </a:p>
          <a:p>
            <a:pPr lvl="1"/>
            <a:r>
              <a:rPr lang="en-US" dirty="0"/>
              <a:t>Walsh Transform</a:t>
            </a:r>
          </a:p>
          <a:p>
            <a:pPr lvl="1"/>
            <a:r>
              <a:rPr lang="en-US" dirty="0"/>
              <a:t>Hadamaard Transform</a:t>
            </a:r>
          </a:p>
          <a:p>
            <a:pPr lvl="1"/>
            <a:r>
              <a:rPr lang="en-US" dirty="0"/>
              <a:t>Radon Transform, etc.</a:t>
            </a:r>
          </a:p>
          <a:p>
            <a:r>
              <a:rPr lang="en-US" dirty="0"/>
              <a:t>Other transforms: </a:t>
            </a:r>
          </a:p>
          <a:p>
            <a:pPr lvl="1"/>
            <a:r>
              <a:rPr lang="en-US" dirty="0"/>
              <a:t>Distance Transform</a:t>
            </a:r>
          </a:p>
          <a:p>
            <a:pPr lvl="1"/>
            <a:r>
              <a:rPr lang="en-US" dirty="0"/>
              <a:t>Parametric Transform</a:t>
            </a:r>
          </a:p>
          <a:p>
            <a:pPr lvl="1"/>
            <a:r>
              <a:rPr lang="en-US" dirty="0"/>
              <a:t>Mesh-based Warping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746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C916-0881-34E6-E31D-DACCF8CD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Mesh-based Warping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52D3-6013-2B85-61B0-6296FAFD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Also known as mesh warping or grid warping</a:t>
            </a:r>
          </a:p>
          <a:p>
            <a:r>
              <a:rPr lang="en-US" dirty="0"/>
              <a:t>Used to deform or distort an image by manipulating a mesh or grid overlaying the original image. 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Achieve non-rigid transformations that can be applied to specific regions of an image while leaving other regions unchanged. </a:t>
            </a:r>
          </a:p>
          <a:p>
            <a:r>
              <a:rPr lang="en-US" dirty="0"/>
              <a:t>Often employed in computer graphics, image registration, and computer vision applications.</a:t>
            </a:r>
          </a:p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Defining a set of control points on a regular grid overlaid onto the image. </a:t>
            </a:r>
          </a:p>
          <a:p>
            <a:pPr lvl="1"/>
            <a:r>
              <a:rPr lang="en-US" dirty="0"/>
              <a:t>Each control point is associated with a corresponding point in the transformed image. </a:t>
            </a:r>
          </a:p>
          <a:p>
            <a:pPr lvl="1"/>
            <a:r>
              <a:rPr lang="en-US" dirty="0"/>
              <a:t>By adjusting the positions of these control points, the image is deformed or warped accordingly. </a:t>
            </a:r>
          </a:p>
          <a:p>
            <a:r>
              <a:rPr lang="en-US" dirty="0"/>
              <a:t>The transformation can be linear or non-linear, allowing for flexible manipulation of the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37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7B14-2395-9077-2489-A01A4D45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4094"/>
          </a:xfrm>
        </p:spPr>
        <p:txBody>
          <a:bodyPr/>
          <a:lstStyle/>
          <a:p>
            <a:r>
              <a:rPr lang="en-IN" dirty="0"/>
              <a:t>Key steps in Mesh warping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0E3C-6FE6-64D3-9F2C-488D3917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2613"/>
            <a:ext cx="9905999" cy="441063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Grid Initialization:</a:t>
            </a:r>
          </a:p>
          <a:p>
            <a:pPr lvl="1"/>
            <a:r>
              <a:rPr lang="en-US" dirty="0"/>
              <a:t>Overlay a regular grid on the original image (typically defined by rows and columns of control points).</a:t>
            </a:r>
          </a:p>
          <a:p>
            <a:r>
              <a:rPr lang="en-US" dirty="0"/>
              <a:t>Control Point Placement:</a:t>
            </a:r>
          </a:p>
          <a:p>
            <a:pPr lvl="1"/>
            <a:r>
              <a:rPr lang="en-US" dirty="0"/>
              <a:t>Place control points at key locations on the grid</a:t>
            </a:r>
          </a:p>
          <a:p>
            <a:pPr lvl="1"/>
            <a:r>
              <a:rPr lang="en-US" dirty="0"/>
              <a:t>These points serve as the anchors for the deformation. </a:t>
            </a:r>
          </a:p>
          <a:p>
            <a:pPr lvl="1"/>
            <a:r>
              <a:rPr lang="en-US" dirty="0"/>
              <a:t>The number and arrangement of control points can vary based on the application.</a:t>
            </a:r>
          </a:p>
          <a:p>
            <a:r>
              <a:rPr lang="en-US" dirty="0"/>
              <a:t>Define Correspondences:</a:t>
            </a:r>
          </a:p>
          <a:p>
            <a:pPr lvl="1"/>
            <a:r>
              <a:rPr lang="en-US" dirty="0"/>
              <a:t>Associate each control point in the original grid with a corresponding point in the transformed image. </a:t>
            </a:r>
          </a:p>
          <a:p>
            <a:pPr lvl="1"/>
            <a:r>
              <a:rPr lang="en-US" dirty="0"/>
              <a:t>This establishes a correspondence/link between the control points of the original and transformed images.</a:t>
            </a:r>
          </a:p>
          <a:p>
            <a:r>
              <a:rPr lang="en-US" dirty="0"/>
              <a:t>Adjust Control Point Positions:</a:t>
            </a:r>
          </a:p>
          <a:p>
            <a:pPr lvl="1"/>
            <a:r>
              <a:rPr lang="en-US" dirty="0"/>
              <a:t>Modify the positions of the control points to achieve the desired deformation. </a:t>
            </a:r>
          </a:p>
          <a:p>
            <a:pPr lvl="1"/>
            <a:r>
              <a:rPr lang="en-US" dirty="0"/>
              <a:t>The movement of control points affects the surrounding pixels, resulting in a non-rigid transformation.</a:t>
            </a:r>
          </a:p>
          <a:p>
            <a:r>
              <a:rPr lang="en-US" dirty="0"/>
              <a:t>Interpolation:</a:t>
            </a:r>
          </a:p>
          <a:p>
            <a:pPr lvl="1"/>
            <a:r>
              <a:rPr lang="en-US" dirty="0"/>
              <a:t>Interpolate pixel values between control points to fill in the transformed image.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72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40E3-3274-222D-61C3-A9BE14E8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Mesh Warping –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6ED20-6231-82A6-7EA8-A84976C27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11" y="2102162"/>
            <a:ext cx="7706801" cy="1914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CC50D-ED76-004C-D88E-CC7F700E0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4" y="4342889"/>
            <a:ext cx="10280131" cy="16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CAF6-B2F7-4981-6CA1-242E1393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Mesh Warping –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410EA-3B14-4A5A-3887-6042D098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48" y="1778708"/>
            <a:ext cx="4309128" cy="2339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39C3D7-D8B3-3B22-4828-4AC1042C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80" y="4233253"/>
            <a:ext cx="816406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9605-9F49-6532-286D-909025A6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highlighted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F543-34CA-6F5C-AC65-A11E4878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Transform:</a:t>
            </a:r>
          </a:p>
          <a:p>
            <a:pPr lvl="1"/>
            <a:r>
              <a:rPr lang="en-US" dirty="0"/>
              <a:t>the thickness of image features</a:t>
            </a:r>
          </a:p>
          <a:p>
            <a:r>
              <a:rPr lang="en-US" dirty="0"/>
              <a:t>Fourier Transform:</a:t>
            </a:r>
          </a:p>
          <a:p>
            <a:pPr lvl="1"/>
            <a:r>
              <a:rPr lang="en-US" dirty="0"/>
              <a:t>the spatial frequency composition of the image</a:t>
            </a:r>
          </a:p>
          <a:p>
            <a:r>
              <a:rPr lang="en-US" dirty="0"/>
              <a:t>Hough Transform</a:t>
            </a:r>
          </a:p>
          <a:p>
            <a:pPr lvl="1"/>
            <a:r>
              <a:rPr lang="en-US" dirty="0"/>
              <a:t>the parameters of geometric shapes.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84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6848-6D23-2155-EC6F-4C3E7DD7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6D3E-115A-F7A7-3E3B-DAC599AB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Using distance metrics to depict binary image as distance coefficients</a:t>
            </a:r>
          </a:p>
          <a:p>
            <a:r>
              <a:rPr lang="en-IN" dirty="0"/>
              <a:t>Each foreground pixel (1) is shown as the nearest distance from neighbouring background pixels (0).</a:t>
            </a:r>
          </a:p>
          <a:p>
            <a:r>
              <a:rPr lang="en-IN" dirty="0"/>
              <a:t>Distance metrics are used:</a:t>
            </a:r>
          </a:p>
          <a:p>
            <a:pPr lvl="1"/>
            <a:r>
              <a:rPr lang="en-IN" dirty="0"/>
              <a:t>Euclidean distance: square root of sum of squares of x and y differences</a:t>
            </a:r>
          </a:p>
          <a:p>
            <a:pPr lvl="1"/>
            <a:r>
              <a:rPr lang="en-IN" dirty="0"/>
              <a:t>Manhattan/City-block distance: sum of absolutes of x and y differences</a:t>
            </a:r>
          </a:p>
          <a:p>
            <a:pPr lvl="1"/>
            <a:r>
              <a:rPr lang="en-IN" dirty="0"/>
              <a:t>Chessboard distances: maximum of absolutes of x and y distances</a:t>
            </a:r>
          </a:p>
          <a:p>
            <a:pPr lvl="1"/>
            <a:r>
              <a:rPr lang="en-IN" dirty="0"/>
              <a:t>Other:</a:t>
            </a:r>
          </a:p>
          <a:p>
            <a:pPr lvl="2"/>
            <a:r>
              <a:rPr lang="en-US" dirty="0"/>
              <a:t>Chebyshev Distance</a:t>
            </a:r>
          </a:p>
          <a:p>
            <a:pPr lvl="2"/>
            <a:r>
              <a:rPr lang="en-US" dirty="0"/>
              <a:t>Cosine Similarity</a:t>
            </a:r>
          </a:p>
          <a:p>
            <a:pPr lvl="2"/>
            <a:r>
              <a:rPr lang="en-US" dirty="0"/>
              <a:t>Hamming Distance</a:t>
            </a:r>
          </a:p>
          <a:p>
            <a:pPr lvl="2"/>
            <a:r>
              <a:rPr lang="en-US" dirty="0"/>
              <a:t>Minkowski Distance</a:t>
            </a:r>
          </a:p>
          <a:p>
            <a:pPr lvl="2"/>
            <a:r>
              <a:rPr lang="en-US" dirty="0"/>
              <a:t>Mahalanobis Distance</a:t>
            </a:r>
          </a:p>
          <a:p>
            <a:pPr lvl="2"/>
            <a:r>
              <a:rPr lang="en-US" dirty="0"/>
              <a:t>Earth Mover's Distance (Wasserstein Distance)</a:t>
            </a:r>
          </a:p>
        </p:txBody>
      </p:sp>
    </p:spTree>
    <p:extLst>
      <p:ext uri="{BB962C8B-B14F-4D97-AF65-F5344CB8AC3E}">
        <p14:creationId xmlns:p14="http://schemas.microsoft.com/office/powerpoint/2010/main" val="268362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998D-5602-4768-A12A-1B10BF5C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Distance Transform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D220E0-42AC-ACC0-A044-E88197DA95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82" y="3129632"/>
            <a:ext cx="4648849" cy="178142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0C9405-5C02-16B0-16C8-95658C76D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40" y="2249488"/>
            <a:ext cx="3841733" cy="3541712"/>
          </a:xfrm>
        </p:spPr>
      </p:pic>
    </p:spTree>
    <p:extLst>
      <p:ext uri="{BB962C8B-B14F-4D97-AF65-F5344CB8AC3E}">
        <p14:creationId xmlns:p14="http://schemas.microsoft.com/office/powerpoint/2010/main" val="2796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CD39-6F3D-C9B2-D30F-FD60F315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Transform – Merits and Demerits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1782-2F66-AA79-975E-3D6991F39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A5391-80A6-AD47-E60A-19E2846DA4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Shape Analysis</a:t>
            </a:r>
          </a:p>
          <a:p>
            <a:r>
              <a:rPr lang="en-US" dirty="0"/>
              <a:t>Skeletonization</a:t>
            </a:r>
          </a:p>
          <a:p>
            <a:r>
              <a:rPr lang="en-US" dirty="0"/>
              <a:t>Image Segmentation</a:t>
            </a:r>
          </a:p>
          <a:p>
            <a:r>
              <a:rPr lang="en-US" dirty="0"/>
              <a:t>Medial Axis Extraction</a:t>
            </a:r>
          </a:p>
          <a:p>
            <a:r>
              <a:rPr lang="en-US" dirty="0"/>
              <a:t>Simplicity in:</a:t>
            </a:r>
          </a:p>
          <a:p>
            <a:pPr lvl="1"/>
            <a:r>
              <a:rPr lang="en-US" dirty="0"/>
              <a:t>Object Recognition</a:t>
            </a:r>
          </a:p>
          <a:p>
            <a:pPr lvl="1"/>
            <a:r>
              <a:rPr lang="en-US" dirty="0"/>
              <a:t>Image Registration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C40C3-2859-5612-3358-12E3B90E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5584-08CB-B295-B62A-90D2DA0EB6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Computationally Intensive</a:t>
            </a:r>
          </a:p>
          <a:p>
            <a:r>
              <a:rPr lang="en-US" dirty="0"/>
              <a:t>Sensitivity to Noise</a:t>
            </a:r>
          </a:p>
          <a:p>
            <a:r>
              <a:rPr lang="en-US" dirty="0"/>
              <a:t>Discretization Effects</a:t>
            </a:r>
          </a:p>
          <a:p>
            <a:r>
              <a:rPr lang="en-US" dirty="0"/>
              <a:t>Limited to Binary Images</a:t>
            </a:r>
          </a:p>
          <a:p>
            <a:r>
              <a:rPr lang="en-US" dirty="0"/>
              <a:t>Directionality</a:t>
            </a:r>
          </a:p>
          <a:p>
            <a:r>
              <a:rPr lang="en-US" dirty="0"/>
              <a:t>Parameter Sensitivity</a:t>
            </a:r>
          </a:p>
          <a:p>
            <a:r>
              <a:rPr lang="en-US" dirty="0"/>
              <a:t>Boundary Artifacts</a:t>
            </a:r>
          </a:p>
        </p:txBody>
      </p:sp>
    </p:spTree>
    <p:extLst>
      <p:ext uri="{BB962C8B-B14F-4D97-AF65-F5344CB8AC3E}">
        <p14:creationId xmlns:p14="http://schemas.microsoft.com/office/powerpoint/2010/main" val="228860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491E-55AB-38C2-709E-7D43F3BA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5DCF-E2B5-BDC0-A327-2C254E3F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analyze the frequency content of images</a:t>
            </a:r>
          </a:p>
          <a:p>
            <a:r>
              <a:rPr lang="en-US" dirty="0"/>
              <a:t>Transforms an image from its spatial domain (pixel values) to its frequency domain</a:t>
            </a:r>
          </a:p>
          <a:p>
            <a:r>
              <a:rPr lang="en-US" dirty="0"/>
              <a:t>Reveals information about the variation in intensity and spatial frequencies present in 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04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5619-B7E5-ECBD-AF97-2C2B81D2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8480"/>
          </a:xfrm>
        </p:spPr>
        <p:txBody>
          <a:bodyPr/>
          <a:lstStyle/>
          <a:p>
            <a:r>
              <a:rPr lang="en-IN" dirty="0"/>
              <a:t>Discrete Fourier Transform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D33BCE-01E4-FC30-97A2-DEB12603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119" y="1818080"/>
            <a:ext cx="3196899" cy="685800"/>
          </a:xfrm>
        </p:spPr>
        <p:txBody>
          <a:bodyPr/>
          <a:lstStyle/>
          <a:p>
            <a:pPr algn="ctr"/>
            <a:r>
              <a:rPr lang="en-IN" dirty="0"/>
              <a:t>Formula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1D3E0A-7626-141E-063E-F24F0678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98087" y="1818080"/>
            <a:ext cx="3184385" cy="685800"/>
          </a:xfrm>
        </p:spPr>
        <p:txBody>
          <a:bodyPr/>
          <a:lstStyle/>
          <a:p>
            <a:pPr algn="ctr"/>
            <a:r>
              <a:rPr lang="en-IN" dirty="0"/>
              <a:t>Basis Images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D208810-7AC8-182B-2382-6EF2118480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1386" y="1818080"/>
            <a:ext cx="3194968" cy="685800"/>
          </a:xfrm>
        </p:spPr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A7DA72-AC59-2890-7F49-81B77E3F1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" y="2736778"/>
            <a:ext cx="2782706" cy="1209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16D772-3FFB-7759-CA7F-D7D99262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463" y="2743331"/>
            <a:ext cx="3261635" cy="32279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7168BF-C512-AF96-2731-BCE33B225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65" y="2736777"/>
            <a:ext cx="3912825" cy="32279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FB7D26-80FF-10DE-2B30-96C4716BD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" y="4065755"/>
            <a:ext cx="2794778" cy="9576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E0F1D3-B16A-AB90-6303-9717E0106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5" y="5143077"/>
            <a:ext cx="2810555" cy="8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95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296</TotalTime>
  <Words>1664</Words>
  <Application>Microsoft Office PowerPoint</Application>
  <PresentationFormat>Widescreen</PresentationFormat>
  <Paragraphs>285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Tw Cen MT</vt:lpstr>
      <vt:lpstr>Circuit</vt:lpstr>
      <vt:lpstr>Image Transformations</vt:lpstr>
      <vt:lpstr>Image Transforms</vt:lpstr>
      <vt:lpstr>Types and Applications</vt:lpstr>
      <vt:lpstr>Features highlighted</vt:lpstr>
      <vt:lpstr>Distance Transform</vt:lpstr>
      <vt:lpstr>Distance Transform</vt:lpstr>
      <vt:lpstr>Distance Transform – Merits and Demerits</vt:lpstr>
      <vt:lpstr>Discrete Fourier Transform</vt:lpstr>
      <vt:lpstr>Discrete Fourier Transform</vt:lpstr>
      <vt:lpstr>2d D.f.t. – Utility </vt:lpstr>
      <vt:lpstr>2D D.F.T. – Merits and Demerits</vt:lpstr>
      <vt:lpstr>Discrete Cosine Transform</vt:lpstr>
      <vt:lpstr>Discrete Cosine Transform</vt:lpstr>
      <vt:lpstr>Discrete Cosine Transform</vt:lpstr>
      <vt:lpstr>2D D.C.T. – Utility</vt:lpstr>
      <vt:lpstr>2D D.C.T. – Merits and Demerits</vt:lpstr>
      <vt:lpstr>Hough Transform</vt:lpstr>
      <vt:lpstr>Hough Line Transform</vt:lpstr>
      <vt:lpstr>Hough Circle Transform</vt:lpstr>
      <vt:lpstr>General Steps of Hough Transform</vt:lpstr>
      <vt:lpstr>Hough Transform Algorithm</vt:lpstr>
      <vt:lpstr>Hough Transform – Merits and Demerits</vt:lpstr>
      <vt:lpstr>Wavelet Transform</vt:lpstr>
      <vt:lpstr>Wavelet Transform – key concepts</vt:lpstr>
      <vt:lpstr>Discrete Wavelet Transform - Algorithm</vt:lpstr>
      <vt:lpstr>2D-DWT – Process</vt:lpstr>
      <vt:lpstr>2D-DWT – Examples</vt:lpstr>
      <vt:lpstr>Wavelet Transform – Merits and Demerits</vt:lpstr>
      <vt:lpstr>Parametric Transformation</vt:lpstr>
      <vt:lpstr>Mesh-based Warping</vt:lpstr>
      <vt:lpstr>Key steps in Mesh warping</vt:lpstr>
      <vt:lpstr>Mesh Warping – Example</vt:lpstr>
      <vt:lpstr>Mesh Warping –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13</cp:revision>
  <dcterms:created xsi:type="dcterms:W3CDTF">2024-01-06T06:04:49Z</dcterms:created>
  <dcterms:modified xsi:type="dcterms:W3CDTF">2024-02-05T19:36:28Z</dcterms:modified>
</cp:coreProperties>
</file>