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4" r:id="rId3"/>
    <p:sldId id="264" r:id="rId4"/>
    <p:sldId id="265" r:id="rId5"/>
    <p:sldId id="266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9" r:id="rId17"/>
    <p:sldId id="271" r:id="rId18"/>
    <p:sldId id="286" r:id="rId19"/>
    <p:sldId id="295" r:id="rId20"/>
    <p:sldId id="294" r:id="rId21"/>
    <p:sldId id="285" r:id="rId22"/>
    <p:sldId id="291" r:id="rId23"/>
    <p:sldId id="292" r:id="rId24"/>
    <p:sldId id="293" r:id="rId25"/>
    <p:sldId id="287" r:id="rId26"/>
    <p:sldId id="296" r:id="rId27"/>
    <p:sldId id="297" r:id="rId28"/>
    <p:sldId id="302" r:id="rId29"/>
    <p:sldId id="289" r:id="rId30"/>
    <p:sldId id="298" r:id="rId31"/>
    <p:sldId id="299" r:id="rId32"/>
    <p:sldId id="300" r:id="rId33"/>
    <p:sldId id="304" r:id="rId34"/>
    <p:sldId id="290" r:id="rId35"/>
    <p:sldId id="301" r:id="rId36"/>
    <p:sldId id="303" r:id="rId37"/>
    <p:sldId id="305" r:id="rId38"/>
    <p:sldId id="2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35984-C257-4354-B636-5D84264A6D11}">
          <p14:sldIdLst>
            <p14:sldId id="256"/>
            <p14:sldId id="274"/>
          </p14:sldIdLst>
        </p14:section>
        <p14:section name="Edge Detection" id="{1C3D2D9A-4557-4A2C-A3E8-F68D81213E67}">
          <p14:sldIdLst>
            <p14:sldId id="264"/>
            <p14:sldId id="265"/>
            <p14:sldId id="266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rner Detection" id="{A2AEA1F8-3ECB-4903-B6AC-D07C8538D158}">
          <p14:sldIdLst>
            <p14:sldId id="269"/>
            <p14:sldId id="271"/>
            <p14:sldId id="286"/>
            <p14:sldId id="295"/>
            <p14:sldId id="294"/>
            <p14:sldId id="285"/>
            <p14:sldId id="291"/>
            <p14:sldId id="292"/>
            <p14:sldId id="293"/>
            <p14:sldId id="287"/>
            <p14:sldId id="296"/>
            <p14:sldId id="297"/>
            <p14:sldId id="302"/>
            <p14:sldId id="289"/>
            <p14:sldId id="298"/>
            <p14:sldId id="299"/>
            <p14:sldId id="300"/>
            <p14:sldId id="304"/>
            <p14:sldId id="290"/>
            <p14:sldId id="301"/>
            <p14:sldId id="303"/>
            <p14:sldId id="30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E6EC-F920-4C06-A97C-9E49CC93ED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17EB-7EBB-4481-A929-EADA4C583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1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Edge and Corner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Concept, Requirement, Types , Tools, Applications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9A07-3F5A-B613-27EC-68768AB3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Kirsch Operators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674DE9-0FEE-8915-DBF3-4833B74D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804035"/>
            <a:ext cx="5891213" cy="27752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7348-9BB0-B0FF-D22C-62C4F030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Weighted Compass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Highlights the detected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Utility – similar to that of Robinson masks, plus: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Orientation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Shape analysis</a:t>
            </a:r>
          </a:p>
        </p:txBody>
      </p:sp>
    </p:spTree>
    <p:extLst>
      <p:ext uri="{BB962C8B-B14F-4D97-AF65-F5344CB8AC3E}">
        <p14:creationId xmlns:p14="http://schemas.microsoft.com/office/powerpoint/2010/main" val="333797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ADA3-DEBF-881C-B09A-8B667E7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Laplacian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1E52D-9C98-3E77-C650-15EDC8F41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801169"/>
            <a:ext cx="5891213" cy="2780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E496D-D9D1-6952-CFE3-188AE859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Second derivative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Resembles high-pass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Zero-Crossing Detection (locations where the intensity changes sign, indicating the presence of an edge)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 Detail Enhancement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Sharpening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Blob Detection (regions with significant intensity changes)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Multiscale Analysis (detection of edges at various levels/scales of detail)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Texture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8034-01E7-1D72-1B85-BDEB35A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Laplacian of Gaussian (L-o-G)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6B407-B975-9420-4C88-069BC03A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15" y="1929430"/>
            <a:ext cx="3105583" cy="25244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04562-800A-3628-96F1-187A5563E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Gaussian smoothing applied prior to Laplacian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Gaussian mask applied first, to smoothen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Laplacian derivative filter applied next to highlight the detected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Utility – similar to Laplacian, plus: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Edge Localization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Noise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Blob and Feature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Scale-Space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Corner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Image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1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DCF-F3EB-ECC6-4469-3A939CBA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Frei-Chen Masks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9951A-7E7A-5546-FCD9-FB76A0E1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177119"/>
            <a:ext cx="5891213" cy="20291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376B0-5BD7-9586-8F15-9D7F3E4C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of nine masks to detect edges, lines, and average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G1 to G4 – edge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G5 to G8 – line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G9 – average value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Isotropic Edge Detection (</a:t>
            </a:r>
            <a:r>
              <a:rPr lang="en-US" dirty="0"/>
              <a:t>edge detection responses that are consistent in all directions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extraction, texture analysis, and pattern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Orientation detection, zero-crossing detection, and scale-space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1C3B-B135-AF63-B58D-DAB76C5C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9131-568B-D950-9AFB-E58F010C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Smoothing (Gaussian Blur):</a:t>
            </a:r>
          </a:p>
          <a:p>
            <a:pPr lvl="1"/>
            <a:r>
              <a:rPr lang="en-US" dirty="0"/>
              <a:t>Smooth the image using a Gaussian filter. </a:t>
            </a:r>
          </a:p>
          <a:p>
            <a:pPr lvl="1"/>
            <a:r>
              <a:rPr lang="en-US" dirty="0"/>
              <a:t>Reduce noise and prepare the image for subsequent edge detection. </a:t>
            </a:r>
          </a:p>
          <a:p>
            <a:pPr lvl="1"/>
            <a:r>
              <a:rPr lang="en-US" dirty="0"/>
              <a:t>Convolution with a Gaussian kernel has a blurring effect and suppresses high-frequency noise.</a:t>
            </a:r>
          </a:p>
          <a:p>
            <a:r>
              <a:rPr lang="en-US" dirty="0"/>
              <a:t>Gradient Calculation:</a:t>
            </a:r>
          </a:p>
          <a:p>
            <a:pPr lvl="1"/>
            <a:r>
              <a:rPr lang="en-US" dirty="0"/>
              <a:t>Find the image gradient to identify the intensity changes and edges using derivatives (usually Sobel operators) in both the horizontal and vertical directions.</a:t>
            </a:r>
          </a:p>
          <a:p>
            <a:r>
              <a:rPr lang="en-US" dirty="0"/>
              <a:t>Non-Maximum Suppression:</a:t>
            </a:r>
          </a:p>
          <a:p>
            <a:pPr lvl="1"/>
            <a:r>
              <a:rPr lang="en-US" dirty="0"/>
              <a:t>Thin the edges and keep only the local maxima in the gradient direction. </a:t>
            </a:r>
          </a:p>
          <a:p>
            <a:pPr lvl="1"/>
            <a:r>
              <a:rPr lang="en-US" dirty="0"/>
              <a:t>Compare each pixel's gradient magnitude with its neighbors along the gradient direction and suppress non-maximum values.</a:t>
            </a:r>
          </a:p>
          <a:p>
            <a:r>
              <a:rPr lang="en-US" dirty="0"/>
              <a:t>Edge Tracking by Hysteresis:</a:t>
            </a:r>
          </a:p>
          <a:p>
            <a:pPr lvl="1"/>
            <a:r>
              <a:rPr lang="en-US" dirty="0"/>
              <a:t>Edge pixels are classified into strong, weak, or non-edges based on gradient magnitude thresholds. </a:t>
            </a:r>
          </a:p>
          <a:p>
            <a:pPr lvl="1"/>
            <a:r>
              <a:rPr lang="en-US" dirty="0"/>
              <a:t>Pixels with gradient magnitudes above a high threshold are considered strong edges, while those below a low threshold are considered non-edges. Weak edges fall between the two thresholds.</a:t>
            </a:r>
          </a:p>
          <a:p>
            <a:pPr lvl="1"/>
            <a:r>
              <a:rPr lang="en-US" dirty="0"/>
              <a:t>To form continuous edges, weak edges are connected to strong edges by virtue of pixel connectivity. If a weak edge pixel is connected to a strong edge pixel, it is considered part of the edge.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75DF9-0B6B-74F1-FBBF-C765A4FFA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edges in images while reducing the impact of noise and providing a well-defined and connected edge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Accurate Edge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Noise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Localization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Response to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Gradient-Based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 Thresholding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Connectivity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Versatility in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Scale-Space Analysis</a:t>
            </a:r>
          </a:p>
        </p:txBody>
      </p:sp>
    </p:spTree>
    <p:extLst>
      <p:ext uri="{BB962C8B-B14F-4D97-AF65-F5344CB8AC3E}">
        <p14:creationId xmlns:p14="http://schemas.microsoft.com/office/powerpoint/2010/main" val="210813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529A92C-FFB7-8141-7219-53F20948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edge detection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71BE44A-CFD4-767C-A89D-03636E180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83" y="1802378"/>
            <a:ext cx="6582833" cy="4544634"/>
          </a:xfrm>
        </p:spPr>
      </p:pic>
    </p:spTree>
    <p:extLst>
      <p:ext uri="{BB962C8B-B14F-4D97-AF65-F5344CB8AC3E}">
        <p14:creationId xmlns:p14="http://schemas.microsoft.com/office/powerpoint/2010/main" val="343462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Corner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12151-0457-FF60-47B0-D05601A15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1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B534-0C00-B932-1480-E904E5D9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61B5-A298-9DB4-D672-ADF9A7C8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Moravec Detector</a:t>
            </a:r>
          </a:p>
          <a:p>
            <a:r>
              <a:rPr lang="en-IN" dirty="0"/>
              <a:t>Harris Detector</a:t>
            </a:r>
          </a:p>
          <a:p>
            <a:r>
              <a:rPr lang="en-IN" dirty="0"/>
              <a:t>FAST – Features from Accelerated Segmentation Test</a:t>
            </a:r>
          </a:p>
          <a:p>
            <a:r>
              <a:rPr lang="en-IN" dirty="0"/>
              <a:t>Min-Eigen – Minimum Eigenvalue algorithm</a:t>
            </a:r>
          </a:p>
          <a:p>
            <a:r>
              <a:rPr lang="en-IN" dirty="0"/>
              <a:t>BRISK – Binary Robust Invariant Scalable Keypoints</a:t>
            </a:r>
          </a:p>
          <a:p>
            <a:r>
              <a:rPr lang="en-IN" dirty="0"/>
              <a:t>ORB – Oriented FAST and Rotated BRIEF (Binary Robust Independent Elementary Features)</a:t>
            </a:r>
          </a:p>
        </p:txBody>
      </p:sp>
    </p:spTree>
    <p:extLst>
      <p:ext uri="{BB962C8B-B14F-4D97-AF65-F5344CB8AC3E}">
        <p14:creationId xmlns:p14="http://schemas.microsoft.com/office/powerpoint/2010/main" val="60951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7542-6299-FBE6-8E12-1F1C9067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Moravec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D57-3C64-1B78-0C0E-F235ED83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Works by:</a:t>
            </a:r>
          </a:p>
          <a:p>
            <a:pPr lvl="1"/>
            <a:r>
              <a:rPr lang="en-US" dirty="0"/>
              <a:t>considering a local window in the image</a:t>
            </a:r>
          </a:p>
          <a:p>
            <a:pPr lvl="1"/>
            <a:r>
              <a:rPr lang="en-US" dirty="0"/>
              <a:t>determining the average changes of image intensity that result from shifting the window by a small amount in various directions</a:t>
            </a:r>
          </a:p>
          <a:p>
            <a:r>
              <a:rPr lang="en-US" dirty="0"/>
              <a:t>Checks similarity scores of considered pixel neighborhood with neighboring patches [most used: sum of squared differences (SSD)]</a:t>
            </a:r>
          </a:p>
          <a:p>
            <a:r>
              <a:rPr lang="en-IN" dirty="0"/>
              <a:t>Cases considered:</a:t>
            </a:r>
          </a:p>
          <a:p>
            <a:pPr lvl="1"/>
            <a:r>
              <a:rPr lang="en-US" dirty="0"/>
              <a:t>Windowed image patch is flat (i.e. approximately constant in intensity)</a:t>
            </a:r>
          </a:p>
          <a:p>
            <a:pPr lvl="2"/>
            <a:r>
              <a:rPr lang="en-US" dirty="0"/>
              <a:t>All shifts will result in only a small change</a:t>
            </a:r>
          </a:p>
          <a:p>
            <a:pPr lvl="1"/>
            <a:r>
              <a:rPr lang="en-US" dirty="0"/>
              <a:t>Window straddles an edge</a:t>
            </a:r>
          </a:p>
          <a:p>
            <a:pPr lvl="2"/>
            <a:r>
              <a:rPr lang="en-US" dirty="0"/>
              <a:t>A shift along the edge will result in a small change </a:t>
            </a:r>
          </a:p>
          <a:p>
            <a:pPr lvl="2"/>
            <a:r>
              <a:rPr lang="en-US" dirty="0"/>
              <a:t>A shift perpendicular to the edge will result in a large change</a:t>
            </a:r>
          </a:p>
          <a:p>
            <a:pPr lvl="1"/>
            <a:r>
              <a:rPr lang="en-US" dirty="0"/>
              <a:t>Windowed patch is a corner or isolated point</a:t>
            </a:r>
          </a:p>
          <a:p>
            <a:pPr lvl="2"/>
            <a:r>
              <a:rPr lang="en-US" dirty="0"/>
              <a:t>All shifts will result in a large change</a:t>
            </a:r>
          </a:p>
          <a:p>
            <a:r>
              <a:rPr lang="en-US" dirty="0"/>
              <a:t>A corner can thus be detected by finding when the minimum change produced by any of the shifts is large (low self-similarity or high SSD)</a:t>
            </a:r>
          </a:p>
        </p:txBody>
      </p:sp>
    </p:spTree>
    <p:extLst>
      <p:ext uri="{BB962C8B-B14F-4D97-AF65-F5344CB8AC3E}">
        <p14:creationId xmlns:p14="http://schemas.microsoft.com/office/powerpoint/2010/main" val="379799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708D-15D9-09E5-D9AE-0F4D01B9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Moravec Detection logic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6D1E2-7A59-1AEB-9651-3CDBB333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66" y="2438973"/>
            <a:ext cx="6039693" cy="3162741"/>
          </a:xfrm>
        </p:spPr>
      </p:pic>
    </p:spTree>
    <p:extLst>
      <p:ext uri="{BB962C8B-B14F-4D97-AF65-F5344CB8AC3E}">
        <p14:creationId xmlns:p14="http://schemas.microsoft.com/office/powerpoint/2010/main" val="260351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816C-F0BF-4611-A667-D1DB5AF3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A8C4-6A81-0B87-5355-7295B87D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 features of an image:</a:t>
            </a:r>
          </a:p>
          <a:p>
            <a:pPr lvl="1"/>
            <a:r>
              <a:rPr lang="en-IN" dirty="0"/>
              <a:t>Edges</a:t>
            </a:r>
          </a:p>
          <a:p>
            <a:pPr lvl="1"/>
            <a:r>
              <a:rPr lang="en-IN" dirty="0"/>
              <a:t>Blobs</a:t>
            </a:r>
          </a:p>
          <a:p>
            <a:pPr lvl="1"/>
            <a:r>
              <a:rPr lang="en-IN" dirty="0"/>
              <a:t>Corners</a:t>
            </a:r>
          </a:p>
          <a:p>
            <a:r>
              <a:rPr lang="en-IN" dirty="0"/>
              <a:t>Edges: Boundaries of abrupt change of amplitude in pixels</a:t>
            </a:r>
          </a:p>
          <a:p>
            <a:r>
              <a:rPr lang="en-IN" dirty="0"/>
              <a:t>Corners: Meeting points of two edges, where moving in direction depicts an abrupt amplitude change</a:t>
            </a:r>
          </a:p>
        </p:txBody>
      </p:sp>
    </p:spTree>
    <p:extLst>
      <p:ext uri="{BB962C8B-B14F-4D97-AF65-F5344CB8AC3E}">
        <p14:creationId xmlns:p14="http://schemas.microsoft.com/office/powerpoint/2010/main" val="2772949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B17-A093-43C8-BBCB-20ABE30F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Moravec Corner Detector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55D3-3553-8363-8C84-72B82FB4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Usefulness:</a:t>
            </a:r>
          </a:p>
          <a:p>
            <a:pPr lvl="1"/>
            <a:r>
              <a:rPr lang="en-US" dirty="0"/>
              <a:t>Enhance corner features</a:t>
            </a:r>
          </a:p>
          <a:p>
            <a:pPr lvl="1"/>
            <a:r>
              <a:rPr lang="en-US" dirty="0"/>
              <a:t>Non-maximal suppression</a:t>
            </a:r>
          </a:p>
          <a:p>
            <a:pPr lvl="1"/>
            <a:r>
              <a:rPr lang="en-US" dirty="0"/>
              <a:t>Thresholding applied</a:t>
            </a:r>
          </a:p>
          <a:p>
            <a:r>
              <a:rPr lang="en-IN" dirty="0"/>
              <a:t>Issues:</a:t>
            </a:r>
          </a:p>
          <a:p>
            <a:pPr lvl="1"/>
            <a:r>
              <a:rPr lang="en-US" dirty="0"/>
              <a:t>Multiple responses at high interest points</a:t>
            </a:r>
          </a:p>
          <a:p>
            <a:pPr lvl="2"/>
            <a:r>
              <a:rPr lang="en-US" dirty="0"/>
              <a:t>Extend non-maximal suppression to windows</a:t>
            </a:r>
          </a:p>
          <a:p>
            <a:pPr lvl="1"/>
            <a:r>
              <a:rPr lang="en-US" dirty="0"/>
              <a:t>Weak response to “blurred” corners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Not isotopic</a:t>
            </a:r>
          </a:p>
          <a:p>
            <a:pPr lvl="2"/>
            <a:r>
              <a:rPr lang="en-US" dirty="0"/>
              <a:t>If an edge is present that is not in the direction of the neighbours, then the smallest SSD will be large and the edge will be incorrectly chosen as an interest point.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40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F933-A33D-C606-19D4-C742704C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Harris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DA7B-1A46-8FBB-1FE5-CC565B84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locations in an image where there are significant variations in intensity in two orthogonal directions (corners)</a:t>
            </a:r>
          </a:p>
          <a:p>
            <a:r>
              <a:rPr lang="en-US" dirty="0"/>
              <a:t>Key concept – analyzing the changes in pixel intensities when the image is shifted in a small neighborhood</a:t>
            </a:r>
          </a:p>
          <a:p>
            <a:r>
              <a:rPr lang="en-US" dirty="0"/>
              <a:t>Evaluate the response of a local window to shifts in different directions and calculate a corner response function</a:t>
            </a:r>
          </a:p>
          <a:p>
            <a:r>
              <a:rPr lang="en-US" dirty="0"/>
              <a:t>Corner – pixel exhibiting high value of this response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30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3B47-6AC2-9D2F-0FB4-8C1C1092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Harris Detector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5D06-82A0-5286-F889-100CD965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Take the grayscale of the original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a Gaussian filter to smooth out any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Sobel operator to find the x and y gradient values for every pixel in the grayscale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pixel p in the grayscale image, consider a 3×3 window around it and compute the corner strength function. Call this its Harris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pixels that exceed a certain threshold and are the local maxima within a certain window (to prevent redundant dupes of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pixel that meets the criteria in 5, compute a feature descriptor.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10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97C4-6EA0-79BD-5DA7-08F31891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38" y="1039907"/>
            <a:ext cx="6789733" cy="986118"/>
          </a:xfrm>
        </p:spPr>
        <p:txBody>
          <a:bodyPr>
            <a:normAutofit/>
          </a:bodyPr>
          <a:lstStyle/>
          <a:p>
            <a:r>
              <a:rPr lang="en-IN" sz="4400" dirty="0"/>
              <a:t>Harris Corner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BCE0EC-A674-8A0F-F852-230AD9577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38" y="2327720"/>
            <a:ext cx="4531707" cy="42285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36ABA-E71D-A8BF-3C5E-418D18D71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7720"/>
            <a:ext cx="1895740" cy="31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BBB09-B7B3-44BD-127C-CCC7E1B03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1411"/>
            <a:ext cx="5084701" cy="32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8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1015B-306A-C88F-C1CA-1A03536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Harris Corner Detection –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967C1A-62C4-07F4-0E07-8A74D7B6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41" y="1739151"/>
            <a:ext cx="6518517" cy="4167221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9232BA0-355B-6DE5-ABC3-0D037C18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4757" y="6143252"/>
            <a:ext cx="6239309" cy="365125"/>
          </a:xfrm>
        </p:spPr>
        <p:txBody>
          <a:bodyPr/>
          <a:lstStyle/>
          <a:p>
            <a:pPr algn="ctr"/>
            <a:r>
              <a:rPr lang="en-IN" dirty="0"/>
              <a:t>https://www.baeldung.com/cs/harris-corner-detection</a:t>
            </a:r>
          </a:p>
        </p:txBody>
      </p:sp>
    </p:spTree>
    <p:extLst>
      <p:ext uri="{BB962C8B-B14F-4D97-AF65-F5344CB8AC3E}">
        <p14:creationId xmlns:p14="http://schemas.microsoft.com/office/powerpoint/2010/main" val="252274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EC4D-6E81-E4A8-B2A7-02FDEF17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1694"/>
          </a:xfrm>
        </p:spPr>
        <p:txBody>
          <a:bodyPr/>
          <a:lstStyle/>
          <a:p>
            <a:r>
              <a:rPr lang="en-IN" dirty="0"/>
              <a:t>F.A.S.T.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B011-717F-C09A-1280-0D67D644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0213"/>
            <a:ext cx="9905999" cy="4894728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FAST – Features from Accelerated Segmentation Test</a:t>
            </a:r>
          </a:p>
          <a:p>
            <a:r>
              <a:rPr lang="en-IN" dirty="0"/>
              <a:t>Concepts:</a:t>
            </a:r>
          </a:p>
          <a:p>
            <a:pPr lvl="1"/>
            <a:r>
              <a:rPr lang="en-US" dirty="0"/>
              <a:t>Corner Criterion:</a:t>
            </a:r>
          </a:p>
          <a:p>
            <a:pPr lvl="2"/>
            <a:r>
              <a:rPr lang="en-US" dirty="0"/>
              <a:t>Compare the intensity of a pixel with the intensities of its surrounding pixels in a circular pattern. </a:t>
            </a:r>
          </a:p>
          <a:p>
            <a:pPr lvl="2"/>
            <a:r>
              <a:rPr lang="en-US" dirty="0"/>
              <a:t>A pixel = a corner if there is a set of contiguous n pixels (a contiguous arc) in the circular pattern s.t. the intensity of the central pixel is significantly different from the intensities in this arc/set.</a:t>
            </a:r>
          </a:p>
          <a:p>
            <a:pPr lvl="1"/>
            <a:r>
              <a:rPr lang="en-US" dirty="0"/>
              <a:t>Contiguous Arc:</a:t>
            </a:r>
          </a:p>
          <a:p>
            <a:pPr lvl="2"/>
            <a:r>
              <a:rPr lang="en-US" dirty="0"/>
              <a:t>The contiguous arc consists of 16 equally spaced pixels on a circle with a radius of 3 pixels.</a:t>
            </a:r>
          </a:p>
          <a:p>
            <a:pPr lvl="1"/>
            <a:r>
              <a:rPr lang="en-US" dirty="0"/>
              <a:t>Intensity Comparison:</a:t>
            </a:r>
          </a:p>
          <a:p>
            <a:pPr lvl="2"/>
            <a:r>
              <a:rPr lang="en-US" dirty="0"/>
              <a:t>A pixel is considered part of the contiguous arc if its intensity is either significantly higher or significantly lower than the intensity of the central pixel.</a:t>
            </a:r>
          </a:p>
          <a:p>
            <a:pPr lvl="1"/>
            <a:r>
              <a:rPr lang="en-US" dirty="0"/>
              <a:t>Thresholding:</a:t>
            </a:r>
          </a:p>
          <a:p>
            <a:pPr lvl="2"/>
            <a:r>
              <a:rPr lang="en-US" dirty="0"/>
              <a:t>If at least n contiguous pixels have intensities significantly higher or lower than the central pixel, the central pixel is marked as a corner candidate.</a:t>
            </a:r>
          </a:p>
          <a:p>
            <a:pPr lvl="1"/>
            <a:r>
              <a:rPr lang="en-US" dirty="0"/>
              <a:t>Non-Maximum Suppression:</a:t>
            </a:r>
          </a:p>
          <a:p>
            <a:pPr lvl="2"/>
            <a:r>
              <a:rPr lang="en-US" dirty="0"/>
              <a:t>Only the corner candidates with the highest intensity variations are retained.</a:t>
            </a:r>
          </a:p>
          <a:p>
            <a:pPr lvl="1"/>
            <a:r>
              <a:rPr lang="en-US" dirty="0"/>
              <a:t>Rotation Invariance:</a:t>
            </a:r>
          </a:p>
          <a:p>
            <a:pPr lvl="2"/>
            <a:r>
              <a:rPr lang="en-US" dirty="0"/>
              <a:t>To achieve rotation invariance, FAST uses a circular pattern of pixels. This ensures that the corner detection is not sensitive to the orientation of features.</a:t>
            </a:r>
          </a:p>
          <a:p>
            <a:pPr lvl="1"/>
            <a:r>
              <a:rPr lang="en-US" dirty="0"/>
              <a:t>Efficiency:</a:t>
            </a:r>
          </a:p>
          <a:p>
            <a:pPr lvl="2"/>
            <a:r>
              <a:rPr lang="en-US" dirty="0"/>
              <a:t>The algorithm reduces the number of intensity comparisons by employing a decision tree structure that quickly determines whether a pixel is a corner candidate.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1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054C-1155-9284-D602-96DC54C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F.A.S.T.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25C2-622F-4A73-1872-A1210F47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Select a pixel P in the image. Assume the intensity of this pixel to be IP. This is the pixel which is to be identified as an interest point or not. </a:t>
            </a:r>
          </a:p>
          <a:p>
            <a:pPr marL="457200" indent="-457200">
              <a:buAutoNum type="arabicPeriod"/>
            </a:pPr>
            <a:r>
              <a:rPr lang="en-US" dirty="0"/>
              <a:t>Set a threshold intensity value T, (say 20% of the pixel under test).</a:t>
            </a:r>
          </a:p>
          <a:p>
            <a:pPr marL="457200" indent="-457200">
              <a:buAutoNum type="arabicPeriod"/>
            </a:pPr>
            <a:r>
              <a:rPr lang="en-US" dirty="0"/>
              <a:t>Consider a circle of 16 pixels surrounding the pixel p. (This is a Bresenham circle [4] of radius 3.)</a:t>
            </a:r>
          </a:p>
          <a:p>
            <a:pPr marL="457200" indent="-457200">
              <a:buAutoNum type="arabicPeriod"/>
            </a:pPr>
            <a:r>
              <a:rPr lang="en-US" dirty="0"/>
              <a:t>“N” contiguous pixels out of the 16 need to be either above IP + T or below IP – T, if the pixel needs to be detected as an interest point. (First proposed value of N = 12)</a:t>
            </a:r>
          </a:p>
          <a:p>
            <a:pPr marL="457200" indent="-457200">
              <a:buAutoNum type="arabicPeriod"/>
            </a:pPr>
            <a:r>
              <a:rPr lang="en-US" dirty="0"/>
              <a:t>To make the algorithm fast, first compare the intensity of pixels 1, 5, 9 and 13 of the circle with IP. At least three of these four pixels should satisfy the threshold criterion so that the interest point will exist.</a:t>
            </a:r>
          </a:p>
          <a:p>
            <a:pPr marL="457200" indent="-457200">
              <a:buAutoNum type="arabicPeriod"/>
            </a:pPr>
            <a:r>
              <a:rPr lang="en-US" dirty="0"/>
              <a:t>If at least three of the four pixel values – I1, I5, I9, I13 – are not above IP + T or below IP – T, then P is not an interest point (corner). In this case reject the pixel p as a candidate. Else if at least three of the pixels satisfy the condition, then check for all 16 pixels and check if 12 contiguous pixels fall in the criterion.</a:t>
            </a:r>
          </a:p>
          <a:p>
            <a:pPr marL="457200" indent="-457200">
              <a:buAutoNum type="arabicPeriod"/>
            </a:pPr>
            <a:r>
              <a:rPr lang="en-US" dirty="0"/>
              <a:t>Repeat the procedure for all the pixels in the image.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BB72-D3FA-39C2-98FF-0699999C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" y="2397057"/>
            <a:ext cx="438211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9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F840B-DC12-52D1-45B3-E6F88F16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F.A.S.T. Detection – merits and demerits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60A643-73E0-7A56-B26F-F4FD3BC30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DEA65-8FDB-270A-DDB1-2CF1FB9F2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Real-Time Performance</a:t>
            </a:r>
          </a:p>
          <a:p>
            <a:r>
              <a:rPr lang="en-US" dirty="0"/>
              <a:t>Simple Concept</a:t>
            </a:r>
          </a:p>
          <a:p>
            <a:r>
              <a:rPr lang="en-US" dirty="0"/>
              <a:t>Rotation Invariance</a:t>
            </a:r>
          </a:p>
          <a:p>
            <a:r>
              <a:rPr lang="en-US" dirty="0"/>
              <a:t>Low Computational Complexity</a:t>
            </a:r>
          </a:p>
          <a:p>
            <a:r>
              <a:rPr lang="en-US" dirty="0"/>
              <a:t>Few Parameters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A188BA-BCA6-40DF-3E4D-E799DB022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4C7230-45D5-EB29-6E5D-01CBD5ADD4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Sensitivity to Noise</a:t>
            </a:r>
          </a:p>
          <a:p>
            <a:r>
              <a:rPr lang="en-US" dirty="0"/>
              <a:t>Limited to Corners</a:t>
            </a:r>
          </a:p>
          <a:p>
            <a:r>
              <a:rPr lang="en-US" dirty="0"/>
              <a:t>Fixed Thresholding</a:t>
            </a:r>
          </a:p>
          <a:p>
            <a:r>
              <a:rPr lang="en-US" dirty="0"/>
              <a:t>Non-Maximum Suppression Limitations</a:t>
            </a:r>
          </a:p>
          <a:p>
            <a:r>
              <a:rPr lang="en-US" dirty="0"/>
              <a:t>Limited to Single Scale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85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EDDA-F199-9B4A-990D-54051E78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F.A.S.T.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58115-46BF-2DA0-2BAD-0C76B750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15021"/>
            <a:ext cx="9906000" cy="3010646"/>
          </a:xfrm>
        </p:spPr>
      </p:pic>
    </p:spTree>
    <p:extLst>
      <p:ext uri="{BB962C8B-B14F-4D97-AF65-F5344CB8AC3E}">
        <p14:creationId xmlns:p14="http://schemas.microsoft.com/office/powerpoint/2010/main" val="308195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1A54-FF46-5108-E790-75B1C3C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B.R.I.S.K. Detection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655F-88C5-A948-0D70-8293A490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r>
              <a:rPr lang="en-US" dirty="0"/>
              <a:t>BRISK – Binary Robust Invariant Scalable Keypoints</a:t>
            </a:r>
          </a:p>
          <a:p>
            <a:r>
              <a:rPr lang="en-US" dirty="0"/>
              <a:t>Designed to be efficient, robust to changes in scale and viewpoint, and invariant to rotation</a:t>
            </a:r>
          </a:p>
          <a:p>
            <a:r>
              <a:rPr lang="en-US" dirty="0"/>
              <a:t>Uses FAST detection at its basis</a:t>
            </a:r>
          </a:p>
          <a:p>
            <a:r>
              <a:rPr lang="en-IN" dirty="0"/>
              <a:t>Concepts:</a:t>
            </a:r>
          </a:p>
          <a:p>
            <a:pPr lvl="1"/>
            <a:r>
              <a:rPr lang="en-IN" dirty="0"/>
              <a:t>Binary Descriptors</a:t>
            </a:r>
          </a:p>
          <a:p>
            <a:pPr lvl="1"/>
            <a:r>
              <a:rPr lang="en-IN" dirty="0"/>
              <a:t>Scale-Invariant Detection</a:t>
            </a:r>
          </a:p>
          <a:p>
            <a:pPr lvl="1"/>
            <a:r>
              <a:rPr lang="en-IN" dirty="0"/>
              <a:t>Rotation-Invariant Detection</a:t>
            </a:r>
          </a:p>
          <a:p>
            <a:pPr lvl="1"/>
            <a:r>
              <a:rPr lang="en-IN" dirty="0"/>
              <a:t>Detection and Orientation Assignment</a:t>
            </a:r>
          </a:p>
          <a:p>
            <a:pPr lvl="1"/>
            <a:r>
              <a:rPr lang="en-IN" dirty="0"/>
              <a:t>Descriptor Generation</a:t>
            </a:r>
          </a:p>
          <a:p>
            <a:pPr lvl="1"/>
            <a:r>
              <a:rPr lang="en-IN" dirty="0"/>
              <a:t>Brisk Pattern</a:t>
            </a:r>
          </a:p>
          <a:p>
            <a:pPr lvl="1"/>
            <a:r>
              <a:rPr lang="en-IN" dirty="0"/>
              <a:t>Pattern Selection and Matching</a:t>
            </a:r>
          </a:p>
          <a:p>
            <a:pPr lvl="1"/>
            <a:r>
              <a:rPr lang="en-IN" dirty="0"/>
              <a:t>Scalability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DB293-5A63-A3A8-C51B-F14057885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91" y="2249485"/>
            <a:ext cx="3615668" cy="35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9B5F6-3B81-31BE-E027-D951D5091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02330-BA25-F11D-72D2-F3917148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53389"/>
          </a:xfrm>
        </p:spPr>
        <p:txBody>
          <a:bodyPr/>
          <a:lstStyle/>
          <a:p>
            <a:r>
              <a:rPr lang="en-IN" dirty="0"/>
              <a:t>B.R.I.S.K. Detector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875D8-268C-770F-1087-404084DE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916" y="1985491"/>
            <a:ext cx="3196899" cy="685800"/>
          </a:xfrm>
        </p:spPr>
        <p:txBody>
          <a:bodyPr/>
          <a:lstStyle/>
          <a:p>
            <a:r>
              <a:rPr lang="en-IN" u="sng" dirty="0"/>
              <a:t>Binary Descriptors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413112-8EF9-6E75-1948-ADFC265D7A5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14424" y="2671291"/>
            <a:ext cx="3208735" cy="1256561"/>
          </a:xfrm>
        </p:spPr>
        <p:txBody>
          <a:bodyPr>
            <a:normAutofit/>
          </a:bodyPr>
          <a:lstStyle/>
          <a:p>
            <a:r>
              <a:rPr lang="en-US" dirty="0"/>
              <a:t>BRISK utilizes binary descriptors for keypoints generated based on a pattern of intensity comparisons in the local neighborhood of a keypoint.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CBCD76-7DF3-8262-53E2-02361FBD0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1272" y="1988663"/>
            <a:ext cx="3184385" cy="685800"/>
          </a:xfrm>
        </p:spPr>
        <p:txBody>
          <a:bodyPr/>
          <a:lstStyle/>
          <a:p>
            <a:r>
              <a:rPr lang="en-IN" u="sng" dirty="0"/>
              <a:t>Scale-Invariant Detection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1B1965-716E-3DD4-C898-A6990258EE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90719" y="2674463"/>
            <a:ext cx="3195830" cy="1253389"/>
          </a:xfrm>
        </p:spPr>
        <p:txBody>
          <a:bodyPr/>
          <a:lstStyle/>
          <a:p>
            <a:r>
              <a:rPr lang="en-US" dirty="0"/>
              <a:t>BRISK is designed to be scale-invariant by constructing a scale pyramid and detecting keypoints at multiple scales.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B078B-3120-88C6-01FC-828683F80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8948" y="1985491"/>
            <a:ext cx="3194968" cy="685800"/>
          </a:xfrm>
        </p:spPr>
        <p:txBody>
          <a:bodyPr/>
          <a:lstStyle/>
          <a:p>
            <a:r>
              <a:rPr lang="en-IN" u="sng" dirty="0"/>
              <a:t>Rotation-Invariant Detection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2C0EA6-B080-F828-E5BE-F9680FFBCB7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38948" y="2671291"/>
            <a:ext cx="3194968" cy="1253389"/>
          </a:xfrm>
        </p:spPr>
        <p:txBody>
          <a:bodyPr/>
          <a:lstStyle/>
          <a:p>
            <a:r>
              <a:rPr lang="en-US" dirty="0"/>
              <a:t>BRISK is also designed to be rotation-invariant by using a circular sampling pattern during the generation of binary descriptors, repeated at different scales.</a:t>
            </a:r>
          </a:p>
          <a:p>
            <a:endParaRPr lang="en-IN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6C9867F-FEE7-94D9-87AE-FC3CE8A69046}"/>
              </a:ext>
            </a:extLst>
          </p:cNvPr>
          <p:cNvSpPr txBox="1">
            <a:spLocks/>
          </p:cNvSpPr>
          <p:nvPr/>
        </p:nvSpPr>
        <p:spPr>
          <a:xfrm>
            <a:off x="1127916" y="3921508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Detection and Orientation Assignment</a:t>
            </a:r>
            <a:endParaRPr lang="en-IN" sz="2000" u="sng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4F4A1F6-465F-D45A-EED2-2863D7D2AE86}"/>
              </a:ext>
            </a:extLst>
          </p:cNvPr>
          <p:cNvSpPr txBox="1">
            <a:spLocks/>
          </p:cNvSpPr>
          <p:nvPr/>
        </p:nvSpPr>
        <p:spPr>
          <a:xfrm>
            <a:off x="1114424" y="4607308"/>
            <a:ext cx="3208735" cy="12565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fast strategy is used that involves sampling points in a circular pattern and comparing the responses to those of a smoothed image. </a:t>
            </a:r>
          </a:p>
          <a:p>
            <a:r>
              <a:rPr lang="en-US" dirty="0"/>
              <a:t>The algorithm assigns an orientation to each detected keypoint based on the analysis of the circular pattern.</a:t>
            </a:r>
          </a:p>
          <a:p>
            <a:endParaRPr lang="en-IN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9F855BB-0578-3968-F40A-FFF9E15EF17E}"/>
              </a:ext>
            </a:extLst>
          </p:cNvPr>
          <p:cNvSpPr txBox="1">
            <a:spLocks/>
          </p:cNvSpPr>
          <p:nvPr/>
        </p:nvSpPr>
        <p:spPr>
          <a:xfrm>
            <a:off x="4501272" y="3924680"/>
            <a:ext cx="318438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Descriptor Generation</a:t>
            </a:r>
            <a:endParaRPr lang="en-IN" u="sng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A1CCE1B-9D1E-9140-ECEF-C6B4E9075F6D}"/>
              </a:ext>
            </a:extLst>
          </p:cNvPr>
          <p:cNvSpPr txBox="1">
            <a:spLocks/>
          </p:cNvSpPr>
          <p:nvPr/>
        </p:nvSpPr>
        <p:spPr>
          <a:xfrm>
            <a:off x="4490719" y="4610480"/>
            <a:ext cx="3195830" cy="12533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binary descriptor for each keypoint is generated by comparing the intensities of pixels in the keypoint neighborhood. </a:t>
            </a:r>
          </a:p>
          <a:p>
            <a:r>
              <a:rPr lang="en-US" dirty="0"/>
              <a:t>The binary pattern is defined based on the sign of the intensity differences, resulting in a compact and efficient representation.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D1B40CE-7A4C-7692-9145-1534A73D87C7}"/>
              </a:ext>
            </a:extLst>
          </p:cNvPr>
          <p:cNvSpPr txBox="1">
            <a:spLocks/>
          </p:cNvSpPr>
          <p:nvPr/>
        </p:nvSpPr>
        <p:spPr>
          <a:xfrm>
            <a:off x="7838948" y="3921508"/>
            <a:ext cx="319496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Brisk Pattern</a:t>
            </a:r>
            <a:endParaRPr lang="en-IN" u="sng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7783C3F9-EF40-4987-7757-FF69C442EC21}"/>
              </a:ext>
            </a:extLst>
          </p:cNvPr>
          <p:cNvSpPr txBox="1">
            <a:spLocks/>
          </p:cNvSpPr>
          <p:nvPr/>
        </p:nvSpPr>
        <p:spPr>
          <a:xfrm>
            <a:off x="7838948" y="4607308"/>
            <a:ext cx="3194968" cy="1253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intensity comparisons in the local neighborhood are performed using a rotation-invariant sampling pattern called the BRISK pattern</a:t>
            </a:r>
          </a:p>
        </p:txBody>
      </p:sp>
    </p:spTree>
    <p:extLst>
      <p:ext uri="{BB962C8B-B14F-4D97-AF65-F5344CB8AC3E}">
        <p14:creationId xmlns:p14="http://schemas.microsoft.com/office/powerpoint/2010/main" val="1537720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2422-E398-2562-FE6B-045FCE04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B.R.I.S.K. Detector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F12D-DA48-92DA-5514-655D5FF02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u="sng" dirty="0"/>
              <a:t>Pattern Selection and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75F1-C303-6724-E89F-CD6BB7E8E3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algorithm dynamically selects sampling patterns based on the image content, improving its robustness. </a:t>
            </a:r>
          </a:p>
          <a:p>
            <a:pPr marL="0" indent="0">
              <a:buNone/>
            </a:pPr>
            <a:r>
              <a:rPr lang="en-US" sz="1800" dirty="0"/>
              <a:t>Matching of binary descriptors is typically performed using methods like Hamming distance.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DA3A0-E2D2-28AE-7875-8FBB1250E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u="sng" dirty="0"/>
              <a:t>Scalability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F1857-6C08-37E4-2FB9-CE8D9ADA4B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algorithm can efficiently process images at different resolutions and still produce reliable keypoints and descriptors.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74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FAE4B9-7178-EC38-F251-DF751D61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35786"/>
          </a:xfrm>
        </p:spPr>
        <p:txBody>
          <a:bodyPr/>
          <a:lstStyle/>
          <a:p>
            <a:r>
              <a:rPr lang="en-IN" dirty="0"/>
              <a:t>B.R.I.S.K. Detection 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F8C9D-3966-F55A-A757-067EB78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54304"/>
            <a:ext cx="9905999" cy="4123765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Scale Space Construction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Keypoint Detection using 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Orientation Assignment by circular pattern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Adaptive Sampling Pattern Selection based on local image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Binary Descriptor Generation by pixel pair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Descriptor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Non-Maximum Suppression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Thresholding to filter out low-response keypoints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Localization (optional) by sub-pixel refinement model</a:t>
            </a:r>
          </a:p>
        </p:txBody>
      </p:sp>
    </p:spTree>
    <p:extLst>
      <p:ext uri="{BB962C8B-B14F-4D97-AF65-F5344CB8AC3E}">
        <p14:creationId xmlns:p14="http://schemas.microsoft.com/office/powerpoint/2010/main" val="2966365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91A-AAA9-D01B-4A61-0D70385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B.R.I.S.K. Detection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24AB-3C1C-CAAF-8AFF-9A9E9CCD0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22423-2CF8-B026-2C43-F5627F66E6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Efficiency</a:t>
            </a:r>
          </a:p>
          <a:p>
            <a:r>
              <a:rPr lang="en-US" dirty="0"/>
              <a:t>Scale and Rotation Invariance</a:t>
            </a:r>
          </a:p>
          <a:p>
            <a:r>
              <a:rPr lang="en-US" dirty="0"/>
              <a:t>Binary Descriptors</a:t>
            </a:r>
          </a:p>
          <a:p>
            <a:r>
              <a:rPr lang="en-US" dirty="0"/>
              <a:t>Adaptive Pattern Selection</a:t>
            </a:r>
          </a:p>
          <a:p>
            <a:r>
              <a:rPr lang="en-US" dirty="0"/>
              <a:t>Multi-Scale Approach</a:t>
            </a:r>
          </a:p>
          <a:p>
            <a:r>
              <a:rPr lang="en-US" dirty="0"/>
              <a:t>Real-Time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B9764-105E-7D1E-5759-948918484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BD7B3-3EE2-51BE-6994-A9487EFE9E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Limited to Corners</a:t>
            </a:r>
          </a:p>
          <a:p>
            <a:r>
              <a:rPr lang="en-US" dirty="0"/>
              <a:t>Sensitivity to Noise</a:t>
            </a:r>
          </a:p>
          <a:p>
            <a:r>
              <a:rPr lang="en-US" dirty="0"/>
              <a:t>Fixed Thresholding</a:t>
            </a:r>
          </a:p>
          <a:p>
            <a:r>
              <a:rPr lang="en-US" dirty="0"/>
              <a:t>Fixed Descriptor Length</a:t>
            </a:r>
          </a:p>
          <a:p>
            <a:r>
              <a:rPr lang="en-US" dirty="0"/>
              <a:t>Complexity in Adaptive Features</a:t>
            </a:r>
          </a:p>
        </p:txBody>
      </p:sp>
    </p:spTree>
    <p:extLst>
      <p:ext uri="{BB962C8B-B14F-4D97-AF65-F5344CB8AC3E}">
        <p14:creationId xmlns:p14="http://schemas.microsoft.com/office/powerpoint/2010/main" val="68155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89C7-D280-7611-44FD-01A4112E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O.R.B.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6162-F615-AF71-92DB-F2A32CD3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O.R.B. – Oriented FAST and Rotated BRIEF (Binary Robust Independent Elementary Features)</a:t>
            </a:r>
          </a:p>
          <a:p>
            <a:r>
              <a:rPr lang="en-US" dirty="0"/>
              <a:t>Detects corners using a combination of the FAST corner detector and a Harris corner response</a:t>
            </a:r>
          </a:p>
          <a:p>
            <a:r>
              <a:rPr lang="en-US" dirty="0"/>
              <a:t>Key aspects: </a:t>
            </a:r>
          </a:p>
          <a:p>
            <a:pPr lvl="1"/>
            <a:r>
              <a:rPr lang="en-US" dirty="0"/>
              <a:t>Efficient keypoint detection </a:t>
            </a:r>
          </a:p>
          <a:p>
            <a:pPr lvl="1"/>
            <a:r>
              <a:rPr lang="en-US" dirty="0"/>
              <a:t>Rotation invariance </a:t>
            </a:r>
          </a:p>
          <a:p>
            <a:pPr lvl="1"/>
            <a:r>
              <a:rPr lang="en-US" dirty="0"/>
              <a:t>Binary descriptors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15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87750-E1B7-EBC9-8159-A7469CB2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721224"/>
            <a:ext cx="2286777" cy="3415552"/>
          </a:xfrm>
        </p:spPr>
        <p:txBody>
          <a:bodyPr/>
          <a:lstStyle/>
          <a:p>
            <a:r>
              <a:rPr lang="en-IN" dirty="0"/>
              <a:t>O.R.B. Corner Detection Algorithm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74CA7-6394-6930-4398-902AB1F3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601" y="609601"/>
            <a:ext cx="8291575" cy="54595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Image Pyramids:</a:t>
            </a:r>
          </a:p>
          <a:p>
            <a:pPr lvl="1"/>
            <a:r>
              <a:rPr lang="en-US" dirty="0"/>
              <a:t>Construct a pyramid of images at different scales (octaves) to detect keypoints at multiple resolutions. </a:t>
            </a:r>
          </a:p>
          <a:p>
            <a:pPr lvl="1"/>
            <a:r>
              <a:rPr lang="en-US" dirty="0"/>
              <a:t>Each level of the pyramid is obtained by smoothing the original image with a Gaussian filter.</a:t>
            </a:r>
          </a:p>
          <a:p>
            <a:r>
              <a:rPr lang="en-US" dirty="0"/>
              <a:t>Fast Keypoint Detection:</a:t>
            </a:r>
          </a:p>
          <a:p>
            <a:pPr lvl="1"/>
            <a:r>
              <a:rPr lang="en-US" dirty="0"/>
              <a:t>Apply the FAST corner detector at each level of the image pyramid. </a:t>
            </a:r>
          </a:p>
          <a:p>
            <a:r>
              <a:rPr lang="en-US" dirty="0"/>
              <a:t>Harris Corner Response:</a:t>
            </a:r>
          </a:p>
          <a:p>
            <a:pPr lvl="1"/>
            <a:r>
              <a:rPr lang="en-US" dirty="0"/>
              <a:t>Calculate the Harris corner response for each candidate keypoint. </a:t>
            </a:r>
          </a:p>
          <a:p>
            <a:pPr lvl="1"/>
            <a:r>
              <a:rPr lang="en-US" dirty="0"/>
              <a:t>The Harris response is computed using the eigenvalues of the gradient matrix at the keypoint. </a:t>
            </a:r>
          </a:p>
          <a:p>
            <a:r>
              <a:rPr lang="en-US" dirty="0"/>
              <a:t>Keypoint Selection:</a:t>
            </a:r>
          </a:p>
          <a:p>
            <a:pPr lvl="1"/>
            <a:r>
              <a:rPr lang="en-US" dirty="0"/>
              <a:t>Select keypoints based on a combination of the FAST response and the Harris response. </a:t>
            </a:r>
          </a:p>
          <a:p>
            <a:pPr lvl="1"/>
            <a:r>
              <a:rPr lang="en-US" dirty="0"/>
              <a:t>The combination helps ensure that the selected keypoints exhibit both corner-like structures and a strong Harris corner response, providing distinctive and robust keypoints.</a:t>
            </a:r>
          </a:p>
          <a:p>
            <a:r>
              <a:rPr lang="en-US" dirty="0"/>
              <a:t>Orientation Assignment:</a:t>
            </a:r>
          </a:p>
          <a:p>
            <a:pPr lvl="1"/>
            <a:r>
              <a:rPr lang="en-US" dirty="0"/>
              <a:t>Assign an orientation to each selected keypoint, by analyzing the intensity distribution around the keypoint, to make the descriptors rotation-invariant.</a:t>
            </a:r>
          </a:p>
          <a:p>
            <a:r>
              <a:rPr lang="en-US" dirty="0"/>
              <a:t>Subpixel Localization:</a:t>
            </a:r>
          </a:p>
          <a:p>
            <a:pPr lvl="1"/>
            <a:r>
              <a:rPr lang="en-US" dirty="0"/>
              <a:t>Refine the locations of the keypoints for improved accuracy, by fitting a model to the intensity values in the local neighborhood of each keypoint, providing more precise location estimates.</a:t>
            </a:r>
          </a:p>
          <a:p>
            <a:r>
              <a:rPr lang="en-US" dirty="0"/>
              <a:t>Keypoint Filtering:</a:t>
            </a:r>
          </a:p>
          <a:p>
            <a:pPr lvl="1"/>
            <a:r>
              <a:rPr lang="en-US" dirty="0"/>
              <a:t>Apply additional filtering criteria, such as removing keypoints with low response values or those close to image borders, to ensure the selection of high-quality keypoints.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366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C313-90A7-0205-ABE3-22C2A5B1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O.R.B. Corner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F8DB5-2842-DA62-558A-FB7A01A1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66697"/>
            <a:ext cx="9906000" cy="3507294"/>
          </a:xfrm>
        </p:spPr>
      </p:pic>
    </p:spTree>
    <p:extLst>
      <p:ext uri="{BB962C8B-B14F-4D97-AF65-F5344CB8AC3E}">
        <p14:creationId xmlns:p14="http://schemas.microsoft.com/office/powerpoint/2010/main" val="64010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872C-E9AD-63E7-E01B-EE567487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O.R.B. Detection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4BDF-8C19-07F8-63E7-C4BC822CE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69480-1C04-3B1B-DE5F-7E00B1D66D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Efficiency</a:t>
            </a:r>
          </a:p>
          <a:p>
            <a:r>
              <a:rPr lang="en-US" dirty="0"/>
              <a:t>Rotation Invariance</a:t>
            </a:r>
          </a:p>
          <a:p>
            <a:r>
              <a:rPr lang="en-US" dirty="0"/>
              <a:t>Scale Invariance</a:t>
            </a:r>
          </a:p>
          <a:p>
            <a:r>
              <a:rPr lang="en-US" dirty="0"/>
              <a:t>Binary Descriptors</a:t>
            </a:r>
          </a:p>
          <a:p>
            <a:r>
              <a:rPr lang="en-US" dirty="0"/>
              <a:t>Adaptive Pattern Selection</a:t>
            </a:r>
          </a:p>
          <a:p>
            <a:r>
              <a:rPr lang="en-US" dirty="0"/>
              <a:t>Subpixel Localization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7F4AB-D467-B945-1D3E-3897B6A9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AA09B-77BF-1FFA-0512-39A2E7CB3D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Limited to Corners</a:t>
            </a:r>
          </a:p>
          <a:p>
            <a:r>
              <a:rPr lang="en-US" dirty="0"/>
              <a:t>Fixed Descriptor Length</a:t>
            </a:r>
          </a:p>
          <a:p>
            <a:r>
              <a:rPr lang="en-US" dirty="0"/>
              <a:t>Sensitivity to Noise</a:t>
            </a:r>
          </a:p>
          <a:p>
            <a:r>
              <a:rPr lang="en-US" dirty="0"/>
              <a:t>Limited Spatial Information</a:t>
            </a:r>
          </a:p>
          <a:p>
            <a:r>
              <a:rPr lang="en-US" dirty="0"/>
              <a:t>Limited Adaptability</a:t>
            </a:r>
          </a:p>
        </p:txBody>
      </p:sp>
    </p:spTree>
    <p:extLst>
      <p:ext uri="{BB962C8B-B14F-4D97-AF65-F5344CB8AC3E}">
        <p14:creationId xmlns:p14="http://schemas.microsoft.com/office/powerpoint/2010/main" val="2047154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CD88-208B-C231-2A3E-0CE43950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Applications of Edge and Corner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E55B-3D34-3CA1-5A8D-002BEE1D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461031"/>
          </a:xfrm>
        </p:spPr>
        <p:txBody>
          <a:bodyPr numCol="2">
            <a:normAutofit/>
          </a:bodyPr>
          <a:lstStyle/>
          <a:p>
            <a:r>
              <a:rPr lang="en-US" dirty="0"/>
              <a:t>Image registration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recognition</a:t>
            </a:r>
          </a:p>
          <a:p>
            <a:r>
              <a:rPr lang="en-US" dirty="0"/>
              <a:t>Object tracking</a:t>
            </a:r>
          </a:p>
          <a:p>
            <a:r>
              <a:rPr lang="en-US" dirty="0"/>
              <a:t>Image category recognition</a:t>
            </a:r>
          </a:p>
          <a:p>
            <a:r>
              <a:rPr lang="en-US" dirty="0"/>
              <a:t>Finding geometry of a stereo system</a:t>
            </a:r>
          </a:p>
          <a:p>
            <a:r>
              <a:rPr lang="en-US" dirty="0"/>
              <a:t>3-D reconstruction</a:t>
            </a:r>
          </a:p>
          <a:p>
            <a:r>
              <a:rPr lang="en-US" dirty="0"/>
              <a:t>Image retrieval</a:t>
            </a:r>
          </a:p>
          <a:p>
            <a:r>
              <a:rPr lang="en-US" dirty="0"/>
              <a:t>Motion detection</a:t>
            </a:r>
          </a:p>
          <a:p>
            <a:r>
              <a:rPr lang="en-US" dirty="0"/>
              <a:t>Video tracking</a:t>
            </a:r>
          </a:p>
          <a:p>
            <a:r>
              <a:rPr lang="en-US" dirty="0"/>
              <a:t>Image mosaicking </a:t>
            </a:r>
          </a:p>
          <a:p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35402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242-9E9D-A4A6-559E-B7ECCE0F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049D-0432-E835-4090-1038DB59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Detection of discontinuities in the image</a:t>
            </a:r>
          </a:p>
          <a:p>
            <a:r>
              <a:rPr lang="en-IN" dirty="0"/>
              <a:t>Highlighting of object borders and boundaries</a:t>
            </a:r>
          </a:p>
          <a:p>
            <a:r>
              <a:rPr lang="en-IN" dirty="0"/>
              <a:t>Types of discontinuities:</a:t>
            </a:r>
          </a:p>
          <a:p>
            <a:pPr lvl="1"/>
            <a:r>
              <a:rPr lang="en-IN" dirty="0"/>
              <a:t>Edge: set of connected pixels depicting abrupt change of intensity (pixel value)</a:t>
            </a:r>
          </a:p>
          <a:p>
            <a:pPr lvl="1"/>
            <a:r>
              <a:rPr lang="en-IN" dirty="0"/>
              <a:t>Line: Edge present within a bounded region</a:t>
            </a:r>
          </a:p>
          <a:p>
            <a:pPr lvl="1"/>
            <a:r>
              <a:rPr lang="en-IN" dirty="0"/>
              <a:t>Point: Line whose length and width are one pixel each</a:t>
            </a:r>
          </a:p>
          <a:p>
            <a:r>
              <a:rPr lang="en-IN" dirty="0"/>
              <a:t>Edges </a:t>
            </a:r>
            <a:r>
              <a:rPr lang="en-US" dirty="0"/>
              <a:t>act as features independent from illumination variation and preserve structural information of objects and 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B534-0C00-B932-1480-E904E5D9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61B5-A298-9DB4-D672-ADF9A7C8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First Derivative (gradient) operators:</a:t>
            </a:r>
          </a:p>
          <a:p>
            <a:pPr lvl="1"/>
            <a:r>
              <a:rPr lang="en-IN" dirty="0"/>
              <a:t>Robert’s Cross gradient</a:t>
            </a:r>
          </a:p>
          <a:p>
            <a:pPr lvl="1"/>
            <a:r>
              <a:rPr lang="en-IN" dirty="0"/>
              <a:t>Prewitt’s operator</a:t>
            </a:r>
          </a:p>
          <a:p>
            <a:pPr lvl="1"/>
            <a:r>
              <a:rPr lang="en-IN" dirty="0"/>
              <a:t>Sobel operator</a:t>
            </a:r>
          </a:p>
          <a:p>
            <a:pPr lvl="1"/>
            <a:r>
              <a:rPr lang="en-IN" dirty="0"/>
              <a:t>Robinson’s Compass operators</a:t>
            </a:r>
          </a:p>
          <a:p>
            <a:pPr lvl="1"/>
            <a:r>
              <a:rPr lang="en-IN" dirty="0"/>
              <a:t>Kirsch’s Compass operators</a:t>
            </a:r>
          </a:p>
          <a:p>
            <a:r>
              <a:rPr lang="en-IN" dirty="0"/>
              <a:t>Second Derivative operators:</a:t>
            </a:r>
          </a:p>
          <a:p>
            <a:pPr lvl="1"/>
            <a:r>
              <a:rPr lang="en-IN" dirty="0"/>
              <a:t>Laplacian</a:t>
            </a:r>
          </a:p>
          <a:p>
            <a:pPr lvl="1"/>
            <a:r>
              <a:rPr lang="en-IN" dirty="0"/>
              <a:t>Laplacian-of-Gaussian (LoG)</a:t>
            </a:r>
          </a:p>
          <a:p>
            <a:r>
              <a:rPr lang="en-IN" dirty="0"/>
              <a:t>Frei-Chen operator</a:t>
            </a:r>
          </a:p>
        </p:txBody>
      </p:sp>
    </p:spTree>
    <p:extLst>
      <p:ext uri="{BB962C8B-B14F-4D97-AF65-F5344CB8AC3E}">
        <p14:creationId xmlns:p14="http://schemas.microsoft.com/office/powerpoint/2010/main" val="211874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33D5-53B6-3593-39AF-519F34B2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Robert’s Cross Gradient Operator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70611-C0FA-DAB9-0F68-78DFB019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77" y="2239036"/>
            <a:ext cx="4001058" cy="19052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B5346-10AA-2027-A289-22084B79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2x2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Awkward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Centre pixel of image generally overlaps on top left corner of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Low-resource realtime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Educational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910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ECB6-AE37-72D7-1282-FA50F75E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Prewitt’s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FA8BD7-D62B-DE01-EC15-5CA3A62C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18" y="1881798"/>
            <a:ext cx="5201376" cy="26197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ED9D7-2B2F-0718-87C4-9B3B42202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Better than 2x2 operator (centre pixel of mask corresponds to centre pixel in the overlapped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to detect edges in horizontal and vertical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Simple, efficient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41462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59B-5CD5-3EE4-D4F7-EDB77228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Sobel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5BC82-B016-4C6C-3AD0-8ED3E0A91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55" y="1924667"/>
            <a:ext cx="5391902" cy="25340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0019-1C11-AA9B-AA5D-DCECFD74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Weighted Prewitt’s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Highlights the detected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Effective edge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Noise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Gradient computation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Gradient-based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16523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CA9A-C37F-42A5-DE08-4ED2251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Robinson’s Compass Operators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2EBF1-89D8-111E-A0FB-290CF571B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71" y="1357850"/>
            <a:ext cx="5344271" cy="36676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920D6-E2E0-7198-5615-C685FAED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Edge detection in compass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 directional masks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 vary with weights but overall sum in each mask is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Multiple directional sensitivity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Rotational invariance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Effective 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Useful in pattern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79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1025</TotalTime>
  <Words>2529</Words>
  <Application>Microsoft Office PowerPoint</Application>
  <PresentationFormat>Widescreen</PresentationFormat>
  <Paragraphs>332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Circuit</vt:lpstr>
      <vt:lpstr>Edge and Corner Detection</vt:lpstr>
      <vt:lpstr>Concept</vt:lpstr>
      <vt:lpstr>Edge Detection</vt:lpstr>
      <vt:lpstr>Requirement</vt:lpstr>
      <vt:lpstr>Types of Detectors</vt:lpstr>
      <vt:lpstr>Robert’s Cross Gradient Operator</vt:lpstr>
      <vt:lpstr>Prewitt’s Operator</vt:lpstr>
      <vt:lpstr>Sobel Operator</vt:lpstr>
      <vt:lpstr>Robinson’s Compass Operators</vt:lpstr>
      <vt:lpstr>Kirsch Operators</vt:lpstr>
      <vt:lpstr>Laplacian operator</vt:lpstr>
      <vt:lpstr>Laplacian of Gaussian (L-o-G)</vt:lpstr>
      <vt:lpstr>Frei-Chen Masks</vt:lpstr>
      <vt:lpstr>Canny edge detection</vt:lpstr>
      <vt:lpstr>Example of edge detection</vt:lpstr>
      <vt:lpstr>Corner Detection</vt:lpstr>
      <vt:lpstr>techniques</vt:lpstr>
      <vt:lpstr>Moravec Detector</vt:lpstr>
      <vt:lpstr>Moravec Detection logic</vt:lpstr>
      <vt:lpstr>Moravec Corner Detector</vt:lpstr>
      <vt:lpstr>Harris Detector</vt:lpstr>
      <vt:lpstr>Harris Detector Algorithm</vt:lpstr>
      <vt:lpstr>Harris Corner Detection</vt:lpstr>
      <vt:lpstr>Harris Corner Detection – Example</vt:lpstr>
      <vt:lpstr>F.A.S.T. Detection</vt:lpstr>
      <vt:lpstr>F.A.S.T. Detection algorithm</vt:lpstr>
      <vt:lpstr>F.A.S.T. Detection – merits and demerits</vt:lpstr>
      <vt:lpstr>F.A.S.T. Detection</vt:lpstr>
      <vt:lpstr>B.R.I.S.K. Detection </vt:lpstr>
      <vt:lpstr>B.R.I.S.K. Detector Concepts</vt:lpstr>
      <vt:lpstr>B.R.I.S.K. Detector Concepts</vt:lpstr>
      <vt:lpstr>B.R.I.S.K. Detection Algorithm</vt:lpstr>
      <vt:lpstr>B.R.I.S.K. Detection – Merits and Demerits</vt:lpstr>
      <vt:lpstr>O.R.B. Detection</vt:lpstr>
      <vt:lpstr>O.R.B. Corner Detection Algorithm  </vt:lpstr>
      <vt:lpstr>O.R.B. Corner Detection</vt:lpstr>
      <vt:lpstr>O.R.B. Detection – Merits and Demerits</vt:lpstr>
      <vt:lpstr>Applications of Edge and Corner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16</cp:revision>
  <dcterms:created xsi:type="dcterms:W3CDTF">2024-01-06T06:04:49Z</dcterms:created>
  <dcterms:modified xsi:type="dcterms:W3CDTF">2024-01-31T10:02:11Z</dcterms:modified>
</cp:coreProperties>
</file>