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64" r:id="rId5"/>
    <p:sldId id="268" r:id="rId6"/>
    <p:sldId id="277" r:id="rId7"/>
    <p:sldId id="278" r:id="rId8"/>
    <p:sldId id="293" r:id="rId9"/>
    <p:sldId id="269" r:id="rId10"/>
    <p:sldId id="276" r:id="rId11"/>
    <p:sldId id="279" r:id="rId12"/>
    <p:sldId id="280" r:id="rId13"/>
    <p:sldId id="285" r:id="rId14"/>
    <p:sldId id="284" r:id="rId15"/>
    <p:sldId id="281" r:id="rId16"/>
    <p:sldId id="282" r:id="rId17"/>
    <p:sldId id="286" r:id="rId18"/>
    <p:sldId id="287" r:id="rId19"/>
    <p:sldId id="288" r:id="rId20"/>
    <p:sldId id="289" r:id="rId21"/>
    <p:sldId id="292" r:id="rId22"/>
    <p:sldId id="290" r:id="rId23"/>
    <p:sldId id="29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A35984-C257-4354-B636-5D84264A6D11}">
          <p14:sldIdLst>
            <p14:sldId id="256"/>
            <p14:sldId id="274"/>
            <p14:sldId id="275"/>
          </p14:sldIdLst>
        </p14:section>
        <p14:section name="Feature Detectors" id="{1C3D2D9A-4557-4A2C-A3E8-F68D81213E67}">
          <p14:sldIdLst>
            <p14:sldId id="264"/>
            <p14:sldId id="268"/>
            <p14:sldId id="277"/>
            <p14:sldId id="278"/>
            <p14:sldId id="293"/>
          </p14:sldIdLst>
        </p14:section>
        <p14:section name="Feature Descriptors" id="{A2AEA1F8-3ECB-4903-B6AC-D07C8538D158}">
          <p14:sldIdLst>
            <p14:sldId id="269"/>
            <p14:sldId id="276"/>
            <p14:sldId id="279"/>
            <p14:sldId id="280"/>
            <p14:sldId id="285"/>
            <p14:sldId id="284"/>
            <p14:sldId id="281"/>
            <p14:sldId id="282"/>
          </p14:sldIdLst>
        </p14:section>
        <p14:section name="Selected Feature Techniques" id="{8075EFE0-2649-435E-8C03-BCB2C03AEC01}">
          <p14:sldIdLst>
            <p14:sldId id="286"/>
            <p14:sldId id="287"/>
            <p14:sldId id="288"/>
            <p14:sldId id="289"/>
            <p14:sldId id="292"/>
            <p14:sldId id="290"/>
            <p14:sldId id="29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8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6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95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554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5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6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4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0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3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1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51C6-733E-4B3E-BFE4-2EA8D1CDF60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891C5-2B91-4DC3-A973-CC585162E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3/10/6015" TargetMode="External"/><Relationship Id="rId2" Type="http://schemas.openxmlformats.org/officeDocument/2006/relationships/hyperlink" Target="https://doi.org/10.3390/app131060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831C-694E-7F1C-C22A-850EDA140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in Computer Vision</a:t>
            </a:r>
            <a:br>
              <a:rPr lang="en-IN" dirty="0"/>
            </a:br>
            <a:r>
              <a:rPr lang="en-IN" dirty="0"/>
              <a:t>Part-1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FD2C8-7BBE-12B4-E151-CCAB021F9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 Detectors and Descriptors</a:t>
            </a:r>
          </a:p>
          <a:p>
            <a:endParaRPr lang="en-IN" dirty="0"/>
          </a:p>
          <a:p>
            <a:r>
              <a:rPr lang="en-IN" dirty="0"/>
              <a:t>Computer Vision, 6th Semester, 2024</a:t>
            </a:r>
          </a:p>
        </p:txBody>
      </p:sp>
    </p:spTree>
    <p:extLst>
      <p:ext uri="{BB962C8B-B14F-4D97-AF65-F5344CB8AC3E}">
        <p14:creationId xmlns:p14="http://schemas.microsoft.com/office/powerpoint/2010/main" val="371500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A240-2C53-8743-765A-B679CB87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A157-1903-6744-8184-2BD422F7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Descriptors encode information about distinct and repeatable local features in an image, </a:t>
            </a:r>
          </a:p>
          <a:p>
            <a:r>
              <a:rPr lang="en-US" dirty="0"/>
              <a:t>The information makes it possible for computer vision algorithms to understand and compare different parts of images.</a:t>
            </a:r>
          </a:p>
          <a:p>
            <a:r>
              <a:rPr lang="en-US" dirty="0"/>
              <a:t>Key points:</a:t>
            </a:r>
          </a:p>
          <a:p>
            <a:pPr lvl="1"/>
            <a:r>
              <a:rPr lang="en-US" dirty="0"/>
              <a:t>Local feature detection</a:t>
            </a:r>
          </a:p>
          <a:p>
            <a:pPr lvl="1"/>
            <a:r>
              <a:rPr lang="en-US" dirty="0"/>
              <a:t>Local feature description</a:t>
            </a:r>
          </a:p>
          <a:p>
            <a:pPr lvl="1"/>
            <a:r>
              <a:rPr lang="en-US" dirty="0"/>
              <a:t>Invariance and Robustness</a:t>
            </a:r>
          </a:p>
          <a:p>
            <a:pPr lvl="1"/>
            <a:r>
              <a:rPr lang="en-IN" dirty="0"/>
              <a:t>Utility in feature matching and recognition</a:t>
            </a:r>
          </a:p>
        </p:txBody>
      </p:sp>
    </p:spTree>
    <p:extLst>
      <p:ext uri="{BB962C8B-B14F-4D97-AF65-F5344CB8AC3E}">
        <p14:creationId xmlns:p14="http://schemas.microsoft.com/office/powerpoint/2010/main" val="170298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E3EB-C0F3-BF8A-02B0-70217886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Feature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9B9-9553-FD6E-B084-01ADC26F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640326"/>
          </a:xfrm>
        </p:spPr>
        <p:txBody>
          <a:bodyPr numCol="2">
            <a:normAutofit/>
          </a:bodyPr>
          <a:lstStyle/>
          <a:p>
            <a:pPr>
              <a:lnSpc>
                <a:spcPct val="107000"/>
              </a:lnSpc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SIFT (Scale-Invariant Feature Transform): </a:t>
            </a:r>
          </a:p>
          <a:p>
            <a:pPr lvl="1">
              <a:lnSpc>
                <a:spcPct val="107000"/>
              </a:lnSpc>
            </a:pPr>
            <a:r>
              <a:rPr lang="en-IN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nvariant to scale and rotation</a:t>
            </a:r>
            <a:endParaRPr lang="en-IN" sz="15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Describes local gradient information in a region around a key point.</a:t>
            </a:r>
          </a:p>
          <a:p>
            <a:pPr>
              <a:lnSpc>
                <a:spcPct val="107000"/>
              </a:lnSpc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SURF (Speeded-Up Robust Features): </a:t>
            </a:r>
          </a:p>
          <a:p>
            <a:pPr lvl="1"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to SIFT but designed to be computationally more efficient.</a:t>
            </a:r>
          </a:p>
          <a:p>
            <a:pPr>
              <a:lnSpc>
                <a:spcPct val="107000"/>
              </a:lnSpc>
            </a:pPr>
            <a:r>
              <a:rPr lang="en-IN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ORB (Oriented FAST and Rotated BRIEF): </a:t>
            </a:r>
          </a:p>
          <a:p>
            <a:pPr lvl="1">
              <a:lnSpc>
                <a:spcPct val="107000"/>
              </a:lnSpc>
            </a:pPr>
            <a:r>
              <a:rPr lang="en-IN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ombination of the FAST keypoint detector and the BRIEF descriptor</a:t>
            </a:r>
            <a:endParaRPr lang="en-IN" sz="15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N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Designed to be fast and efficient.</a:t>
            </a:r>
          </a:p>
          <a:p>
            <a:pPr>
              <a:lnSpc>
                <a:spcPct val="107000"/>
              </a:lnSpc>
            </a:pPr>
            <a:r>
              <a:rPr lang="en-IN" sz="19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KAZE and AKAZE (Accelerated KAZE) [kaze: ‘wind’ in Japanese]</a:t>
            </a:r>
          </a:p>
          <a:p>
            <a:pPr lvl="1">
              <a:lnSpc>
                <a:spcPct val="107000"/>
              </a:lnSpc>
            </a:pP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ffective in scenarios with significant viewpoint changes and illumination variations</a:t>
            </a:r>
          </a:p>
          <a:p>
            <a:pPr lvl="1">
              <a:lnSpc>
                <a:spcPct val="107000"/>
              </a:lnSpc>
            </a:pPr>
            <a:r>
              <a:rPr lang="en-US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 nonlinear scale spaces and differential geometry</a:t>
            </a:r>
          </a:p>
          <a:p>
            <a:pPr>
              <a:lnSpc>
                <a:spcPct val="107000"/>
              </a:lnSpc>
            </a:pP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 of Oriented Gradients (HOG)</a:t>
            </a:r>
          </a:p>
          <a:p>
            <a:pPr lvl="1">
              <a:lnSpc>
                <a:spcPct val="107000"/>
              </a:lnSpc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Quantify the local gradient information in an image</a:t>
            </a:r>
          </a:p>
          <a:p>
            <a:pPr lvl="1">
              <a:lnSpc>
                <a:spcPct val="107000"/>
              </a:lnSpc>
            </a:pP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the image into small regions and computing histograms of gradient orientations in the regions</a:t>
            </a:r>
          </a:p>
          <a:p>
            <a:pPr lvl="1">
              <a:lnSpc>
                <a:spcPct val="107000"/>
              </a:lnSpc>
            </a:pPr>
            <a:endParaRPr lang="en-IN" sz="1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5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7EA55-F369-9F88-5AFE-F796D285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8A4B-4E92-C85E-DAB9-2FB8A58A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Feature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8D95-528A-9854-454A-826603962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5686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Descriptors:</a:t>
            </a:r>
          </a:p>
          <a:p>
            <a:pPr lvl="1">
              <a:lnSpc>
                <a:spcPct val="107000"/>
              </a:lnSpc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descriptors, such as </a:t>
            </a:r>
          </a:p>
          <a:p>
            <a:pPr lvl="2">
              <a:lnSpc>
                <a:spcPct val="107000"/>
              </a:lnSpc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(Binary Robust Independent Elementary Features) </a:t>
            </a:r>
          </a:p>
          <a:p>
            <a:pPr lvl="2">
              <a:lnSpc>
                <a:spcPct val="107000"/>
              </a:lnSpc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BRISK (Binary Robust Invariant Scalable Keypoints)</a:t>
            </a:r>
          </a:p>
          <a:p>
            <a:pPr lvl="2">
              <a:lnSpc>
                <a:spcPct val="107000"/>
              </a:lnSpc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LBP (Local Binary Patterns)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epresent features using binary codes. </a:t>
            </a:r>
          </a:p>
          <a:p>
            <a:pPr lvl="1">
              <a:lnSpc>
                <a:spcPct val="107000"/>
              </a:lnSpc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aster to compute and require less memory compared to non-binary descriptors.</a:t>
            </a:r>
          </a:p>
          <a:p>
            <a:pPr>
              <a:lnSpc>
                <a:spcPct val="107000"/>
              </a:lnSpc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Learning-based Descriptors: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 that use neural networks to learn feature representations directly from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ypassing the need for handcrafted descriptors</a:t>
            </a:r>
          </a:p>
        </p:txBody>
      </p:sp>
    </p:spTree>
    <p:extLst>
      <p:ext uri="{BB962C8B-B14F-4D97-AF65-F5344CB8AC3E}">
        <p14:creationId xmlns:p14="http://schemas.microsoft.com/office/powerpoint/2010/main" val="99103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1D3E-D538-473B-719B-BB598991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E831-1990-1C3F-E9E2-7C098F5E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Feature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588F-4FCF-D613-202B-02D3D2971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 numCol="2">
            <a:normAutofit/>
          </a:bodyPr>
          <a:lstStyle/>
          <a:p>
            <a:pPr>
              <a:lnSpc>
                <a:spcPct val="107000"/>
              </a:lnSpc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Shape Matrices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ncapsulate geometric information for understanding object structures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ften derived from contours or boundaries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haracteristics such as size, orientation, and aspect ratio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Invariant Moments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Representation of object shapes unaffected by translation, rotation, or scale changes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Capture distinctive spatial relationships within an image</a:t>
            </a:r>
            <a:endParaRPr lang="en-IN" sz="1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First-order Statistical Features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verall intensity distribution within an image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undamental descriptors highlighting global characteristics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Second-order Texture Features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patial relationships between pixel intensities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Capturing patterns and variations through methods like co-occurrence matrices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icher understanding of texture characteristics in an image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 Features</a:t>
            </a:r>
          </a:p>
          <a:p>
            <a:pPr lvl="1">
              <a:lnSpc>
                <a:spcPct val="107000"/>
              </a:lnSpc>
            </a:pP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pixel intensities within an image</a:t>
            </a:r>
          </a:p>
          <a:p>
            <a:pPr lvl="1">
              <a:lnSpc>
                <a:spcPct val="107000"/>
              </a:lnSpc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Extraction of statistical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69804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849-5C9B-708D-12FC-7518C175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Feature Descriptors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6E7E-4458-5147-E4F0-6E2B9F722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Descriptors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51E9C-30FD-F4ED-2F2D-684801DCF2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SIFT</a:t>
            </a:r>
          </a:p>
          <a:p>
            <a:r>
              <a:rPr lang="en-US" dirty="0"/>
              <a:t>SURF</a:t>
            </a:r>
          </a:p>
          <a:p>
            <a:r>
              <a:rPr lang="en-US" dirty="0"/>
              <a:t>KAZE, AKAZE</a:t>
            </a:r>
          </a:p>
          <a:p>
            <a:r>
              <a:rPr lang="en-US" dirty="0"/>
              <a:t>ORB</a:t>
            </a:r>
          </a:p>
          <a:p>
            <a:r>
              <a:rPr lang="en-US" dirty="0"/>
              <a:t>HOG</a:t>
            </a:r>
          </a:p>
          <a:p>
            <a:r>
              <a:rPr lang="en-IN" dirty="0"/>
              <a:t>Binary Descriptors</a:t>
            </a:r>
          </a:p>
          <a:p>
            <a:r>
              <a:rPr lang="en-IN" dirty="0"/>
              <a:t>Deep Feature Descriptors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66AC1-1459-6976-4FDB-147C5685A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Global Descriptors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E2CE0-FDBC-A023-B238-490EEEE24EF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Shape Matrices</a:t>
            </a:r>
          </a:p>
          <a:p>
            <a:r>
              <a:rPr lang="en-US" dirty="0"/>
              <a:t>Invariant Moments</a:t>
            </a:r>
          </a:p>
          <a:p>
            <a:r>
              <a:rPr lang="en-US" dirty="0"/>
              <a:t>First Order Statistical Features</a:t>
            </a:r>
          </a:p>
          <a:p>
            <a:r>
              <a:rPr lang="en-US" dirty="0"/>
              <a:t>Second Order Texture Features</a:t>
            </a:r>
          </a:p>
          <a:p>
            <a:r>
              <a:rPr lang="en-US" dirty="0"/>
              <a:t>Histogram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12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8B43-6A97-AA35-902C-B9398E5E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Difference between detectors and descriptors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EFBC22D-BDFC-573F-5E35-53537CEC7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775367"/>
              </p:ext>
            </p:extLst>
          </p:nvPr>
        </p:nvGraphicFramePr>
        <p:xfrm>
          <a:off x="1141413" y="2249488"/>
          <a:ext cx="9906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822">
                  <a:extLst>
                    <a:ext uri="{9D8B030D-6E8A-4147-A177-3AD203B41FA5}">
                      <a16:colId xmlns:a16="http://schemas.microsoft.com/office/drawing/2014/main" val="3577346961"/>
                    </a:ext>
                  </a:extLst>
                </a:gridCol>
                <a:gridCol w="3881718">
                  <a:extLst>
                    <a:ext uri="{9D8B030D-6E8A-4147-A177-3AD203B41FA5}">
                      <a16:colId xmlns:a16="http://schemas.microsoft.com/office/drawing/2014/main" val="3934822249"/>
                    </a:ext>
                  </a:extLst>
                </a:gridCol>
                <a:gridCol w="4431460">
                  <a:extLst>
                    <a:ext uri="{9D8B030D-6E8A-4147-A177-3AD203B41FA5}">
                      <a16:colId xmlns:a16="http://schemas.microsoft.com/office/drawing/2014/main" val="29466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Detector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Descriptor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12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specific distinctive or interesting points or regions (keypoints) in an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 quantitative representation of local image information around the keypoints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5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of keypoints representing distinctive parts of an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Vectors representing characteristics of the image around each keypoint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9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Computational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than descriptors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than detectors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5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recognition, image stitching, object tracking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matching, object recognition, 3D reconstruction, image classification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46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Harris corner detector, FAST, SIFT, SURF, ORB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SIFT descriptor, SURF descriptor, BRIEF descriptor, HOG, LBP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23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71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035A-9564-6C28-07A4-3BF29F8B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 methods – a listing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C5DA47-67F9-852C-D706-ECFA5016D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14414"/>
              </p:ext>
            </p:extLst>
          </p:nvPr>
        </p:nvGraphicFramePr>
        <p:xfrm>
          <a:off x="1141413" y="2249488"/>
          <a:ext cx="990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61274051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30355585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72540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Detector or Descriptor or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 proposed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53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SIFT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Both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1999</a:t>
                      </a:r>
                    </a:p>
                  </a:txBody>
                  <a:tcPr marL="66675" marR="66675" marT="47625" marB="47625" anchor="ctr"/>
                </a:tc>
                <a:extLst>
                  <a:ext uri="{0D108BD9-81ED-4DB2-BD59-A6C34878D82A}">
                    <a16:rowId xmlns:a16="http://schemas.microsoft.com/office/drawing/2014/main" val="86526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FAST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Detector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2006</a:t>
                      </a:r>
                    </a:p>
                  </a:txBody>
                  <a:tcPr marL="66675" marR="66675" marT="47625" marB="47625" anchor="ctr"/>
                </a:tc>
                <a:extLst>
                  <a:ext uri="{0D108BD9-81ED-4DB2-BD59-A6C34878D82A}">
                    <a16:rowId xmlns:a16="http://schemas.microsoft.com/office/drawing/2014/main" val="1148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SURF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Both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2006</a:t>
                      </a:r>
                    </a:p>
                  </a:txBody>
                  <a:tcPr marL="66675" marR="66675" marT="47625" marB="47625" anchor="ctr"/>
                </a:tc>
                <a:extLst>
                  <a:ext uri="{0D108BD9-81ED-4DB2-BD59-A6C34878D82A}">
                    <a16:rowId xmlns:a16="http://schemas.microsoft.com/office/drawing/2014/main" val="339911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BRIEF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Descriptor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2010</a:t>
                      </a:r>
                    </a:p>
                  </a:txBody>
                  <a:tcPr marL="66675" marR="66675" marT="47625" marB="47625" anchor="ctr"/>
                </a:tc>
                <a:extLst>
                  <a:ext uri="{0D108BD9-81ED-4DB2-BD59-A6C34878D82A}">
                    <a16:rowId xmlns:a16="http://schemas.microsoft.com/office/drawing/2014/main" val="65119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BRISK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Both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2011</a:t>
                      </a:r>
                    </a:p>
                  </a:txBody>
                  <a:tcPr marL="66675" marR="66675" marT="47625" marB="47625" anchor="ctr"/>
                </a:tc>
                <a:extLst>
                  <a:ext uri="{0D108BD9-81ED-4DB2-BD59-A6C34878D82A}">
                    <a16:rowId xmlns:a16="http://schemas.microsoft.com/office/drawing/2014/main" val="326992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ORB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Both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2011</a:t>
                      </a:r>
                    </a:p>
                  </a:txBody>
                  <a:tcPr marL="66675" marR="66675" marT="47625" marB="47625" anchor="ctr"/>
                </a:tc>
                <a:extLst>
                  <a:ext uri="{0D108BD9-81ED-4DB2-BD59-A6C34878D82A}">
                    <a16:rowId xmlns:a16="http://schemas.microsoft.com/office/drawing/2014/main" val="398319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Kaze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Both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2012</a:t>
                      </a:r>
                    </a:p>
                  </a:txBody>
                  <a:tcPr marL="66675" marR="66675" marT="47625" marB="47625" anchor="ctr"/>
                </a:tc>
                <a:extLst>
                  <a:ext uri="{0D108BD9-81ED-4DB2-BD59-A6C34878D82A}">
                    <a16:rowId xmlns:a16="http://schemas.microsoft.com/office/drawing/2014/main" val="101653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A-Kaze (Accelerated Kaze)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Both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>
                          <a:solidFill>
                            <a:srgbClr val="222222"/>
                          </a:solidFill>
                          <a:effectLst/>
                        </a:rPr>
                        <a:t>2013</a:t>
                      </a:r>
                    </a:p>
                  </a:txBody>
                  <a:tcPr marL="66675" marR="66675" marT="47625" marB="47625" anchor="ctr"/>
                </a:tc>
                <a:extLst>
                  <a:ext uri="{0D108BD9-81ED-4DB2-BD59-A6C34878D82A}">
                    <a16:rowId xmlns:a16="http://schemas.microsoft.com/office/drawing/2014/main" val="75069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MSD (Maximal Self-Dissimilarity)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Detector</a:t>
                      </a:r>
                    </a:p>
                  </a:txBody>
                  <a:tcPr marL="66675" marR="6667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rgbClr val="222222"/>
                          </a:solidFill>
                          <a:effectLst/>
                        </a:rPr>
                        <a:t>2014</a:t>
                      </a:r>
                    </a:p>
                  </a:txBody>
                  <a:tcPr marL="66675" marR="66675" marT="47625" marB="47625" anchor="ctr"/>
                </a:tc>
                <a:extLst>
                  <a:ext uri="{0D108BD9-81ED-4DB2-BD59-A6C34878D82A}">
                    <a16:rowId xmlns:a16="http://schemas.microsoft.com/office/drawing/2014/main" val="405715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96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5E3C-12A8-82D4-D8A4-413F037B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Techniques of Feature Detection and Description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3E8B7-FD49-EE4A-728B-5649E2E5D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5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C1DD-C8E0-C7A4-D0C5-236C6BCA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73510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SIFT (Scale-Invariant Feature Transform)</a:t>
            </a:r>
            <a:endParaRPr lang="en-IN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A33DC-7EC3-43B5-1FF9-86343B543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344706"/>
            <a:ext cx="3856037" cy="5513294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a scale-space pyramid (convolve input image with Gaussian filters at different scales)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Keypoints: local extrema in the scale-space pyramid.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Refine the location of keypoints.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Reject keypoints with low contrast or poorly localized along edges.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gradient magnitude and orientation for each pixel in keypoint vicinity.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histogram of gradient orientations.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dominant orientation to keypoint.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 local region around the keypoint.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region into sub-regions.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sub-region, compute a histogram of gradient orientations.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Concatenate all histograms to form a feature vector for the keypoint.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the keypoint size based on its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Rotate the keypoint descriptor based on the assigned orientation.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99957C-F49D-6CFA-FF9C-AB60DC583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42" y="1530829"/>
            <a:ext cx="6531342" cy="379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6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911C-2C08-2EF9-4192-D34608B1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SURF (Speeded-Up Robust Features) – process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5388A-7166-07ED-BF10-44591223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12042"/>
          </a:xfrm>
        </p:spPr>
        <p:txBody>
          <a:bodyPr numCol="2">
            <a:normAutofit lnSpcReduction="10000"/>
          </a:bodyPr>
          <a:lstStyle/>
          <a:p>
            <a:r>
              <a:rPr lang="en-US" sz="1600" b="0" i="0" dirty="0">
                <a:effectLst/>
                <a:latin typeface="Söhne"/>
              </a:rPr>
              <a:t>Compute the Hessian matrix H for the image to identify regions with significant intensity variations.</a:t>
            </a:r>
          </a:p>
          <a:p>
            <a:r>
              <a:rPr lang="en-US" sz="1600" dirty="0">
                <a:latin typeface="Söhne"/>
              </a:rPr>
              <a:t>C</a:t>
            </a:r>
            <a:r>
              <a:rPr lang="en-US" sz="1600" b="0" i="0" dirty="0">
                <a:effectLst/>
                <a:latin typeface="Söhne"/>
              </a:rPr>
              <a:t>andidate </a:t>
            </a:r>
            <a:r>
              <a:rPr lang="en-US" sz="1600" dirty="0">
                <a:latin typeface="Söhne"/>
              </a:rPr>
              <a:t>key</a:t>
            </a:r>
            <a:r>
              <a:rPr lang="en-US" sz="1600" b="0" i="0" dirty="0">
                <a:effectLst/>
                <a:latin typeface="Söhne"/>
              </a:rPr>
              <a:t>points: det(H) is a local extrema</a:t>
            </a:r>
          </a:p>
          <a:p>
            <a:r>
              <a:rPr lang="en-US" sz="1600" b="0" i="0" dirty="0">
                <a:effectLst/>
                <a:latin typeface="Söhne"/>
              </a:rPr>
              <a:t>Compute Haar wavelet responses in horizontal and vertical directions around the point.</a:t>
            </a:r>
          </a:p>
          <a:p>
            <a:r>
              <a:rPr lang="en-US" sz="1600" b="0" i="0" dirty="0">
                <a:effectLst/>
                <a:latin typeface="Söhne"/>
              </a:rPr>
              <a:t>Construct a response vector by combining the responses.</a:t>
            </a:r>
          </a:p>
          <a:p>
            <a:r>
              <a:rPr lang="en-US" sz="1600" b="0" i="0" dirty="0">
                <a:effectLst/>
                <a:latin typeface="Söhne"/>
              </a:rPr>
              <a:t>Create a weighted orientation histogram from the responses.</a:t>
            </a:r>
          </a:p>
          <a:p>
            <a:r>
              <a:rPr lang="en-US" sz="1600" b="0" i="0" dirty="0">
                <a:effectLst/>
                <a:latin typeface="Söhne"/>
              </a:rPr>
              <a:t>Assign the dominant orientation to the keypoint</a:t>
            </a:r>
            <a:r>
              <a:rPr lang="en-US" sz="1500" b="0" i="0" dirty="0">
                <a:effectLst/>
                <a:latin typeface="Söhne"/>
              </a:rPr>
              <a:t>.</a:t>
            </a:r>
          </a:p>
          <a:p>
            <a:r>
              <a:rPr lang="en-US" sz="1600" b="0" i="0" dirty="0">
                <a:effectLst/>
                <a:latin typeface="Söhne"/>
              </a:rPr>
              <a:t>Define a square region around the point and divide it into sub-regions.</a:t>
            </a:r>
          </a:p>
          <a:p>
            <a:r>
              <a:rPr lang="en-US" sz="1600" b="0" i="0" dirty="0">
                <a:effectLst/>
                <a:latin typeface="Söhne"/>
              </a:rPr>
              <a:t>Calculate Haar wavelet responses for each sub-region.</a:t>
            </a:r>
          </a:p>
          <a:p>
            <a:r>
              <a:rPr lang="en-US" sz="1600" b="0" i="0" dirty="0">
                <a:effectLst/>
                <a:latin typeface="Söhne"/>
              </a:rPr>
              <a:t>Concatenate the responses from all sub-regions into a descriptor vector.</a:t>
            </a:r>
          </a:p>
          <a:p>
            <a:r>
              <a:rPr lang="en-US" sz="1600" b="0" i="0" dirty="0">
                <a:effectLst/>
                <a:latin typeface="Söhne"/>
              </a:rPr>
              <a:t>Normalize the descriptor vector to ensure invariance to changes in illumination.</a:t>
            </a:r>
          </a:p>
          <a:p>
            <a:r>
              <a:rPr lang="en-US" sz="1600" b="0" i="0" dirty="0">
                <a:effectLst/>
                <a:latin typeface="Söhne"/>
              </a:rPr>
              <a:t>Normalize the descriptor based on the scale computed during keypoint detection.</a:t>
            </a:r>
          </a:p>
          <a:p>
            <a:r>
              <a:rPr lang="en-US" sz="1600" b="0" i="0" dirty="0">
                <a:effectLst/>
                <a:latin typeface="Söhne"/>
              </a:rPr>
              <a:t>Final SURF vector for a keypoint = location + orientation + normalized descriptor vector.</a:t>
            </a:r>
          </a:p>
        </p:txBody>
      </p:sp>
    </p:spTree>
    <p:extLst>
      <p:ext uri="{BB962C8B-B14F-4D97-AF65-F5344CB8AC3E}">
        <p14:creationId xmlns:p14="http://schemas.microsoft.com/office/powerpoint/2010/main" val="6661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6845-47D6-9F47-9042-5D5D49F5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B6CA-9943-6F56-4CB2-8FEEFFF6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specific, measurable, and distinctive property or characteristic of an image or a part of an image</a:t>
            </a:r>
          </a:p>
          <a:p>
            <a:r>
              <a:rPr lang="en-US" dirty="0"/>
              <a:t>Essential for representing and describing the visual content of an image </a:t>
            </a:r>
          </a:p>
          <a:p>
            <a:r>
              <a:rPr lang="en-US" dirty="0"/>
              <a:t>Enables computer vision algorithms to analyze and recognize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95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AB80-9185-326C-5C81-E2AC4CE05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HOG (Histogram of Oriented Gradients)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83894F-C35D-CE69-A51F-B2CEF7F44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712" y="592138"/>
            <a:ext cx="4922188" cy="51990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E3BF6-180D-AE7C-6991-1D6B37BB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4608514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horizontal and vertical gradients of the image using filter convolution.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the magnitude and orientation of the gradients at each pixel.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image into non-overlapping cells of a predefined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cell: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histogram of gradient orientations within the cell as stated above.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 the gradient orientations into predefined angular bins (e.g., 9 bins).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adjacent cells into blocks.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the histograms within each block to enhance local contrast and reduce the effects of illumination variations.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Concatenate the normalized histograms from all blocks to form the HOG feature vector for the entire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Optionally, normalize the entire HOG feature vector to make it invariant to changes in overall intensity.</a:t>
            </a:r>
          </a:p>
        </p:txBody>
      </p:sp>
    </p:spTree>
    <p:extLst>
      <p:ext uri="{BB962C8B-B14F-4D97-AF65-F5344CB8AC3E}">
        <p14:creationId xmlns:p14="http://schemas.microsoft.com/office/powerpoint/2010/main" val="2983055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4164-1F4E-073F-BD95-2DF0CFB0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Feature Extraction methods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31D977E-B913-9F24-DDBE-B807426F92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35"/>
          <a:stretch/>
        </p:blipFill>
        <p:spPr>
          <a:xfrm>
            <a:off x="358588" y="606426"/>
            <a:ext cx="11474824" cy="3299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3C112-8678-7C05-4EBA-9D4D26D3E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2">
            <a:normAutofit fontScale="85000" lnSpcReduction="20000"/>
          </a:bodyPr>
          <a:lstStyle/>
          <a:p>
            <a:pPr marL="342900" indent="-342900">
              <a:buAutoNum type="alphaLcParenBoth"/>
            </a:pPr>
            <a:r>
              <a:rPr lang="en-US" dirty="0"/>
              <a:t>HOG patterns</a:t>
            </a:r>
          </a:p>
          <a:p>
            <a:pPr marL="342900" indent="-342900">
              <a:buAutoNum type="alphaLcParenBoth"/>
            </a:pPr>
            <a:r>
              <a:rPr lang="en-US" dirty="0"/>
              <a:t>SURF keypoints</a:t>
            </a:r>
          </a:p>
          <a:p>
            <a:pPr marL="342900" indent="-342900">
              <a:buAutoNum type="alphaLcParenBoth"/>
            </a:pPr>
            <a:r>
              <a:rPr lang="en-US" dirty="0"/>
              <a:t>FAST keypoints</a:t>
            </a:r>
          </a:p>
          <a:p>
            <a:pPr marL="342900" indent="-342900">
              <a:buAutoNum type="alphaLcParenBoth"/>
            </a:pPr>
            <a:r>
              <a:rPr lang="en-US" dirty="0"/>
              <a:t>Harris keypoints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058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6F4EC-41B0-6B96-8B5E-64BBD19A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LBP (Local Binary Patterns)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E4E18C-237F-678D-A6E6-7E1FF319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42" y="1628951"/>
            <a:ext cx="6472082" cy="36000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3C30A-1326-ACBA-6752-3E6E1A4E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3856037" cy="3998913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Convert the input color image to grayscale if it is not already in that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each pixel in the image, define a circular or square neighborhood around it.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the intensity value of the center pixel I(x) with the intensity values of its neighbors I(neighbor(x)) in the defined neighborhood.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a binary value of 1 if I(neighbor(x)) &gt;= I(x); otherwise, assign 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Optionally, rotate the generated binary pattern to obtain a canonical representation.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the binary pattern number to its decimal equivalent.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steps 2-6 for every pixel in the image to create a Local Binary Pattern for each pixel.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 a histogram of the generated LBP values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Optionally, use the LBP histogram as a feature descriptor.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79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25B7-F98D-287F-BFD6-68442E14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111623"/>
          </a:xfrm>
        </p:spPr>
        <p:txBody>
          <a:bodyPr>
            <a:noAutofit/>
          </a:bodyPr>
          <a:lstStyle/>
          <a:p>
            <a:r>
              <a:rPr lang="en-US" sz="2800" dirty="0"/>
              <a:t>Some Pixel Relationship Matrices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68A078-FA6C-D019-F255-C12BECE75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60" y="609601"/>
            <a:ext cx="5692159" cy="56387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EE13E-212C-E7B9-8036-A95C27EF4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721225"/>
            <a:ext cx="3856037" cy="4527174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Gray-level Co-occurrence Matrix (GLCM):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2nd-order pixel distribution function.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GLCM(i, j, d, t) = no. of times pixel value i occurs near j at distance d and angle 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Gray-level Run Length Matrix (GLRLM):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Quantifies gray-level runs (lengths of pixels of same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GLRLM(i, j, t) = no. of runs of pixel value i of length j along angle 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Gray-level Size Zone Matrix (GLSZM):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Quantifies various pixel-based zones in the image.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Zone: a set of connected pixels with same gray intensity.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Rotation/angle independent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Z(i, j) = no. of zones of pixel value i of size j (no. of pixels = j)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Neighboring Gray-level Dependency Matrix (NGLDM)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Neighboring Gray Tone Difference Matrix (NGTDM)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93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514A-9904-7E5F-ED40-926AE12E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42F1-81F4-323F-8FF3-03FFBDCDB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Sharma SK, Jain K, Shukla AK. A Comparative Analysis of Feature Detectors and Descriptors for Image Stitching. Applied Sciences. 2023; 13(10):6015. </a:t>
            </a:r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https://doi.org/10.3390/app13106015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r>
              <a:rPr lang="en-IN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https://www.mdpi.com/2076-3417/13/10/6015</a:t>
            </a:r>
            <a:endParaRPr lang="en-US" dirty="0">
              <a:solidFill>
                <a:srgbClr val="92D05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77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B00-E3D7-FF1F-7A9A-3FD26C27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0658"/>
          </a:xfrm>
        </p:spPr>
        <p:txBody>
          <a:bodyPr/>
          <a:lstStyle/>
          <a:p>
            <a:r>
              <a:rPr lang="en-IN" dirty="0"/>
              <a:t>Requirement of Features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A3E8-C25F-4D5A-C0CE-AB1C53E2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4023"/>
            <a:ext cx="9905999" cy="4446494"/>
          </a:xfrm>
        </p:spPr>
        <p:txBody>
          <a:bodyPr numCol="2">
            <a:normAutofit/>
          </a:bodyPr>
          <a:lstStyle/>
          <a:p>
            <a:r>
              <a:rPr lang="en-US" sz="1400" b="1" dirty="0"/>
              <a:t>DIMENSIONALITY REDUCTION:</a:t>
            </a:r>
          </a:p>
          <a:p>
            <a:pPr lvl="1"/>
            <a:r>
              <a:rPr lang="en-US" sz="1200" dirty="0"/>
              <a:t>Raw pixel data - high-dimensional; lot of redundant information.</a:t>
            </a:r>
          </a:p>
          <a:p>
            <a:pPr lvl="1"/>
            <a:r>
              <a:rPr lang="en-US" sz="1200" dirty="0"/>
              <a:t>Features capture essential information and ignore irrelevant details.</a:t>
            </a:r>
          </a:p>
          <a:p>
            <a:r>
              <a:rPr lang="en-US" sz="1400" b="1" dirty="0"/>
              <a:t>DISCRIMINATIVE INFORMATION:</a:t>
            </a:r>
          </a:p>
          <a:p>
            <a:pPr lvl="1"/>
            <a:r>
              <a:rPr lang="en-US" sz="1200" dirty="0"/>
              <a:t>Features highlight distinctive and discriminative aspects of the visual content</a:t>
            </a:r>
          </a:p>
          <a:p>
            <a:pPr lvl="1"/>
            <a:r>
              <a:rPr lang="en-US" sz="1200" dirty="0"/>
              <a:t>Emphasis on unique characteristics to differentiate objects/patterns</a:t>
            </a:r>
          </a:p>
          <a:p>
            <a:r>
              <a:rPr lang="en-US" sz="1400" b="1" dirty="0"/>
              <a:t>ABSTRACTION:</a:t>
            </a:r>
          </a:p>
          <a:p>
            <a:pPr lvl="1"/>
            <a:r>
              <a:rPr lang="en-US" sz="1200" dirty="0"/>
              <a:t>Features represent complex visual information in a compact meaningful form, allowing algorithms to focus on relevant patterns and structures in the data.</a:t>
            </a:r>
          </a:p>
          <a:p>
            <a:r>
              <a:rPr lang="en-US" sz="1400" b="1" dirty="0"/>
              <a:t>ROBUSTNESS:</a:t>
            </a:r>
          </a:p>
          <a:p>
            <a:pPr lvl="1"/>
            <a:r>
              <a:rPr lang="en-US" sz="1200" dirty="0"/>
              <a:t>Focus on properties less sensitive to environmental changes, </a:t>
            </a:r>
          </a:p>
          <a:p>
            <a:pPr lvl="1"/>
            <a:r>
              <a:rPr lang="en-US" sz="1200" dirty="0"/>
              <a:t>Features enhance the robustness of computer vision algorithms to variations in lighting conditions, orientation, and other factors</a:t>
            </a:r>
          </a:p>
          <a:p>
            <a:r>
              <a:rPr lang="en-US" sz="1400" b="1" dirty="0"/>
              <a:t>COMPUTATIONAL EFFICIENCY:</a:t>
            </a:r>
          </a:p>
          <a:p>
            <a:pPr lvl="1"/>
            <a:r>
              <a:rPr lang="en-US" sz="1200" dirty="0"/>
              <a:t>Working directly with raw pixel values can be computationally expensive.</a:t>
            </a:r>
          </a:p>
          <a:p>
            <a:pPr lvl="1"/>
            <a:r>
              <a:rPr lang="en-US" sz="1200" dirty="0"/>
              <a:t>Extracting relevant features enables more efficient processing </a:t>
            </a:r>
          </a:p>
          <a:p>
            <a:r>
              <a:rPr lang="en-US" sz="1400" b="1" dirty="0"/>
              <a:t>TASK-SPECIFIC INFORMATION:</a:t>
            </a:r>
          </a:p>
          <a:p>
            <a:pPr lvl="1"/>
            <a:r>
              <a:rPr lang="en-US" sz="1200" dirty="0"/>
              <a:t>Features can be tailored to the specific requirements of tasks, ensuring to provide task-relevant information.</a:t>
            </a:r>
          </a:p>
          <a:p>
            <a:r>
              <a:rPr lang="en-US" sz="1400" b="1" dirty="0"/>
              <a:t>INTERPRETABILITY:</a:t>
            </a:r>
          </a:p>
          <a:p>
            <a:pPr lvl="1"/>
            <a:r>
              <a:rPr lang="en-US" sz="1200" dirty="0"/>
              <a:t>Extracted features often have semantic meanings</a:t>
            </a:r>
          </a:p>
          <a:p>
            <a:pPr lvl="1"/>
            <a:r>
              <a:rPr lang="en-US" sz="1200" dirty="0"/>
              <a:t>Crucial where decision-making needs to be transparent and explainable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051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Detectors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865EE-CA22-1492-29C5-E3C38A9D9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9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CD88-208B-C231-2A3E-0CE43950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DE55B-3D34-3CA1-5A8D-002BEE1D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Algorithms or methods designed to identify specific patterns or features within images. </a:t>
            </a:r>
          </a:p>
          <a:p>
            <a:r>
              <a:rPr lang="en-US" dirty="0"/>
              <a:t>Simple features: edges or corners</a:t>
            </a:r>
          </a:p>
          <a:p>
            <a:r>
              <a:rPr lang="en-US" dirty="0"/>
              <a:t>Complex features: textures or shapes. </a:t>
            </a:r>
          </a:p>
          <a:p>
            <a:r>
              <a:rPr lang="en-US" dirty="0"/>
              <a:t>Feature detection is a crucial step in various computer vision tasks:</a:t>
            </a:r>
          </a:p>
          <a:p>
            <a:pPr lvl="1"/>
            <a:r>
              <a:rPr lang="en-US" dirty="0"/>
              <a:t>object recognition</a:t>
            </a:r>
          </a:p>
          <a:p>
            <a:pPr lvl="1"/>
            <a:r>
              <a:rPr lang="en-US" dirty="0"/>
              <a:t>image segmentation</a:t>
            </a:r>
          </a:p>
          <a:p>
            <a:pPr lvl="1"/>
            <a:r>
              <a:rPr lang="en-US" dirty="0"/>
              <a:t>motion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06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D22A-1AA6-81BA-3198-31220EBE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Feature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6C2B-D40D-747B-1091-54E819F8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 Detectors: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Detects boundaries in an image where the intensity changes abruptly.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Sobel operator, Prewitt operator, Canny edge detector.</a:t>
            </a:r>
          </a:p>
          <a:p>
            <a:pPr>
              <a:lnSpc>
                <a:spcPct val="107000"/>
              </a:lnSpc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Corner Detectors: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corners or points in an image where the intensity gradients change in multiple directions.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Harris corner detector, Shi-Tomasi</a:t>
            </a: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corner detector </a:t>
            </a:r>
          </a:p>
          <a:p>
            <a:pPr>
              <a:lnSpc>
                <a:spcPct val="107000"/>
              </a:lnSpc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Blob or Region Detectors: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on identifying regions or blobs with homogeneous intensity or color.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Laplacian of Gaussian (LoG), Difference of Gaussians (DoG)</a:t>
            </a:r>
          </a:p>
          <a:p>
            <a:pPr>
              <a:lnSpc>
                <a:spcPct val="107000"/>
              </a:lnSpc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Detectors: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 straight lines in images, often used in applications like image stitching.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Hough Transform</a:t>
            </a:r>
          </a:p>
        </p:txBody>
      </p:sp>
    </p:spTree>
    <p:extLst>
      <p:ext uri="{BB962C8B-B14F-4D97-AF65-F5344CB8AC3E}">
        <p14:creationId xmlns:p14="http://schemas.microsoft.com/office/powerpoint/2010/main" val="135571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FBB01-5FAC-F115-111F-6BCE8E26F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0248-A12B-6FF9-6BCF-1B255C26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Feature Detectors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BE6E-B27C-E617-31C4-E5D7AB19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Scale-Invariant Feature Transform (SIFT):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key points in an image that are invariant to scale, rotation, and illumination changes.</a:t>
            </a:r>
          </a:p>
          <a:p>
            <a:pPr>
              <a:lnSpc>
                <a:spcPct val="107000"/>
              </a:lnSpc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Speeded-Up Robust Features (SURF):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Similar to SIFT but designed to be computationally more efficient.</a:t>
            </a:r>
          </a:p>
          <a:p>
            <a:pPr>
              <a:lnSpc>
                <a:spcPct val="107000"/>
              </a:lnSpc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Robust Invariant Scalable Keypoints </a:t>
            </a: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(BRISK):</a:t>
            </a:r>
          </a:p>
          <a:p>
            <a:pPr lvl="1">
              <a:lnSpc>
                <a:spcPct val="107000"/>
              </a:lnSpc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Focuses on binary descriptors for efficient feature matching.</a:t>
            </a:r>
          </a:p>
          <a:p>
            <a:pPr>
              <a:lnSpc>
                <a:spcPct val="107000"/>
              </a:lnSpc>
            </a:pPr>
            <a:r>
              <a:rPr lang="en-IN" sz="1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Learning-based Feature Detectors: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onvolutional neural networks (CNNs) are used to automatically learn hierarchical features from data.</a:t>
            </a:r>
          </a:p>
        </p:txBody>
      </p:sp>
    </p:spTree>
    <p:extLst>
      <p:ext uri="{BB962C8B-B14F-4D97-AF65-F5344CB8AC3E}">
        <p14:creationId xmlns:p14="http://schemas.microsoft.com/office/powerpoint/2010/main" val="222497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AA64-70B2-C05E-13AA-E143BE7B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Detected on a sample image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D2BE0B-E3C4-2FEC-9E4E-5CE1F5D55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601"/>
            <a:ext cx="3433175" cy="55927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FE9A-AC58-B514-D8D7-F48E656A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Courtesy:</a:t>
            </a:r>
          </a:p>
          <a:p>
            <a:r>
              <a:rPr lang="en-IN" dirty="0"/>
              <a:t>Gino Sophia, S.G., Ceronmani Sharmila, V. Computer vision algorithms for dominant contact lens feature extraction using fuzzy-logic-based classifications. Soft Comput 24, 14235–14249 (2020). https://doi.org/10.1007/s00500-020-04791-1</a:t>
            </a:r>
          </a:p>
        </p:txBody>
      </p:sp>
    </p:spTree>
    <p:extLst>
      <p:ext uri="{BB962C8B-B14F-4D97-AF65-F5344CB8AC3E}">
        <p14:creationId xmlns:p14="http://schemas.microsoft.com/office/powerpoint/2010/main" val="154235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730E-150A-C740-02E0-DFB6CDA5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Descriptors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EED8B-2671-CEF8-243D-CE3616DAB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19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225</TotalTime>
  <Words>1859</Words>
  <Application>Microsoft Office PowerPoint</Application>
  <PresentationFormat>Widescreen</PresentationFormat>
  <Paragraphs>252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Söhne</vt:lpstr>
      <vt:lpstr>Tw Cen MT</vt:lpstr>
      <vt:lpstr>Circuit</vt:lpstr>
      <vt:lpstr>Features in Computer Vision Part-1</vt:lpstr>
      <vt:lpstr>Features in Computer Vision</vt:lpstr>
      <vt:lpstr>Requirement of Features in computer Vision</vt:lpstr>
      <vt:lpstr>Feature Detectors</vt:lpstr>
      <vt:lpstr>Concept</vt:lpstr>
      <vt:lpstr>Common Feature Detectors</vt:lpstr>
      <vt:lpstr>Common Feature Detectors</vt:lpstr>
      <vt:lpstr>Features Detected on a sample image</vt:lpstr>
      <vt:lpstr>Feature Descriptors</vt:lpstr>
      <vt:lpstr>Concept</vt:lpstr>
      <vt:lpstr>Common Feature Descriptors</vt:lpstr>
      <vt:lpstr>Common Feature Descriptors</vt:lpstr>
      <vt:lpstr>Common Feature Descriptors</vt:lpstr>
      <vt:lpstr>Types of Feature Descriptors</vt:lpstr>
      <vt:lpstr>Difference between detectors and descriptors</vt:lpstr>
      <vt:lpstr>Feature extraction methods – a listing</vt:lpstr>
      <vt:lpstr>Selected Techniques of Feature Detection and Description</vt:lpstr>
      <vt:lpstr>SIFT (Scale-Invariant Feature Transform)</vt:lpstr>
      <vt:lpstr>SURF (Speeded-Up Robust Features) – process </vt:lpstr>
      <vt:lpstr>HOG (Histogram of Oriented Gradients)</vt:lpstr>
      <vt:lpstr>Illustration of Feature Extraction methods</vt:lpstr>
      <vt:lpstr>LBP (Local Binary Patterns)</vt:lpstr>
      <vt:lpstr>Some Pixel Relationship Matrices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Image Processing and Computer Vision</dc:title>
  <dc:creator>Sarthak Padhi</dc:creator>
  <cp:lastModifiedBy>Sarthak Padhi</cp:lastModifiedBy>
  <cp:revision>18</cp:revision>
  <dcterms:created xsi:type="dcterms:W3CDTF">2024-01-06T06:04:49Z</dcterms:created>
  <dcterms:modified xsi:type="dcterms:W3CDTF">2024-02-06T02:27:51Z</dcterms:modified>
</cp:coreProperties>
</file>