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4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8" r:id="rId4"/>
    <p:sldId id="277" r:id="rId5"/>
    <p:sldId id="282" r:id="rId6"/>
    <p:sldId id="284" r:id="rId7"/>
    <p:sldId id="287" r:id="rId8"/>
    <p:sldId id="292" r:id="rId9"/>
    <p:sldId id="278" r:id="rId10"/>
    <p:sldId id="269" r:id="rId11"/>
    <p:sldId id="276" r:id="rId12"/>
    <p:sldId id="279" r:id="rId13"/>
    <p:sldId id="280" r:id="rId14"/>
    <p:sldId id="283" r:id="rId15"/>
    <p:sldId id="288" r:id="rId16"/>
    <p:sldId id="293" r:id="rId17"/>
    <p:sldId id="289" r:id="rId18"/>
    <p:sldId id="294" r:id="rId19"/>
    <p:sldId id="296" r:id="rId20"/>
    <p:sldId id="290" r:id="rId21"/>
    <p:sldId id="297" r:id="rId22"/>
    <p:sldId id="291" r:id="rId23"/>
    <p:sldId id="295" r:id="rId24"/>
    <p:sldId id="298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A35984-C257-4354-B636-5D84264A6D11}">
          <p14:sldIdLst>
            <p14:sldId id="256"/>
          </p14:sldIdLst>
        </p14:section>
        <p14:section name="Feature Matching" id="{1C3D2D9A-4557-4A2C-A3E8-F68D81213E67}">
          <p14:sldIdLst>
            <p14:sldId id="264"/>
            <p14:sldId id="268"/>
            <p14:sldId id="277"/>
            <p14:sldId id="282"/>
            <p14:sldId id="284"/>
            <p14:sldId id="287"/>
            <p14:sldId id="292"/>
            <p14:sldId id="278"/>
          </p14:sldIdLst>
        </p14:section>
        <p14:section name="Feature Tracking" id="{A2AEA1F8-3ECB-4903-B6AC-D07C8538D158}">
          <p14:sldIdLst>
            <p14:sldId id="269"/>
            <p14:sldId id="276"/>
            <p14:sldId id="279"/>
            <p14:sldId id="280"/>
            <p14:sldId id="283"/>
            <p14:sldId id="288"/>
            <p14:sldId id="293"/>
            <p14:sldId id="289"/>
            <p14:sldId id="294"/>
            <p14:sldId id="296"/>
            <p14:sldId id="290"/>
            <p14:sldId id="297"/>
            <p14:sldId id="291"/>
            <p14:sldId id="295"/>
            <p14:sldId id="298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3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9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7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26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69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554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15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63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44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50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83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69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4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11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2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51C6-733E-4B3E-BFE4-2EA8D1CDF609}" type="datetimeFigureOut">
              <a:rPr lang="en-IN" smtClean="0"/>
              <a:t>06-02-2024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91C5-2B91-4DC3-A973-CC585162E9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01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831C-694E-7F1C-C22A-850EDA14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Features in Computer Vision</a:t>
            </a:r>
            <a:br>
              <a:rPr lang="en-IN" dirty="0"/>
            </a:br>
            <a:r>
              <a:rPr lang="en-IN" dirty="0"/>
              <a:t>Part-2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D2C8-7BBE-12B4-E151-CCAB021F9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 Matching and Tracking</a:t>
            </a:r>
          </a:p>
          <a:p>
            <a:endParaRPr lang="en-IN" dirty="0"/>
          </a:p>
          <a:p>
            <a:r>
              <a:rPr lang="en-IN" dirty="0"/>
              <a:t>Computer Vision, 6th Semester, 2024</a:t>
            </a:r>
          </a:p>
        </p:txBody>
      </p:sp>
    </p:spTree>
    <p:extLst>
      <p:ext uri="{BB962C8B-B14F-4D97-AF65-F5344CB8AC3E}">
        <p14:creationId xmlns:p14="http://schemas.microsoft.com/office/powerpoint/2010/main" val="371500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730E-150A-C740-02E0-DFB6CDA5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Tracking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C7E54-273F-4770-6E1F-7D3AE687C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01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A240-2C53-8743-765A-B679CB87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A157-1903-6744-8184-2BD422F7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 used to follow specific points or features in a sequence of images or video frames. </a:t>
            </a:r>
          </a:p>
          <a:p>
            <a:r>
              <a:rPr lang="en-US" dirty="0"/>
              <a:t>The goal is:</a:t>
            </a:r>
          </a:p>
          <a:p>
            <a:pPr lvl="1"/>
            <a:r>
              <a:rPr lang="en-US" dirty="0"/>
              <a:t>Identify and track these distinctive points across frames</a:t>
            </a:r>
          </a:p>
          <a:p>
            <a:r>
              <a:rPr lang="en-US" dirty="0"/>
              <a:t>Application:</a:t>
            </a:r>
          </a:p>
          <a:p>
            <a:pPr lvl="1"/>
            <a:r>
              <a:rPr lang="en-US" dirty="0"/>
              <a:t>Motion, object tracking, and other relevant applications.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98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CCE5-8052-AA71-F29A-CE6796C9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F2DF-5BB7-5990-A10A-EE43273D5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Points: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points are distinctive locations in an image that can be easily identified and tracked over time.</a:t>
            </a:r>
          </a:p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 Detection: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need to be detected in the initial frame before they can be tracked. </a:t>
            </a:r>
          </a:p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Matching: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detected in the initial frame, these points are next matched in subsequent frames.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Matching involves finding points in the new frame that correspond to the points in the previous frame.</a:t>
            </a:r>
          </a:p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Motion Estimation: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tracking is often used to estimate the motion between frames. 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can include translation, rotation, scaling, and other transformations.</a:t>
            </a:r>
          </a:p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Algorithms: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Kanade-Lucas-Tomasi (KLT) tracker, Lucas-Kanade method</a:t>
            </a:r>
            <a:endParaRPr lang="en-IN" sz="13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Usage of mathematical models to estimate the movement of features based on their positions in consecutive frames.</a:t>
            </a:r>
          </a:p>
        </p:txBody>
      </p:sp>
    </p:spTree>
    <p:extLst>
      <p:ext uri="{BB962C8B-B14F-4D97-AF65-F5344CB8AC3E}">
        <p14:creationId xmlns:p14="http://schemas.microsoft.com/office/powerpoint/2010/main" val="406657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B4E8-71EE-8E68-556E-5AD0469D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in Feature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D057-2589-EC1B-3585-165CACDB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initial feature points in the first frame.</a:t>
            </a:r>
          </a:p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Detection: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 feature points in subsequent frames.</a:t>
            </a:r>
          </a:p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Matching: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 the detected features in the current frame to those in the previous frame.</a:t>
            </a:r>
          </a:p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Motion Estimation: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the motion parameters (translation, rotation, etc.) between frames.</a:t>
            </a:r>
          </a:p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the positions of feature points for the next frame.</a:t>
            </a:r>
          </a:p>
        </p:txBody>
      </p:sp>
    </p:spTree>
    <p:extLst>
      <p:ext uri="{BB962C8B-B14F-4D97-AF65-F5344CB8AC3E}">
        <p14:creationId xmlns:p14="http://schemas.microsoft.com/office/powerpoint/2010/main" val="110056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1924-E000-4E85-C84E-76E8A138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Tracking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59A7-9BC9-AC40-E674-F6E797719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46513"/>
          </a:xfrm>
        </p:spPr>
        <p:txBody>
          <a:bodyPr numCol="2">
            <a:normAutofit fontScale="85000" lnSpcReduction="10000"/>
          </a:bodyPr>
          <a:lstStyle/>
          <a:p>
            <a:r>
              <a:rPr lang="en-US" dirty="0"/>
              <a:t>Lucas-Kanade Method:</a:t>
            </a:r>
          </a:p>
          <a:p>
            <a:pPr lvl="1"/>
            <a:r>
              <a:rPr lang="en-US" dirty="0"/>
              <a:t>An optical flow method that assumes local affine motion in small image neighborhoods.</a:t>
            </a:r>
          </a:p>
          <a:p>
            <a:r>
              <a:rPr lang="en-US" dirty="0"/>
              <a:t>Kanade-Lucas-Tomasi (KLT) Feature Tracker:</a:t>
            </a:r>
          </a:p>
          <a:p>
            <a:pPr lvl="1"/>
            <a:r>
              <a:rPr lang="en-US" dirty="0"/>
              <a:t>An extension of the Lucas-Kanade method that incorporates the Harris corner detection algorithm for feature extraction.</a:t>
            </a:r>
          </a:p>
          <a:p>
            <a:r>
              <a:rPr lang="en-US" dirty="0"/>
              <a:t>KLT Tracker (Pyramid Lucas-Kanade):</a:t>
            </a:r>
          </a:p>
          <a:p>
            <a:pPr lvl="1"/>
            <a:r>
              <a:rPr lang="en-US" dirty="0"/>
              <a:t>A variation of the Lucas-Kanade method that operates on image pyramids, allowing it to handle large displacements and scale changes.</a:t>
            </a:r>
          </a:p>
          <a:p>
            <a:r>
              <a:rPr lang="en-US" dirty="0"/>
              <a:t>Mean-Shift Tracking:</a:t>
            </a:r>
          </a:p>
          <a:p>
            <a:pPr lvl="1"/>
            <a:r>
              <a:rPr lang="en-US" dirty="0"/>
              <a:t>Popular method for tracking regions of interest in images. </a:t>
            </a:r>
          </a:p>
          <a:p>
            <a:pPr lvl="1"/>
            <a:r>
              <a:rPr lang="en-US" dirty="0"/>
              <a:t>Often applied in object tracking.</a:t>
            </a:r>
          </a:p>
          <a:p>
            <a:r>
              <a:rPr lang="en-US" dirty="0"/>
              <a:t>Deep Feature Tracking with Neural Networks:</a:t>
            </a:r>
          </a:p>
          <a:p>
            <a:pPr lvl="1"/>
            <a:r>
              <a:rPr lang="en-US" dirty="0"/>
              <a:t>Deep learning architectures learn feature representations and track objects across frames. </a:t>
            </a:r>
          </a:p>
          <a:p>
            <a:pPr lvl="1"/>
            <a:r>
              <a:rPr lang="en-US" dirty="0"/>
              <a:t>E.g. Siamese networks.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08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83B8-75F4-958F-3AEB-2B7961D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Lucas-Kanade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3E5D-D8CF-F9AD-3497-9EA50847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Widely used differential method for optical flow estimation</a:t>
            </a:r>
          </a:p>
          <a:p>
            <a:pPr lvl="1"/>
            <a:r>
              <a:rPr lang="en-US" dirty="0"/>
              <a:t>Optical/optic flow:</a:t>
            </a:r>
          </a:p>
          <a:p>
            <a:pPr lvl="2"/>
            <a:r>
              <a:rPr lang="en-US" dirty="0"/>
              <a:t>Pattern of apparent motion of objects, surfaces, and edges in a visual scene caused by the relative motion between an observer and a scene. </a:t>
            </a:r>
          </a:p>
          <a:p>
            <a:pPr lvl="2"/>
            <a:r>
              <a:rPr lang="en-US" dirty="0"/>
              <a:t>Distribution of apparent velocities of movement of brightness pattern in an image.</a:t>
            </a:r>
          </a:p>
          <a:p>
            <a:r>
              <a:rPr lang="en-US" dirty="0"/>
              <a:t>Estimate the motion of pixels between two consecutive frames in a sequence of images or a video</a:t>
            </a:r>
          </a:p>
          <a:p>
            <a:r>
              <a:rPr lang="en-US" dirty="0"/>
              <a:t>Assumes that the motion is essentially constant within a local neighborhood of the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00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A645-1CFE-35F3-CF34-F4813F75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Lucas-Kanade Method: Steps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BEA8B-6B02-AC16-0C4D-274EEA7C3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Gradient Computation:</a:t>
                </a:r>
              </a:p>
              <a:p>
                <a:pPr lvl="1"/>
                <a:r>
                  <a:rPr lang="en-US" dirty="0"/>
                  <a:t>Compute the spatial gradients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) of the image with respect to x and y (spatial coordinates).</a:t>
                </a:r>
              </a:p>
              <a:p>
                <a:r>
                  <a:rPr lang="en-US" dirty="0"/>
                  <a:t>Temporal Gradient Calculation:</a:t>
                </a:r>
              </a:p>
              <a:p>
                <a:pPr lvl="1"/>
                <a:r>
                  <a:rPr lang="en-US" dirty="0"/>
                  <a:t>Compute the temporal gradient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 between consecutive frames.</a:t>
                </a:r>
              </a:p>
              <a:p>
                <a:r>
                  <a:rPr lang="en-US" dirty="0"/>
                  <a:t>Local Window Setup:</a:t>
                </a:r>
              </a:p>
              <a:p>
                <a:pPr lvl="1"/>
                <a:r>
                  <a:rPr lang="en-US" dirty="0"/>
                  <a:t>Choose a local window around each pixel to define the region for motion estimation.</a:t>
                </a:r>
              </a:p>
              <a:p>
                <a:r>
                  <a:rPr lang="en-US" dirty="0"/>
                  <a:t>Least Squares Solution:</a:t>
                </a:r>
              </a:p>
              <a:p>
                <a:pPr lvl="1"/>
                <a:r>
                  <a:rPr lang="en-US" dirty="0"/>
                  <a:t>For each pixel in the local window, solve the linear system of equations using the least squares method to estimate the motion vector (</a:t>
                </a:r>
                <a:r>
                  <a:rPr lang="en-US" dirty="0" err="1"/>
                  <a:t>u,v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Motion Field Estimation:</a:t>
                </a:r>
              </a:p>
              <a:p>
                <a:pPr lvl="1"/>
                <a:r>
                  <a:rPr lang="en-US" dirty="0"/>
                  <a:t>Repeat the process for all pixels in the image, resulting in a dense motion field representing the estimated motion vectors at each pixel.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BEA8B-6B02-AC16-0C4D-274EEA7C3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1" t="-17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54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8DC1-DE3F-2014-D2D0-E52C4DDA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Kanade-Lucas-Tomasi (KLT) Feature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346D-C1FF-C707-16BF-15B8F3B5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of the Lucas-Kanade method</a:t>
            </a:r>
          </a:p>
          <a:p>
            <a:r>
              <a:rPr lang="en-US" dirty="0"/>
              <a:t>Incorporates the Harris corner detector to select key features for tracking</a:t>
            </a:r>
          </a:p>
          <a:p>
            <a:r>
              <a:rPr lang="en-US" dirty="0"/>
              <a:t>Particularly well-suited for tracking points in images with intensity variations</a:t>
            </a:r>
          </a:p>
          <a:p>
            <a:r>
              <a:rPr lang="en-US" dirty="0"/>
              <a:t>Applicable to various computer vision tasks:</a:t>
            </a:r>
          </a:p>
          <a:p>
            <a:pPr lvl="1"/>
            <a:r>
              <a:rPr lang="en-US" dirty="0"/>
              <a:t>Object tracking</a:t>
            </a:r>
          </a:p>
          <a:p>
            <a:pPr lvl="1"/>
            <a:r>
              <a:rPr lang="en-US" dirty="0"/>
              <a:t>Motion estimation</a:t>
            </a:r>
          </a:p>
          <a:p>
            <a:pPr lvl="1"/>
            <a:r>
              <a:rPr lang="en-US" dirty="0"/>
              <a:t>Structure from Motion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212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679A-BF26-1DC0-91BF-C5D5B1CC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KLT Tracker: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AA72-8EFB-3436-E1F1-9103C18B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Detect key features using the Harris corner detector in the first frame</a:t>
            </a:r>
          </a:p>
          <a:p>
            <a:r>
              <a:rPr lang="en-US" dirty="0"/>
              <a:t>Track features across subsequent frames</a:t>
            </a:r>
          </a:p>
          <a:p>
            <a:pPr lvl="1"/>
            <a:r>
              <a:rPr lang="en-US" dirty="0"/>
              <a:t>Matching based on local intensity patterns</a:t>
            </a:r>
          </a:p>
          <a:p>
            <a:r>
              <a:rPr lang="en-US" dirty="0"/>
              <a:t>Estimate the motion of each tracked feature using the Lucas-Kanade method</a:t>
            </a:r>
          </a:p>
          <a:p>
            <a:pPr lvl="1"/>
            <a:r>
              <a:rPr lang="en-US" dirty="0"/>
              <a:t>Consideration: spatial and temporal intensity gradients</a:t>
            </a:r>
          </a:p>
          <a:p>
            <a:r>
              <a:rPr lang="en-US" dirty="0"/>
              <a:t>Update the positions of the tracked features for the next frame </a:t>
            </a:r>
          </a:p>
          <a:p>
            <a:pPr lvl="1"/>
            <a:r>
              <a:rPr lang="en-US" dirty="0"/>
              <a:t>Basis: estimated motion</a:t>
            </a:r>
          </a:p>
          <a:p>
            <a:r>
              <a:rPr lang="en-US" dirty="0"/>
              <a:t>Repeat the tracking process for each frame in the video sequence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27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CFEE-46E1-B90A-9559-476EA752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2749271" cy="1477961"/>
          </a:xfrm>
        </p:spPr>
        <p:txBody>
          <a:bodyPr/>
          <a:lstStyle/>
          <a:p>
            <a:r>
              <a:rPr lang="en-US" dirty="0"/>
              <a:t>KLT </a:t>
            </a:r>
            <a:br>
              <a:rPr lang="en-US" dirty="0"/>
            </a:br>
            <a:r>
              <a:rPr lang="en-US" dirty="0"/>
              <a:t>Tracker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43604-E629-9ADA-55CF-3132991E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20" y="2697160"/>
            <a:ext cx="4649783" cy="823912"/>
          </a:xfrm>
        </p:spPr>
        <p:txBody>
          <a:bodyPr/>
          <a:lstStyle/>
          <a:p>
            <a:r>
              <a:rPr lang="en-US" dirty="0"/>
              <a:t>Harris Corner Detection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C8DBB4-E219-BC4C-3586-186D0FBB07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735" y="3521074"/>
            <a:ext cx="2899744" cy="2717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31AC4B-ABF5-1255-4B1A-330F19B90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9" y="2697159"/>
            <a:ext cx="4646602" cy="823912"/>
          </a:xfrm>
        </p:spPr>
        <p:txBody>
          <a:bodyPr/>
          <a:lstStyle/>
          <a:p>
            <a:r>
              <a:rPr lang="en-US" dirty="0"/>
              <a:t>Motion/Feature Tracking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D7CFB5-77C5-4132-DC41-31563AA956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083" y="3521074"/>
            <a:ext cx="2889449" cy="27178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1DDED5-BB49-28C5-C719-0CE37325B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83" y="639064"/>
            <a:ext cx="3988599" cy="18679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2DE021-3DBA-B0EE-9E83-CB08A6884866}"/>
              </a:ext>
            </a:extLst>
          </p:cNvPr>
          <p:cNvSpPr txBox="1"/>
          <p:nvPr/>
        </p:nvSpPr>
        <p:spPr>
          <a:xfrm>
            <a:off x="3890682" y="2517926"/>
            <a:ext cx="398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Video Input and Tracking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40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730E-150A-C740-02E0-DFB6CDA5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Matching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2D2E8-13BF-292D-8E00-0B4A5E9BE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96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E7F7-52D8-8338-A05E-191F5880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Pyramid KLT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D9DFA-0A72-03B9-07AF-B449C03A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Extension of KLT Tracker </a:t>
            </a:r>
          </a:p>
          <a:p>
            <a:r>
              <a:rPr lang="en-US" dirty="0"/>
              <a:t>Incorporates a pyramid representation of the image to handle scale variations and large displacements </a:t>
            </a:r>
          </a:p>
          <a:p>
            <a:r>
              <a:rPr lang="en-US" dirty="0"/>
              <a:t>Image pyramid benefits the tracker with:</a:t>
            </a:r>
          </a:p>
          <a:p>
            <a:pPr lvl="1"/>
            <a:r>
              <a:rPr lang="en-US" dirty="0"/>
              <a:t>Feature tracking across different resolutions/scales</a:t>
            </a:r>
          </a:p>
          <a:p>
            <a:pPr lvl="1"/>
            <a:r>
              <a:rPr lang="en-US" dirty="0"/>
              <a:t>Robust to changes in scale </a:t>
            </a:r>
          </a:p>
          <a:p>
            <a:pPr lvl="1"/>
            <a:r>
              <a:rPr lang="en-US" dirty="0"/>
              <a:t>Better performance in the presence of large motion or variations in object size.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773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BA1A-1B32-F5FE-F0BA-E408E29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 KLT Tracker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4678A-BD54-0A0C-857E-D0610032B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81" y="2097088"/>
            <a:ext cx="6778862" cy="3070875"/>
          </a:xfrm>
        </p:spPr>
      </p:pic>
    </p:spTree>
    <p:extLst>
      <p:ext uri="{BB962C8B-B14F-4D97-AF65-F5344CB8AC3E}">
        <p14:creationId xmlns:p14="http://schemas.microsoft.com/office/powerpoint/2010/main" val="219947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30D6-CE6F-153C-80E8-6EE0DFEF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Mean-Shift Tracking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6E13-EE99-9C94-0702-1EF1EB57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Used for tracking objects in video sequences</a:t>
            </a:r>
          </a:p>
          <a:p>
            <a:r>
              <a:rPr lang="en-US" dirty="0"/>
              <a:t>Non-parametric technique</a:t>
            </a:r>
          </a:p>
          <a:p>
            <a:r>
              <a:rPr lang="en-US" dirty="0"/>
              <a:t>Operates in the spatial domain</a:t>
            </a:r>
          </a:p>
          <a:p>
            <a:r>
              <a:rPr lang="en-US" dirty="0"/>
              <a:t>Iteratively shifts a window (kernel) towards the mode (peak) of the probability distribution of pixel intensities. </a:t>
            </a:r>
          </a:p>
          <a:p>
            <a:r>
              <a:rPr lang="en-US" dirty="0"/>
              <a:t>Particularly popular for its simplicity and effectiveness in tracking objects with varying shapes and appearances. </a:t>
            </a:r>
          </a:p>
          <a:p>
            <a:r>
              <a:rPr lang="en-US" dirty="0"/>
              <a:t>Widely used in real-time tracking applications:</a:t>
            </a:r>
          </a:p>
          <a:p>
            <a:pPr lvl="1"/>
            <a:r>
              <a:rPr lang="en-US" dirty="0"/>
              <a:t>Video surveillance</a:t>
            </a:r>
          </a:p>
          <a:p>
            <a:pPr lvl="1"/>
            <a:r>
              <a:rPr lang="en-US" dirty="0"/>
              <a:t>Object recognition</a:t>
            </a:r>
          </a:p>
          <a:p>
            <a:pPr lvl="1"/>
            <a:r>
              <a:rPr lang="en-US" dirty="0"/>
              <a:t>Human-Computer interaction.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66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454C-0914-26C9-60B6-A2C672BB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Mean-Shift Tracking: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61B4-045B-1BA3-81A9-383AE114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Initialize a search window around the target object in the first frame of the video. This window is often represented by a rectangular region.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the probability distribution of pixel intensities within the window using kernel density estimation.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mean shift vector by finding the weighted mean of pixel intensities within the window.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Shift the search window in the direction of the mean shift vector.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Iterate steps 2-4 until convergence or until a predetermined stopping criterion is met.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final position of the search window represents the estimated location of the tracked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4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747E-80BE-A752-59D8-63064814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Mean-Shift Tracking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32E8E-E355-4196-BE24-66782285B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47" y="1792941"/>
            <a:ext cx="2776163" cy="17711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056B3-2FFB-8EDA-1B83-F431E1A34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47" y="3978353"/>
            <a:ext cx="2776163" cy="2072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52D057-FF74-A387-1529-C99384C27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32" y="2451465"/>
            <a:ext cx="2019300" cy="2695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41C51-7BA5-DCD4-F6D6-F30A1B37B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54" y="1192305"/>
            <a:ext cx="2157699" cy="52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25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0503-5AB1-7B3C-826E-EB12D0B9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and 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A269F-F4D2-13F2-51B7-891225863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Applications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1F97-95C3-1EF4-177D-7804B772AA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Tracking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Augmented Reality: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Anchoring virtual objects to real-world points.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Stabilization: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Stabilizing shaky videos by compensating for camera motion.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Gesture Recognition: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features on a person's hand or body.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from Motion: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Reconstructing 3D scenes from a sequence of images.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9547F-F393-7926-39FA-89E7B6A35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Challenges</a:t>
            </a:r>
            <a:endParaRPr lang="en-IN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1225D-4DD8-1DA1-CC9F-F702BB8F06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Issues such as:</a:t>
            </a:r>
          </a:p>
          <a:p>
            <a:pPr lvl="1"/>
            <a:r>
              <a:rPr lang="en-US" dirty="0"/>
              <a:t>Occlusion</a:t>
            </a:r>
          </a:p>
          <a:p>
            <a:pPr lvl="1"/>
            <a:r>
              <a:rPr lang="en-US" dirty="0"/>
              <a:t>Illumination changes</a:t>
            </a:r>
          </a:p>
          <a:p>
            <a:pPr lvl="1"/>
            <a:r>
              <a:rPr lang="en-US" dirty="0"/>
              <a:t>Non-rigid deformations</a:t>
            </a:r>
          </a:p>
          <a:p>
            <a:r>
              <a:rPr lang="en-US" dirty="0"/>
              <a:t>Requirement of sophisticated algorithms and techniques to handle the 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90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CD88-208B-C231-2A3E-0CE43950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E55B-3D34-3CA1-5A8D-002BEE1D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comparing and identifying corresponding features in different images or frames. </a:t>
            </a:r>
          </a:p>
          <a:p>
            <a:r>
              <a:rPr lang="en-US" dirty="0"/>
              <a:t>Features are distinctive points or patterns in an image that can be used for tasks such as object recognition, image stitching, and motion tracking. </a:t>
            </a:r>
          </a:p>
          <a:p>
            <a:r>
              <a:rPr lang="en-US" dirty="0"/>
              <a:t>Matching these features is crucial for various computer vision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06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40A4-50FA-E835-0179-E7DA8291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Essentials in Feature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F524-8A6B-43BE-C252-D5ED8BFBC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Keypoints and Descriptors: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Keypoints – specific points in an image that are likely to be distinctive and can be easily located in different views of the same scene.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Descriptors – numerical representations of the local image region around a keypoint, getting information about region appearance.</a:t>
            </a:r>
          </a:p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Detection and Extraction: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detection involves identifying keypoints in an image. 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 is the process of generating descriptors for the detected keypoints. </a:t>
            </a:r>
          </a:p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Matching Algorithms: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keypoints and descriptors are obtained for two images, the next step is to match corresponding features.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Nearest-neighbor matching: </a:t>
            </a:r>
          </a:p>
          <a:p>
            <a:pPr lvl="2">
              <a:lnSpc>
                <a:spcPct val="107000"/>
              </a:lnSpc>
            </a:pP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 keypoint in one image is matched to its nearest neighbor in the other image based on descriptor similarity.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Ratio test: used to filter out ambiguous matches by comparing the distances between the nearest and second-nearest neighbors.</a:t>
            </a:r>
          </a:p>
          <a:p>
            <a:pPr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RANSAC (Random Sample Consensus):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initial feature matching, outliers and incorrect matches may still be present. 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RANSAC</a:t>
            </a: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to estimate a model from a set of data that may contain outliers.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RANSAC iteratively selects subsets of matches, fits a model, and evaluates its performance, keeping the best-fitting model.</a:t>
            </a:r>
          </a:p>
        </p:txBody>
      </p:sp>
    </p:spTree>
    <p:extLst>
      <p:ext uri="{BB962C8B-B14F-4D97-AF65-F5344CB8AC3E}">
        <p14:creationId xmlns:p14="http://schemas.microsoft.com/office/powerpoint/2010/main" val="333497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1756-0D7A-2F58-2EC3-ECDB1B67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Matching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BB8C-802C-43C0-384B-00249476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344489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/>
              <a:t>Nearest-Neighbor Matching:</a:t>
            </a:r>
          </a:p>
          <a:p>
            <a:pPr lvl="1"/>
            <a:r>
              <a:rPr lang="en-US" dirty="0"/>
              <a:t>Each keypoint in one image is matched to its nearest neighbor in the other image based on descriptor similarity.</a:t>
            </a:r>
          </a:p>
          <a:p>
            <a:r>
              <a:rPr lang="en-US" dirty="0"/>
              <a:t>Ratio Test:</a:t>
            </a:r>
          </a:p>
          <a:p>
            <a:pPr lvl="1"/>
            <a:r>
              <a:rPr lang="en-US" dirty="0"/>
              <a:t>Used in conjunction with nearest-neighbor matching to filter out ambiguous matches. </a:t>
            </a:r>
          </a:p>
          <a:p>
            <a:pPr lvl="1"/>
            <a:r>
              <a:rPr lang="en-US" dirty="0"/>
              <a:t>It involves comparing the distance between the nearest and second-nearest neighbors.</a:t>
            </a:r>
          </a:p>
          <a:p>
            <a:r>
              <a:rPr lang="en-US" dirty="0"/>
              <a:t>FLANN (Fast Library for Approximate Nearest Neighbors):</a:t>
            </a:r>
          </a:p>
          <a:p>
            <a:pPr lvl="1"/>
            <a:r>
              <a:rPr lang="en-US" dirty="0"/>
              <a:t>A library that provides efficient implementations of approximate nearest-neighbor algorithms.</a:t>
            </a:r>
          </a:p>
          <a:p>
            <a:r>
              <a:rPr lang="en-US" dirty="0"/>
              <a:t>DAISY and Dense DAISY:</a:t>
            </a:r>
          </a:p>
          <a:p>
            <a:pPr lvl="1"/>
            <a:r>
              <a:rPr lang="en-US" dirty="0"/>
              <a:t>A dense descriptor that captures information from local image patches.</a:t>
            </a:r>
          </a:p>
          <a:p>
            <a:r>
              <a:rPr lang="en-US" dirty="0"/>
              <a:t>ORB-SLAM:</a:t>
            </a:r>
          </a:p>
          <a:p>
            <a:pPr lvl="1"/>
            <a:r>
              <a:rPr lang="en-US" dirty="0"/>
              <a:t>Simultaneous Localization and Mapping, with ORB features for mapping and localization in real-time.</a:t>
            </a:r>
          </a:p>
          <a:p>
            <a:r>
              <a:rPr lang="en-US" dirty="0"/>
              <a:t>Deep Learning-based Approaches:</a:t>
            </a:r>
          </a:p>
          <a:p>
            <a:pPr lvl="1"/>
            <a:r>
              <a:rPr lang="en-US" dirty="0"/>
              <a:t>Siamese Networks and Triplet Networks (designed for learning similarity between pairs of images directly)</a:t>
            </a:r>
          </a:p>
          <a:p>
            <a:pPr lvl="1"/>
            <a:r>
              <a:rPr lang="en-US" dirty="0"/>
              <a:t>SuperPoint and SuperGlue (simultaneously detect keypoints and perform feature matching)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59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91C7-4830-6914-5F20-335F5763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Matching and Ratio Test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E3950-E932-31A0-239B-CD6CB8958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Nearest Neighbor Matching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16231E-F9E6-6BC4-9008-6B2420A902E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F2062-D82A-795C-8DF1-C40E5FCEF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Mutual Nearest Neighbor Matching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D67F4A-D398-521B-FD11-F08CF2093BC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976AC6-B5BF-A41A-3D05-D4B88BC07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2442" y="2514600"/>
            <a:ext cx="3194968" cy="845663"/>
          </a:xfrm>
        </p:spPr>
        <p:txBody>
          <a:bodyPr/>
          <a:lstStyle/>
          <a:p>
            <a:r>
              <a:rPr lang="en-US" sz="2000" dirty="0"/>
              <a:t>Second Nearest Neighbor Matching – Ratio Test</a:t>
            </a:r>
            <a:endParaRPr lang="en-IN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766618-6120-114F-96B5-BA7837C1329A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84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7BD8-9A64-C7A6-B51D-84A8D486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/>
              <a:t>SLAM – Simultaneous Localization And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8A25-BEE8-519A-8F36-C70D3B35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200" y="0"/>
            <a:ext cx="5891209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Sensor Data Acquisition</a:t>
            </a:r>
          </a:p>
          <a:p>
            <a:r>
              <a:rPr lang="en-US" dirty="0"/>
              <a:t>Feature Detection and Matching</a:t>
            </a:r>
          </a:p>
          <a:p>
            <a:r>
              <a:rPr lang="en-US" dirty="0"/>
              <a:t>Motion Estimation</a:t>
            </a:r>
          </a:p>
          <a:p>
            <a:r>
              <a:rPr lang="en-US" dirty="0"/>
              <a:t>Map Initialization and Point Triangulation:</a:t>
            </a:r>
          </a:p>
          <a:p>
            <a:pPr lvl="1"/>
            <a:r>
              <a:rPr lang="en-US" dirty="0"/>
              <a:t>Initialize the map with the first set of detected features and their 3D positions.</a:t>
            </a:r>
          </a:p>
          <a:p>
            <a:pPr lvl="1"/>
            <a:r>
              <a:rPr lang="en-US" dirty="0"/>
              <a:t>Use triangulation to estimate the 3D position of features by combining information from multiple camera views. </a:t>
            </a:r>
          </a:p>
          <a:p>
            <a:r>
              <a:rPr lang="en-US" dirty="0"/>
              <a:t>Pose Estimation</a:t>
            </a:r>
          </a:p>
          <a:p>
            <a:r>
              <a:rPr lang="en-US" dirty="0"/>
              <a:t>Loop Closure Detection:</a:t>
            </a:r>
          </a:p>
          <a:p>
            <a:pPr lvl="1"/>
            <a:r>
              <a:rPr lang="en-US" dirty="0"/>
              <a:t>Identify when the device revisits a location it has visited before, to correct accumulated errors and refine both the map and the device's pose.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Continuous map updation (new detected features/environment)</a:t>
            </a:r>
          </a:p>
          <a:p>
            <a:r>
              <a:rPr lang="en-US" dirty="0"/>
              <a:t>Online (real-time) or Offline (aggregate retrospective) Processing</a:t>
            </a:r>
          </a:p>
          <a:p>
            <a:r>
              <a:rPr lang="en-US" dirty="0"/>
              <a:t>Integration of Data from Multiple Sensors (if available)</a:t>
            </a:r>
          </a:p>
          <a:p>
            <a:r>
              <a:rPr lang="en-US" dirty="0"/>
              <a:t>Localization Confidence Assessment</a:t>
            </a:r>
          </a:p>
          <a:p>
            <a:r>
              <a:rPr lang="en-US" dirty="0"/>
              <a:t>Visualization (optional)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A7FB9-5437-6B53-7232-69EF3F277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of methods used to enable a visual sensor device to simultaneously: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map of its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Determine its own position within that environment in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enable a system to navigate and understand its surroundings autonomously without relying on external positioning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70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7B7559-5AC1-7A23-EA85-5B6A3917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SLAM – Simultaneous Localization And Mapping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552BCE-E87B-550A-2DDF-C4C592C02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4" y="1856706"/>
            <a:ext cx="3053376" cy="3629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B58E2-94D0-E235-7B30-63134D549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57" y="1856705"/>
            <a:ext cx="7409086" cy="3629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A9E5C0-E533-CECF-CAE5-AE97E5119E9E}"/>
              </a:ext>
            </a:extLst>
          </p:cNvPr>
          <p:cNvSpPr txBox="1"/>
          <p:nvPr/>
        </p:nvSpPr>
        <p:spPr>
          <a:xfrm>
            <a:off x="836614" y="5524258"/>
            <a:ext cx="3053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Paper: </a:t>
            </a:r>
          </a:p>
          <a:p>
            <a:r>
              <a:rPr lang="en-US" sz="1200" dirty="0"/>
              <a:t>Steenbeek A, Nex F. CNN-Based Dense Monocular Visual SLAM for Real-Time UAV Exploration in Emergency Conditions. Drones. 2022; 6(3):79. https://doi.org/10.3390/drones6030079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C3DAD-7F02-EEC2-67B6-4610E0CAA8B2}"/>
              </a:ext>
            </a:extLst>
          </p:cNvPr>
          <p:cNvSpPr txBox="1"/>
          <p:nvPr/>
        </p:nvSpPr>
        <p:spPr>
          <a:xfrm>
            <a:off x="4041657" y="5524258"/>
            <a:ext cx="740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Paper: </a:t>
            </a:r>
          </a:p>
          <a:p>
            <a:r>
              <a:rPr lang="en-US" sz="1200" dirty="0"/>
              <a:t>Yang T, Li P, Zhang H, Li J, Li Z. Monocular Vision SLAM-Based UAV Autonomous Landing in Emergencies and Unknown Environments. Electronics. 2018; 7(5):73. https://doi.org/10.3390/electronics7050073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9667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226C-5572-82B1-8C9F-0CC6F929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6C89-7015-D18D-EA41-ADB9FC1E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IN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Recognition: </a:t>
            </a:r>
          </a:p>
          <a:p>
            <a:pPr lvl="1"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matching is essential for recognizing objects in images and videos.</a:t>
            </a:r>
          </a:p>
          <a:p>
            <a:pPr>
              <a:lnSpc>
                <a:spcPct val="107000"/>
              </a:lnSpc>
            </a:pPr>
            <a:r>
              <a:rPr lang="en-IN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Stitching: </a:t>
            </a:r>
          </a:p>
          <a:p>
            <a:pPr lvl="1"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Aligning and combining multiple images to create a panoramic view requires accurate feature matching.</a:t>
            </a:r>
          </a:p>
          <a:p>
            <a:pPr>
              <a:lnSpc>
                <a:spcPct val="107000"/>
              </a:lnSpc>
            </a:pPr>
            <a:r>
              <a:rPr lang="en-IN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Motion Tracking: </a:t>
            </a:r>
          </a:p>
          <a:p>
            <a:pPr lvl="1"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Matching features between consecutive frames helps in tracking the movement of objects over time.</a:t>
            </a:r>
          </a:p>
          <a:p>
            <a:pPr>
              <a:lnSpc>
                <a:spcPct val="107000"/>
              </a:lnSpc>
            </a:pPr>
            <a:r>
              <a:rPr lang="en-IN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Approaches:</a:t>
            </a:r>
          </a:p>
          <a:p>
            <a:pPr lvl="1"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Convolutional Neural Networks (CNNs) have been increasingly used for feature extraction and matching in an end-to-end manner.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Siamese networks and triplet networks are architectures designed for learning similarity between pairs of images directly.</a:t>
            </a:r>
          </a:p>
        </p:txBody>
      </p:sp>
    </p:spTree>
    <p:extLst>
      <p:ext uri="{BB962C8B-B14F-4D97-AF65-F5344CB8AC3E}">
        <p14:creationId xmlns:p14="http://schemas.microsoft.com/office/powerpoint/2010/main" val="3869209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125</TotalTime>
  <Words>1809</Words>
  <Application>Microsoft Office PowerPoint</Application>
  <PresentationFormat>Widescreen</PresentationFormat>
  <Paragraphs>209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Tw Cen MT</vt:lpstr>
      <vt:lpstr>Circuit</vt:lpstr>
      <vt:lpstr>Features in Computer Vision Part-2</vt:lpstr>
      <vt:lpstr>Feature Matching</vt:lpstr>
      <vt:lpstr>Concept</vt:lpstr>
      <vt:lpstr>Essentials in Feature Matching</vt:lpstr>
      <vt:lpstr>Feature Matching Methods</vt:lpstr>
      <vt:lpstr>Nearest Neighbor Matching and Ratio Test</vt:lpstr>
      <vt:lpstr>SLAM – Simultaneous Localization And Mapping</vt:lpstr>
      <vt:lpstr>SLAM – Simultaneous Localization And Mapping</vt:lpstr>
      <vt:lpstr>Applications</vt:lpstr>
      <vt:lpstr>Feature Tracking</vt:lpstr>
      <vt:lpstr>Concept</vt:lpstr>
      <vt:lpstr>Essentials</vt:lpstr>
      <vt:lpstr>Steps in Feature tracking</vt:lpstr>
      <vt:lpstr>Feature Tracking Methods</vt:lpstr>
      <vt:lpstr>Lucas-Kanade Method</vt:lpstr>
      <vt:lpstr>Lucas-Kanade Method: Steps</vt:lpstr>
      <vt:lpstr>Kanade-Lucas-Tomasi (KLT) Feature Tracker</vt:lpstr>
      <vt:lpstr>KLT Tracker: Steps</vt:lpstr>
      <vt:lpstr>KLT  Tracker</vt:lpstr>
      <vt:lpstr>Pyramid KLT Tracker</vt:lpstr>
      <vt:lpstr>Pyramid KLT Tracker</vt:lpstr>
      <vt:lpstr>Mean-Shift Tracking</vt:lpstr>
      <vt:lpstr>Mean-Shift Tracking: Steps</vt:lpstr>
      <vt:lpstr>Mean-Shift Tracking</vt:lpstr>
      <vt:lpstr>Applications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 Processing and Computer Vision</dc:title>
  <dc:creator>Sarthak Padhi</dc:creator>
  <cp:lastModifiedBy>Sarthak Padhi</cp:lastModifiedBy>
  <cp:revision>15</cp:revision>
  <dcterms:created xsi:type="dcterms:W3CDTF">2024-01-06T06:04:49Z</dcterms:created>
  <dcterms:modified xsi:type="dcterms:W3CDTF">2024-02-06T02:17:06Z</dcterms:modified>
</cp:coreProperties>
</file>