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1.jpg" ContentType="image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86" r:id="rId4"/>
    <p:sldId id="268" r:id="rId5"/>
    <p:sldId id="281" r:id="rId6"/>
    <p:sldId id="279" r:id="rId7"/>
    <p:sldId id="280" r:id="rId8"/>
    <p:sldId id="282" r:id="rId9"/>
    <p:sldId id="284" r:id="rId10"/>
    <p:sldId id="285" r:id="rId11"/>
    <p:sldId id="302" r:id="rId12"/>
    <p:sldId id="269" r:id="rId13"/>
    <p:sldId id="276" r:id="rId14"/>
    <p:sldId id="287" r:id="rId15"/>
    <p:sldId id="289" r:id="rId16"/>
    <p:sldId id="292" r:id="rId17"/>
    <p:sldId id="290" r:id="rId18"/>
    <p:sldId id="291" r:id="rId19"/>
    <p:sldId id="288" r:id="rId20"/>
    <p:sldId id="277" r:id="rId21"/>
    <p:sldId id="278" r:id="rId22"/>
    <p:sldId id="299" r:id="rId23"/>
    <p:sldId id="293" r:id="rId24"/>
    <p:sldId id="294" r:id="rId25"/>
    <p:sldId id="295" r:id="rId26"/>
    <p:sldId id="296" r:id="rId27"/>
    <p:sldId id="297" r:id="rId28"/>
    <p:sldId id="298" r:id="rId29"/>
    <p:sldId id="300" r:id="rId30"/>
    <p:sldId id="30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A35984-C257-4354-B636-5D84264A6D11}">
          <p14:sldIdLst>
            <p14:sldId id="256"/>
          </p14:sldIdLst>
        </p14:section>
        <p14:section name="Camera Projections" id="{1C3D2D9A-4557-4A2C-A3E8-F68D81213E67}">
          <p14:sldIdLst>
            <p14:sldId id="264"/>
            <p14:sldId id="286"/>
            <p14:sldId id="268"/>
            <p14:sldId id="281"/>
            <p14:sldId id="279"/>
            <p14:sldId id="280"/>
            <p14:sldId id="282"/>
            <p14:sldId id="284"/>
            <p14:sldId id="285"/>
            <p14:sldId id="302"/>
          </p14:sldIdLst>
        </p14:section>
        <p14:section name="Camera Calibration" id="{A2AEA1F8-3ECB-4903-B6AC-D07C8538D158}">
          <p14:sldIdLst>
            <p14:sldId id="269"/>
            <p14:sldId id="276"/>
            <p14:sldId id="287"/>
            <p14:sldId id="289"/>
            <p14:sldId id="292"/>
            <p14:sldId id="290"/>
            <p14:sldId id="291"/>
            <p14:sldId id="288"/>
          </p14:sldIdLst>
        </p14:section>
        <p14:section name="Camera Pose Estimation" id="{312E961C-625F-4672-B9D3-3653A2E7BA49}">
          <p14:sldIdLst>
            <p14:sldId id="277"/>
            <p14:sldId id="278"/>
            <p14:sldId id="299"/>
            <p14:sldId id="293"/>
            <p14:sldId id="294"/>
            <p14:sldId id="295"/>
            <p14:sldId id="296"/>
            <p14:sldId id="297"/>
            <p14:sldId id="298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87251C6-733E-4B3E-BFE4-2EA8D1CDF609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38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22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141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692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271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996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946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87251C6-733E-4B3E-BFE4-2EA8D1CDF609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236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87251C6-733E-4B3E-BFE4-2EA8D1CDF609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36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61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05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5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56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18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39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54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22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87251C6-733E-4B3E-BFE4-2EA8D1CDF609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53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831C-694E-7F1C-C22A-850EDA140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Camera Geometry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FD2C8-7BBE-12B4-E151-CCAB021F9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Camera Projections, Camera Calibration, Camera Pose Estimation</a:t>
            </a:r>
          </a:p>
          <a:p>
            <a:endParaRPr lang="en-IN" dirty="0"/>
          </a:p>
          <a:p>
            <a:r>
              <a:rPr lang="en-IN" dirty="0"/>
              <a:t>Computer Vision, 6th Semester, 2024</a:t>
            </a:r>
          </a:p>
        </p:txBody>
      </p:sp>
    </p:spTree>
    <p:extLst>
      <p:ext uri="{BB962C8B-B14F-4D97-AF65-F5344CB8AC3E}">
        <p14:creationId xmlns:p14="http://schemas.microsoft.com/office/powerpoint/2010/main" val="3715005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0DF673-EC25-B5CD-F0D7-61BF6DBB8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Rendering a Point from 3D to 2D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B7118A-6A04-8998-E384-6D99BD547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711" y="2453027"/>
            <a:ext cx="6416578" cy="3997079"/>
          </a:xfrm>
        </p:spPr>
      </p:pic>
    </p:spTree>
    <p:extLst>
      <p:ext uri="{BB962C8B-B14F-4D97-AF65-F5344CB8AC3E}">
        <p14:creationId xmlns:p14="http://schemas.microsoft.com/office/powerpoint/2010/main" val="1923184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2F8E2-916A-6D64-5372-DC74B9C12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3EDB01-7275-D210-524D-C81095920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Rendering a Point from 3D to 2D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69B728-896A-75D7-636D-0FCA48801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954337"/>
            <a:ext cx="7620000" cy="2714625"/>
          </a:xfrm>
        </p:spPr>
      </p:pic>
    </p:spTree>
    <p:extLst>
      <p:ext uri="{BB962C8B-B14F-4D97-AF65-F5344CB8AC3E}">
        <p14:creationId xmlns:p14="http://schemas.microsoft.com/office/powerpoint/2010/main" val="3107288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730E-150A-C740-02E0-DFB6CDA5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Camera Calibration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50F68-D485-0660-CB60-97A5CA74F6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019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A240-2C53-8743-765A-B679CB87F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3A157-1903-6744-8184-2BD422F79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Involves determining the intrinsic and extrinsic parameters of a camera. </a:t>
            </a:r>
          </a:p>
          <a:p>
            <a:r>
              <a:rPr lang="en-US" dirty="0"/>
              <a:t>This information is essential for accurately mapping the 3D world onto a 2D image captured by the camera. </a:t>
            </a:r>
          </a:p>
          <a:p>
            <a:r>
              <a:rPr lang="en-US" dirty="0"/>
              <a:t>Particularly important in applications like:</a:t>
            </a:r>
          </a:p>
          <a:p>
            <a:pPr lvl="1"/>
            <a:r>
              <a:rPr lang="en-US" dirty="0"/>
              <a:t>Robotics</a:t>
            </a:r>
          </a:p>
          <a:p>
            <a:pPr lvl="1"/>
            <a:r>
              <a:rPr lang="en-US" dirty="0"/>
              <a:t>Augmented reality</a:t>
            </a:r>
          </a:p>
          <a:p>
            <a:pPr lvl="1"/>
            <a:r>
              <a:rPr lang="en-US" dirty="0"/>
              <a:t>3D reconstruction</a:t>
            </a:r>
          </a:p>
          <a:p>
            <a:r>
              <a:rPr lang="en-US" dirty="0"/>
              <a:t>To ensure accurate parameter estimation, camera calibration should be performed:</a:t>
            </a:r>
          </a:p>
          <a:p>
            <a:pPr lvl="1"/>
            <a:r>
              <a:rPr lang="en-US" dirty="0"/>
              <a:t>Under various conditions </a:t>
            </a:r>
          </a:p>
          <a:p>
            <a:pPr lvl="1"/>
            <a:r>
              <a:rPr lang="en-US" dirty="0"/>
              <a:t>At different distances </a:t>
            </a:r>
          </a:p>
          <a:p>
            <a:pPr lvl="1"/>
            <a:r>
              <a:rPr lang="en-US" dirty="0"/>
              <a:t>At different angles </a:t>
            </a:r>
          </a:p>
          <a:p>
            <a:pPr lvl="1"/>
            <a:r>
              <a:rPr lang="en-US" dirty="0"/>
              <a:t>With respect to changed camera setup/hardware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2987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AA92-06FA-579A-0721-CCBF4A5E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of Camera Calibration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5D19D-DB5C-3AEB-13F1-7B1080A2A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Intrinsic Parameters:</a:t>
            </a:r>
          </a:p>
          <a:p>
            <a:pPr lvl="1"/>
            <a:r>
              <a:rPr lang="en-US" dirty="0"/>
              <a:t>Focal Length (f): Distance between the camera's optical center and the image plane (usually expressed in pixels)</a:t>
            </a:r>
          </a:p>
          <a:p>
            <a:pPr lvl="1"/>
            <a:r>
              <a:rPr lang="en-US" dirty="0"/>
              <a:t>Principal Point (c): The point where the optical axis intersects the image plane (also expressed in pixel coordinates)</a:t>
            </a:r>
          </a:p>
          <a:p>
            <a:r>
              <a:rPr lang="en-US" dirty="0"/>
              <a:t>Extrinsic Parameters:</a:t>
            </a:r>
          </a:p>
          <a:p>
            <a:pPr lvl="1"/>
            <a:r>
              <a:rPr lang="en-US" dirty="0"/>
              <a:t>Rotation Matrix (R) and Translation Vector (t): The position and orientation of the camera in the world coordinate system.</a:t>
            </a:r>
          </a:p>
          <a:p>
            <a:r>
              <a:rPr lang="en-US" dirty="0"/>
              <a:t>Distortion Parameters:</a:t>
            </a:r>
          </a:p>
          <a:p>
            <a:pPr lvl="1"/>
            <a:r>
              <a:rPr lang="en-US" dirty="0"/>
              <a:t>Radial Distortion (k1, k2, k3): Occurs when light rays bend more at the outer edges of the lens than at the center.</a:t>
            </a:r>
          </a:p>
          <a:p>
            <a:pPr lvl="1"/>
            <a:r>
              <a:rPr lang="en-US" dirty="0"/>
              <a:t>Tangential Distortion (p1, p2): Occurs when the lens is not perfectly parallel to the image plane.</a:t>
            </a:r>
          </a:p>
          <a:p>
            <a:r>
              <a:rPr lang="en-US" dirty="0"/>
              <a:t>Calibration Process:</a:t>
            </a:r>
          </a:p>
          <a:p>
            <a:pPr lvl="1"/>
            <a:r>
              <a:rPr lang="en-US" dirty="0"/>
              <a:t>Chessboard or Calibration Pattern: Capturing images of a known calibration pattern from different angles and distances.</a:t>
            </a:r>
          </a:p>
          <a:p>
            <a:pPr lvl="1"/>
            <a:r>
              <a:rPr lang="en-US" dirty="0"/>
              <a:t>Image Points and World Points: Identify corresponding points in the 2D image and their 3D coordinates in the real world.</a:t>
            </a:r>
          </a:p>
          <a:p>
            <a:pPr lvl="1"/>
            <a:r>
              <a:rPr lang="en-US" dirty="0"/>
              <a:t>Camera Matrix (K) and Distortion Coefficients (D): Use these corresponding points to compute the intrinsic and distortion parameters.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1641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5CBD-AF1A-B777-73CC-63CAE09C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Lens Distortion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6BA3E-C988-C8D4-711B-E52976E08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phenomenon in cameras</a:t>
            </a:r>
          </a:p>
          <a:p>
            <a:r>
              <a:rPr lang="en-US" dirty="0"/>
              <a:t>Affects the accuracy of imaging systems </a:t>
            </a:r>
          </a:p>
          <a:p>
            <a:r>
              <a:rPr lang="en-US" dirty="0"/>
              <a:t>Occurs because camera lenses do not perfectly replicate the ideal pinhole camera model</a:t>
            </a:r>
          </a:p>
          <a:p>
            <a:r>
              <a:rPr lang="en-US" dirty="0"/>
              <a:t>Two main types of lens distortion: </a:t>
            </a:r>
          </a:p>
          <a:p>
            <a:pPr lvl="1"/>
            <a:r>
              <a:rPr lang="en-US" dirty="0"/>
              <a:t>Radial distortion </a:t>
            </a:r>
          </a:p>
          <a:p>
            <a:pPr lvl="1"/>
            <a:r>
              <a:rPr lang="en-US" dirty="0"/>
              <a:t>Tangential distortion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908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87B38-8EDA-A2EC-3F47-39D029AA2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Lens Distortion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4DA793-89FC-01BE-4378-C00CECA5E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445" y="2603500"/>
            <a:ext cx="6073422" cy="3416300"/>
          </a:xfrm>
        </p:spPr>
      </p:pic>
    </p:spTree>
    <p:extLst>
      <p:ext uri="{BB962C8B-B14F-4D97-AF65-F5344CB8AC3E}">
        <p14:creationId xmlns:p14="http://schemas.microsoft.com/office/powerpoint/2010/main" val="678329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52E3C-228A-30E4-1987-6FD9B2B7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Radial Distortion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D70795-9485-BB94-DEDA-3B066895E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5" y="2841848"/>
            <a:ext cx="5189538" cy="178390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9CF32-F39E-6123-ECC8-00C632A26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Barrel Distortion: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Straight lines appear curved outward towards the edges of the image.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Common in wide-angle lenses.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Pincushion Distortion: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Straight lines appear curved inward towards the center of the image.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More typical in telephoto lenses.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Radial distortion is primarily caused by imperfections in the lens shape: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Result – light rays bending more at edges than at center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178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9FF86-394F-5DE2-223D-69567950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Tangential Distortion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21F65A-5887-4826-BCFF-367095F35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01849"/>
            <a:ext cx="4651188" cy="249527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BB9F2-7C0E-3319-AE1E-E5952DE39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Occurs when the lens is not perfectly aligned parallel to the image plane.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Causes straight lines to appear tilted.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Often caused by slight misalignments in the lens components during manufacturing or assembly.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E2DD8A-88FE-9AEE-9FC8-4D6886709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89399"/>
            <a:ext cx="4651188" cy="206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46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EFA94-F882-32DF-D0D9-1CEBB158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Distortion Correction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2DB324-DBFC-5431-8BF0-6E4E57665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69" y="2536290"/>
            <a:ext cx="8361281" cy="153418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4EC26D-0D3B-34D1-57AE-CEE026E7F225}"/>
              </a:ext>
            </a:extLst>
          </p:cNvPr>
          <p:cNvSpPr txBox="1"/>
          <p:nvPr/>
        </p:nvSpPr>
        <p:spPr>
          <a:xfrm>
            <a:off x="3352657" y="4509673"/>
            <a:ext cx="5483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k1, k2, k3: Radial Distortion coefficients.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p1, p2: Tangential Distortion coefficients.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x, y: Coordinates of distorted 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Undistorted point is reverse calculated.</a:t>
            </a:r>
          </a:p>
        </p:txBody>
      </p:sp>
    </p:spTree>
    <p:extLst>
      <p:ext uri="{BB962C8B-B14F-4D97-AF65-F5344CB8AC3E}">
        <p14:creationId xmlns:p14="http://schemas.microsoft.com/office/powerpoint/2010/main" val="267572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730E-150A-C740-02E0-DFB6CDA5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Camera Projections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0F640-FE07-C091-A5C1-41C2362282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296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39AC-3AC4-6309-61B6-C7427896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Camera Pose Estimation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B0EC7-9C7B-2E3E-0733-EEB95A3A7C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676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7284-9657-C3CB-0EC9-B5708265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2E138-94C7-80F7-E853-AD6101C90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Involves determining the position and orientation of a camera in a given scene. </a:t>
            </a:r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Compute the camera's translation and rotation with respect to a reference coordinate system.</a:t>
            </a:r>
          </a:p>
          <a:p>
            <a:r>
              <a:rPr lang="en-US" dirty="0"/>
              <a:t>Crucial step in many applications: </a:t>
            </a:r>
          </a:p>
          <a:p>
            <a:pPr lvl="1"/>
            <a:r>
              <a:rPr lang="en-US" dirty="0"/>
              <a:t>Augmented reality</a:t>
            </a:r>
          </a:p>
          <a:p>
            <a:pPr lvl="1"/>
            <a:r>
              <a:rPr lang="en-US" dirty="0"/>
              <a:t>Robotics</a:t>
            </a:r>
          </a:p>
          <a:p>
            <a:pPr lvl="1"/>
            <a:r>
              <a:rPr lang="en-US" dirty="0"/>
              <a:t>3D reconstruction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1580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CB05D-BEFD-3868-D5F0-67ACD2F5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Aspects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3BBED-8FCB-DB2F-3B79-7078F21EE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 numCol="2">
            <a:normAutofit fontScale="92500" lnSpcReduction="20000"/>
          </a:bodyPr>
          <a:lstStyle/>
          <a:p>
            <a:r>
              <a:rPr lang="en-US" dirty="0"/>
              <a:t>Camera model and geometry</a:t>
            </a:r>
          </a:p>
          <a:p>
            <a:pPr lvl="1"/>
            <a:r>
              <a:rPr lang="en-US" dirty="0"/>
              <a:t>Pinhole, Thin-lens, Fisheye, Spherical, Stereo, etc.</a:t>
            </a:r>
          </a:p>
          <a:p>
            <a:r>
              <a:rPr lang="en-US" dirty="0"/>
              <a:t>Pose attributes</a:t>
            </a:r>
          </a:p>
          <a:p>
            <a:pPr lvl="1"/>
            <a:r>
              <a:rPr lang="en-US" dirty="0"/>
              <a:t>Translation (Position): </a:t>
            </a:r>
          </a:p>
          <a:p>
            <a:pPr lvl="2"/>
            <a:r>
              <a:rPr lang="en-US" dirty="0"/>
              <a:t>Position of the camera in 3D space</a:t>
            </a:r>
          </a:p>
          <a:p>
            <a:pPr lvl="2"/>
            <a:r>
              <a:rPr lang="en-US" dirty="0"/>
              <a:t>Usually represented by a vector [tx, ty, tz]</a:t>
            </a:r>
          </a:p>
          <a:p>
            <a:pPr lvl="1"/>
            <a:r>
              <a:rPr lang="en-US" dirty="0"/>
              <a:t>Rotation (Orientation): </a:t>
            </a:r>
          </a:p>
          <a:p>
            <a:pPr lvl="2"/>
            <a:r>
              <a:rPr lang="en-US" dirty="0"/>
              <a:t>Orientation of the camera</a:t>
            </a:r>
          </a:p>
          <a:p>
            <a:pPr lvl="2"/>
            <a:r>
              <a:rPr lang="en-US" dirty="0"/>
              <a:t>Common representations: Euler angles, rotation matrices, or quaternions.</a:t>
            </a:r>
          </a:p>
          <a:p>
            <a:r>
              <a:rPr lang="en-US" dirty="0"/>
              <a:t>Type of estimation</a:t>
            </a:r>
          </a:p>
          <a:p>
            <a:pPr lvl="1"/>
            <a:r>
              <a:rPr lang="en-US" dirty="0"/>
              <a:t>2D-to-3D Correspondences: </a:t>
            </a:r>
          </a:p>
          <a:p>
            <a:pPr lvl="2"/>
            <a:r>
              <a:rPr lang="en-US" dirty="0"/>
              <a:t>Requires known 3D points and their corresponding 2D projections in the image. </a:t>
            </a:r>
          </a:p>
          <a:p>
            <a:pPr lvl="2"/>
            <a:r>
              <a:rPr lang="en-US" dirty="0"/>
              <a:t>Methods like PnP (Perspective-n-Point) can be used to estimate camera pose based on these correspondences.</a:t>
            </a:r>
          </a:p>
          <a:p>
            <a:pPr lvl="1"/>
            <a:r>
              <a:rPr lang="en-US" dirty="0"/>
              <a:t>Structure from Motion (SfM): </a:t>
            </a:r>
          </a:p>
          <a:p>
            <a:pPr lvl="2"/>
            <a:r>
              <a:rPr lang="en-US" dirty="0"/>
              <a:t>Involves reconstructing a 3D scene from a sequence of 2D images. </a:t>
            </a:r>
          </a:p>
          <a:p>
            <a:pPr lvl="2"/>
            <a:r>
              <a:rPr lang="en-US" dirty="0"/>
              <a:t>SfM techniques estimate both camera poses and 3D structure simultaneously.</a:t>
            </a:r>
          </a:p>
          <a:p>
            <a:pPr lvl="1"/>
            <a:r>
              <a:rPr lang="en-US" dirty="0"/>
              <a:t>Visual Odometry: </a:t>
            </a:r>
          </a:p>
          <a:p>
            <a:pPr lvl="2"/>
            <a:r>
              <a:rPr lang="en-US" dirty="0"/>
              <a:t>Estimates camera motion by tracking features across consecutive frames.</a:t>
            </a:r>
          </a:p>
          <a:p>
            <a:pPr lvl="1"/>
            <a:r>
              <a:rPr lang="en-US" dirty="0"/>
              <a:t>Deep Learning Approaches: </a:t>
            </a:r>
          </a:p>
          <a:p>
            <a:pPr lvl="2"/>
            <a:r>
              <a:rPr lang="en-US" dirty="0"/>
              <a:t>Utilize neural networks to directly predict camera poses from images.</a:t>
            </a:r>
          </a:p>
        </p:txBody>
      </p:sp>
    </p:spTree>
    <p:extLst>
      <p:ext uri="{BB962C8B-B14F-4D97-AF65-F5344CB8AC3E}">
        <p14:creationId xmlns:p14="http://schemas.microsoft.com/office/powerpoint/2010/main" val="222491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ACA47-9592-DCA2-E8CC-B214868D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9052D-DD27-5D13-FC9A-EEF302256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Pinhole Camera Model</a:t>
            </a:r>
          </a:p>
          <a:p>
            <a:r>
              <a:rPr lang="en-US" dirty="0"/>
              <a:t>Thin Lens Camera Model</a:t>
            </a:r>
          </a:p>
          <a:p>
            <a:r>
              <a:rPr lang="en-US" dirty="0"/>
              <a:t>Fish-Eye Camera Model</a:t>
            </a:r>
          </a:p>
          <a:p>
            <a:r>
              <a:rPr lang="en-US" dirty="0"/>
              <a:t>Omni-Directional Camera Model</a:t>
            </a:r>
          </a:p>
          <a:p>
            <a:r>
              <a:rPr lang="en-US" dirty="0"/>
              <a:t>Spherical Camera Model</a:t>
            </a:r>
          </a:p>
          <a:p>
            <a:r>
              <a:rPr lang="en-US" dirty="0"/>
              <a:t>Dual-Fisheye Camera Model</a:t>
            </a:r>
          </a:p>
          <a:p>
            <a:r>
              <a:rPr lang="en-US" dirty="0"/>
              <a:t>Panoramic Camera Model</a:t>
            </a:r>
          </a:p>
          <a:p>
            <a:r>
              <a:rPr lang="en-US" dirty="0"/>
              <a:t>Multi-View Camera Model</a:t>
            </a:r>
          </a:p>
          <a:p>
            <a:r>
              <a:rPr lang="en-US" dirty="0"/>
              <a:t>Stereo Camera Model</a:t>
            </a:r>
          </a:p>
          <a:p>
            <a:r>
              <a:rPr lang="en-US" dirty="0"/>
              <a:t>RGB-D Camera Model</a:t>
            </a:r>
          </a:p>
          <a:p>
            <a:r>
              <a:rPr lang="en-US" dirty="0"/>
              <a:t>Time-of-Flight Camera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76116-EDEE-61AF-AEEE-7407618F4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Used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00"/>
                </a:solidFill>
              </a:rPr>
              <a:t>Represent the imaging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00"/>
                </a:solidFill>
              </a:rPr>
              <a:t>Capture the relationship between the 3D world and the 2D image formed by a camera</a:t>
            </a:r>
          </a:p>
        </p:txBody>
      </p:sp>
    </p:spTree>
    <p:extLst>
      <p:ext uri="{BB962C8B-B14F-4D97-AF65-F5344CB8AC3E}">
        <p14:creationId xmlns:p14="http://schemas.microsoft.com/office/powerpoint/2010/main" val="444906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F81A-8280-A900-454A-36EB88BDB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Models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A5D5-C7C7-5E3B-711D-CACA3A8665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Pin-hole model</a:t>
            </a:r>
            <a:endParaRPr lang="en-IN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B758EED3-5C8D-68E3-D0D1-4D29013A4C88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7" b="2637"/>
          <a:stretch/>
        </p:blipFill>
        <p:spPr>
          <a:xfrm>
            <a:off x="1086421" y="2285998"/>
            <a:ext cx="2882664" cy="2232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D3DE7-FBCF-B318-9E7D-2BC18951EDDC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1267542"/>
          </a:xfrm>
        </p:spPr>
        <p:txBody>
          <a:bodyPr>
            <a:normAutofit/>
          </a:bodyPr>
          <a:lstStyle/>
          <a:p>
            <a:r>
              <a:rPr lang="en-US" dirty="0"/>
              <a:t>It assumes that light rays enter the camera through a single point (the pinhole) and project onto an image plane.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6F8A04-EAF3-3EFB-2CC2-77EE9E9F2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Thin Lens model</a:t>
            </a:r>
            <a:endParaRPr lang="en-IN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A8A2B26D-11C3-F6C3-A879-93D624D1F6BF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"/>
          <a:stretch/>
        </p:blipFill>
        <p:spPr>
          <a:xfrm>
            <a:off x="4412123" y="2667000"/>
            <a:ext cx="3351340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BC3BDED-5374-C899-C1E5-1D209183C35D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487593" y="4980856"/>
            <a:ext cx="3200400" cy="12675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extends the pinhole camera model by incorporating a thin lens. </a:t>
            </a:r>
          </a:p>
          <a:p>
            <a:r>
              <a:rPr lang="en-US" dirty="0"/>
              <a:t>It considers the lens's focal length and accounts for lens distortion effects.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0485F57-6CBD-1EAC-C2C2-DB28BAEC23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Fish-Eye model</a:t>
            </a:r>
            <a:endParaRPr lang="en-IN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244A227A-A231-0321-C442-B514B139BAD7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" r="-331" b="876"/>
          <a:stretch/>
        </p:blipFill>
        <p:spPr>
          <a:xfrm>
            <a:off x="8076559" y="2285998"/>
            <a:ext cx="3194969" cy="2232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66D44E6-AD03-E8C8-D19C-7423A12B03D5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1267541"/>
          </a:xfrm>
        </p:spPr>
        <p:txBody>
          <a:bodyPr>
            <a:normAutofit/>
          </a:bodyPr>
          <a:lstStyle/>
          <a:p>
            <a:r>
              <a:rPr lang="en-US" dirty="0"/>
              <a:t>It has a wide field of view. </a:t>
            </a:r>
          </a:p>
          <a:p>
            <a:r>
              <a:rPr lang="en-US" dirty="0"/>
              <a:t>The images exhibit significant distortion.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745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B5917-A54F-7905-964D-EC181A5DC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5E247-6724-1D48-7DBA-D9984DA1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Models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7BE58-43D9-82F0-C4FE-6DE7F4B64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Omni-Directional model</a:t>
            </a:r>
            <a:endParaRPr lang="en-IN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98AAFB00-EAA4-1A99-4821-5382CD38E6A0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" r="-35"/>
          <a:stretch/>
        </p:blipFill>
        <p:spPr>
          <a:xfrm>
            <a:off x="415483" y="2953036"/>
            <a:ext cx="3920242" cy="1241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E55180-A160-748F-EB57-F8D7A0AF69FA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12675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captures a 360-degree view. </a:t>
            </a:r>
          </a:p>
          <a:p>
            <a:r>
              <a:rPr lang="en-US" dirty="0"/>
              <a:t>Different projection models are employed to map the entire spherical or cylindrical scene onto a 2D image.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821A3B-5E2B-0A1E-07F4-C55E04631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Spherical model</a:t>
            </a:r>
            <a:endParaRPr lang="en-IN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7CA73421-9125-D9DD-F05D-13DC9E7F8824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9" r="6459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FD61F5-DB98-46AA-0ACD-7CA940A96732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1267542"/>
          </a:xfrm>
        </p:spPr>
        <p:txBody>
          <a:bodyPr>
            <a:normAutofit/>
          </a:bodyPr>
          <a:lstStyle/>
          <a:p>
            <a:r>
              <a:rPr lang="en-US" dirty="0"/>
              <a:t>It captures a full spherical view. </a:t>
            </a:r>
          </a:p>
          <a:p>
            <a:r>
              <a:rPr lang="en-US" dirty="0"/>
              <a:t>Projection models take into account the entire spherical geometry.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CE2775D-F0D1-DEA0-DF3D-6BA4ABD00C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Dual Fish-Eye model</a:t>
            </a:r>
            <a:endParaRPr lang="en-IN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EBB11BC8-2D6D-97E8-788A-EAF828D9C32A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" t="-2354" r="542" b="883"/>
          <a:stretch/>
        </p:blipFill>
        <p:spPr>
          <a:xfrm>
            <a:off x="7852442" y="2829602"/>
            <a:ext cx="2819090" cy="1364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168C41D-1116-F377-D48B-9F029C70D05C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12675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Used in some 360-degree cameras.</a:t>
            </a:r>
          </a:p>
          <a:p>
            <a:r>
              <a:rPr lang="en-US" dirty="0"/>
              <a:t>Capture two fish-eye images and stitch them together for a complete spherical view.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320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91545-9B7E-7A52-B9F0-3A2B84021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4302-87F0-3D02-AA2E-52DBF8144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Models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6C2A9-FC83-DAF5-255B-57218F8AEA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Panoramic model</a:t>
            </a:r>
            <a:endParaRPr lang="en-IN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2861D122-D7FE-DF0D-246A-B32082BD92B6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" b="94"/>
          <a:stretch/>
        </p:blipFill>
        <p:spPr>
          <a:xfrm>
            <a:off x="1337727" y="2257347"/>
            <a:ext cx="2774789" cy="2343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473227-AA8B-F48C-3ED5-E13EDB339E34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1267541"/>
          </a:xfrm>
        </p:spPr>
        <p:txBody>
          <a:bodyPr>
            <a:normAutofit/>
          </a:bodyPr>
          <a:lstStyle/>
          <a:p>
            <a:r>
              <a:rPr lang="en-US" dirty="0"/>
              <a:t>It captures a wide horizontal view. </a:t>
            </a:r>
          </a:p>
          <a:p>
            <a:r>
              <a:rPr lang="en-US" dirty="0"/>
              <a:t>Various projection models are applied to map the scene onto a 2D image.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393B38-CA85-9BE4-E8C6-1A030DA89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Multi-View model</a:t>
            </a:r>
            <a:endParaRPr lang="en-IN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D337632A-0D68-CC4B-496A-176F6D6A6FB1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"/>
          <a:stretch/>
        </p:blipFill>
        <p:spPr>
          <a:xfrm>
            <a:off x="4498380" y="2836790"/>
            <a:ext cx="3195240" cy="1358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4BE517-08DE-6E24-2FA7-97F51C88A5D9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487593" y="4980856"/>
            <a:ext cx="3200400" cy="12675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Applications involving multiple cameras.</a:t>
            </a:r>
          </a:p>
          <a:p>
            <a:r>
              <a:rPr lang="en-US" dirty="0"/>
              <a:t>Each camera has its own intrinsic (focal) and extrinsic (locational) parameters.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E7B4696-5DED-6F17-5807-19AA4AB7A7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Stereo model</a:t>
            </a:r>
            <a:endParaRPr lang="en-IN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3410CB39-A92D-8143-5AA4-AD1689F1C5DF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" b="2050"/>
          <a:stretch/>
        </p:blipFill>
        <p:spPr>
          <a:xfrm>
            <a:off x="7982775" y="2603500"/>
            <a:ext cx="2691242" cy="1591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116941E-FB1D-DAAB-7D4B-B0F3778A2E0A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12675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or more cameras capture images from slightly different viewpoints. </a:t>
            </a:r>
          </a:p>
          <a:p>
            <a:r>
              <a:rPr lang="en-US" dirty="0"/>
              <a:t>Employed for depth perception and 3D reconstruction.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682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584AE-E3F7-1325-9EAE-FE61828E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Models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87B90-EE65-8CB8-D590-F86B727E2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7748" y="4404598"/>
            <a:ext cx="3195240" cy="576262"/>
          </a:xfrm>
        </p:spPr>
        <p:txBody>
          <a:bodyPr/>
          <a:lstStyle/>
          <a:p>
            <a:r>
              <a:rPr lang="en-US" dirty="0"/>
              <a:t>RGB-D Camera Model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15C944F0-020D-BD32-69E3-9F45CBA747B0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" r="166"/>
          <a:stretch/>
        </p:blipFill>
        <p:spPr>
          <a:xfrm>
            <a:off x="1446867" y="2453402"/>
            <a:ext cx="4048496" cy="1546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E32C309-08C1-FDCA-1A58-C96798741E29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7109014" y="4980858"/>
            <a:ext cx="3200400" cy="12675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measures the time taken for light to travel from camera to object and back. </a:t>
            </a:r>
          </a:p>
          <a:p>
            <a:r>
              <a:rPr lang="en-US" dirty="0"/>
              <a:t>This information is used to calculate depth.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AE044D-3F2F-C315-706E-5EA9188E7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10474" y="4404598"/>
            <a:ext cx="3200400" cy="576262"/>
          </a:xfrm>
        </p:spPr>
        <p:txBody>
          <a:bodyPr/>
          <a:lstStyle/>
          <a:p>
            <a:r>
              <a:rPr lang="en-IN" sz="1600" dirty="0"/>
              <a:t>Time-of-Flight Camera Model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80A00D84-2AB7-F4D2-A343-4E709C54BA56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03" b="3444"/>
          <a:stretch/>
        </p:blipFill>
        <p:spPr>
          <a:xfrm>
            <a:off x="6696636" y="2453402"/>
            <a:ext cx="4048497" cy="2121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0A77D-5D08-7E30-1CAF-60E2672296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7748" y="4980860"/>
            <a:ext cx="3195240" cy="126754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It provides color information along with depth information.</a:t>
            </a:r>
          </a:p>
          <a:p>
            <a:r>
              <a:rPr lang="en-US" dirty="0"/>
              <a:t>E.g. Microsoft Kinect camera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5859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9B9C3-2DD1-D3A0-1BC7-957BC58D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sensors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5CFDFB-30F8-0C40-1EB9-3750193DC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2932757"/>
            <a:ext cx="8824913" cy="2757785"/>
          </a:xfrm>
        </p:spPr>
      </p:pic>
    </p:spTree>
    <p:extLst>
      <p:ext uri="{BB962C8B-B14F-4D97-AF65-F5344CB8AC3E}">
        <p14:creationId xmlns:p14="http://schemas.microsoft.com/office/powerpoint/2010/main" val="1854035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81FE-D601-4F9C-116E-3227A447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Camera Pose Estimation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C9E3D-6D0A-D015-68AE-248CCA786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Extraction: </a:t>
            </a:r>
          </a:p>
          <a:p>
            <a:pPr lvl="1"/>
            <a:r>
              <a:rPr lang="en-US" dirty="0"/>
              <a:t>Identify distinctive features in the images, such as corners or keypoints.</a:t>
            </a:r>
          </a:p>
          <a:p>
            <a:r>
              <a:rPr lang="en-US" dirty="0"/>
              <a:t>Feature Matching: </a:t>
            </a:r>
          </a:p>
          <a:p>
            <a:pPr lvl="1"/>
            <a:r>
              <a:rPr lang="en-US" dirty="0"/>
              <a:t>Match corresponding features between different images.</a:t>
            </a:r>
          </a:p>
          <a:p>
            <a:r>
              <a:rPr lang="en-US" dirty="0"/>
              <a:t>Pose Estimation</a:t>
            </a:r>
            <a:r>
              <a:rPr lang="en-US"/>
              <a:t>: </a:t>
            </a:r>
          </a:p>
          <a:p>
            <a:pPr lvl="1"/>
            <a:r>
              <a:rPr lang="en-US"/>
              <a:t>Use </a:t>
            </a:r>
            <a:r>
              <a:rPr lang="en-US" dirty="0"/>
              <a:t>the correspondences to estimate the camera pose.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838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8962B-5F9C-0DE6-6D4D-B2255695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3D Projections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CC46DE3-15CD-FFE4-F457-FCAA9AF40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69" y="1447800"/>
            <a:ext cx="4001750" cy="457200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7A74CC-A96C-1739-55E5-8886CED44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Focus 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00"/>
                </a:solidFill>
              </a:rPr>
              <a:t>Perspective Projection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00"/>
                </a:solidFill>
              </a:rPr>
              <a:t>1-point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00"/>
                </a:solidFill>
              </a:rPr>
              <a:t>2-point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FFFF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00"/>
                </a:solidFill>
              </a:rPr>
              <a:t>Orthographic Projection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00"/>
                </a:solidFill>
              </a:rPr>
              <a:t>Isometric</a:t>
            </a:r>
          </a:p>
        </p:txBody>
      </p:sp>
    </p:spTree>
    <p:extLst>
      <p:ext uri="{BB962C8B-B14F-4D97-AF65-F5344CB8AC3E}">
        <p14:creationId xmlns:p14="http://schemas.microsoft.com/office/powerpoint/2010/main" val="113351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BDF6-A7B6-8AED-56C4-18D64ECFD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Applications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91DDD-4F77-BBD9-5C50-8DA2A3F1A9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48B1B-5062-6B6D-C142-B15FD8CAE8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Ambiguity: </a:t>
            </a:r>
          </a:p>
          <a:p>
            <a:pPr lvl="1"/>
            <a:r>
              <a:rPr lang="en-US" dirty="0"/>
              <a:t>Limited or repetitive features </a:t>
            </a:r>
          </a:p>
          <a:p>
            <a:r>
              <a:rPr lang="en-US" dirty="0"/>
              <a:t>Noise: </a:t>
            </a:r>
          </a:p>
          <a:p>
            <a:pPr lvl="1"/>
            <a:r>
              <a:rPr lang="en-US" dirty="0"/>
              <a:t>Noise in image data, inaccuracies in feature matching, or errors in calibration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A18B22-F9AC-6725-C528-7475BB0AB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29FF5-4C96-4973-300E-2D8C39B0A76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Augmented Reality</a:t>
            </a:r>
          </a:p>
          <a:p>
            <a:r>
              <a:rPr lang="en-US" dirty="0"/>
              <a:t>Robotics</a:t>
            </a:r>
          </a:p>
          <a:p>
            <a:r>
              <a:rPr lang="en-US" dirty="0"/>
              <a:t>3D Reconstruction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507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CD88-208B-C231-2A3E-0CE43950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 of Camera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DE55B-3D34-3CA1-5A8D-002BEE1D9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Camera projections describe how a 3D scene is projected onto a 2D image or screen</a:t>
            </a:r>
          </a:p>
          <a:p>
            <a:r>
              <a:rPr lang="en-US" dirty="0"/>
              <a:t>There are different types of camera projections, but two common ones are:</a:t>
            </a:r>
          </a:p>
          <a:p>
            <a:pPr lvl="1"/>
            <a:r>
              <a:rPr lang="en-US" dirty="0"/>
              <a:t>Perspective projection</a:t>
            </a:r>
          </a:p>
          <a:p>
            <a:pPr lvl="1"/>
            <a:r>
              <a:rPr lang="en-US" dirty="0"/>
              <a:t>Orthographic projection</a:t>
            </a:r>
          </a:p>
          <a:p>
            <a:r>
              <a:rPr lang="en-US" dirty="0"/>
              <a:t>Understanding these projections is crucial for tasks like:</a:t>
            </a:r>
          </a:p>
          <a:p>
            <a:pPr lvl="1"/>
            <a:r>
              <a:rPr lang="en-US" dirty="0"/>
              <a:t>Rendering 3D scenes into 2D images</a:t>
            </a:r>
          </a:p>
          <a:p>
            <a:pPr lvl="1"/>
            <a:r>
              <a:rPr lang="en-US" dirty="0"/>
              <a:t>Augmented reality</a:t>
            </a:r>
          </a:p>
          <a:p>
            <a:pPr lvl="1"/>
            <a:r>
              <a:rPr lang="en-US" dirty="0"/>
              <a:t>Computer vision applications:</a:t>
            </a:r>
          </a:p>
          <a:p>
            <a:pPr lvl="2"/>
            <a:r>
              <a:rPr lang="en-US" dirty="0"/>
              <a:t>Object recognition and tracking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406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875AE0-C39E-67B4-79EA-95FED5D702E6}"/>
              </a:ext>
            </a:extLst>
          </p:cNvPr>
          <p:cNvSpPr/>
          <p:nvPr/>
        </p:nvSpPr>
        <p:spPr>
          <a:xfrm>
            <a:off x="2093259" y="2429435"/>
            <a:ext cx="8005482" cy="40789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00F4D-063C-952C-A6D8-F6BDD14A0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Camera Projections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7604D8-F2E8-B616-E09F-C62CACD37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121" y="2916268"/>
            <a:ext cx="7087758" cy="3416300"/>
          </a:xfrm>
        </p:spPr>
      </p:pic>
    </p:spTree>
    <p:extLst>
      <p:ext uri="{BB962C8B-B14F-4D97-AF65-F5344CB8AC3E}">
        <p14:creationId xmlns:p14="http://schemas.microsoft.com/office/powerpoint/2010/main" val="105057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F5F26-C475-7653-AED5-66201C42F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Perspective Projection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1C522-B8AE-CE0F-8E63-2B0E8B0B9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82372"/>
          </a:xfrm>
        </p:spPr>
        <p:txBody>
          <a:bodyPr numCol="2">
            <a:normAutofit/>
          </a:bodyPr>
          <a:lstStyle/>
          <a:p>
            <a:r>
              <a:rPr lang="en-US" dirty="0"/>
              <a:t>Mimics the way our eyes perceive depth in the real world. </a:t>
            </a:r>
          </a:p>
          <a:p>
            <a:r>
              <a:rPr lang="en-US" dirty="0"/>
              <a:t>Objects farther away appear smaller. </a:t>
            </a:r>
          </a:p>
          <a:p>
            <a:r>
              <a:rPr lang="en-US" dirty="0"/>
              <a:t>Parallel lines seem to converge at a vanishing point.</a:t>
            </a:r>
          </a:p>
          <a:p>
            <a:r>
              <a:rPr lang="en-US" dirty="0"/>
              <a:t>A 3D point (X, Y, Z) in the world is projected onto a 2D image plane using a perspective transformation.</a:t>
            </a:r>
          </a:p>
          <a:p>
            <a:r>
              <a:rPr lang="en-US" dirty="0"/>
              <a:t>The transformation can be represented mathematically as: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Where:</a:t>
            </a:r>
          </a:p>
          <a:p>
            <a:pPr lvl="1"/>
            <a:r>
              <a:rPr lang="en-US" dirty="0"/>
              <a:t>(x, y) are the coordinates of the projected point on the image plane.</a:t>
            </a:r>
          </a:p>
          <a:p>
            <a:pPr lvl="1"/>
            <a:r>
              <a:rPr lang="en-US" dirty="0"/>
              <a:t>(X, Y, Z) are the coordinates of the 3D point in the world.</a:t>
            </a:r>
          </a:p>
          <a:p>
            <a:pPr lvl="1"/>
            <a:r>
              <a:rPr lang="en-US" dirty="0"/>
              <a:t>f is the focal length of the camera.</a:t>
            </a:r>
          </a:p>
          <a:p>
            <a:pPr lvl="1"/>
            <a:r>
              <a:rPr lang="en-US" dirty="0"/>
              <a:t>n is the distance to the near clipping plane.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ED3119-6974-798F-3A86-53F48C38B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764" y="1680632"/>
            <a:ext cx="3821487" cy="133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64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E969-AD2D-0A46-455C-90A7DC39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Orthographic Projection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30634-16D7-00B5-CA3D-C2803157D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39573"/>
          </a:xfrm>
        </p:spPr>
        <p:txBody>
          <a:bodyPr numCol="2">
            <a:normAutofit/>
          </a:bodyPr>
          <a:lstStyle/>
          <a:p>
            <a:r>
              <a:rPr lang="en-US" dirty="0"/>
              <a:t>Simpler form:</a:t>
            </a:r>
          </a:p>
          <a:p>
            <a:pPr lvl="1"/>
            <a:r>
              <a:rPr lang="en-US" dirty="0"/>
              <a:t>Parallel lines remain parallel</a:t>
            </a:r>
          </a:p>
          <a:p>
            <a:pPr lvl="1"/>
            <a:r>
              <a:rPr lang="en-US" dirty="0"/>
              <a:t>There is no depth perception. </a:t>
            </a:r>
          </a:p>
          <a:p>
            <a:r>
              <a:rPr lang="en-US" dirty="0"/>
              <a:t>Often used in:</a:t>
            </a:r>
          </a:p>
          <a:p>
            <a:pPr lvl="1"/>
            <a:r>
              <a:rPr lang="en-US" dirty="0"/>
              <a:t>Technical drawings </a:t>
            </a:r>
          </a:p>
          <a:p>
            <a:pPr lvl="1"/>
            <a:r>
              <a:rPr lang="en-US" dirty="0"/>
              <a:t>Cases of priority of object size over object depth</a:t>
            </a:r>
          </a:p>
          <a:p>
            <a:r>
              <a:rPr lang="en-US" dirty="0"/>
              <a:t>The orthographic projection transformation can be represented as:</a:t>
            </a:r>
          </a:p>
          <a:p>
            <a:pPr marL="0" indent="0">
              <a:buNone/>
            </a:pPr>
            <a:r>
              <a:rPr lang="en-US" dirty="0"/>
              <a:t>	 </a:t>
            </a:r>
          </a:p>
          <a:p>
            <a:endParaRPr lang="en-US" dirty="0"/>
          </a:p>
          <a:p>
            <a:r>
              <a:rPr lang="en-US" dirty="0"/>
              <a:t>Where:</a:t>
            </a:r>
          </a:p>
          <a:p>
            <a:pPr lvl="1"/>
            <a:r>
              <a:rPr lang="en-US" dirty="0"/>
              <a:t>(x, y) are the coordinates of the projected point on the image plane.</a:t>
            </a:r>
          </a:p>
          <a:p>
            <a:pPr lvl="1"/>
            <a:r>
              <a:rPr lang="en-US" dirty="0"/>
              <a:t>(X, Y, Z) are the coordinates of the 3D point in the world.</a:t>
            </a:r>
          </a:p>
          <a:p>
            <a:pPr lvl="1"/>
            <a:r>
              <a:rPr lang="en-US" dirty="0"/>
              <a:t>s is a scaling factor.</a:t>
            </a:r>
          </a:p>
          <a:p>
            <a:pPr lvl="1"/>
            <a:r>
              <a:rPr lang="en-US" dirty="0"/>
              <a:t>f and n are the distances to the far and near clipping planes, respectively.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2635CA-EE0C-D977-A9A6-6E2BAD1107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3"/>
          <a:stretch/>
        </p:blipFill>
        <p:spPr>
          <a:xfrm>
            <a:off x="1800317" y="5433434"/>
            <a:ext cx="3498197" cy="115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DEAF3-66D5-7990-62E4-B7B1FBB1E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Camera Projection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BCB20-A9FE-1F40-0A39-C1AEE2B7C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the camera matrix or perspective matrix</a:t>
            </a:r>
          </a:p>
          <a:p>
            <a:r>
              <a:rPr lang="en-US" dirty="0"/>
              <a:t>4x4 matrix used in computer graphics and computer vision to perform perspective projection. </a:t>
            </a:r>
          </a:p>
          <a:p>
            <a:r>
              <a:rPr lang="en-US" dirty="0"/>
              <a:t>Used to transform 3D coordinates of points in a virtual camera space to 2D coordinates on the image plane. </a:t>
            </a:r>
          </a:p>
          <a:p>
            <a:r>
              <a:rPr lang="en-US" dirty="0"/>
              <a:t>Combines the effects of translation, rotation, and perspective projection.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485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708C6-488F-5E12-3111-44C649846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82FD-9BE6-26AD-04D9-7570AEB3D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Camera Projection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D3B67-4E34-6528-8DB6-4AF8B4C3E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‘P’: camera projection matrix.</a:t>
            </a:r>
          </a:p>
          <a:p>
            <a:r>
              <a:rPr lang="en-US" dirty="0"/>
              <a:t>‘K’: camera intrinsic matrix (containing information about the camera's focal length, principal point, and pixel aspect ratio).</a:t>
            </a:r>
          </a:p>
          <a:p>
            <a:r>
              <a:rPr lang="en-US" dirty="0"/>
              <a:t>‘R’: rotation matrix representing the orientation of the camera in the world.</a:t>
            </a:r>
          </a:p>
          <a:p>
            <a:r>
              <a:rPr lang="en-US" dirty="0"/>
              <a:t>‘t’: translation vector representing the position of the camera in the world.</a:t>
            </a:r>
          </a:p>
          <a:p>
            <a:r>
              <a:rPr lang="en-US" dirty="0"/>
              <a:t>‘fx’, ‘fy’: focal lengths along x and y axes</a:t>
            </a:r>
          </a:p>
          <a:p>
            <a:r>
              <a:rPr lang="en-US" dirty="0"/>
              <a:t>‘cx’, ‘cy’: coordinates of the principal point (the center of the image)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9F524C-8B86-D574-EDAF-3A6DBCBE7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939" y="3103925"/>
            <a:ext cx="2094457" cy="8229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D2D02B-4EEF-4D42-9C4B-53492F818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939" y="4139670"/>
            <a:ext cx="2094457" cy="1034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9F6423-F897-FFE2-F66C-C892CE8464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50" y="5400210"/>
            <a:ext cx="3856037" cy="61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33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155</TotalTime>
  <Words>1521</Words>
  <Application>Microsoft Office PowerPoint</Application>
  <PresentationFormat>Widescreen</PresentationFormat>
  <Paragraphs>221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Century Gothic</vt:lpstr>
      <vt:lpstr>Wingdings 3</vt:lpstr>
      <vt:lpstr>Ion Boardroom</vt:lpstr>
      <vt:lpstr>Camera Geometry</vt:lpstr>
      <vt:lpstr>Camera Projections</vt:lpstr>
      <vt:lpstr>3D Projections</vt:lpstr>
      <vt:lpstr>Concept of Camera Projections</vt:lpstr>
      <vt:lpstr>Camera Projections</vt:lpstr>
      <vt:lpstr>Perspective Projection</vt:lpstr>
      <vt:lpstr>Orthographic Projection</vt:lpstr>
      <vt:lpstr>Camera Projection Matrix</vt:lpstr>
      <vt:lpstr>Camera Projection Matrix</vt:lpstr>
      <vt:lpstr>Rendering a Point from 3D to 2D</vt:lpstr>
      <vt:lpstr>Rendering a Point from 3D to 2D</vt:lpstr>
      <vt:lpstr>Camera Calibration</vt:lpstr>
      <vt:lpstr>Concept</vt:lpstr>
      <vt:lpstr>Key Concepts of Camera Calibration</vt:lpstr>
      <vt:lpstr>Lens Distortion</vt:lpstr>
      <vt:lpstr>Types of Lens Distortion</vt:lpstr>
      <vt:lpstr>Radial Distortion</vt:lpstr>
      <vt:lpstr>Tangential Distortion</vt:lpstr>
      <vt:lpstr>Distortion Correction</vt:lpstr>
      <vt:lpstr>Camera Pose Estimation</vt:lpstr>
      <vt:lpstr>Concept</vt:lpstr>
      <vt:lpstr>Key Aspects</vt:lpstr>
      <vt:lpstr>Camera Models</vt:lpstr>
      <vt:lpstr>Camera Models</vt:lpstr>
      <vt:lpstr>Camera Models</vt:lpstr>
      <vt:lpstr>Camera Models</vt:lpstr>
      <vt:lpstr>Camera Models</vt:lpstr>
      <vt:lpstr>Depth sensors</vt:lpstr>
      <vt:lpstr>Steps in Camera Pose Estimation</vt:lpstr>
      <vt:lpstr>Challenges and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Image Processing and Computer Vision</dc:title>
  <dc:creator>Sarthak Padhi</dc:creator>
  <cp:lastModifiedBy>Sarthak Padhi</cp:lastModifiedBy>
  <cp:revision>14</cp:revision>
  <dcterms:created xsi:type="dcterms:W3CDTF">2024-01-06T06:04:49Z</dcterms:created>
  <dcterms:modified xsi:type="dcterms:W3CDTF">2024-02-09T12:06:19Z</dcterms:modified>
</cp:coreProperties>
</file>