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97" r:id="rId4"/>
    <p:sldId id="298" r:id="rId5"/>
    <p:sldId id="285" r:id="rId6"/>
    <p:sldId id="289" r:id="rId7"/>
    <p:sldId id="303" r:id="rId8"/>
    <p:sldId id="290" r:id="rId9"/>
    <p:sldId id="291" r:id="rId10"/>
    <p:sldId id="286" r:id="rId11"/>
    <p:sldId id="287" r:id="rId12"/>
    <p:sldId id="302" r:id="rId13"/>
    <p:sldId id="288" r:id="rId14"/>
    <p:sldId id="292" r:id="rId15"/>
    <p:sldId id="304" r:id="rId16"/>
    <p:sldId id="306" r:id="rId17"/>
    <p:sldId id="293" r:id="rId18"/>
    <p:sldId id="305" r:id="rId19"/>
    <p:sldId id="294" r:id="rId20"/>
    <p:sldId id="295" r:id="rId21"/>
    <p:sldId id="296" r:id="rId22"/>
    <p:sldId id="283" r:id="rId23"/>
    <p:sldId id="284" r:id="rId24"/>
    <p:sldId id="299" r:id="rId25"/>
    <p:sldId id="300" r:id="rId26"/>
    <p:sldId id="30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26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9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54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5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3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4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0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3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9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1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51C6-733E-4B3E-BFE4-2EA8D1CDF60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1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eb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ebp"/><Relationship Id="rId4" Type="http://schemas.openxmlformats.org/officeDocument/2006/relationships/image" Target="../media/image6.web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831C-694E-7F1C-C22A-850EDA14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Deep Learning in Computer Vision (Part-3)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D2C8-7BBE-12B4-E151-CCAB021F9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Recurrent Neural Networks</a:t>
            </a:r>
          </a:p>
          <a:p>
            <a:endParaRPr lang="en-IN" dirty="0"/>
          </a:p>
          <a:p>
            <a:r>
              <a:rPr lang="en-IN" dirty="0"/>
              <a:t>Computer Vision, 6th Semester, 2024</a:t>
            </a:r>
          </a:p>
        </p:txBody>
      </p:sp>
    </p:spTree>
    <p:extLst>
      <p:ext uri="{BB962C8B-B14F-4D97-AF65-F5344CB8AC3E}">
        <p14:creationId xmlns:p14="http://schemas.microsoft.com/office/powerpoint/2010/main" val="371500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5C18-D5EF-2E2D-F5DD-A9355896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Vanishing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C5F2-07AC-0787-6160-E62B1888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gradients become extremely small as they flow backward through the network during training. </a:t>
            </a:r>
          </a:p>
          <a:p>
            <a:r>
              <a:rPr lang="en-US" dirty="0"/>
              <a:t>This means that the gradients for the weights in the earlier layers become close to zero or vanish.</a:t>
            </a:r>
          </a:p>
          <a:p>
            <a:r>
              <a:rPr lang="en-US" dirty="0"/>
              <a:t>Then the weights in the earlier layers of the network are not updated effectively because the gradient signal is too weak. </a:t>
            </a:r>
          </a:p>
          <a:p>
            <a:r>
              <a:rPr lang="en-US" dirty="0"/>
              <a:t>If these weights are less than 1 (often due to activation functions and weight initialization), the gradients can diminish exponentially as they propagate backward through time.</a:t>
            </a:r>
          </a:p>
          <a:p>
            <a:r>
              <a:rPr lang="en-US" dirty="0"/>
              <a:t>This can significantly slow down or even halt the learning process for those layers.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62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6446-F93B-E024-248E-89EDA849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Exploding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92EF-7F34-9A01-2E88-4EB17FE44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Gradients become excessively large during training. </a:t>
            </a:r>
          </a:p>
          <a:p>
            <a:r>
              <a:rPr lang="en-US" dirty="0"/>
              <a:t>This can lead to unstable training dynamics, where the weights are updated by very large amounts, causing the loss function to oscillate or diverge.</a:t>
            </a:r>
          </a:p>
          <a:p>
            <a:r>
              <a:rPr lang="en-US" dirty="0"/>
              <a:t>If these weights are greater than 1, the gradients can explode exponentially as they propagate backward through time.</a:t>
            </a:r>
          </a:p>
          <a:p>
            <a:r>
              <a:rPr lang="en-US" dirty="0"/>
              <a:t>The weight updates get too large and destabilizing the training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59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ADC0-B58F-4D43-6130-B53524DA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8DEA26-CF40-E3F6-DEC0-91C7C76A3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97" y="2410394"/>
            <a:ext cx="7030431" cy="3219899"/>
          </a:xfrm>
        </p:spPr>
      </p:pic>
    </p:spTree>
    <p:extLst>
      <p:ext uri="{BB962C8B-B14F-4D97-AF65-F5344CB8AC3E}">
        <p14:creationId xmlns:p14="http://schemas.microsoft.com/office/powerpoint/2010/main" val="77700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667-A62E-7541-5646-228E096A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to gradient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EFF5-6132-5888-0D73-CE95BB33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Gradient clipping: </a:t>
            </a:r>
          </a:p>
          <a:p>
            <a:pPr lvl="1"/>
            <a:r>
              <a:rPr lang="en-US" dirty="0"/>
              <a:t>Scaling gradients during backpropagation to prevent them from becoming too small/large. </a:t>
            </a:r>
          </a:p>
          <a:p>
            <a:pPr lvl="1"/>
            <a:r>
              <a:rPr lang="en-US" dirty="0"/>
              <a:t>By setting a threshold for the gradient magnitude, you can clip or limit the gradients to a manageable range, preventing them from exploding/vanishing.</a:t>
            </a:r>
          </a:p>
          <a:p>
            <a:r>
              <a:rPr lang="en-US" dirty="0"/>
              <a:t>Weight regularization techniques to help prevent the weights from becoming too small/large during training.</a:t>
            </a:r>
          </a:p>
          <a:p>
            <a:r>
              <a:rPr lang="en-US" dirty="0"/>
              <a:t>Careful weight initialization strategies to ensure that the initial weights are not too small/large.</a:t>
            </a:r>
          </a:p>
          <a:p>
            <a:r>
              <a:rPr lang="en-US" dirty="0"/>
              <a:t>Using architectures like Long Short-Term Memory (LSTM) networks or Gated Recurrent Unit (GRU) networks</a:t>
            </a:r>
          </a:p>
          <a:p>
            <a:pPr lvl="1"/>
            <a:r>
              <a:rPr lang="en-US" dirty="0"/>
              <a:t>Specifically designed to mitigate both vanishing and exploding gradient problems </a:t>
            </a:r>
          </a:p>
          <a:p>
            <a:pPr lvl="1"/>
            <a:r>
              <a:rPr lang="en-US" dirty="0"/>
              <a:t>Incorporating gating mechanisms to control the flow of information through the network.</a:t>
            </a:r>
          </a:p>
          <a:p>
            <a:r>
              <a:rPr lang="en-US" dirty="0"/>
              <a:t>Skip connections or residual connections</a:t>
            </a:r>
          </a:p>
          <a:p>
            <a:pPr lvl="1"/>
            <a:r>
              <a:rPr lang="en-US" dirty="0"/>
              <a:t>Allow gradients to flow more easily through the network by providing shortcut connections.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54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0A78-BB91-C621-8209-6C884D9D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6870"/>
          </a:xfrm>
        </p:spPr>
        <p:txBody>
          <a:bodyPr/>
          <a:lstStyle/>
          <a:p>
            <a:r>
              <a:rPr lang="en-IN" dirty="0"/>
              <a:t>Long Short term Memory Networks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1BD2-A78D-8E80-74C2-F6CEFF8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5388"/>
            <a:ext cx="9905999" cy="5432611"/>
          </a:xfrm>
        </p:spPr>
        <p:txBody>
          <a:bodyPr>
            <a:normAutofit/>
          </a:bodyPr>
          <a:lstStyle/>
          <a:p>
            <a:r>
              <a:rPr lang="en-US" dirty="0"/>
              <a:t>The core components of an LSTM unit:</a:t>
            </a:r>
          </a:p>
          <a:p>
            <a:pPr lvl="1"/>
            <a:r>
              <a:rPr lang="en-US" dirty="0"/>
              <a:t>Cell State: </a:t>
            </a:r>
          </a:p>
          <a:p>
            <a:pPr lvl="2"/>
            <a:r>
              <a:rPr lang="en-US" dirty="0"/>
              <a:t>The "memory" of the LSTM unit</a:t>
            </a:r>
          </a:p>
          <a:p>
            <a:pPr lvl="2"/>
            <a:r>
              <a:rPr lang="en-US" dirty="0"/>
              <a:t>Store information over long sequences. </a:t>
            </a:r>
          </a:p>
          <a:p>
            <a:pPr lvl="2"/>
            <a:r>
              <a:rPr lang="en-US" dirty="0"/>
              <a:t>The cell state runs straight down the entire chain of the LSTM </a:t>
            </a:r>
          </a:p>
          <a:p>
            <a:pPr lvl="1"/>
            <a:r>
              <a:rPr lang="en-US" dirty="0"/>
              <a:t>Three Gates:</a:t>
            </a:r>
          </a:p>
          <a:p>
            <a:pPr lvl="2"/>
            <a:r>
              <a:rPr lang="en-US" dirty="0"/>
              <a:t>Forget Gate</a:t>
            </a:r>
          </a:p>
          <a:p>
            <a:pPr lvl="2"/>
            <a:r>
              <a:rPr lang="en-US" dirty="0"/>
              <a:t>Input Gate</a:t>
            </a:r>
          </a:p>
          <a:p>
            <a:pPr lvl="2"/>
            <a:r>
              <a:rPr lang="en-US" dirty="0"/>
              <a:t>Output Gate</a:t>
            </a:r>
          </a:p>
          <a:p>
            <a:pPr lvl="1"/>
            <a:r>
              <a:rPr lang="en-US" dirty="0"/>
              <a:t>Hidden State: The output of the LSTM unit; based on the cell state but filtered through the output gate.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2DE808-A712-7AAA-F886-6A1230CAF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18897"/>
              </p:ext>
            </p:extLst>
          </p:nvPr>
        </p:nvGraphicFramePr>
        <p:xfrm>
          <a:off x="3735295" y="3722593"/>
          <a:ext cx="812800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76">
                  <a:extLst>
                    <a:ext uri="{9D8B030D-6E8A-4147-A177-3AD203B41FA5}">
                      <a16:colId xmlns:a16="http://schemas.microsoft.com/office/drawing/2014/main" val="209437463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25826679"/>
                    </a:ext>
                  </a:extLst>
                </a:gridCol>
                <a:gridCol w="1712259">
                  <a:extLst>
                    <a:ext uri="{9D8B030D-6E8A-4147-A177-3AD203B41FA5}">
                      <a16:colId xmlns:a16="http://schemas.microsoft.com/office/drawing/2014/main" val="3414882181"/>
                    </a:ext>
                  </a:extLst>
                </a:gridCol>
                <a:gridCol w="3768165">
                  <a:extLst>
                    <a:ext uri="{9D8B030D-6E8A-4147-A177-3AD203B41FA5}">
                      <a16:colId xmlns:a16="http://schemas.microsoft.com/office/drawing/2014/main" val="153641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050" dirty="0"/>
                        <a:t>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80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Forget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Decides what information to discard from the cell state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Current input and previous hidden state 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Value between 0 and 1 for each element in the cell state (how much of corresponding cell state element should be kept)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Determines what new information to store in the cell state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Current input and previous hidden state 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Sigmoid layer decides which values to update; tanh layer creates a vector of new candidate values to add to cell state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3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Determines what information to output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Current input and previous hidden state 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Control over extent of updated cell state used to compute output of the LSTM unit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07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50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A491-5554-DB0A-F397-59FEEB4D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6164"/>
          </a:xfrm>
        </p:spPr>
        <p:txBody>
          <a:bodyPr/>
          <a:lstStyle/>
          <a:p>
            <a:r>
              <a:rPr lang="en-IN" dirty="0"/>
              <a:t>L.S.T.M.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3E850-1C73-AA4B-2DA2-A79F1FF0B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68" y="1604682"/>
            <a:ext cx="6683663" cy="50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7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DACC-D773-A77E-1AC7-2EA4A5CC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5835"/>
          </a:xfrm>
        </p:spPr>
        <p:txBody>
          <a:bodyPr/>
          <a:lstStyle/>
          <a:p>
            <a:r>
              <a:rPr lang="en-IN" dirty="0"/>
              <a:t>L.S.T.M.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3BEB4-5D05-E2D2-71BB-E87DFF73A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67" y="1434353"/>
            <a:ext cx="7716265" cy="51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3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53B7-76B8-1FD8-F400-BE1829B1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6164"/>
          </a:xfrm>
        </p:spPr>
        <p:txBody>
          <a:bodyPr/>
          <a:lstStyle/>
          <a:p>
            <a:r>
              <a:rPr lang="en-IN" dirty="0"/>
              <a:t>Gated Recurrent Unit (GRU)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4DDC-E239-9B0F-C24E-DFDD932D5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30969"/>
            <a:ext cx="9905999" cy="46085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key components of a GRU unit:</a:t>
            </a:r>
          </a:p>
          <a:p>
            <a:pPr lvl="1"/>
            <a:r>
              <a:rPr lang="en-US" dirty="0"/>
              <a:t>Update Gate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Reset Gate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Candidate Hidden State: </a:t>
            </a:r>
          </a:p>
          <a:p>
            <a:pPr lvl="2"/>
            <a:r>
              <a:rPr lang="en-US" dirty="0"/>
              <a:t>Computed based on the input at the current timestep and the reset gate. </a:t>
            </a:r>
          </a:p>
          <a:p>
            <a:pPr lvl="2"/>
            <a:r>
              <a:rPr lang="en-US" dirty="0"/>
              <a:t>It represents the new candidate hidden state that will be combined with the update gate to produce the final hidden state.</a:t>
            </a:r>
          </a:p>
          <a:p>
            <a:pPr lvl="1"/>
            <a:r>
              <a:rPr lang="en-US" dirty="0"/>
              <a:t>Final Hidden State: </a:t>
            </a:r>
          </a:p>
          <a:p>
            <a:pPr lvl="2"/>
            <a:r>
              <a:rPr lang="en-US" dirty="0"/>
              <a:t>Computed by combining the candidate hidden state with the update gate. </a:t>
            </a:r>
          </a:p>
          <a:p>
            <a:pPr lvl="2"/>
            <a:r>
              <a:rPr lang="en-US" dirty="0"/>
              <a:t>It represents the output of the GRU unit and is passed to the next timestep or used for downstream tasks.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5E375B-6FEC-A403-E8DD-FE3FC1C0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43503"/>
              </p:ext>
            </p:extLst>
          </p:nvPr>
        </p:nvGraphicFramePr>
        <p:xfrm>
          <a:off x="3403599" y="2204720"/>
          <a:ext cx="8128000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76">
                  <a:extLst>
                    <a:ext uri="{9D8B030D-6E8A-4147-A177-3AD203B41FA5}">
                      <a16:colId xmlns:a16="http://schemas.microsoft.com/office/drawing/2014/main" val="2575798082"/>
                    </a:ext>
                  </a:extLst>
                </a:gridCol>
                <a:gridCol w="2581836">
                  <a:extLst>
                    <a:ext uri="{9D8B030D-6E8A-4147-A177-3AD203B41FA5}">
                      <a16:colId xmlns:a16="http://schemas.microsoft.com/office/drawing/2014/main" val="2709017649"/>
                    </a:ext>
                  </a:extLst>
                </a:gridCol>
                <a:gridCol w="2187388">
                  <a:extLst>
                    <a:ext uri="{9D8B030D-6E8A-4147-A177-3AD203B41FA5}">
                      <a16:colId xmlns:a16="http://schemas.microsoft.com/office/drawing/2014/main" val="2715241563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96250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/>
                        <a:t>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5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Controls how much of the past information should be passed along to the future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Input at current timestep and hidden state from previous timestep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Update gate value between 0 and 1 for each element in the hidden state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8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/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Determines how much of the past information to forget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Input at current timestep and hidden state from previous timestep 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Reset gate value between 0 and 1 for each element in the hidden state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4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33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D292-F5CE-DCEC-A326-459E9A90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4447"/>
          </a:xfrm>
        </p:spPr>
        <p:txBody>
          <a:bodyPr/>
          <a:lstStyle/>
          <a:p>
            <a:r>
              <a:rPr lang="en-IN" dirty="0"/>
              <a:t>G.R.U.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4C433-2685-BBF4-C23E-C9E18F034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88" y="1532965"/>
            <a:ext cx="6915847" cy="4891696"/>
          </a:xfrm>
        </p:spPr>
      </p:pic>
    </p:spTree>
    <p:extLst>
      <p:ext uri="{BB962C8B-B14F-4D97-AF65-F5344CB8AC3E}">
        <p14:creationId xmlns:p14="http://schemas.microsoft.com/office/powerpoint/2010/main" val="264182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EF95-3983-6A86-6E65-079F6D7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 vs GRU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A6D262-70C1-03F6-D64A-D3FB9DB34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151764"/>
            <a:ext cx="5891213" cy="407981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629D87-B927-79A0-EF1F-8463CFD5E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Both are advancements on the vanilla RNN to tackle vanishing and exploding gradients, but they differ in the given points.</a:t>
            </a:r>
          </a:p>
        </p:txBody>
      </p:sp>
    </p:spTree>
    <p:extLst>
      <p:ext uri="{BB962C8B-B14F-4D97-AF65-F5344CB8AC3E}">
        <p14:creationId xmlns:p14="http://schemas.microsoft.com/office/powerpoint/2010/main" val="123255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2A56-E1B3-A945-531E-3AB76AF0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R.N.N.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393F-76AB-E32D-AC99-E4D6C8F2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RNN - an artificial neural network designed to recognize patterns in sequences of data, like text, time series, or anything where the order of inputs matters.</a:t>
            </a:r>
          </a:p>
          <a:p>
            <a:r>
              <a:rPr lang="en-US" dirty="0"/>
              <a:t>Traditional neural networks process data in a feedforward manner (passing data from input layers through hidden layers to output layers).</a:t>
            </a:r>
          </a:p>
          <a:p>
            <a:r>
              <a:rPr lang="en-US" dirty="0"/>
              <a:t>RNNs have connections that loop backward, meaning they can hold information in their memory.</a:t>
            </a:r>
          </a:p>
          <a:p>
            <a:r>
              <a:rPr lang="en-US" dirty="0"/>
              <a:t>This looping mechanism allows RNNs to exhibit temporal dynamic behavior, making them particularly useful for tasks involving sequential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12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F053-C48B-BBE4-5530-0680D997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7553"/>
          </a:xfrm>
        </p:spPr>
        <p:txBody>
          <a:bodyPr/>
          <a:lstStyle/>
          <a:p>
            <a:r>
              <a:rPr lang="en-IN" dirty="0"/>
              <a:t>LSTM vs GRU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D64001-B2C6-8AA9-4850-45E48D306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20" y="1501589"/>
            <a:ext cx="7936159" cy="5046476"/>
          </a:xfrm>
        </p:spPr>
      </p:pic>
    </p:spTree>
    <p:extLst>
      <p:ext uri="{BB962C8B-B14F-4D97-AF65-F5344CB8AC3E}">
        <p14:creationId xmlns:p14="http://schemas.microsoft.com/office/powerpoint/2010/main" val="257860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0F95-97BC-ADC1-CA7F-C399A60EE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6870"/>
          </a:xfrm>
        </p:spPr>
        <p:txBody>
          <a:bodyPr/>
          <a:lstStyle/>
          <a:p>
            <a:r>
              <a:rPr lang="en-IN" dirty="0"/>
              <a:t>RNN vs LSTM vs GRU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E05F7-DAB0-01C2-AEA1-C9D7411EF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23" y="1425388"/>
            <a:ext cx="8930554" cy="4688541"/>
          </a:xfrm>
        </p:spPr>
      </p:pic>
    </p:spTree>
    <p:extLst>
      <p:ext uri="{BB962C8B-B14F-4D97-AF65-F5344CB8AC3E}">
        <p14:creationId xmlns:p14="http://schemas.microsoft.com/office/powerpoint/2010/main" val="1784254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5654-AD8B-E82F-FB51-5F418F1F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RNN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BBDF-38E5-27A6-D436-345F8B3EB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Convolutional Neural Networks (CNNs): primary architecture for computer vision tasks</a:t>
            </a:r>
          </a:p>
          <a:p>
            <a:pPr lvl="1"/>
            <a:r>
              <a:rPr lang="en-US" dirty="0"/>
              <a:t>Ability to effectively learn spatial features from images.</a:t>
            </a:r>
          </a:p>
          <a:p>
            <a:r>
              <a:rPr lang="en-US" dirty="0"/>
              <a:t>Scenarios in computer vision where the temporal order of data matters:</a:t>
            </a:r>
          </a:p>
          <a:p>
            <a:pPr lvl="1"/>
            <a:r>
              <a:rPr lang="en-US" dirty="0"/>
              <a:t>Video analysis</a:t>
            </a:r>
          </a:p>
          <a:p>
            <a:pPr lvl="1"/>
            <a:r>
              <a:rPr lang="en-US" dirty="0"/>
              <a:t>Action recognition</a:t>
            </a:r>
          </a:p>
          <a:p>
            <a:pPr lvl="1"/>
            <a:r>
              <a:rPr lang="en-US" dirty="0"/>
              <a:t>Generating image descriptions</a:t>
            </a:r>
          </a:p>
          <a:p>
            <a:r>
              <a:rPr lang="en-US" dirty="0"/>
              <a:t>RNNs can capture temporal dependencies in sequential data, making them suitable for tasks where understanding the sequence of frames or images is crucial.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514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F7DC-2A77-965F-3EEF-97FC857C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RNN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93A8-BD11-8CF1-2C05-96A08226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Video Analysis: </a:t>
            </a:r>
          </a:p>
          <a:p>
            <a:pPr lvl="1"/>
            <a:r>
              <a:rPr lang="en-US" dirty="0"/>
              <a:t>RNNs can analyze videos frame by frame, capturing temporal patterns and dynamics. </a:t>
            </a:r>
          </a:p>
          <a:p>
            <a:pPr lvl="1"/>
            <a:r>
              <a:rPr lang="en-US" dirty="0"/>
              <a:t>E.g. action recognition in videos, video captioning</a:t>
            </a:r>
          </a:p>
          <a:p>
            <a:r>
              <a:rPr lang="en-US" dirty="0"/>
              <a:t>Image Captioning: </a:t>
            </a:r>
          </a:p>
          <a:p>
            <a:pPr lvl="1"/>
            <a:r>
              <a:rPr lang="en-US" dirty="0"/>
              <a:t>RNNs can generate descriptions for images by processing them sequentially. </a:t>
            </a:r>
          </a:p>
          <a:p>
            <a:pPr lvl="1"/>
            <a:r>
              <a:rPr lang="en-US" dirty="0"/>
              <a:t>They can learn to generate captions that describe the content of the image.</a:t>
            </a:r>
          </a:p>
          <a:p>
            <a:pPr lvl="1"/>
            <a:r>
              <a:rPr lang="en-US" dirty="0"/>
              <a:t>Useful for tasks like image understanding and accessibility.</a:t>
            </a:r>
          </a:p>
          <a:p>
            <a:r>
              <a:rPr lang="en-US" dirty="0"/>
              <a:t>Visual Question Answering (VQA): </a:t>
            </a:r>
          </a:p>
          <a:p>
            <a:pPr lvl="1"/>
            <a:r>
              <a:rPr lang="en-US" dirty="0"/>
              <a:t>In VQA tasks, the model is required to answer questions about images.</a:t>
            </a:r>
          </a:p>
          <a:p>
            <a:pPr lvl="1"/>
            <a:r>
              <a:rPr lang="en-US" dirty="0"/>
              <a:t>RNNs can process both the image features extracted by CNNs and the sequential nature of the questions to generate answers.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825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5EBD-A0CD-0811-8B4D-779AF3D3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 Recognition using RNN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BB3C95-56A2-7650-0E0E-5F2B0B479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66" y="968558"/>
            <a:ext cx="6356763" cy="49208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7AE18-7015-B28C-8A60-7706CE7D4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Feng, </a:t>
            </a:r>
            <a:r>
              <a:rPr lang="en-IN" dirty="0" err="1"/>
              <a:t>Liqi</a:t>
            </a:r>
            <a:r>
              <a:rPr lang="en-IN" dirty="0"/>
              <a:t> &amp; Zhao, </a:t>
            </a:r>
            <a:r>
              <a:rPr lang="en-IN" dirty="0" err="1"/>
              <a:t>Yaqin</a:t>
            </a:r>
            <a:r>
              <a:rPr lang="en-IN" dirty="0"/>
              <a:t> &amp; Zhao, </a:t>
            </a:r>
            <a:r>
              <a:rPr lang="en-IN" dirty="0" err="1"/>
              <a:t>Wenxuan</a:t>
            </a:r>
            <a:r>
              <a:rPr lang="en-IN" dirty="0"/>
              <a:t> &amp; Tang, </a:t>
            </a:r>
            <a:r>
              <a:rPr lang="en-IN" dirty="0" err="1"/>
              <a:t>Jiaxi</a:t>
            </a:r>
            <a:r>
              <a:rPr lang="en-IN" dirty="0"/>
              <a:t>. (2022). A comparative review of graph convolutional networks for human skeleton-based action recognition. Artificial Intelligence Review. 55. 10.1007/s10462-021-10107-y. </a:t>
            </a:r>
          </a:p>
        </p:txBody>
      </p:sp>
    </p:spTree>
    <p:extLst>
      <p:ext uri="{BB962C8B-B14F-4D97-AF65-F5344CB8AC3E}">
        <p14:creationId xmlns:p14="http://schemas.microsoft.com/office/powerpoint/2010/main" val="156063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E0A5-9DEC-5359-897F-F8F92A72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Captioning using RNN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F6FA7-4E66-AB27-40E1-37F6F7C99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2231167"/>
            <a:ext cx="5891213" cy="192100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E9567-E3BF-0D07-6355-B992D0933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US" dirty="0"/>
              <a:t>Zhu, X.; Li, L.; Liu, J.; Guo, L.; Fang, Z.; Peng, H.; </a:t>
            </a:r>
            <a:r>
              <a:rPr lang="en-US" dirty="0" err="1"/>
              <a:t>Niu</a:t>
            </a:r>
            <a:r>
              <a:rPr lang="en-US" dirty="0"/>
              <a:t>, X. Image Captioning with Word Gate and Adaptive Self-Critical Learning. Appl. Sci. 2018, 8, 909. https://doi.org/10.3390/app8060909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079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116A-96B1-96B3-C10A-FD535389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Question Tasks using RNN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5382C0-EF5F-CEE8-D8D5-8758876A2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02" y="2249488"/>
            <a:ext cx="7796221" cy="3541712"/>
          </a:xfrm>
        </p:spPr>
      </p:pic>
    </p:spTree>
    <p:extLst>
      <p:ext uri="{BB962C8B-B14F-4D97-AF65-F5344CB8AC3E}">
        <p14:creationId xmlns:p14="http://schemas.microsoft.com/office/powerpoint/2010/main" val="281090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0707-1820-9768-38AD-05F44576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RNN vs FFNN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05D82-7307-CF22-F726-35C9F8BC8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63" y="2448719"/>
            <a:ext cx="6286500" cy="3143250"/>
          </a:xfrm>
        </p:spPr>
      </p:pic>
    </p:spTree>
    <p:extLst>
      <p:ext uri="{BB962C8B-B14F-4D97-AF65-F5344CB8AC3E}">
        <p14:creationId xmlns:p14="http://schemas.microsoft.com/office/powerpoint/2010/main" val="22731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2635-FF99-DCE2-7258-05CB1A5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9976"/>
          </a:xfrm>
        </p:spPr>
        <p:txBody>
          <a:bodyPr/>
          <a:lstStyle/>
          <a:p>
            <a:r>
              <a:rPr lang="en-IN" dirty="0"/>
              <a:t>Types of RNN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D86A8-DD71-76BA-FE97-14A8FBB46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98494"/>
            <a:ext cx="2791936" cy="2214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DF791-CCA4-AB2C-3B2B-24EC3E46F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024546"/>
            <a:ext cx="2791936" cy="2214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4C869-4F9F-34A5-2316-CF976DAEC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390183"/>
            <a:ext cx="2791936" cy="22149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F0629-55E3-03A6-94C4-264FD634C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4024546"/>
            <a:ext cx="2791936" cy="22149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FBDC95-4F28-971B-4363-4C07C24ABEF9}"/>
              </a:ext>
            </a:extLst>
          </p:cNvPr>
          <p:cNvSpPr txBox="1"/>
          <p:nvPr/>
        </p:nvSpPr>
        <p:spPr>
          <a:xfrm>
            <a:off x="3933349" y="2035986"/>
            <a:ext cx="1299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Vanilla Neural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479062-3DC4-BB6C-61D4-685E100235AE}"/>
              </a:ext>
            </a:extLst>
          </p:cNvPr>
          <p:cNvSpPr txBox="1"/>
          <p:nvPr/>
        </p:nvSpPr>
        <p:spPr>
          <a:xfrm>
            <a:off x="3933348" y="4670349"/>
            <a:ext cx="1299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Captioning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0324F-DCE0-427A-AC08-5853455C29C6}"/>
              </a:ext>
            </a:extLst>
          </p:cNvPr>
          <p:cNvSpPr txBox="1"/>
          <p:nvPr/>
        </p:nvSpPr>
        <p:spPr>
          <a:xfrm>
            <a:off x="8886348" y="2035986"/>
            <a:ext cx="1299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Sentiment Analysis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7DB01-73C3-7CFA-0528-184BE83A9EE4}"/>
              </a:ext>
            </a:extLst>
          </p:cNvPr>
          <p:cNvSpPr txBox="1"/>
          <p:nvPr/>
        </p:nvSpPr>
        <p:spPr>
          <a:xfrm>
            <a:off x="8886348" y="4670349"/>
            <a:ext cx="1299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Language Translation Model</a:t>
            </a:r>
          </a:p>
        </p:txBody>
      </p:sp>
    </p:spTree>
    <p:extLst>
      <p:ext uri="{BB962C8B-B14F-4D97-AF65-F5344CB8AC3E}">
        <p14:creationId xmlns:p14="http://schemas.microsoft.com/office/powerpoint/2010/main" val="345558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394E-D127-0265-DE03-8260F7B4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with using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D396-C88E-5A90-2773-EFC0BA6C7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cost:</a:t>
            </a:r>
          </a:p>
          <a:p>
            <a:pPr lvl="1"/>
            <a:r>
              <a:rPr lang="en-US" dirty="0"/>
              <a:t>Dealing with high-resolution images or long video sequences. </a:t>
            </a:r>
          </a:p>
          <a:p>
            <a:pPr lvl="1"/>
            <a:r>
              <a:rPr lang="en-US" dirty="0"/>
              <a:t>Techniques like data augmentation and batch processing can help manage this.</a:t>
            </a:r>
          </a:p>
          <a:p>
            <a:r>
              <a:rPr lang="en-US" dirty="0"/>
              <a:t>Ensuring that the RNN effectively captures temporal dependencies without overfitting or underfitting (tuning of hyperparameters).</a:t>
            </a:r>
          </a:p>
          <a:p>
            <a:r>
              <a:rPr lang="en-US" dirty="0"/>
              <a:t>Vanishing and Exploding Gradients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00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3A01-EAB1-0222-29AE-2F2E22EA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0133-E5AF-A538-BA7C-A9205576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algorithm used to train the network by adjusting its parameters (weights) to minimize a given loss function</a:t>
            </a:r>
          </a:p>
          <a:p>
            <a:r>
              <a:rPr lang="en-US" dirty="0"/>
              <a:t>In RNNs, training involves processing sequences of input data and updating the network parameters based on the error calculated at each time step.</a:t>
            </a:r>
          </a:p>
          <a:p>
            <a:r>
              <a:rPr lang="en-US" dirty="0"/>
              <a:t>Training an RNN: backpropagation through time (BPTT)</a:t>
            </a:r>
          </a:p>
          <a:p>
            <a:pPr lvl="1"/>
            <a:r>
              <a:rPr lang="en-US" dirty="0"/>
              <a:t>gradients of the loss function with respect to the network parameters are calculated and used to update the weights.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01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9A33-2180-17C4-1748-A0CDFB62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Descent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0813D-476F-4220-3306-36E128557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68" y="2249488"/>
            <a:ext cx="5681890" cy="3541712"/>
          </a:xfrm>
        </p:spPr>
      </p:pic>
    </p:spTree>
    <p:extLst>
      <p:ext uri="{BB962C8B-B14F-4D97-AF65-F5344CB8AC3E}">
        <p14:creationId xmlns:p14="http://schemas.microsoft.com/office/powerpoint/2010/main" val="267494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3A01-EAB1-0222-29AE-2F2E22EA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Descent – Forward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0133-E5AF-A538-BA7C-A9205576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RNN processes the input sequence one time step at a time, producing outputs at each time step.</a:t>
            </a:r>
          </a:p>
          <a:p>
            <a:endParaRPr lang="en-US" dirty="0"/>
          </a:p>
          <a:p>
            <a:r>
              <a:rPr lang="en-US" dirty="0"/>
              <a:t>The output at each time step is calculated based on the current input and the previous hidden state, which captures information from earlier time steps.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44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3A01-EAB1-0222-29AE-2F2E22EA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Descent – Backward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0133-E5AF-A538-BA7C-A9205576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(difference between predicted and actual outputs) is calculated using a loss function.</a:t>
            </a:r>
          </a:p>
          <a:p>
            <a:r>
              <a:rPr lang="en-US" dirty="0"/>
              <a:t>The gradients of this error with respect to the network parameters (weights) are then computed through backpropagation.</a:t>
            </a:r>
          </a:p>
          <a:p>
            <a:r>
              <a:rPr lang="en-US" dirty="0"/>
              <a:t>In RNNs, backpropagation through time involves unrolling the network over the entire sequence and propagating the gradients backward through EACH TIME STEP.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00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230</TotalTime>
  <Words>1399</Words>
  <Application>Microsoft Office PowerPoint</Application>
  <PresentationFormat>Widescreen</PresentationFormat>
  <Paragraphs>146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Tw Cen MT</vt:lpstr>
      <vt:lpstr>Circuit</vt:lpstr>
      <vt:lpstr>Deep Learning in Computer Vision (Part-3)</vt:lpstr>
      <vt:lpstr>Introduction to R.N.N.</vt:lpstr>
      <vt:lpstr>RNN vs FFNN</vt:lpstr>
      <vt:lpstr>Types of RNN</vt:lpstr>
      <vt:lpstr>Issues with using RNN</vt:lpstr>
      <vt:lpstr>Gradient Descent</vt:lpstr>
      <vt:lpstr>Gradient Descent</vt:lpstr>
      <vt:lpstr>Gradient Descent – Forward Pass</vt:lpstr>
      <vt:lpstr>Gradient Descent – Backward Pass</vt:lpstr>
      <vt:lpstr>Vanishing Gradient</vt:lpstr>
      <vt:lpstr>Exploding Gradient</vt:lpstr>
      <vt:lpstr>Gradient Issues</vt:lpstr>
      <vt:lpstr>Solution to gradient issues</vt:lpstr>
      <vt:lpstr>Long Short term Memory Networks (LSTM)</vt:lpstr>
      <vt:lpstr>L.S.T.M.</vt:lpstr>
      <vt:lpstr>L.S.T.M.</vt:lpstr>
      <vt:lpstr>Gated Recurrent Unit (GRU)</vt:lpstr>
      <vt:lpstr>G.R.U.</vt:lpstr>
      <vt:lpstr>LSTM vs GRU</vt:lpstr>
      <vt:lpstr>LSTM vs GRU</vt:lpstr>
      <vt:lpstr>RNN vs LSTM vs GRU</vt:lpstr>
      <vt:lpstr>RNN in Computer Vision</vt:lpstr>
      <vt:lpstr>Applications of RNN in Computer Vision</vt:lpstr>
      <vt:lpstr>Action Recognition using RNN</vt:lpstr>
      <vt:lpstr>Image Captioning using RNN</vt:lpstr>
      <vt:lpstr>Visual Question Tasks using RNN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 Processing and Computer Vision</dc:title>
  <dc:creator>Sarthak Padhi</dc:creator>
  <cp:lastModifiedBy>Sarthak Padhi</cp:lastModifiedBy>
  <cp:revision>17</cp:revision>
  <dcterms:created xsi:type="dcterms:W3CDTF">2024-01-06T06:04:49Z</dcterms:created>
  <dcterms:modified xsi:type="dcterms:W3CDTF">2024-04-02T06:40:52Z</dcterms:modified>
</cp:coreProperties>
</file>