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394f1bdf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394f1bdf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394f1bdf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394f1bdf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394f1bdf1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394f1bdf1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394f1bdf1_0_1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394f1bdf1_0_1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394f1bdf1_0_1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394f1bdf1_0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394f1bdf1_0_1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394f1bdf1_0_1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394f1bdf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394f1bdf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394f1bdf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394f1bdf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394f1bdf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394f1bdf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394f1bdf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394f1bdf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39f2ae7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39f2ae7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394f1bdf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394f1bdf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394f1bdf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394f1bdf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394f1bdf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394f1bdf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233450" y="1527725"/>
            <a:ext cx="47424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Final Project</a:t>
            </a:r>
            <a:endParaRPr/>
          </a:p>
          <a:p>
            <a:pPr indent="0" lvl="0" marL="0" rtl="0" algn="ctr">
              <a:spcBef>
                <a:spcPts val="0"/>
              </a:spcBef>
              <a:spcAft>
                <a:spcPts val="0"/>
              </a:spcAft>
              <a:buNone/>
            </a:pPr>
            <a:r>
              <a:rPr lang="en-GB" sz="2466"/>
              <a:t>Python-Data Science Batch 54</a:t>
            </a:r>
            <a:endParaRPr sz="2466"/>
          </a:p>
        </p:txBody>
      </p:sp>
      <p:sp>
        <p:nvSpPr>
          <p:cNvPr id="129" name="Google Shape;129;p13"/>
          <p:cNvSpPr txBox="1"/>
          <p:nvPr>
            <p:ph idx="1" type="subTitle"/>
          </p:nvPr>
        </p:nvSpPr>
        <p:spPr>
          <a:xfrm>
            <a:off x="1891350" y="309318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Muhammad Iqbal Yusuf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305378"/>
            <a:ext cx="75057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Bagaimana kaitan antara tingkat Harapan hidup ,Jumlah fertiliti dan Pendapatan bersih pada 10 Negara dengan Pendapatan terendah?</a:t>
            </a:r>
            <a:endParaRPr sz="2000"/>
          </a:p>
          <a:p>
            <a:pPr indent="0" lvl="0" marL="0" rtl="0" algn="l">
              <a:spcBef>
                <a:spcPts val="0"/>
              </a:spcBef>
              <a:spcAft>
                <a:spcPts val="0"/>
              </a:spcAft>
              <a:buNone/>
            </a:pPr>
            <a:r>
              <a:t/>
            </a:r>
            <a:endParaRPr sz="2000"/>
          </a:p>
        </p:txBody>
      </p:sp>
      <p:sp>
        <p:nvSpPr>
          <p:cNvPr id="192" name="Google Shape;192;p22"/>
          <p:cNvSpPr txBox="1"/>
          <p:nvPr>
            <p:ph idx="1" type="body"/>
          </p:nvPr>
        </p:nvSpPr>
        <p:spPr>
          <a:xfrm>
            <a:off x="4970500" y="1386575"/>
            <a:ext cx="3354300" cy="3164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Grafik berikut menunjukkan perbandingan antara tingkat harapan hidup dan jumlah fertiliti pada 10 Negara dengan Pendapatan terendah</a:t>
            </a:r>
            <a:endParaRPr/>
          </a:p>
          <a:p>
            <a:pPr indent="-311150" lvl="0" marL="457200" rtl="0" algn="just">
              <a:spcBef>
                <a:spcPts val="0"/>
              </a:spcBef>
              <a:spcAft>
                <a:spcPts val="0"/>
              </a:spcAft>
              <a:buSzPts val="1300"/>
              <a:buChar char="●"/>
            </a:pPr>
            <a:r>
              <a:rPr lang="en-GB"/>
              <a:t>Grafik ini menjukkan 2 negara dengan Pendapatan tertinggi memiliki Jumlah fertiliti yang paling rendah yaitu pada Negara South Africa dan Bostwana</a:t>
            </a:r>
            <a:endParaRPr/>
          </a:p>
        </p:txBody>
      </p:sp>
      <p:pic>
        <p:nvPicPr>
          <p:cNvPr id="193" name="Google Shape;193;p22"/>
          <p:cNvPicPr preferRelativeResize="0"/>
          <p:nvPr/>
        </p:nvPicPr>
        <p:blipFill rotWithShape="1">
          <a:blip r:embed="rId3">
            <a:alphaModFix/>
          </a:blip>
          <a:srcRect b="0" l="0" r="49181" t="8020"/>
          <a:stretch/>
        </p:blipFill>
        <p:spPr>
          <a:xfrm>
            <a:off x="819150" y="1386575"/>
            <a:ext cx="4151350" cy="3164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305378"/>
            <a:ext cx="75057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Bagaimana kaitan antara tingkat Harapan hidup ,Jumlah fertiliti dan Pendapatan bersih pada 10 Negara dengan Pendapatan tertinggi?</a:t>
            </a:r>
            <a:endParaRPr sz="2000"/>
          </a:p>
          <a:p>
            <a:pPr indent="0" lvl="0" marL="0" rtl="0" algn="l">
              <a:spcBef>
                <a:spcPts val="0"/>
              </a:spcBef>
              <a:spcAft>
                <a:spcPts val="0"/>
              </a:spcAft>
              <a:buNone/>
            </a:pPr>
            <a:r>
              <a:t/>
            </a:r>
            <a:endParaRPr sz="2000"/>
          </a:p>
        </p:txBody>
      </p:sp>
      <p:sp>
        <p:nvSpPr>
          <p:cNvPr id="199" name="Google Shape;199;p23"/>
          <p:cNvSpPr txBox="1"/>
          <p:nvPr>
            <p:ph idx="1" type="body"/>
          </p:nvPr>
        </p:nvSpPr>
        <p:spPr>
          <a:xfrm>
            <a:off x="4970500" y="1386575"/>
            <a:ext cx="3354300" cy="3164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Grafik berikut menunjukkan perbandingan antara tingkat harapan hidup dan jumlah fertiliti pada 10 Negara dengan Pendapatan bersih per orang tertinggi</a:t>
            </a:r>
            <a:endParaRPr/>
          </a:p>
          <a:p>
            <a:pPr indent="-311150" lvl="0" marL="457200" rtl="0" algn="just">
              <a:spcBef>
                <a:spcPts val="0"/>
              </a:spcBef>
              <a:spcAft>
                <a:spcPts val="0"/>
              </a:spcAft>
              <a:buSzPts val="1300"/>
              <a:buChar char="●"/>
            </a:pPr>
            <a:r>
              <a:rPr lang="en-GB"/>
              <a:t>Pada grafik ini juga menunjukkan tren yang sama dengan grafik sebelumnya, yaitu bagaimana tingkat Pendapatan yang tinggi memiliki jumlah fertiliti yang rendah seperti pada Negara Cyprus, Spain dan South Korea</a:t>
            </a:r>
            <a:endParaRPr/>
          </a:p>
        </p:txBody>
      </p:sp>
      <p:pic>
        <p:nvPicPr>
          <p:cNvPr id="200" name="Google Shape;200;p23"/>
          <p:cNvPicPr preferRelativeResize="0"/>
          <p:nvPr/>
        </p:nvPicPr>
        <p:blipFill rotWithShape="1">
          <a:blip r:embed="rId3">
            <a:alphaModFix/>
          </a:blip>
          <a:srcRect b="0" l="50818" r="0" t="8020"/>
          <a:stretch/>
        </p:blipFill>
        <p:spPr>
          <a:xfrm>
            <a:off x="819150" y="1386525"/>
            <a:ext cx="4151350" cy="316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19150" y="305375"/>
            <a:ext cx="75057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K-Means Clustering</a:t>
            </a:r>
            <a:endParaRPr sz="2000"/>
          </a:p>
        </p:txBody>
      </p:sp>
      <p:sp>
        <p:nvSpPr>
          <p:cNvPr id="206" name="Google Shape;206;p24"/>
          <p:cNvSpPr txBox="1"/>
          <p:nvPr>
            <p:ph idx="1" type="body"/>
          </p:nvPr>
        </p:nvSpPr>
        <p:spPr>
          <a:xfrm>
            <a:off x="5395175" y="1164025"/>
            <a:ext cx="3495900" cy="36963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K-Means Clustering digunakan untuk mengelompokkan negara berdasarkan tingkat Kematian anak dan Pendapatan</a:t>
            </a:r>
            <a:endParaRPr/>
          </a:p>
          <a:p>
            <a:pPr indent="-311150" lvl="0" marL="457200" rtl="0" algn="just">
              <a:spcBef>
                <a:spcPts val="0"/>
              </a:spcBef>
              <a:spcAft>
                <a:spcPts val="0"/>
              </a:spcAft>
              <a:buSzPts val="1300"/>
              <a:buChar char="●"/>
            </a:pPr>
            <a:r>
              <a:rPr lang="en-GB"/>
              <a:t>Penentuan kolom fitur Kematian anak dan Pendapatan dilakukan berdasarkan hasil EDA yang menujukkan pengaruh besar Pendapatan pada tingkat Kematian anak</a:t>
            </a:r>
            <a:endParaRPr/>
          </a:p>
          <a:p>
            <a:pPr indent="-311150" lvl="0" marL="457200" rtl="0" algn="just">
              <a:spcBef>
                <a:spcPts val="0"/>
              </a:spcBef>
              <a:spcAft>
                <a:spcPts val="0"/>
              </a:spcAft>
              <a:buSzPts val="1300"/>
              <a:buChar char="●"/>
            </a:pPr>
            <a:r>
              <a:rPr lang="en-GB"/>
              <a:t>K-Means ini menggunakan 5 cluster. Data negara dibagi menjadi 5 Kelompok.  Negara “atas”, “menengah atas”, “menengah”, “menengah bawah” dan “bawah”</a:t>
            </a:r>
            <a:endParaRPr/>
          </a:p>
        </p:txBody>
      </p:sp>
      <p:pic>
        <p:nvPicPr>
          <p:cNvPr id="207" name="Google Shape;207;p24"/>
          <p:cNvPicPr preferRelativeResize="0"/>
          <p:nvPr/>
        </p:nvPicPr>
        <p:blipFill>
          <a:blip r:embed="rId3">
            <a:alphaModFix/>
          </a:blip>
          <a:stretch>
            <a:fillRect/>
          </a:stretch>
        </p:blipFill>
        <p:spPr>
          <a:xfrm>
            <a:off x="246800" y="1163975"/>
            <a:ext cx="5289973" cy="369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19150" y="305375"/>
            <a:ext cx="75057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K-Means Clustering</a:t>
            </a:r>
            <a:endParaRPr sz="2000"/>
          </a:p>
        </p:txBody>
      </p:sp>
      <p:sp>
        <p:nvSpPr>
          <p:cNvPr id="213" name="Google Shape;213;p25"/>
          <p:cNvSpPr txBox="1"/>
          <p:nvPr>
            <p:ph idx="1" type="body"/>
          </p:nvPr>
        </p:nvSpPr>
        <p:spPr>
          <a:xfrm>
            <a:off x="4572000" y="1057150"/>
            <a:ext cx="3753000" cy="3739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Penentuan jumlah cluster dilakukan berdasarkan perhitungan Elbow method dan Silhouette coefficient</a:t>
            </a:r>
            <a:endParaRPr/>
          </a:p>
          <a:p>
            <a:pPr indent="-311150" lvl="0" marL="457200" rtl="0" algn="just">
              <a:spcBef>
                <a:spcPts val="0"/>
              </a:spcBef>
              <a:spcAft>
                <a:spcPts val="0"/>
              </a:spcAft>
              <a:buSzPts val="1300"/>
              <a:buChar char="●"/>
            </a:pPr>
            <a:r>
              <a:rPr lang="en-GB"/>
              <a:t>Nilai silhouette coefficient berkisar dari -1 hingga 1. Semakin tinggi nilai silhouette coefficient semakin baik pengelompokan atau clustering yang dilakukan</a:t>
            </a:r>
            <a:endParaRPr/>
          </a:p>
          <a:p>
            <a:pPr indent="-311150" lvl="0" marL="457200" rtl="0" algn="just">
              <a:spcBef>
                <a:spcPts val="0"/>
              </a:spcBef>
              <a:spcAft>
                <a:spcPts val="0"/>
              </a:spcAft>
              <a:buSzPts val="1300"/>
              <a:buChar char="●"/>
            </a:pPr>
            <a:r>
              <a:rPr lang="en-GB"/>
              <a:t>Setelah dilakukan proses clustering didapatkan data yang dapat dijadikan acuan HELP International untuk menentukan negara yang tepat untuk diberikan bantuan</a:t>
            </a:r>
            <a:endParaRPr/>
          </a:p>
        </p:txBody>
      </p:sp>
      <p:pic>
        <p:nvPicPr>
          <p:cNvPr id="214" name="Google Shape;214;p25"/>
          <p:cNvPicPr preferRelativeResize="0"/>
          <p:nvPr/>
        </p:nvPicPr>
        <p:blipFill>
          <a:blip r:embed="rId3">
            <a:alphaModFix/>
          </a:blip>
          <a:stretch>
            <a:fillRect/>
          </a:stretch>
        </p:blipFill>
        <p:spPr>
          <a:xfrm>
            <a:off x="446400" y="1057152"/>
            <a:ext cx="3842232" cy="2449401"/>
          </a:xfrm>
          <a:prstGeom prst="rect">
            <a:avLst/>
          </a:prstGeom>
          <a:noFill/>
          <a:ln>
            <a:noFill/>
          </a:ln>
        </p:spPr>
      </p:pic>
      <p:pic>
        <p:nvPicPr>
          <p:cNvPr id="215" name="Google Shape;215;p25"/>
          <p:cNvPicPr preferRelativeResize="0"/>
          <p:nvPr/>
        </p:nvPicPr>
        <p:blipFill>
          <a:blip r:embed="rId4">
            <a:alphaModFix/>
          </a:blip>
          <a:stretch>
            <a:fillRect/>
          </a:stretch>
        </p:blipFill>
        <p:spPr>
          <a:xfrm>
            <a:off x="2808450" y="3506550"/>
            <a:ext cx="1763550" cy="424700"/>
          </a:xfrm>
          <a:prstGeom prst="rect">
            <a:avLst/>
          </a:prstGeom>
          <a:noFill/>
          <a:ln>
            <a:noFill/>
          </a:ln>
        </p:spPr>
      </p:pic>
      <p:pic>
        <p:nvPicPr>
          <p:cNvPr id="216" name="Google Shape;216;p25"/>
          <p:cNvPicPr preferRelativeResize="0"/>
          <p:nvPr/>
        </p:nvPicPr>
        <p:blipFill>
          <a:blip r:embed="rId5">
            <a:alphaModFix/>
          </a:blip>
          <a:stretch>
            <a:fillRect/>
          </a:stretch>
        </p:blipFill>
        <p:spPr>
          <a:xfrm>
            <a:off x="446400" y="3987400"/>
            <a:ext cx="4125601" cy="84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Kesimpulan</a:t>
            </a:r>
            <a:endParaRPr/>
          </a:p>
        </p:txBody>
      </p:sp>
      <p:sp>
        <p:nvSpPr>
          <p:cNvPr id="222" name="Google Shape;222;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93370" lvl="0" marL="457200" rtl="0" algn="just">
              <a:spcBef>
                <a:spcPts val="0"/>
              </a:spcBef>
              <a:spcAft>
                <a:spcPts val="0"/>
              </a:spcAft>
              <a:buSzPct val="100000"/>
              <a:buChar char="●"/>
            </a:pPr>
            <a:r>
              <a:rPr b="1" lang="en-GB" sz="1200"/>
              <a:t>Baik pada Negara dengan Pendapatan bersih dan GDP per kapita tinggi maupun rendah memiliki pengeluaran biaya Kesehatan per kapita yang relatif sama/tidak berbeda secara signifikan.</a:t>
            </a:r>
            <a:r>
              <a:rPr lang="en-GB" sz="1200"/>
              <a:t> Pada Negara dengan Pendapatan tinggi memiliki infrastruktur, fasilitas dan edukasi yang lebih baik sehingga pengeluaran untuk kesehatan dapat lebih rendah. Sedangkan pada negara dengan Pendapatan rendah dimana infrastruktur, fasilitas dan edukasi tidak sebaik negara Pendapatan tinggi, Masyarakat yang memiliki Pendapatan rendah tidak memprioritaskan pengeluaran mereka pada bidang Kesehatan dan Infrastruktur/Fasilitas Kesehatan yang mungkin kurang baik tidak dapat menangani dan memberikan edukasi pada masyarakat pola hidup bersih dan sehat.</a:t>
            </a:r>
            <a:endParaRPr sz="1200"/>
          </a:p>
          <a:p>
            <a:pPr indent="-293370" lvl="0" marL="457200" rtl="0" algn="just">
              <a:spcBef>
                <a:spcPts val="0"/>
              </a:spcBef>
              <a:spcAft>
                <a:spcPts val="0"/>
              </a:spcAft>
              <a:buSzPct val="100000"/>
              <a:buChar char="●"/>
            </a:pPr>
            <a:r>
              <a:rPr b="1" lang="en-GB" sz="1200"/>
              <a:t>Negara dengan tingkat Pendapatan yang tinggi memiliki jumlah fertiliti yang rendah dan sebaliknya.</a:t>
            </a:r>
            <a:r>
              <a:rPr lang="en-GB" sz="1200"/>
              <a:t> Hal ini dapat disebabkan oleh budaya kerja seperti pada mayoritas Negara dengan Pendapatan tinggi yang membuat masyarakat lebih banyak menghabiskan waktu untuk bekerja sehingga mengesampingkan pilihan untuk </a:t>
            </a:r>
            <a:r>
              <a:rPr lang="en-GB" sz="1200"/>
              <a:t>berumah tangga. Selain itu juga terdapat tren di Negara maju dimana banyak pasangan yang memilih untuk childfree.</a:t>
            </a:r>
            <a:endParaRPr sz="1200"/>
          </a:p>
          <a:p>
            <a:pPr indent="-293370" lvl="0" marL="457200" rtl="0" algn="just">
              <a:spcBef>
                <a:spcPts val="0"/>
              </a:spcBef>
              <a:spcAft>
                <a:spcPts val="0"/>
              </a:spcAft>
              <a:buSzPct val="100000"/>
              <a:buChar char="●"/>
            </a:pPr>
            <a:r>
              <a:rPr b="1" lang="en-GB" sz="1200"/>
              <a:t>Tingkat Pendapatan yang tinggi memiliki tingkat Kematian anak yang rendah dan sebaliknya. </a:t>
            </a:r>
            <a:r>
              <a:rPr lang="en-GB" sz="1200"/>
              <a:t>Pada grafik scatterplot dan hasil clustering yang telah dilakukan menunjukkan bagaimana pengaruh tingkat pendapatan terhadap tingkat kematian anak meskipun tingkat pengeluaran Kesehatan tidak berbeda secara signifikan.</a:t>
            </a:r>
            <a:endParaRPr sz="1200"/>
          </a:p>
          <a:p>
            <a:pPr indent="-293370" lvl="0" marL="457200" rtl="0" algn="just">
              <a:spcBef>
                <a:spcPts val="0"/>
              </a:spcBef>
              <a:spcAft>
                <a:spcPts val="0"/>
              </a:spcAft>
              <a:buSzPct val="100000"/>
              <a:buChar char="●"/>
            </a:pPr>
            <a:r>
              <a:rPr b="1" lang="en-GB" sz="1200"/>
              <a:t>Berdasarkan data dari proses clustering, terdapat 3 Negara yang disarankan agar dapat dibantu oleh HELP International, yaitu </a:t>
            </a:r>
            <a:r>
              <a:rPr b="1" lang="en-GB" sz="1200">
                <a:solidFill>
                  <a:schemeClr val="lt1"/>
                </a:solidFill>
              </a:rPr>
              <a:t>Liberia</a:t>
            </a:r>
            <a:r>
              <a:rPr b="1" lang="en-GB" sz="1200"/>
              <a:t>, </a:t>
            </a:r>
            <a:r>
              <a:rPr b="1" lang="en-GB" sz="1200">
                <a:solidFill>
                  <a:schemeClr val="lt1"/>
                </a:solidFill>
              </a:rPr>
              <a:t>Guinea </a:t>
            </a:r>
            <a:r>
              <a:rPr b="1" lang="en-GB" sz="1200"/>
              <a:t>dan </a:t>
            </a:r>
            <a:r>
              <a:rPr b="1" lang="en-GB" sz="1200">
                <a:solidFill>
                  <a:schemeClr val="lt1"/>
                </a:solidFill>
              </a:rPr>
              <a:t>Rwanda</a:t>
            </a:r>
            <a:endParaRPr b="1" sz="12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TERIMA KASIH</a:t>
            </a:r>
            <a:r>
              <a:rPr lang="en-GB"/>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GB" sz="1200">
                <a:solidFill>
                  <a:srgbClr val="000000"/>
                </a:solidFill>
                <a:highlight>
                  <a:srgbClr val="FFFFFF"/>
                </a:highlight>
                <a:latin typeface="Arial"/>
                <a:ea typeface="Arial"/>
                <a:cs typeface="Arial"/>
                <a:sym typeface="Arial"/>
              </a:rPr>
              <a:t>Untuk mengkategorikan negara menggunakan faktor sosial ekonomi dan kesehatan yang menentukan pembangunan negara secara keseluruhan.</a:t>
            </a:r>
            <a:endParaRPr sz="1200">
              <a:solidFill>
                <a:srgbClr val="000000"/>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Tentang Organisasi</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GB" sz="1200">
                <a:solidFill>
                  <a:srgbClr val="000000"/>
                </a:solidFill>
                <a:highlight>
                  <a:srgbClr val="FFFFFF"/>
                </a:highlight>
                <a:latin typeface="Arial"/>
                <a:ea typeface="Arial"/>
                <a:cs typeface="Arial"/>
                <a:sym typeface="Arial"/>
              </a:rPr>
              <a:t>HELP International adalah LSM kemanusiaan internasional yang berkomitmen untuk memerangi kemiskinan dan menyediakan fasilitas dan bantuan dasar bagi masyarakat di negara-negara terbelakang saat terjadi bencana dan bencana alam.</a:t>
            </a:r>
            <a:endParaRPr sz="1200">
              <a:solidFill>
                <a:srgbClr val="000000"/>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Permasalahan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GB" sz="1200">
                <a:solidFill>
                  <a:srgbClr val="26273C"/>
                </a:solidFill>
                <a:highlight>
                  <a:srgbClr val="FFFFFF"/>
                </a:highlight>
                <a:latin typeface="Arial"/>
                <a:ea typeface="Arial"/>
                <a:cs typeface="Arial"/>
                <a:sym typeface="Arial"/>
              </a:rPr>
              <a:t>HELP International telah berhasil mengumpulkan sekitar $ 10 juta. Saat ini, CEO LSM perlu memutuskan bagaimana menggunakan uang ini secara strategis dan efektif. Jadi, CEO harus mengambil keputusan untuk memilih negara yang paling membutuhkan bantuan. Oleh karena itu, Tugas teman-teman  adalah mengkategorikan negara menggunakan beberapa faktor sosial ekonomi dan kesehatan yang menentukan perkembangan negara secara keseluruhan. Kemudian kalian perlu menyarankan negara mana saja  yang paling perlu menjadi fokus CEO.</a:t>
            </a: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Penjelasan Kolom fitur</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Negara</a:t>
            </a:r>
            <a:r>
              <a:rPr lang="en-GB" sz="1200">
                <a:solidFill>
                  <a:srgbClr val="0E0F26"/>
                </a:solidFill>
                <a:highlight>
                  <a:srgbClr val="FFFFFF"/>
                </a:highlight>
                <a:latin typeface="Arial"/>
                <a:ea typeface="Arial"/>
                <a:cs typeface="Arial"/>
                <a:sym typeface="Arial"/>
              </a:rPr>
              <a:t> </a:t>
            </a:r>
            <a:r>
              <a:rPr b="1" lang="en-GB" sz="1200">
                <a:solidFill>
                  <a:srgbClr val="0E0F26"/>
                </a:solidFill>
                <a:highlight>
                  <a:srgbClr val="FFFFFF"/>
                </a:highlight>
                <a:latin typeface="Arial"/>
                <a:ea typeface="Arial"/>
                <a:cs typeface="Arial"/>
                <a:sym typeface="Arial"/>
              </a:rPr>
              <a:t>: </a:t>
            </a:r>
            <a:r>
              <a:rPr lang="en-GB" sz="1200">
                <a:solidFill>
                  <a:srgbClr val="0E0F26"/>
                </a:solidFill>
                <a:highlight>
                  <a:srgbClr val="FFFFFF"/>
                </a:highlight>
                <a:latin typeface="Arial"/>
                <a:ea typeface="Arial"/>
                <a:cs typeface="Arial"/>
                <a:sym typeface="Arial"/>
              </a:rPr>
              <a:t>Nama negara</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Kematian_anak: </a:t>
            </a:r>
            <a:r>
              <a:rPr lang="en-GB" sz="1200">
                <a:solidFill>
                  <a:srgbClr val="0E0F26"/>
                </a:solidFill>
                <a:highlight>
                  <a:srgbClr val="FFFFFF"/>
                </a:highlight>
                <a:latin typeface="Arial"/>
                <a:ea typeface="Arial"/>
                <a:cs typeface="Arial"/>
                <a:sym typeface="Arial"/>
              </a:rPr>
              <a:t>Kematian anak di bawah usia 5 tahun per 1000 kelahiran</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Ekspor :</a:t>
            </a:r>
            <a:r>
              <a:rPr lang="en-GB" sz="1200">
                <a:solidFill>
                  <a:srgbClr val="0E0F26"/>
                </a:solidFill>
                <a:highlight>
                  <a:srgbClr val="FFFFFF"/>
                </a:highlight>
                <a:latin typeface="Arial"/>
                <a:ea typeface="Arial"/>
                <a:cs typeface="Arial"/>
                <a:sym typeface="Arial"/>
              </a:rPr>
              <a:t> Ekspor barang dan jasa perkapita</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Kesehatan: </a:t>
            </a:r>
            <a:r>
              <a:rPr lang="en-GB" sz="1200">
                <a:solidFill>
                  <a:srgbClr val="0E0F26"/>
                </a:solidFill>
                <a:highlight>
                  <a:srgbClr val="FFFFFF"/>
                </a:highlight>
                <a:latin typeface="Arial"/>
                <a:ea typeface="Arial"/>
                <a:cs typeface="Arial"/>
                <a:sym typeface="Arial"/>
              </a:rPr>
              <a:t>Total pengeluaran kesehatan per kapita</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Impor: </a:t>
            </a:r>
            <a:r>
              <a:rPr lang="en-GB" sz="1200">
                <a:solidFill>
                  <a:srgbClr val="0E0F26"/>
                </a:solidFill>
                <a:highlight>
                  <a:srgbClr val="FFFFFF"/>
                </a:highlight>
                <a:latin typeface="Arial"/>
                <a:ea typeface="Arial"/>
                <a:cs typeface="Arial"/>
                <a:sym typeface="Arial"/>
              </a:rPr>
              <a:t>Impor barang dan jasa perkapita</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Pendapatan: </a:t>
            </a:r>
            <a:r>
              <a:rPr lang="en-GB" sz="1200">
                <a:solidFill>
                  <a:srgbClr val="0E0F26"/>
                </a:solidFill>
                <a:highlight>
                  <a:srgbClr val="FFFFFF"/>
                </a:highlight>
                <a:latin typeface="Arial"/>
                <a:ea typeface="Arial"/>
                <a:cs typeface="Arial"/>
                <a:sym typeface="Arial"/>
              </a:rPr>
              <a:t>Penghasilan bersih per orang</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Inflasi: </a:t>
            </a:r>
            <a:r>
              <a:rPr lang="en-GB" sz="1200">
                <a:solidFill>
                  <a:srgbClr val="0E0F26"/>
                </a:solidFill>
                <a:highlight>
                  <a:srgbClr val="FFFFFF"/>
                </a:highlight>
                <a:latin typeface="Arial"/>
                <a:ea typeface="Arial"/>
                <a:cs typeface="Arial"/>
                <a:sym typeface="Arial"/>
              </a:rPr>
              <a:t>Pengukuran tingkat pertumbuhan tahunan dari Total GDP</a:t>
            </a:r>
            <a:r>
              <a:rPr b="1" lang="en-GB" sz="1200">
                <a:solidFill>
                  <a:srgbClr val="0E0F26"/>
                </a:solidFill>
                <a:highlight>
                  <a:srgbClr val="FFFFFF"/>
                </a:highlight>
                <a:latin typeface="Arial"/>
                <a:ea typeface="Arial"/>
                <a:cs typeface="Arial"/>
                <a:sym typeface="Arial"/>
              </a:rPr>
              <a:t> </a:t>
            </a:r>
            <a:endParaRPr b="1"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Harapan_hidup:</a:t>
            </a:r>
            <a:r>
              <a:rPr lang="en-GB" sz="1200">
                <a:solidFill>
                  <a:srgbClr val="0E0F26"/>
                </a:solidFill>
                <a:highlight>
                  <a:srgbClr val="FFFFFF"/>
                </a:highlight>
                <a:latin typeface="Arial"/>
                <a:ea typeface="Arial"/>
                <a:cs typeface="Arial"/>
                <a:sym typeface="Arial"/>
              </a:rPr>
              <a:t> Jumlah tahun rata-rata seorang anak yang baru lahir akan hidup jika pola kematian saat ini tetap sama</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Jumlah_fertiliti: </a:t>
            </a:r>
            <a:r>
              <a:rPr lang="en-GB" sz="1200">
                <a:solidFill>
                  <a:srgbClr val="0E0F26"/>
                </a:solidFill>
                <a:highlight>
                  <a:srgbClr val="FFFFFF"/>
                </a:highlight>
                <a:latin typeface="Arial"/>
                <a:ea typeface="Arial"/>
                <a:cs typeface="Arial"/>
                <a:sym typeface="Arial"/>
              </a:rPr>
              <a:t>Jumlah anak yang akan lahir dari setiap wanita jika tingkat kesuburan usia saat ini tetap sama</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GDPperkapita: </a:t>
            </a:r>
            <a:r>
              <a:rPr lang="en-GB" sz="1200">
                <a:solidFill>
                  <a:srgbClr val="0E0F26"/>
                </a:solidFill>
                <a:highlight>
                  <a:srgbClr val="FFFFFF"/>
                </a:highlight>
                <a:latin typeface="Arial"/>
                <a:ea typeface="Arial"/>
                <a:cs typeface="Arial"/>
                <a:sym typeface="Arial"/>
              </a:rPr>
              <a:t>GDP per kapita. Dihitung sebagai Total GDP dibagi dengan total populasi.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Alur Data</a:t>
            </a:r>
            <a:endParaRPr/>
          </a:p>
        </p:txBody>
      </p:sp>
      <p:sp>
        <p:nvSpPr>
          <p:cNvPr id="159" name="Google Shape;159;p18"/>
          <p:cNvSpPr/>
          <p:nvPr/>
        </p:nvSpPr>
        <p:spPr>
          <a:xfrm>
            <a:off x="1118813" y="2791975"/>
            <a:ext cx="1518000" cy="6450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GB" sz="1300">
                <a:solidFill>
                  <a:schemeClr val="dk2"/>
                </a:solidFill>
                <a:latin typeface="Calibri"/>
                <a:ea typeface="Calibri"/>
                <a:cs typeface="Calibri"/>
                <a:sym typeface="Calibri"/>
              </a:rPr>
              <a:t>Data Assessing</a:t>
            </a:r>
            <a:endParaRPr>
              <a:latin typeface="Calibri"/>
              <a:ea typeface="Calibri"/>
              <a:cs typeface="Calibri"/>
              <a:sym typeface="Calibri"/>
            </a:endParaRPr>
          </a:p>
        </p:txBody>
      </p:sp>
      <p:sp>
        <p:nvSpPr>
          <p:cNvPr id="160" name="Google Shape;160;p18"/>
          <p:cNvSpPr/>
          <p:nvPr/>
        </p:nvSpPr>
        <p:spPr>
          <a:xfrm>
            <a:off x="2914938" y="2791975"/>
            <a:ext cx="1518000" cy="6450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300">
                <a:solidFill>
                  <a:schemeClr val="dk2"/>
                </a:solidFill>
                <a:latin typeface="Calibri"/>
                <a:ea typeface="Calibri"/>
                <a:cs typeface="Calibri"/>
                <a:sym typeface="Calibri"/>
              </a:rPr>
              <a:t>Data Cleaning</a:t>
            </a:r>
            <a:endParaRPr>
              <a:latin typeface="Calibri"/>
              <a:ea typeface="Calibri"/>
              <a:cs typeface="Calibri"/>
              <a:sym typeface="Calibri"/>
            </a:endParaRPr>
          </a:p>
        </p:txBody>
      </p:sp>
      <p:sp>
        <p:nvSpPr>
          <p:cNvPr id="161" name="Google Shape;161;p18"/>
          <p:cNvSpPr/>
          <p:nvPr/>
        </p:nvSpPr>
        <p:spPr>
          <a:xfrm>
            <a:off x="4711063" y="2791975"/>
            <a:ext cx="1518000" cy="6450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GB" sz="1300">
                <a:solidFill>
                  <a:schemeClr val="dk2"/>
                </a:solidFill>
                <a:latin typeface="Calibri"/>
                <a:ea typeface="Calibri"/>
                <a:cs typeface="Calibri"/>
                <a:sym typeface="Calibri"/>
              </a:rPr>
              <a:t>EDA</a:t>
            </a:r>
            <a:endParaRPr>
              <a:latin typeface="Calibri"/>
              <a:ea typeface="Calibri"/>
              <a:cs typeface="Calibri"/>
              <a:sym typeface="Calibri"/>
            </a:endParaRPr>
          </a:p>
        </p:txBody>
      </p:sp>
      <p:sp>
        <p:nvSpPr>
          <p:cNvPr id="162" name="Google Shape;162;p18"/>
          <p:cNvSpPr/>
          <p:nvPr/>
        </p:nvSpPr>
        <p:spPr>
          <a:xfrm>
            <a:off x="6507188" y="2791975"/>
            <a:ext cx="1518000" cy="6450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GB" sz="1200">
                <a:solidFill>
                  <a:schemeClr val="dk2"/>
                </a:solidFill>
                <a:latin typeface="Calibri"/>
                <a:ea typeface="Calibri"/>
                <a:cs typeface="Calibri"/>
                <a:sym typeface="Calibri"/>
              </a:rPr>
              <a:t>K-Means Clustering &amp; Data Visualization</a:t>
            </a:r>
            <a:endParaRPr sz="1300">
              <a:latin typeface="Calibri"/>
              <a:ea typeface="Calibri"/>
              <a:cs typeface="Calibri"/>
              <a:sym typeface="Calibri"/>
            </a:endParaRPr>
          </a:p>
        </p:txBody>
      </p:sp>
      <p:sp>
        <p:nvSpPr>
          <p:cNvPr id="163" name="Google Shape;163;p18"/>
          <p:cNvSpPr/>
          <p:nvPr/>
        </p:nvSpPr>
        <p:spPr>
          <a:xfrm>
            <a:off x="2438075" y="2375125"/>
            <a:ext cx="692100" cy="298800"/>
          </a:xfrm>
          <a:prstGeom prst="curvedDownArrow">
            <a:avLst>
              <a:gd fmla="val 25000" name="adj1"/>
              <a:gd fmla="val 5000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4" name="Google Shape;164;p18"/>
          <p:cNvSpPr/>
          <p:nvPr/>
        </p:nvSpPr>
        <p:spPr>
          <a:xfrm>
            <a:off x="4286250" y="3539075"/>
            <a:ext cx="676500" cy="338100"/>
          </a:xfrm>
          <a:prstGeom prst="curvedUpArrow">
            <a:avLst>
              <a:gd fmla="val 25000" name="adj1"/>
              <a:gd fmla="val 5000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5" name="Google Shape;165;p18"/>
          <p:cNvSpPr/>
          <p:nvPr/>
        </p:nvSpPr>
        <p:spPr>
          <a:xfrm>
            <a:off x="6003750" y="2422350"/>
            <a:ext cx="692100" cy="298800"/>
          </a:xfrm>
          <a:prstGeom prst="curvedDownArrow">
            <a:avLst>
              <a:gd fmla="val 25000" name="adj1"/>
              <a:gd fmla="val 5000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302950"/>
            <a:ext cx="7505700" cy="11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00"/>
              <a:t>Bagaimana tingkat GDP per kapita, Pendapatan bersih per orang dan Pengeluaran Kesehatan pada 10 Negara dengan Pendapatan tertinggi?</a:t>
            </a:r>
            <a:endParaRPr sz="2000"/>
          </a:p>
        </p:txBody>
      </p:sp>
      <p:sp>
        <p:nvSpPr>
          <p:cNvPr id="171" name="Google Shape;171;p19"/>
          <p:cNvSpPr txBox="1"/>
          <p:nvPr>
            <p:ph idx="1" type="body"/>
          </p:nvPr>
        </p:nvSpPr>
        <p:spPr>
          <a:xfrm>
            <a:off x="4970475" y="1407850"/>
            <a:ext cx="3354300" cy="32595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Grafik berikut menunjukkan 10 negara dengan tingkat Pendapatan tertinggi beserta GDP dan Pengeluaran biaya Kesehatan per kapita</a:t>
            </a:r>
            <a:endParaRPr/>
          </a:p>
          <a:p>
            <a:pPr indent="-311150" lvl="0" marL="457200" rtl="0" algn="just">
              <a:spcBef>
                <a:spcPts val="0"/>
              </a:spcBef>
              <a:spcAft>
                <a:spcPts val="0"/>
              </a:spcAft>
              <a:buSzPts val="1300"/>
              <a:buChar char="●"/>
            </a:pPr>
            <a:r>
              <a:rPr lang="en-GB"/>
              <a:t>Perbandingan Pengeluaran per kapita dengan Pendapatan bersih dan GDP per kapita pada 10 Negara ini sangat signifikan</a:t>
            </a:r>
            <a:endParaRPr/>
          </a:p>
        </p:txBody>
      </p:sp>
      <p:pic>
        <p:nvPicPr>
          <p:cNvPr id="172" name="Google Shape;172;p19"/>
          <p:cNvPicPr preferRelativeResize="0"/>
          <p:nvPr/>
        </p:nvPicPr>
        <p:blipFill rotWithShape="1">
          <a:blip r:embed="rId3">
            <a:alphaModFix/>
          </a:blip>
          <a:srcRect b="0" l="0" r="49466" t="4725"/>
          <a:stretch/>
        </p:blipFill>
        <p:spPr>
          <a:xfrm>
            <a:off x="819150" y="1407850"/>
            <a:ext cx="4005049" cy="325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305378"/>
            <a:ext cx="75057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GB" sz="2000"/>
              <a:t>Bagaimana tingkat GDP per kapita, Pendapatan bersih per orang dan Pengeluaran Kesehatan pada 10 Negara dengan Pendapatan terendah?</a:t>
            </a:r>
            <a:endParaRPr sz="2000"/>
          </a:p>
          <a:p>
            <a:pPr indent="0" lvl="0" marL="0" rtl="0" algn="l">
              <a:spcBef>
                <a:spcPts val="0"/>
              </a:spcBef>
              <a:spcAft>
                <a:spcPts val="0"/>
              </a:spcAft>
              <a:buNone/>
            </a:pPr>
            <a:r>
              <a:t/>
            </a:r>
            <a:endParaRPr sz="2000"/>
          </a:p>
        </p:txBody>
      </p:sp>
      <p:sp>
        <p:nvSpPr>
          <p:cNvPr id="178" name="Google Shape;178;p20"/>
          <p:cNvSpPr txBox="1"/>
          <p:nvPr>
            <p:ph idx="1" type="body"/>
          </p:nvPr>
        </p:nvSpPr>
        <p:spPr>
          <a:xfrm>
            <a:off x="4970500" y="1386578"/>
            <a:ext cx="3354300" cy="3125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Grafik berikut menunjukkan 10 negara dengan tingkat Pendapatan terendah beserta GDP dan Pengeluaran biaya Kesehatan per kapita</a:t>
            </a:r>
            <a:endParaRPr/>
          </a:p>
          <a:p>
            <a:pPr indent="-311150" lvl="0" marL="457200" rtl="0" algn="just">
              <a:spcBef>
                <a:spcPts val="0"/>
              </a:spcBef>
              <a:spcAft>
                <a:spcPts val="0"/>
              </a:spcAft>
              <a:buSzPts val="1300"/>
              <a:buChar char="●"/>
            </a:pPr>
            <a:r>
              <a:rPr lang="en-GB"/>
              <a:t>Perbandingan Pengeluaran per kapita dengan Pendapatan bersih dan GDP per kapita pada 10 Negara ini juga tampak signifikan bahkan dengan tingkat Pendapatan dan GDP per kapita yang sangat jauh  lebih rendah daripada 10 Negara dengan Pendapatan tertinggi</a:t>
            </a:r>
            <a:endParaRPr/>
          </a:p>
        </p:txBody>
      </p:sp>
      <p:pic>
        <p:nvPicPr>
          <p:cNvPr id="179" name="Google Shape;179;p20"/>
          <p:cNvPicPr preferRelativeResize="0"/>
          <p:nvPr/>
        </p:nvPicPr>
        <p:blipFill rotWithShape="1">
          <a:blip r:embed="rId3">
            <a:alphaModFix/>
          </a:blip>
          <a:srcRect b="0" l="50492" r="0" t="4725"/>
          <a:stretch/>
        </p:blipFill>
        <p:spPr>
          <a:xfrm>
            <a:off x="819149" y="1386578"/>
            <a:ext cx="3923725" cy="3125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298850" y="305375"/>
            <a:ext cx="8541000" cy="7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Bagaimana korelasi antara tingkat kematian anak dengan tingkat Pendapatan bersih per orang?</a:t>
            </a:r>
            <a:endParaRPr sz="2000"/>
          </a:p>
          <a:p>
            <a:pPr indent="0" lvl="0" marL="0" rtl="0" algn="l">
              <a:spcBef>
                <a:spcPts val="0"/>
              </a:spcBef>
              <a:spcAft>
                <a:spcPts val="0"/>
              </a:spcAft>
              <a:buNone/>
            </a:pPr>
            <a:r>
              <a:t/>
            </a:r>
            <a:endParaRPr sz="2000"/>
          </a:p>
        </p:txBody>
      </p:sp>
      <p:sp>
        <p:nvSpPr>
          <p:cNvPr id="185" name="Google Shape;185;p21"/>
          <p:cNvSpPr txBox="1"/>
          <p:nvPr>
            <p:ph idx="1" type="body"/>
          </p:nvPr>
        </p:nvSpPr>
        <p:spPr>
          <a:xfrm>
            <a:off x="5485550" y="1258350"/>
            <a:ext cx="3354300" cy="3285000"/>
          </a:xfrm>
          <a:prstGeom prst="rect">
            <a:avLst/>
          </a:prstGeom>
        </p:spPr>
        <p:txBody>
          <a:bodyPr anchorCtr="0" anchor="t" bIns="91425" lIns="91425" spcFirstLastPara="1" rIns="91425" wrap="square" tIns="91425">
            <a:noAutofit/>
          </a:bodyPr>
          <a:lstStyle/>
          <a:p>
            <a:pPr indent="-295275" lvl="0" marL="457200" rtl="0" algn="just">
              <a:lnSpc>
                <a:spcPct val="105000"/>
              </a:lnSpc>
              <a:spcBef>
                <a:spcPts val="0"/>
              </a:spcBef>
              <a:spcAft>
                <a:spcPts val="0"/>
              </a:spcAft>
              <a:buSzPts val="1050"/>
              <a:buChar char="●"/>
            </a:pPr>
            <a:r>
              <a:rPr lang="en-GB" sz="1050"/>
              <a:t>Pada grafik ini menunjukkan secara pasti bagaimana tingkat Pendapatan bersih per orang memiliki dampak pada tingkat Kematian anak. Pendapatan yang tinggi memiliki tingkat kematian anak yang rendah dan begitu juga sebaliknya</a:t>
            </a:r>
            <a:endParaRPr sz="1050"/>
          </a:p>
          <a:p>
            <a:pPr indent="-295275" lvl="0" marL="457200" rtl="0" algn="just">
              <a:lnSpc>
                <a:spcPct val="105000"/>
              </a:lnSpc>
              <a:spcBef>
                <a:spcPts val="0"/>
              </a:spcBef>
              <a:spcAft>
                <a:spcPts val="0"/>
              </a:spcAft>
              <a:buSzPts val="1050"/>
              <a:buChar char="●"/>
            </a:pPr>
            <a:r>
              <a:rPr lang="en-GB" sz="1050"/>
              <a:t>Selain itu, Pendapatan yang tinggi juga berdampak kepada tingkat Harapan hidup. Dapat dilihat dari gradasi/hue warna pada grafik menunjukkan area sebaran data dengan pendapatan tinggi menunjukkan tingkat harapan hidup yang tinggi dan begitu pula sebaliknya</a:t>
            </a:r>
            <a:endParaRPr sz="1050"/>
          </a:p>
          <a:p>
            <a:pPr indent="-295275" lvl="0" marL="457200" rtl="0" algn="just">
              <a:lnSpc>
                <a:spcPct val="105000"/>
              </a:lnSpc>
              <a:spcBef>
                <a:spcPts val="0"/>
              </a:spcBef>
              <a:spcAft>
                <a:spcPts val="0"/>
              </a:spcAft>
              <a:buSzPts val="1050"/>
              <a:buChar char="●"/>
            </a:pPr>
            <a:r>
              <a:rPr lang="en-GB" sz="1050"/>
              <a:t>Namun ada satu kolom fitur yang cukup merata secara persebaran data yaitu, ukuran Pengeluaran biaya Kesehatan per kapita.  Hal ini menunjukkan tingkat Pengeluaran biaya Kesehatan per kapita tetap memiliki pengaruh tetapi bukan merupakan faktor utama yang mempengaruhi tingkat Kematian anak maupun Harapan hidup suatu negara</a:t>
            </a:r>
            <a:endParaRPr sz="1050"/>
          </a:p>
        </p:txBody>
      </p:sp>
      <p:pic>
        <p:nvPicPr>
          <p:cNvPr id="186" name="Google Shape;186;p21"/>
          <p:cNvPicPr preferRelativeResize="0"/>
          <p:nvPr/>
        </p:nvPicPr>
        <p:blipFill>
          <a:blip r:embed="rId3">
            <a:alphaModFix/>
          </a:blip>
          <a:stretch>
            <a:fillRect/>
          </a:stretch>
        </p:blipFill>
        <p:spPr>
          <a:xfrm>
            <a:off x="298850" y="1093175"/>
            <a:ext cx="5186701" cy="377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