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56" r:id="rId1"/>
  </p:sldMasterIdLst>
  <p:sldIdLst>
    <p:sldId id="256" r:id="rId2"/>
    <p:sldId id="262" r:id="rId3"/>
    <p:sldId id="273" r:id="rId4"/>
    <p:sldId id="266" r:id="rId5"/>
    <p:sldId id="268" r:id="rId6"/>
    <p:sldId id="269" r:id="rId7"/>
    <p:sldId id="302" r:id="rId8"/>
    <p:sldId id="275" r:id="rId9"/>
    <p:sldId id="303" r:id="rId10"/>
    <p:sldId id="304" r:id="rId11"/>
    <p:sldId id="305" r:id="rId12"/>
    <p:sldId id="307" r:id="rId13"/>
    <p:sldId id="306" r:id="rId14"/>
    <p:sldId id="308" r:id="rId15"/>
    <p:sldId id="318" r:id="rId16"/>
    <p:sldId id="320" r:id="rId17"/>
    <p:sldId id="321" r:id="rId18"/>
    <p:sldId id="322" r:id="rId19"/>
    <p:sldId id="301" r:id="rId20"/>
    <p:sldId id="326" r:id="rId21"/>
    <p:sldId id="327" r:id="rId22"/>
    <p:sldId id="332" r:id="rId23"/>
    <p:sldId id="335" r:id="rId24"/>
    <p:sldId id="333" r:id="rId25"/>
    <p:sldId id="334" r:id="rId26"/>
    <p:sldId id="328" r:id="rId27"/>
    <p:sldId id="336" r:id="rId28"/>
    <p:sldId id="342" r:id="rId29"/>
    <p:sldId id="338" r:id="rId30"/>
    <p:sldId id="341" r:id="rId31"/>
    <p:sldId id="340" r:id="rId32"/>
    <p:sldId id="339" r:id="rId33"/>
    <p:sldId id="34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AC"/>
    <a:srgbClr val="0071AC"/>
    <a:srgbClr val="BBD6FA"/>
    <a:srgbClr val="E4EFFE"/>
    <a:srgbClr val="9CC5FA"/>
    <a:srgbClr val="EDE4F8"/>
    <a:srgbClr val="CBB5E9"/>
    <a:srgbClr val="B28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sp>
        <p:nvSpPr>
          <p:cNvPr id="8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08495"/>
            <a:ext cx="8221892" cy="731520"/>
          </a:xfrm>
        </p:spPr>
        <p:txBody>
          <a:bodyPr anchor="b"/>
          <a:lstStyle>
            <a:lvl1pPr marL="0" indent="0" algn="l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861719"/>
            <a:ext cx="36576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60" y="486275"/>
            <a:ext cx="1653211" cy="52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0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2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97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1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ur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57200" y="1414730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4648200" y="1414730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3965268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8200" y="3965268"/>
            <a:ext cx="4032504" cy="237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Picture 13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40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332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8"/>
          <p:cNvSpPr>
            <a:spLocks noGrp="1"/>
          </p:cNvSpPr>
          <p:nvPr>
            <p:ph sz="quarter" idx="10"/>
          </p:nvPr>
        </p:nvSpPr>
        <p:spPr>
          <a:xfrm>
            <a:off x="457200" y="1414462"/>
            <a:ext cx="8229600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54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lumn Gra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311214"/>
            <a:ext cx="9144000" cy="50932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97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alf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3959188"/>
            <a:ext cx="9144000" cy="24416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414462"/>
            <a:ext cx="8220974" cy="485298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25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Gray B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98142" y="0"/>
            <a:ext cx="6745857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48204" y="57150"/>
            <a:ext cx="649579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241540" y="370936"/>
            <a:ext cx="1940943" cy="5877463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639683" y="1414462"/>
            <a:ext cx="6275717" cy="4833937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648204" y="838200"/>
            <a:ext cx="6495795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141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Gray Ba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800" y="0"/>
            <a:ext cx="2743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776"/>
            <a:ext cx="57150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457200" y="1414463"/>
            <a:ext cx="5715000" cy="483393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6553200" y="228600"/>
            <a:ext cx="2438400" cy="6019800"/>
          </a:xfrm>
        </p:spPr>
        <p:txBody>
          <a:bodyPr/>
          <a:lstStyle>
            <a:lvl1pPr marL="0" indent="0">
              <a:buNone/>
              <a:defRPr sz="2000"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5719313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19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Left Gray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310896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bIns="457200" rtlCol="0" anchor="b" anchorCtr="0"/>
          <a:lstStyle/>
          <a:p>
            <a:pPr>
              <a:spcBef>
                <a:spcPts val="1200"/>
              </a:spcBef>
            </a:pPr>
            <a:endParaRPr lang="en-US" sz="3200" b="1" dirty="0">
              <a:solidFill>
                <a:prstClr val="black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336925" y="65776"/>
            <a:ext cx="5807075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/>
          </p:nvPr>
        </p:nvSpPr>
        <p:spPr>
          <a:xfrm>
            <a:off x="3336925" y="1414462"/>
            <a:ext cx="5577840" cy="4833937"/>
          </a:xfrm>
        </p:spPr>
        <p:txBody>
          <a:bodyPr vert="horz" lIns="91440" tIns="45720" rIns="91440" bIns="45720" rtlCol="0">
            <a:noAutofit/>
          </a:bodyPr>
          <a:lstStyle>
            <a:lvl1pPr marL="171450" indent="-171450"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205740" y="228600"/>
            <a:ext cx="2697480" cy="6019800"/>
          </a:xfrm>
        </p:spPr>
        <p:txBody>
          <a:bodyPr/>
          <a:lstStyle>
            <a:lvl1pPr marL="171450" indent="-171450">
              <a:buFont typeface="Arial" pitchFamily="34" charset="0"/>
              <a:buChar char="•"/>
              <a:defRPr sz="2000"/>
            </a:lvl1pPr>
            <a:lvl2pPr marL="457200" indent="-227013">
              <a:buFont typeface="Arial" pitchFamily="34" charset="0"/>
              <a:buChar char="–"/>
              <a:defRPr sz="1800" baseline="0"/>
            </a:lvl2pPr>
            <a:lvl3pPr marL="690563" indent="-236538">
              <a:buFont typeface="Arial" pitchFamily="34" charset="0"/>
              <a:buChar char="–"/>
              <a:tabLst>
                <a:tab pos="690563" algn="l"/>
              </a:tabLst>
              <a:defRPr sz="16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336925" y="838200"/>
            <a:ext cx="5807075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10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6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042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60" y="486275"/>
            <a:ext cx="1653211" cy="529027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1020726" y="2558734"/>
            <a:ext cx="7129130" cy="11775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tx1"/>
                </a:solidFill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845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351" y="2843832"/>
            <a:ext cx="3657298" cy="117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5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NOT Print Ve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60" y="486275"/>
            <a:ext cx="1653211" cy="529027"/>
          </a:xfrm>
          <a:prstGeom prst="rect">
            <a:avLst/>
          </a:prstGeom>
        </p:spPr>
      </p:pic>
      <p:sp>
        <p:nvSpPr>
          <p:cNvPr id="9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4108495"/>
            <a:ext cx="8221892" cy="731520"/>
          </a:xfrm>
        </p:spPr>
        <p:txBody>
          <a:bodyPr anchor="b"/>
          <a:lstStyle>
            <a:lvl1pPr marL="0" indent="0" algn="l">
              <a:buNone/>
              <a:defRPr sz="2000" baseline="0">
                <a:solidFill>
                  <a:schemeClr val="tx1"/>
                </a:solidFill>
                <a:effectLst/>
              </a:defRPr>
            </a:lvl1pPr>
            <a:lvl2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ctr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4861719"/>
            <a:ext cx="3657600" cy="396815"/>
          </a:xfrm>
        </p:spPr>
        <p:txBody>
          <a:bodyPr anchor="b"/>
          <a:lstStyle>
            <a:lvl1pPr algn="l">
              <a:buNone/>
              <a:defRPr sz="180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</p:spTree>
    <p:extLst>
      <p:ext uri="{BB962C8B-B14F-4D97-AF65-F5344CB8AC3E}">
        <p14:creationId xmlns:p14="http://schemas.microsoft.com/office/powerpoint/2010/main" val="230497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360" y="486275"/>
            <a:ext cx="1653211" cy="529027"/>
          </a:xfrm>
          <a:prstGeom prst="rect">
            <a:avLst/>
          </a:prstGeom>
        </p:spPr>
      </p:pic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094851"/>
            <a:ext cx="8222942" cy="917516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 Subtitle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895641"/>
            <a:ext cx="8229600" cy="1177506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a Title</a:t>
            </a:r>
          </a:p>
        </p:txBody>
      </p:sp>
    </p:spTree>
    <p:extLst>
      <p:ext uri="{BB962C8B-B14F-4D97-AF65-F5344CB8AC3E}">
        <p14:creationId xmlns:p14="http://schemas.microsoft.com/office/powerpoint/2010/main" val="163964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8574"/>
            <a:ext cx="8686800" cy="1143000"/>
          </a:xfrm>
        </p:spPr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4462"/>
            <a:ext cx="8229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4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796"/>
          <a:stretch/>
        </p:blipFill>
        <p:spPr>
          <a:xfrm>
            <a:off x="0" y="1295400"/>
            <a:ext cx="9144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686800" cy="11430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143000" y="2688609"/>
            <a:ext cx="7543800" cy="3559791"/>
          </a:xfrm>
        </p:spPr>
        <p:txBody>
          <a:bodyPr/>
          <a:lstStyle>
            <a:lvl1pPr>
              <a:spcBef>
                <a:spcPts val="1400"/>
              </a:spcBef>
              <a:spcAft>
                <a:spcPts val="0"/>
              </a:spcAft>
              <a:buFontTx/>
              <a:buNone/>
              <a:defRPr baseline="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add agenda topics --- no bullets here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pic>
        <p:nvPicPr>
          <p:cNvPr id="10" name="Picture 9"/>
          <p:cNvPicPr preferRelativeResize="0"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79630" y="6449043"/>
            <a:ext cx="298474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097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0332"/>
            <a:ext cx="9144000" cy="2540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Picture 12"/>
          <p:cNvPicPr preferRelativeResize="0"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10332"/>
            <a:ext cx="7788349" cy="1253863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Add a Title – Transition Slide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3430817"/>
            <a:ext cx="7788349" cy="1119515"/>
          </a:xfrm>
        </p:spPr>
        <p:txBody>
          <a:bodyPr anchor="t">
            <a:noAutofit/>
          </a:bodyPr>
          <a:lstStyle>
            <a:lvl1pPr marL="0" indent="0">
              <a:buNone/>
              <a:defRPr sz="2400" b="0" i="1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079630" y="6449043"/>
            <a:ext cx="298474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8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7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a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4462"/>
            <a:ext cx="4038600" cy="48482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38200"/>
            <a:ext cx="8686800" cy="457200"/>
          </a:xfrm>
        </p:spPr>
        <p:txBody>
          <a:bodyPr/>
          <a:lstStyle>
            <a:lvl1pPr marL="0" indent="0">
              <a:buNone/>
              <a:defRPr sz="2000" i="1"/>
            </a:lvl1pPr>
          </a:lstStyle>
          <a:p>
            <a:pPr lvl="0"/>
            <a:r>
              <a:rPr lang="en-US" dirty="0"/>
              <a:t>Click to Add a Subtitle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 preferRelativeResize="0"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69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2859" y="6516189"/>
            <a:ext cx="2819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2015 Synopsys, Inc. 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3079630" y="6449043"/>
            <a:ext cx="2984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Arial Black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2359" y="6516189"/>
            <a:ext cx="640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AE2347F-76BC-4690-80B5-B24BA0EA7B0A}" type="slidenum">
              <a:rPr lang="en-US" sz="9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ctr"/>
              <a:t>‹#›</a:t>
            </a:fld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 preferRelativeResize="0"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24"/>
          <a:stretch/>
        </p:blipFill>
        <p:spPr>
          <a:xfrm>
            <a:off x="8053656" y="6545992"/>
            <a:ext cx="881902" cy="20312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42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4462"/>
            <a:ext cx="82296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5"/>
            <a:endParaRPr lang="en-US" dirty="0"/>
          </a:p>
          <a:p>
            <a:pPr lvl="5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139" y="2446592"/>
            <a:ext cx="3984426" cy="127501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" y="4790205"/>
            <a:ext cx="9147854" cy="20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5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57" r:id="rId1"/>
    <p:sldLayoutId id="2147485158" r:id="rId2"/>
    <p:sldLayoutId id="2147485159" r:id="rId3"/>
    <p:sldLayoutId id="2147485160" r:id="rId4"/>
    <p:sldLayoutId id="2147485161" r:id="rId5"/>
    <p:sldLayoutId id="2147485179" r:id="rId6"/>
    <p:sldLayoutId id="2147485180" r:id="rId7"/>
    <p:sldLayoutId id="2147485164" r:id="rId8"/>
    <p:sldLayoutId id="2147485165" r:id="rId9"/>
    <p:sldLayoutId id="2147485166" r:id="rId10"/>
    <p:sldLayoutId id="2147485167" r:id="rId11"/>
    <p:sldLayoutId id="2147485168" r:id="rId12"/>
    <p:sldLayoutId id="2147485169" r:id="rId13"/>
    <p:sldLayoutId id="2147485170" r:id="rId14"/>
    <p:sldLayoutId id="2147485171" r:id="rId15"/>
    <p:sldLayoutId id="2147485172" r:id="rId16"/>
    <p:sldLayoutId id="2147485173" r:id="rId17"/>
    <p:sldLayoutId id="2147485174" r:id="rId18"/>
    <p:sldLayoutId id="2147485175" r:id="rId19"/>
    <p:sldLayoutId id="2147485177" r:id="rId20"/>
    <p:sldLayoutId id="2147485178" r:id="rId2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863" indent="-169863" algn="l" defTabSz="914400" rtl="0" eaLnBrk="1" latinLnBrk="0" hangingPunct="1">
        <a:spcBef>
          <a:spcPts val="6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68275" algn="l" defTabSz="914400" rtl="0" eaLnBrk="1" latinLnBrk="0" hangingPunct="1"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76213" algn="l" defTabSz="568325" rtl="0" eaLnBrk="1" latinLnBrk="0" hangingPunct="1">
        <a:spcBef>
          <a:spcPts val="600"/>
        </a:spcBef>
        <a:buFont typeface="Arial" pitchFamily="34" charset="0"/>
        <a:buChar char="–"/>
        <a:tabLst>
          <a:tab pos="803275" algn="l"/>
        </a:tabLst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31875" indent="-174625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31875" indent="-173038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154113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y-AM" dirty="0"/>
              <a:t>Տիգրան Խաչատրյան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y-AM" dirty="0"/>
              <a:t>2017 2-րդ կիսամյակ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y-AM" dirty="0"/>
              <a:t>Կուրսային աշխատանք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y-AM" dirty="0"/>
              <a:t>Համակարգային Ծրագրավորում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51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</a:t>
            </a:r>
            <a:br>
              <a:rPr lang="en-US" dirty="0"/>
            </a:br>
            <a:r>
              <a:rPr lang="en-US" sz="2400" dirty="0"/>
              <a:t>Control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75" y="1271910"/>
            <a:ext cx="3681663" cy="513576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NOP (no operation)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BREAK (break point)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 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JUMP (abs.) An/Address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JUMP (rel.) </a:t>
            </a:r>
            <a:r>
              <a:rPr lang="en-US" dirty="0" err="1"/>
              <a:t>Rn</a:t>
            </a:r>
            <a:r>
              <a:rPr lang="en-US" dirty="0"/>
              <a:t>/Offset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JUMP cc (rel.) </a:t>
            </a:r>
            <a:r>
              <a:rPr lang="en-US" dirty="0" err="1"/>
              <a:t>Rn</a:t>
            </a:r>
            <a:r>
              <a:rPr lang="en-US" dirty="0"/>
              <a:t>/Offset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CALL (abs.) An/Address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CALL (rel.) </a:t>
            </a:r>
            <a:r>
              <a:rPr lang="en-US" dirty="0" err="1"/>
              <a:t>Rn</a:t>
            </a:r>
            <a:r>
              <a:rPr lang="en-US" dirty="0"/>
              <a:t>/Offset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IRET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STI/CLI (set/clear IF)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STC/CLC (set/clear CF)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04080" y="680645"/>
            <a:ext cx="3681663" cy="5666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9863" indent="-169863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68275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76213" algn="l" defTabSz="568325" rtl="0" eaLnBrk="1" latinLnBrk="0" hangingPunct="1">
              <a:spcBef>
                <a:spcPts val="600"/>
              </a:spcBef>
              <a:buFont typeface="Arial" pitchFamily="34" charset="0"/>
              <a:buChar char="–"/>
              <a:tabLst>
                <a:tab pos="803275" algn="l"/>
              </a:tabLst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1875" indent="-17462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1875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54113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Conditional Instructions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JE / JZ (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zf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=1)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JNE / JNZ (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zf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=0)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JA / JNBE (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cf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=0 &amp;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zf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=0)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JAE / JNB (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cf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=0)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JB / JNAE (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cf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=1)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JBE / JNA (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cf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=1 |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zf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=1)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JG / JNLE (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zf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=0 &amp;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sf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=of)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JGE / JNL (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sf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=of)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JL / JNGE (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sf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&lt;&gt;of)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JLE / JNG (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zf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=1 | 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sf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&lt;&gt;of)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JO (of=1)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JNO (of=0)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JS (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sf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=1)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JNS (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sf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=0)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JP (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pf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=1)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JNP (</a:t>
            </a:r>
            <a:r>
              <a:rPr lang="en-US" sz="1600" dirty="0" err="1">
                <a:solidFill>
                  <a:schemeClr val="accent6">
                    <a:lumMod val="50000"/>
                  </a:schemeClr>
                </a:solidFill>
              </a:rPr>
              <a:t>pf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3319967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74" y="1216908"/>
            <a:ext cx="4767943" cy="13475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Assignment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ASSIGN Rn ← Value (1,2,4,8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ASSIGN An ← Address (4 byte)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8345" y="2593091"/>
            <a:ext cx="4684296" cy="3560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9863" indent="-169863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68275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76213" algn="l" defTabSz="568325" rtl="0" eaLnBrk="1" latinLnBrk="0" hangingPunct="1">
              <a:spcBef>
                <a:spcPts val="600"/>
              </a:spcBef>
              <a:buFont typeface="Arial" pitchFamily="34" charset="0"/>
              <a:buChar char="–"/>
              <a:tabLst>
                <a:tab pos="803275" algn="l"/>
              </a:tabLst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1875" indent="-17462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1875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54113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Move Across Registers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MOVE Rn ← Rn (1,2,4,8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MOVE An ← Rn (4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MOVE Rn ← An (4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MOVE cc Rn ← Rn (1,2,4,8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MOVE cc An ← Rn (4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SWAP Rn ↔ Rn (1,2,4,8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SWAP An ↔ An (4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SWAP cc Rn ↔ Rn (1,2,4,8 byte)</a:t>
            </a:r>
          </a:p>
        </p:txBody>
      </p:sp>
    </p:spTree>
    <p:extLst>
      <p:ext uri="{BB962C8B-B14F-4D97-AF65-F5344CB8AC3E}">
        <p14:creationId xmlns:p14="http://schemas.microsoft.com/office/powerpoint/2010/main" val="3349770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20" y="1320035"/>
            <a:ext cx="4520542" cy="47988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Logical (bitwise)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AND Rn, Rn → Rn (1,2,4,8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 </a:t>
            </a:r>
            <a:r>
              <a:rPr lang="en-US" dirty="0" err="1"/>
              <a:t>Rn</a:t>
            </a:r>
            <a:r>
              <a:rPr lang="en-US" dirty="0"/>
              <a:t>, </a:t>
            </a:r>
            <a:r>
              <a:rPr lang="en-US" dirty="0" err="1"/>
              <a:t>Rn</a:t>
            </a:r>
            <a:r>
              <a:rPr lang="en-US" dirty="0"/>
              <a:t> → </a:t>
            </a:r>
            <a:r>
              <a:rPr lang="en-US" dirty="0" err="1"/>
              <a:t>Rn</a:t>
            </a:r>
            <a:r>
              <a:rPr lang="en-US" dirty="0"/>
              <a:t> (1,2,4,8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XOR </a:t>
            </a:r>
            <a:r>
              <a:rPr lang="en-US" dirty="0" err="1"/>
              <a:t>Rn</a:t>
            </a:r>
            <a:r>
              <a:rPr lang="en-US" dirty="0"/>
              <a:t>, </a:t>
            </a:r>
            <a:r>
              <a:rPr lang="en-US" dirty="0" err="1"/>
              <a:t>Rn</a:t>
            </a:r>
            <a:r>
              <a:rPr lang="en-US" dirty="0"/>
              <a:t> → </a:t>
            </a:r>
            <a:r>
              <a:rPr lang="en-US" dirty="0" err="1"/>
              <a:t>Rn</a:t>
            </a:r>
            <a:r>
              <a:rPr lang="en-US" dirty="0"/>
              <a:t> (1,2,4,8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NAND </a:t>
            </a:r>
            <a:r>
              <a:rPr lang="en-US" dirty="0" err="1"/>
              <a:t>Rn</a:t>
            </a:r>
            <a:r>
              <a:rPr lang="en-US" dirty="0"/>
              <a:t>, </a:t>
            </a:r>
            <a:r>
              <a:rPr lang="en-US" dirty="0" err="1"/>
              <a:t>Rn</a:t>
            </a:r>
            <a:r>
              <a:rPr lang="en-US" dirty="0"/>
              <a:t> → </a:t>
            </a:r>
            <a:r>
              <a:rPr lang="en-US" dirty="0" err="1"/>
              <a:t>Rn</a:t>
            </a:r>
            <a:r>
              <a:rPr lang="en-US" dirty="0"/>
              <a:t> (1,2,4,8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NOR </a:t>
            </a:r>
            <a:r>
              <a:rPr lang="en-US" dirty="0" err="1"/>
              <a:t>Rn</a:t>
            </a:r>
            <a:r>
              <a:rPr lang="en-US" dirty="0"/>
              <a:t>, </a:t>
            </a:r>
            <a:r>
              <a:rPr lang="en-US" dirty="0" err="1"/>
              <a:t>Rn</a:t>
            </a:r>
            <a:r>
              <a:rPr lang="en-US" dirty="0"/>
              <a:t> → </a:t>
            </a:r>
            <a:r>
              <a:rPr lang="en-US" dirty="0" err="1"/>
              <a:t>Rn</a:t>
            </a:r>
            <a:r>
              <a:rPr lang="en-US" dirty="0"/>
              <a:t> (1,2,4,8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NOT </a:t>
            </a:r>
            <a:r>
              <a:rPr lang="en-US" dirty="0" err="1"/>
              <a:t>Rn</a:t>
            </a:r>
            <a:r>
              <a:rPr lang="en-US" dirty="0"/>
              <a:t> (1,2,4,8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SHR/SAR </a:t>
            </a:r>
            <a:r>
              <a:rPr lang="en-US" dirty="0" err="1"/>
              <a:t>Rn</a:t>
            </a:r>
            <a:r>
              <a:rPr lang="en-US" dirty="0"/>
              <a:t>, </a:t>
            </a:r>
            <a:r>
              <a:rPr lang="en-US" dirty="0" err="1"/>
              <a:t>Rn</a:t>
            </a:r>
            <a:r>
              <a:rPr lang="en-US" dirty="0"/>
              <a:t>/N (1,2,4,8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SHL/SAL </a:t>
            </a:r>
            <a:r>
              <a:rPr lang="en-US" dirty="0" err="1"/>
              <a:t>Rn</a:t>
            </a:r>
            <a:r>
              <a:rPr lang="en-US" dirty="0"/>
              <a:t>, </a:t>
            </a:r>
            <a:r>
              <a:rPr lang="en-US" dirty="0" err="1"/>
              <a:t>Rn</a:t>
            </a:r>
            <a:r>
              <a:rPr lang="en-US" dirty="0"/>
              <a:t>/N (1,2,4,8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ROR/RCR </a:t>
            </a:r>
            <a:r>
              <a:rPr lang="en-US" dirty="0" err="1"/>
              <a:t>Rn</a:t>
            </a:r>
            <a:r>
              <a:rPr lang="en-US" dirty="0"/>
              <a:t>, </a:t>
            </a:r>
            <a:r>
              <a:rPr lang="en-US" dirty="0" err="1"/>
              <a:t>Rn</a:t>
            </a:r>
            <a:r>
              <a:rPr lang="en-US" dirty="0"/>
              <a:t>/N (1,2,4,8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ROL/RCL </a:t>
            </a:r>
            <a:r>
              <a:rPr lang="en-US" dirty="0" err="1"/>
              <a:t>Rn</a:t>
            </a:r>
            <a:r>
              <a:rPr lang="en-US" dirty="0"/>
              <a:t>, </a:t>
            </a:r>
            <a:r>
              <a:rPr lang="en-US" dirty="0" err="1"/>
              <a:t>Rn</a:t>
            </a:r>
            <a:r>
              <a:rPr lang="en-US" dirty="0"/>
              <a:t>/N (1,2,4,8 byte)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40345" y="1325137"/>
            <a:ext cx="3814897" cy="2771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9863" indent="-169863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68275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76213" algn="l" defTabSz="568325" rtl="0" eaLnBrk="1" latinLnBrk="0" hangingPunct="1">
              <a:spcBef>
                <a:spcPts val="600"/>
              </a:spcBef>
              <a:buFont typeface="Arial" pitchFamily="34" charset="0"/>
              <a:buChar char="–"/>
              <a:tabLst>
                <a:tab pos="803275" algn="l"/>
              </a:tabLst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1875" indent="-17462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1875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54113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Comparison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TEST </a:t>
            </a:r>
            <a:r>
              <a:rPr lang="en-US" dirty="0" err="1"/>
              <a:t>Rn</a:t>
            </a:r>
            <a:r>
              <a:rPr lang="en-US" dirty="0"/>
              <a:t>, </a:t>
            </a:r>
            <a:r>
              <a:rPr lang="en-US" dirty="0" err="1"/>
              <a:t>Rn</a:t>
            </a:r>
            <a:r>
              <a:rPr lang="en-US" dirty="0"/>
              <a:t> (1,2,4,8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TEST An, An (8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TEST An, </a:t>
            </a:r>
            <a:r>
              <a:rPr lang="en-US" dirty="0" err="1"/>
              <a:t>Rn</a:t>
            </a:r>
            <a:r>
              <a:rPr lang="en-US" dirty="0"/>
              <a:t> (8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TEST </a:t>
            </a:r>
            <a:r>
              <a:rPr lang="en-US" dirty="0" err="1"/>
              <a:t>Rn</a:t>
            </a:r>
            <a:r>
              <a:rPr lang="en-US" dirty="0"/>
              <a:t>, An (8 byte)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81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219" y="1189199"/>
            <a:ext cx="4767943" cy="508691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Integral Arithmetic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</a:t>
            </a:r>
            <a:r>
              <a:rPr lang="en-US" dirty="0" err="1"/>
              <a:t>Rn</a:t>
            </a:r>
            <a:r>
              <a:rPr lang="en-US" dirty="0"/>
              <a:t>, </a:t>
            </a:r>
            <a:r>
              <a:rPr lang="en-US" dirty="0" err="1"/>
              <a:t>Rn</a:t>
            </a:r>
            <a:r>
              <a:rPr lang="en-US" dirty="0"/>
              <a:t> → </a:t>
            </a:r>
            <a:r>
              <a:rPr lang="en-US" dirty="0" err="1"/>
              <a:t>Rn</a:t>
            </a:r>
            <a:r>
              <a:rPr lang="en-US" dirty="0"/>
              <a:t> (1,2,4,8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ADC </a:t>
            </a:r>
            <a:r>
              <a:rPr lang="en-US" dirty="0" err="1"/>
              <a:t>Rn</a:t>
            </a:r>
            <a:r>
              <a:rPr lang="en-US" dirty="0"/>
              <a:t>, </a:t>
            </a:r>
            <a:r>
              <a:rPr lang="en-US" dirty="0" err="1"/>
              <a:t>Rn</a:t>
            </a:r>
            <a:r>
              <a:rPr lang="en-US" dirty="0"/>
              <a:t> → </a:t>
            </a:r>
            <a:r>
              <a:rPr lang="en-US" dirty="0" err="1"/>
              <a:t>Rn</a:t>
            </a:r>
            <a:r>
              <a:rPr lang="en-US" dirty="0"/>
              <a:t> (1,2,4,8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SUB </a:t>
            </a:r>
            <a:r>
              <a:rPr lang="en-US" dirty="0" err="1"/>
              <a:t>Rn</a:t>
            </a:r>
            <a:r>
              <a:rPr lang="en-US" dirty="0"/>
              <a:t>, </a:t>
            </a:r>
            <a:r>
              <a:rPr lang="en-US" dirty="0" err="1"/>
              <a:t>Rn</a:t>
            </a:r>
            <a:r>
              <a:rPr lang="en-US" dirty="0"/>
              <a:t> → </a:t>
            </a:r>
            <a:r>
              <a:rPr lang="en-US" dirty="0" err="1"/>
              <a:t>Rn</a:t>
            </a:r>
            <a:r>
              <a:rPr lang="en-US" dirty="0"/>
              <a:t> (1,2,4,8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SBB </a:t>
            </a:r>
            <a:r>
              <a:rPr lang="en-US" dirty="0" err="1"/>
              <a:t>Rn</a:t>
            </a:r>
            <a:r>
              <a:rPr lang="en-US" dirty="0"/>
              <a:t>, </a:t>
            </a:r>
            <a:r>
              <a:rPr lang="en-US" dirty="0" err="1"/>
              <a:t>Rn</a:t>
            </a:r>
            <a:r>
              <a:rPr lang="en-US" dirty="0"/>
              <a:t> → </a:t>
            </a:r>
            <a:r>
              <a:rPr lang="en-US" dirty="0" err="1"/>
              <a:t>Rn</a:t>
            </a:r>
            <a:r>
              <a:rPr lang="en-US" dirty="0"/>
              <a:t> (1,2,4,8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MUL </a:t>
            </a:r>
            <a:r>
              <a:rPr lang="en-US" dirty="0" err="1"/>
              <a:t>Rn</a:t>
            </a:r>
            <a:r>
              <a:rPr lang="en-US" dirty="0"/>
              <a:t>, </a:t>
            </a:r>
            <a:r>
              <a:rPr lang="en-US" dirty="0" err="1"/>
              <a:t>Rn</a:t>
            </a:r>
            <a:r>
              <a:rPr lang="en-US" dirty="0"/>
              <a:t> → </a:t>
            </a:r>
            <a:r>
              <a:rPr lang="en-US" dirty="0" err="1"/>
              <a:t>Rn</a:t>
            </a:r>
            <a:r>
              <a:rPr lang="en-US" dirty="0"/>
              <a:t> (1,2,4,8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IMUL </a:t>
            </a:r>
            <a:r>
              <a:rPr lang="en-US" dirty="0" err="1"/>
              <a:t>Rn</a:t>
            </a:r>
            <a:r>
              <a:rPr lang="en-US" dirty="0"/>
              <a:t>, </a:t>
            </a:r>
            <a:r>
              <a:rPr lang="en-US" dirty="0" err="1"/>
              <a:t>Rn</a:t>
            </a:r>
            <a:r>
              <a:rPr lang="en-US" dirty="0"/>
              <a:t> → </a:t>
            </a:r>
            <a:r>
              <a:rPr lang="en-US" dirty="0" err="1"/>
              <a:t>Rn</a:t>
            </a:r>
            <a:r>
              <a:rPr lang="en-US" dirty="0"/>
              <a:t> (1,2,4,8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DIV </a:t>
            </a:r>
            <a:r>
              <a:rPr lang="en-US" dirty="0" err="1"/>
              <a:t>Rn</a:t>
            </a:r>
            <a:r>
              <a:rPr lang="en-US" dirty="0"/>
              <a:t>, </a:t>
            </a:r>
            <a:r>
              <a:rPr lang="en-US" dirty="0" err="1"/>
              <a:t>Rn</a:t>
            </a:r>
            <a:r>
              <a:rPr lang="en-US" dirty="0"/>
              <a:t> → </a:t>
            </a:r>
            <a:r>
              <a:rPr lang="en-US" dirty="0" err="1"/>
              <a:t>Rn</a:t>
            </a:r>
            <a:r>
              <a:rPr lang="en-US" dirty="0"/>
              <a:t> (1,2,4,8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IDIV </a:t>
            </a:r>
            <a:r>
              <a:rPr lang="en-US" dirty="0" err="1"/>
              <a:t>Rn</a:t>
            </a:r>
            <a:r>
              <a:rPr lang="en-US" dirty="0"/>
              <a:t>, </a:t>
            </a:r>
            <a:r>
              <a:rPr lang="en-US" dirty="0" err="1"/>
              <a:t>Rn</a:t>
            </a:r>
            <a:r>
              <a:rPr lang="en-US" dirty="0"/>
              <a:t> → </a:t>
            </a:r>
            <a:r>
              <a:rPr lang="en-US" dirty="0" err="1"/>
              <a:t>Rn</a:t>
            </a:r>
            <a:r>
              <a:rPr lang="en-US" dirty="0"/>
              <a:t> (1,2,4,8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INC/DEC </a:t>
            </a:r>
            <a:r>
              <a:rPr lang="en-US" dirty="0" err="1"/>
              <a:t>Rn</a:t>
            </a:r>
            <a:r>
              <a:rPr lang="en-US" dirty="0"/>
              <a:t> (1,2,4,8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INC/DEC An by </a:t>
            </a:r>
            <a:r>
              <a:rPr lang="en-US" dirty="0" err="1"/>
              <a:t>Rn</a:t>
            </a:r>
            <a:r>
              <a:rPr lang="en-US" dirty="0"/>
              <a:t>  (8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NEG </a:t>
            </a:r>
            <a:r>
              <a:rPr lang="en-US" dirty="0" err="1"/>
              <a:t>Rn</a:t>
            </a:r>
            <a:r>
              <a:rPr lang="en-US" dirty="0"/>
              <a:t> (1,2,4,8 byte)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40344" y="1187632"/>
            <a:ext cx="3814897" cy="2771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69863" indent="-169863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68275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76213" algn="l" defTabSz="568325" rtl="0" eaLnBrk="1" latinLnBrk="0" hangingPunct="1">
              <a:spcBef>
                <a:spcPts val="600"/>
              </a:spcBef>
              <a:buFont typeface="Arial" pitchFamily="34" charset="0"/>
              <a:buChar char="–"/>
              <a:tabLst>
                <a:tab pos="803275" algn="l"/>
              </a:tabLst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1875" indent="-174625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1875" indent="-17303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54113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Comparison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CMP </a:t>
            </a:r>
            <a:r>
              <a:rPr lang="en-US" dirty="0" err="1"/>
              <a:t>Rn</a:t>
            </a:r>
            <a:r>
              <a:rPr lang="en-US" dirty="0"/>
              <a:t>, </a:t>
            </a:r>
            <a:r>
              <a:rPr lang="en-US" dirty="0" err="1"/>
              <a:t>Rn</a:t>
            </a:r>
            <a:r>
              <a:rPr lang="en-US" dirty="0"/>
              <a:t> (1,2,4,8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CMP An, An (8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CMP An, </a:t>
            </a:r>
            <a:r>
              <a:rPr lang="en-US" dirty="0" err="1"/>
              <a:t>Rn</a:t>
            </a:r>
            <a:r>
              <a:rPr lang="en-US" dirty="0"/>
              <a:t> (8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CMP </a:t>
            </a:r>
            <a:r>
              <a:rPr lang="en-US" dirty="0" err="1"/>
              <a:t>Rn</a:t>
            </a:r>
            <a:r>
              <a:rPr lang="en-US" dirty="0"/>
              <a:t>, An (8 byte)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028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</a:t>
            </a:r>
            <a:br>
              <a:rPr lang="en-US" dirty="0"/>
            </a:br>
            <a:r>
              <a:rPr lang="en-US" sz="2400" dirty="0"/>
              <a:t>Memory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219" y="1553791"/>
            <a:ext cx="6913107" cy="472231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LOAD </a:t>
            </a:r>
            <a:r>
              <a:rPr lang="en-US" dirty="0" err="1"/>
              <a:t>Rn</a:t>
            </a:r>
            <a:r>
              <a:rPr lang="en-US" dirty="0"/>
              <a:t> ← [An] (1,2,4,8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LOAD An ← [An] (8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STORE </a:t>
            </a:r>
            <a:r>
              <a:rPr lang="en-US" dirty="0" err="1"/>
              <a:t>Rn</a:t>
            </a:r>
            <a:r>
              <a:rPr lang="en-US" dirty="0"/>
              <a:t> → [An] (1,2,4,8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STORE An → [An] (8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LOAD (rel.) </a:t>
            </a:r>
            <a:r>
              <a:rPr lang="en-US" dirty="0" err="1"/>
              <a:t>Rn</a:t>
            </a:r>
            <a:r>
              <a:rPr lang="en-US" dirty="0"/>
              <a:t> ← [</a:t>
            </a:r>
            <a:r>
              <a:rPr lang="en-US" dirty="0" err="1"/>
              <a:t>An±Rn</a:t>
            </a:r>
            <a:r>
              <a:rPr lang="en-US" dirty="0"/>
              <a:t>/N] (1,2,4,8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LOAD (rel.) An ← [</a:t>
            </a:r>
            <a:r>
              <a:rPr lang="en-US" dirty="0" err="1"/>
              <a:t>An±Rn</a:t>
            </a:r>
            <a:r>
              <a:rPr lang="en-US" dirty="0"/>
              <a:t>/N] (8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STORE (rel.) </a:t>
            </a:r>
            <a:r>
              <a:rPr lang="en-US" dirty="0" err="1"/>
              <a:t>Rn</a:t>
            </a:r>
            <a:r>
              <a:rPr lang="en-US" dirty="0"/>
              <a:t> → [</a:t>
            </a:r>
            <a:r>
              <a:rPr lang="en-US" dirty="0" err="1"/>
              <a:t>An±Rn</a:t>
            </a:r>
            <a:r>
              <a:rPr lang="en-US" dirty="0"/>
              <a:t>/N] (1,2,4,8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STORE (rel.) An → [</a:t>
            </a:r>
            <a:r>
              <a:rPr lang="en-US" dirty="0" err="1"/>
              <a:t>An±Rn</a:t>
            </a:r>
            <a:r>
              <a:rPr lang="en-US" dirty="0"/>
              <a:t>/N] (8 byte)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29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</a:t>
            </a:r>
            <a:br>
              <a:rPr lang="en-US" dirty="0"/>
            </a:br>
            <a:r>
              <a:rPr lang="en-US" sz="2800" dirty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221" y="1485501"/>
            <a:ext cx="3750520" cy="272278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PUSH </a:t>
            </a:r>
            <a:r>
              <a:rPr lang="en-US" dirty="0" err="1"/>
              <a:t>Rn</a:t>
            </a:r>
            <a:r>
              <a:rPr lang="en-US" dirty="0"/>
              <a:t> (1,2,4,8,…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POP </a:t>
            </a:r>
            <a:r>
              <a:rPr lang="en-US" dirty="0" err="1"/>
              <a:t>Rn</a:t>
            </a:r>
            <a:r>
              <a:rPr lang="en-US" dirty="0"/>
              <a:t> (1,2,4,8,…byte)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PUSH An (8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POP An (8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PUSHF / POPF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PUSH SF / POP SF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60237" y="1540944"/>
            <a:ext cx="953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0x00000000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60238" y="4258920"/>
            <a:ext cx="953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0xFFFFFFFF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7249032" y="1602822"/>
            <a:ext cx="1289099" cy="288522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SP </a:t>
            </a:r>
            <a:r>
              <a:rPr lang="en-US" sz="1600" dirty="0"/>
              <a:t>(TOP)</a:t>
            </a: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5379910" y="1602822"/>
            <a:ext cx="1289097" cy="2839830"/>
          </a:xfrm>
          <a:prstGeom prst="roundRect">
            <a:avLst>
              <a:gd name="adj" fmla="val 0"/>
            </a:avLst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/>
              <a:t>Stack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84247" y="1347821"/>
            <a:ext cx="953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 byte</a:t>
            </a:r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5381709" y="3020533"/>
            <a:ext cx="1284761" cy="1905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17" name="Right Brace 16"/>
          <p:cNvSpPr/>
          <p:nvPr/>
        </p:nvSpPr>
        <p:spPr>
          <a:xfrm rot="10800000">
            <a:off x="5232018" y="3020233"/>
            <a:ext cx="144258" cy="7644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5"/>
          <p:cNvSpPr txBox="1">
            <a:spLocks/>
          </p:cNvSpPr>
          <p:nvPr/>
        </p:nvSpPr>
        <p:spPr>
          <a:xfrm>
            <a:off x="5381710" y="3213223"/>
            <a:ext cx="1284761" cy="1905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20" name="Content Placeholder 5"/>
          <p:cNvSpPr txBox="1">
            <a:spLocks/>
          </p:cNvSpPr>
          <p:nvPr/>
        </p:nvSpPr>
        <p:spPr>
          <a:xfrm>
            <a:off x="5384247" y="3403723"/>
            <a:ext cx="1282224" cy="1905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21" name="Content Placeholder 5"/>
          <p:cNvSpPr txBox="1">
            <a:spLocks/>
          </p:cNvSpPr>
          <p:nvPr/>
        </p:nvSpPr>
        <p:spPr>
          <a:xfrm>
            <a:off x="5381710" y="3594223"/>
            <a:ext cx="1284761" cy="1905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cxnSp>
        <p:nvCxnSpPr>
          <p:cNvPr id="28" name="Elbow Connector 27"/>
          <p:cNvCxnSpPr>
            <a:stCxn id="11" idx="1"/>
            <a:endCxn id="12" idx="3"/>
          </p:cNvCxnSpPr>
          <p:nvPr/>
        </p:nvCxnSpPr>
        <p:spPr>
          <a:xfrm rot="10800000" flipV="1">
            <a:off x="6669008" y="1747083"/>
            <a:ext cx="580025" cy="12756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1" idx="1"/>
            <a:endCxn id="22" idx="3"/>
          </p:cNvCxnSpPr>
          <p:nvPr/>
        </p:nvCxnSpPr>
        <p:spPr>
          <a:xfrm rot="10800000" flipV="1">
            <a:off x="6669008" y="1747083"/>
            <a:ext cx="580024" cy="10996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/>
          <p:cNvSpPr txBox="1">
            <a:spLocks/>
          </p:cNvSpPr>
          <p:nvPr/>
        </p:nvSpPr>
        <p:spPr>
          <a:xfrm>
            <a:off x="5384247" y="2751531"/>
            <a:ext cx="1284761" cy="190500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7241320" y="2585171"/>
            <a:ext cx="1296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1,2,4,8, … bytes</a:t>
            </a:r>
          </a:p>
        </p:txBody>
      </p:sp>
      <p:sp>
        <p:nvSpPr>
          <p:cNvPr id="25" name="Up-Down Arrow 24"/>
          <p:cNvSpPr/>
          <p:nvPr/>
        </p:nvSpPr>
        <p:spPr>
          <a:xfrm rot="16200000">
            <a:off x="6912715" y="2784355"/>
            <a:ext cx="94431" cy="314248"/>
          </a:xfrm>
          <a:prstGeom prst="upDownArrow">
            <a:avLst>
              <a:gd name="adj1" fmla="val 42824"/>
              <a:gd name="adj2" fmla="val 50000"/>
            </a:avLst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5"/>
          <p:cNvSpPr txBox="1">
            <a:spLocks/>
          </p:cNvSpPr>
          <p:nvPr/>
        </p:nvSpPr>
        <p:spPr>
          <a:xfrm>
            <a:off x="7229272" y="2846779"/>
            <a:ext cx="1308859" cy="1905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/>
              <a:t>Data</a:t>
            </a:r>
          </a:p>
        </p:txBody>
      </p:sp>
      <p:sp>
        <p:nvSpPr>
          <p:cNvPr id="27" name="Content Placeholder 5"/>
          <p:cNvSpPr txBox="1">
            <a:spLocks/>
          </p:cNvSpPr>
          <p:nvPr/>
        </p:nvSpPr>
        <p:spPr>
          <a:xfrm>
            <a:off x="5384247" y="3784723"/>
            <a:ext cx="1284761" cy="657927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667688" y="4206925"/>
            <a:ext cx="2576346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PUSH</a:t>
            </a:r>
          </a:p>
          <a:p>
            <a:r>
              <a:rPr lang="en-US" dirty="0"/>
              <a:t>SP = SP – N (1,2,4,…)</a:t>
            </a:r>
          </a:p>
          <a:p>
            <a:r>
              <a:rPr lang="en-US" dirty="0"/>
              <a:t>[SP] = R (1,2,4,… byte)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7688" y="5282655"/>
            <a:ext cx="2576346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POP</a:t>
            </a:r>
          </a:p>
          <a:p>
            <a:r>
              <a:rPr lang="en-US" dirty="0"/>
              <a:t>R = [SP] (1,2,4,…byte)</a:t>
            </a:r>
          </a:p>
          <a:p>
            <a:r>
              <a:rPr lang="en-US" dirty="0"/>
              <a:t>SP = SP + N (1,2,4,…)</a:t>
            </a:r>
          </a:p>
        </p:txBody>
      </p:sp>
      <p:sp>
        <p:nvSpPr>
          <p:cNvPr id="46" name="Content Placeholder 5"/>
          <p:cNvSpPr txBox="1">
            <a:spLocks/>
          </p:cNvSpPr>
          <p:nvPr/>
        </p:nvSpPr>
        <p:spPr>
          <a:xfrm>
            <a:off x="5384247" y="2818878"/>
            <a:ext cx="1284761" cy="190500"/>
          </a:xfrm>
          <a:prstGeom prst="roundRect">
            <a:avLst>
              <a:gd name="adj" fmla="val 0"/>
            </a:avLst>
          </a:prstGeom>
          <a:noFill/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1991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</a:t>
            </a:r>
            <a:br>
              <a:rPr lang="en-US" dirty="0"/>
            </a:br>
            <a:r>
              <a:rPr lang="en-US" sz="2800" dirty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221" y="1484824"/>
            <a:ext cx="3750520" cy="272278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PUSH </a:t>
            </a:r>
            <a:r>
              <a:rPr lang="en-US" dirty="0" err="1"/>
              <a:t>Rn</a:t>
            </a:r>
            <a:r>
              <a:rPr lang="en-US" dirty="0"/>
              <a:t> (1,2,4,8,…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POP </a:t>
            </a:r>
            <a:r>
              <a:rPr lang="en-US" dirty="0" err="1"/>
              <a:t>Rn</a:t>
            </a:r>
            <a:r>
              <a:rPr lang="en-US" dirty="0"/>
              <a:t> (1,2,4,8,…byte)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PUSH An (8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POP An (8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PUSHF / POPF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PUSH SF / POP SF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60237" y="1540944"/>
            <a:ext cx="953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0x00000000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60238" y="4258920"/>
            <a:ext cx="953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0xFFFFFFFF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7249032" y="1602822"/>
            <a:ext cx="1289099" cy="288522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SP </a:t>
            </a:r>
            <a:r>
              <a:rPr lang="en-US" sz="1600" dirty="0"/>
              <a:t>(Top)</a:t>
            </a: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5379910" y="1602822"/>
            <a:ext cx="1289097" cy="2839830"/>
          </a:xfrm>
          <a:prstGeom prst="roundRect">
            <a:avLst>
              <a:gd name="adj" fmla="val 0"/>
            </a:avLst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/>
              <a:t>Stack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84247" y="1347821"/>
            <a:ext cx="953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 byte</a:t>
            </a:r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5381709" y="3020533"/>
            <a:ext cx="1284761" cy="1905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17" name="Right Brace 16"/>
          <p:cNvSpPr/>
          <p:nvPr/>
        </p:nvSpPr>
        <p:spPr>
          <a:xfrm rot="10800000">
            <a:off x="5232018" y="3020233"/>
            <a:ext cx="144258" cy="7644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5"/>
          <p:cNvSpPr txBox="1">
            <a:spLocks/>
          </p:cNvSpPr>
          <p:nvPr/>
        </p:nvSpPr>
        <p:spPr>
          <a:xfrm>
            <a:off x="5381710" y="3213223"/>
            <a:ext cx="1284761" cy="1905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20" name="Content Placeholder 5"/>
          <p:cNvSpPr txBox="1">
            <a:spLocks/>
          </p:cNvSpPr>
          <p:nvPr/>
        </p:nvSpPr>
        <p:spPr>
          <a:xfrm>
            <a:off x="5384247" y="3403723"/>
            <a:ext cx="1282224" cy="1905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21" name="Content Placeholder 5"/>
          <p:cNvSpPr txBox="1">
            <a:spLocks/>
          </p:cNvSpPr>
          <p:nvPr/>
        </p:nvSpPr>
        <p:spPr>
          <a:xfrm>
            <a:off x="5381710" y="3594223"/>
            <a:ext cx="1284761" cy="1905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100" dirty="0"/>
          </a:p>
        </p:txBody>
      </p:sp>
      <p:cxnSp>
        <p:nvCxnSpPr>
          <p:cNvPr id="28" name="Elbow Connector 27"/>
          <p:cNvCxnSpPr>
            <a:stCxn id="11" idx="1"/>
            <a:endCxn id="12" idx="3"/>
          </p:cNvCxnSpPr>
          <p:nvPr/>
        </p:nvCxnSpPr>
        <p:spPr>
          <a:xfrm rot="10800000" flipV="1">
            <a:off x="6669008" y="1747083"/>
            <a:ext cx="580025" cy="12756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1" idx="1"/>
            <a:endCxn id="22" idx="3"/>
          </p:cNvCxnSpPr>
          <p:nvPr/>
        </p:nvCxnSpPr>
        <p:spPr>
          <a:xfrm rot="10800000" flipV="1">
            <a:off x="6669008" y="1747083"/>
            <a:ext cx="580024" cy="10996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/>
          <p:cNvSpPr txBox="1">
            <a:spLocks/>
          </p:cNvSpPr>
          <p:nvPr/>
        </p:nvSpPr>
        <p:spPr>
          <a:xfrm>
            <a:off x="5384247" y="2751531"/>
            <a:ext cx="1284761" cy="190500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27" name="Content Placeholder 5"/>
          <p:cNvSpPr txBox="1">
            <a:spLocks/>
          </p:cNvSpPr>
          <p:nvPr/>
        </p:nvSpPr>
        <p:spPr>
          <a:xfrm>
            <a:off x="5384247" y="3784723"/>
            <a:ext cx="1284761" cy="657927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46" name="Content Placeholder 5"/>
          <p:cNvSpPr txBox="1">
            <a:spLocks/>
          </p:cNvSpPr>
          <p:nvPr/>
        </p:nvSpPr>
        <p:spPr>
          <a:xfrm>
            <a:off x="5384247" y="2818878"/>
            <a:ext cx="1284761" cy="190500"/>
          </a:xfrm>
          <a:prstGeom prst="roundRect">
            <a:avLst>
              <a:gd name="adj" fmla="val 0"/>
            </a:avLst>
          </a:prstGeom>
          <a:noFill/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/>
              <a:t>Previous SF</a:t>
            </a:r>
          </a:p>
        </p:txBody>
      </p:sp>
      <p:sp>
        <p:nvSpPr>
          <p:cNvPr id="30" name="Content Placeholder 5"/>
          <p:cNvSpPr txBox="1">
            <a:spLocks/>
          </p:cNvSpPr>
          <p:nvPr/>
        </p:nvSpPr>
        <p:spPr>
          <a:xfrm>
            <a:off x="7249033" y="3640462"/>
            <a:ext cx="1289099" cy="288522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SF </a:t>
            </a:r>
            <a:r>
              <a:rPr lang="en-US" sz="1600" dirty="0"/>
              <a:t>(Base)</a:t>
            </a:r>
          </a:p>
        </p:txBody>
      </p:sp>
      <p:cxnSp>
        <p:nvCxnSpPr>
          <p:cNvPr id="31" name="Elbow Connector 30"/>
          <p:cNvCxnSpPr>
            <a:stCxn id="30" idx="1"/>
          </p:cNvCxnSpPr>
          <p:nvPr/>
        </p:nvCxnSpPr>
        <p:spPr>
          <a:xfrm rot="10800000" flipV="1">
            <a:off x="6669007" y="3784722"/>
            <a:ext cx="580026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4306" y="4382030"/>
            <a:ext cx="1388201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PUSH SF</a:t>
            </a:r>
          </a:p>
          <a:p>
            <a:r>
              <a:rPr lang="en-US" dirty="0"/>
              <a:t>SP = SP - 8</a:t>
            </a:r>
          </a:p>
          <a:p>
            <a:r>
              <a:rPr lang="en-US" dirty="0"/>
              <a:t>[SP] = SF</a:t>
            </a:r>
          </a:p>
          <a:p>
            <a:r>
              <a:rPr lang="en-US" dirty="0"/>
              <a:t>SF= SP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02478" y="4382029"/>
            <a:ext cx="1388201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POP SF</a:t>
            </a:r>
          </a:p>
          <a:p>
            <a:r>
              <a:rPr lang="en-US" dirty="0"/>
              <a:t>SP = SF</a:t>
            </a:r>
          </a:p>
          <a:p>
            <a:r>
              <a:rPr lang="en-US" dirty="0"/>
              <a:t>SF = [SP]</a:t>
            </a:r>
          </a:p>
          <a:p>
            <a:r>
              <a:rPr lang="en-US" dirty="0"/>
              <a:t>SP += 8</a:t>
            </a:r>
          </a:p>
        </p:txBody>
      </p:sp>
      <p:cxnSp>
        <p:nvCxnSpPr>
          <p:cNvPr id="34" name="Elbow Connector 33"/>
          <p:cNvCxnSpPr>
            <a:stCxn id="30" idx="1"/>
            <a:endCxn id="22" idx="3"/>
          </p:cNvCxnSpPr>
          <p:nvPr/>
        </p:nvCxnSpPr>
        <p:spPr>
          <a:xfrm rot="10800000">
            <a:off x="6669009" y="2846781"/>
            <a:ext cx="580025" cy="93794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793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</a:t>
            </a:r>
            <a:br>
              <a:rPr lang="en-US" dirty="0"/>
            </a:br>
            <a:r>
              <a:rPr lang="en-US" sz="2400" dirty="0"/>
              <a:t>I/O (External Devices)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219" y="1505665"/>
            <a:ext cx="6913107" cy="477044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dirty="0" err="1"/>
              <a:t>Rn</a:t>
            </a:r>
            <a:r>
              <a:rPr lang="en-US" dirty="0"/>
              <a:t> ← Port [N] (1,2,4,8,…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dirty="0" err="1"/>
              <a:t>Rn</a:t>
            </a:r>
            <a:r>
              <a:rPr lang="en-US" dirty="0"/>
              <a:t> ← Port [</a:t>
            </a:r>
            <a:r>
              <a:rPr lang="en-US" dirty="0" err="1"/>
              <a:t>Rn</a:t>
            </a:r>
            <a:r>
              <a:rPr lang="en-US" dirty="0"/>
              <a:t>] (1,2,4,8,…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OUT </a:t>
            </a:r>
            <a:r>
              <a:rPr lang="en-US" dirty="0" err="1"/>
              <a:t>Rn</a:t>
            </a:r>
            <a:r>
              <a:rPr lang="en-US" dirty="0"/>
              <a:t> → Port [N] (1,2,4,8,… byte)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OUT </a:t>
            </a:r>
            <a:r>
              <a:rPr lang="en-US" dirty="0" err="1"/>
              <a:t>Rn</a:t>
            </a:r>
            <a:r>
              <a:rPr lang="en-US" dirty="0"/>
              <a:t> → Port [</a:t>
            </a:r>
            <a:r>
              <a:rPr lang="en-US" dirty="0" err="1"/>
              <a:t>Rn</a:t>
            </a:r>
            <a:r>
              <a:rPr lang="en-US" dirty="0"/>
              <a:t>] (1,2,4,8,… byte)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0" name="Content Placeholder 5"/>
          <p:cNvSpPr txBox="1">
            <a:spLocks/>
          </p:cNvSpPr>
          <p:nvPr/>
        </p:nvSpPr>
        <p:spPr>
          <a:xfrm>
            <a:off x="961044" y="4394042"/>
            <a:ext cx="358987" cy="424212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1" name="Content Placeholder 5"/>
          <p:cNvSpPr txBox="1">
            <a:spLocks/>
          </p:cNvSpPr>
          <p:nvPr/>
        </p:nvSpPr>
        <p:spPr>
          <a:xfrm>
            <a:off x="1320030" y="4390962"/>
            <a:ext cx="358987" cy="427292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754854" y="3847693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0x0000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1113840" y="384396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0x0001</a:t>
            </a:r>
          </a:p>
        </p:txBody>
      </p:sp>
      <p:sp>
        <p:nvSpPr>
          <p:cNvPr id="44" name="Content Placeholder 5"/>
          <p:cNvSpPr txBox="1">
            <a:spLocks/>
          </p:cNvSpPr>
          <p:nvPr/>
        </p:nvSpPr>
        <p:spPr>
          <a:xfrm>
            <a:off x="1679017" y="4390963"/>
            <a:ext cx="358987" cy="427292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5" name="Content Placeholder 5"/>
          <p:cNvSpPr txBox="1">
            <a:spLocks/>
          </p:cNvSpPr>
          <p:nvPr/>
        </p:nvSpPr>
        <p:spPr>
          <a:xfrm>
            <a:off x="2038002" y="4390963"/>
            <a:ext cx="358987" cy="427292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6" name="Content Placeholder 5"/>
          <p:cNvSpPr txBox="1">
            <a:spLocks/>
          </p:cNvSpPr>
          <p:nvPr/>
        </p:nvSpPr>
        <p:spPr>
          <a:xfrm>
            <a:off x="2396989" y="4390343"/>
            <a:ext cx="358987" cy="427912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7" name="Content Placeholder 5"/>
          <p:cNvSpPr txBox="1">
            <a:spLocks/>
          </p:cNvSpPr>
          <p:nvPr/>
        </p:nvSpPr>
        <p:spPr>
          <a:xfrm>
            <a:off x="2755975" y="4394041"/>
            <a:ext cx="358987" cy="427292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8" name="Content Placeholder 5"/>
          <p:cNvSpPr txBox="1">
            <a:spLocks/>
          </p:cNvSpPr>
          <p:nvPr/>
        </p:nvSpPr>
        <p:spPr>
          <a:xfrm>
            <a:off x="3114962" y="4394042"/>
            <a:ext cx="358987" cy="427292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9" name="Content Placeholder 5"/>
          <p:cNvSpPr txBox="1">
            <a:spLocks/>
          </p:cNvSpPr>
          <p:nvPr/>
        </p:nvSpPr>
        <p:spPr>
          <a:xfrm>
            <a:off x="3473947" y="4394042"/>
            <a:ext cx="358987" cy="427292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 rot="16200000">
            <a:off x="1472827" y="3854471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0x0002</a:t>
            </a:r>
          </a:p>
        </p:txBody>
      </p:sp>
      <p:sp>
        <p:nvSpPr>
          <p:cNvPr id="51" name="Content Placeholder 5"/>
          <p:cNvSpPr txBox="1">
            <a:spLocks/>
          </p:cNvSpPr>
          <p:nvPr/>
        </p:nvSpPr>
        <p:spPr>
          <a:xfrm>
            <a:off x="3832934" y="4394042"/>
            <a:ext cx="2725987" cy="427292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/>
          </a:p>
        </p:txBody>
      </p:sp>
      <p:sp>
        <p:nvSpPr>
          <p:cNvPr id="52" name="Content Placeholder 5"/>
          <p:cNvSpPr txBox="1">
            <a:spLocks/>
          </p:cNvSpPr>
          <p:nvPr/>
        </p:nvSpPr>
        <p:spPr>
          <a:xfrm>
            <a:off x="6558921" y="4394042"/>
            <a:ext cx="358987" cy="427292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 rot="16200000">
            <a:off x="6333495" y="3847692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0xFFFF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479202" y="385447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…</a:t>
            </a:r>
          </a:p>
        </p:txBody>
      </p:sp>
      <p:sp>
        <p:nvSpPr>
          <p:cNvPr id="55" name="Content Placeholder 5"/>
          <p:cNvSpPr txBox="1">
            <a:spLocks/>
          </p:cNvSpPr>
          <p:nvPr/>
        </p:nvSpPr>
        <p:spPr>
          <a:xfrm>
            <a:off x="961044" y="5123957"/>
            <a:ext cx="1076960" cy="713078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600" dirty="0"/>
              <a:t>Device 1</a:t>
            </a:r>
          </a:p>
        </p:txBody>
      </p:sp>
      <p:sp>
        <p:nvSpPr>
          <p:cNvPr id="57" name="Right Brace 56"/>
          <p:cNvSpPr/>
          <p:nvPr/>
        </p:nvSpPr>
        <p:spPr>
          <a:xfrm rot="16200000" flipH="1">
            <a:off x="1376684" y="4405694"/>
            <a:ext cx="245680" cy="1076960"/>
          </a:xfrm>
          <a:prstGeom prst="rightBrace">
            <a:avLst>
              <a:gd name="adj1" fmla="val 250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ontent Placeholder 5"/>
          <p:cNvSpPr txBox="1">
            <a:spLocks/>
          </p:cNvSpPr>
          <p:nvPr/>
        </p:nvSpPr>
        <p:spPr>
          <a:xfrm>
            <a:off x="2217495" y="5123957"/>
            <a:ext cx="1076960" cy="713078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600" dirty="0"/>
              <a:t>Device 2</a:t>
            </a:r>
          </a:p>
        </p:txBody>
      </p:sp>
      <p:sp>
        <p:nvSpPr>
          <p:cNvPr id="59" name="Right Brace 58"/>
          <p:cNvSpPr/>
          <p:nvPr/>
        </p:nvSpPr>
        <p:spPr>
          <a:xfrm rot="16200000" flipH="1">
            <a:off x="2633135" y="4585186"/>
            <a:ext cx="245680" cy="717975"/>
          </a:xfrm>
          <a:prstGeom prst="rightBrace">
            <a:avLst>
              <a:gd name="adj1" fmla="val 250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ontent Placeholder 5"/>
          <p:cNvSpPr txBox="1">
            <a:spLocks/>
          </p:cNvSpPr>
          <p:nvPr/>
        </p:nvSpPr>
        <p:spPr>
          <a:xfrm>
            <a:off x="4015035" y="5119917"/>
            <a:ext cx="1076960" cy="713078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600" dirty="0"/>
              <a:t>Device N</a:t>
            </a:r>
          </a:p>
        </p:txBody>
      </p:sp>
      <p:sp>
        <p:nvSpPr>
          <p:cNvPr id="61" name="Right Brace 60"/>
          <p:cNvSpPr/>
          <p:nvPr/>
        </p:nvSpPr>
        <p:spPr>
          <a:xfrm rot="16200000" flipH="1">
            <a:off x="4430675" y="4234322"/>
            <a:ext cx="245680" cy="1419707"/>
          </a:xfrm>
          <a:prstGeom prst="rightBrace">
            <a:avLst>
              <a:gd name="adj1" fmla="val 250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576839" y="3546693"/>
            <a:ext cx="2168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I/O Port Address Space</a:t>
            </a:r>
          </a:p>
        </p:txBody>
      </p:sp>
      <p:sp>
        <p:nvSpPr>
          <p:cNvPr id="63" name="TextBox 62"/>
          <p:cNvSpPr txBox="1"/>
          <p:nvPr/>
        </p:nvSpPr>
        <p:spPr>
          <a:xfrm rot="16200000">
            <a:off x="2190799" y="3866928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0x0004</a:t>
            </a:r>
          </a:p>
        </p:txBody>
      </p:sp>
      <p:sp>
        <p:nvSpPr>
          <p:cNvPr id="64" name="TextBox 63"/>
          <p:cNvSpPr txBox="1"/>
          <p:nvPr/>
        </p:nvSpPr>
        <p:spPr>
          <a:xfrm rot="16200000">
            <a:off x="2549785" y="3874402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0x0005</a:t>
            </a:r>
          </a:p>
        </p:txBody>
      </p:sp>
    </p:spTree>
    <p:extLst>
      <p:ext uri="{BB962C8B-B14F-4D97-AF65-F5344CB8AC3E}">
        <p14:creationId xmlns:p14="http://schemas.microsoft.com/office/powerpoint/2010/main" val="2036974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219" y="1189199"/>
            <a:ext cx="6913107" cy="508691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FPU Instructions …</a:t>
            </a:r>
          </a:p>
          <a:p>
            <a:pPr marL="0" indent="0">
              <a:buNone/>
            </a:pPr>
            <a:r>
              <a:rPr lang="en-US" b="1" dirty="0"/>
              <a:t>SSE Instruction …</a:t>
            </a:r>
          </a:p>
          <a:p>
            <a:pPr marL="0" indent="0">
              <a:buNone/>
            </a:pPr>
            <a:r>
              <a:rPr lang="en-US" b="1" dirty="0"/>
              <a:t>String Instructions …</a:t>
            </a:r>
          </a:p>
          <a:p>
            <a:pPr marL="0" indent="0">
              <a:buNone/>
            </a:pPr>
            <a:r>
              <a:rPr lang="en-US" b="1" dirty="0"/>
              <a:t>Cache control Instructions …</a:t>
            </a:r>
          </a:p>
          <a:p>
            <a:pPr marL="0" indent="0">
              <a:buNone/>
            </a:pPr>
            <a:r>
              <a:rPr lang="en-US" b="1" dirty="0"/>
              <a:t>Branch Prediction Instructions …</a:t>
            </a:r>
          </a:p>
          <a:p>
            <a:pPr marL="0" indent="0">
              <a:buNone/>
            </a:pPr>
            <a:r>
              <a:rPr lang="en-US" b="1" dirty="0"/>
              <a:t>System Instructions (protected) …</a:t>
            </a:r>
          </a:p>
          <a:p>
            <a:pPr marL="0" indent="0">
              <a:buNone/>
            </a:pPr>
            <a:r>
              <a:rPr lang="en-US" b="1" dirty="0"/>
              <a:t>Debug Instructions …</a:t>
            </a:r>
          </a:p>
          <a:p>
            <a:pPr marL="0" indent="0">
              <a:buNone/>
            </a:pPr>
            <a:r>
              <a:rPr lang="en-US" b="1" dirty="0"/>
              <a:t>Other Instructions…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276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Computer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586523" y="1427746"/>
            <a:ext cx="2642116" cy="7589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/>
              <a:t>Fetch: IR = [IP]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4592874" y="2491537"/>
            <a:ext cx="2642116" cy="100664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/>
              <a:t>Decode: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/>
              <a:t>Switch (</a:t>
            </a:r>
            <a:r>
              <a:rPr lang="en-US" dirty="0" err="1"/>
              <a:t>OpCode</a:t>
            </a:r>
            <a:r>
              <a:rPr lang="en-US" dirty="0"/>
              <a:t>)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92874" y="3745831"/>
            <a:ext cx="2642116" cy="7589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/>
              <a:t>IP += </a:t>
            </a:r>
            <a:r>
              <a:rPr lang="en-US" dirty="0" err="1"/>
              <a:t>CmdLen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4592874" y="4788568"/>
            <a:ext cx="2642116" cy="7589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/>
              <a:t>Execute</a:t>
            </a:r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5907581" y="2186737"/>
            <a:ext cx="6351" cy="3048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5913932" y="3498179"/>
            <a:ext cx="0" cy="24765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5913932" y="4504822"/>
            <a:ext cx="0" cy="28374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8" idx="2"/>
            <a:endCxn id="5" idx="0"/>
          </p:cNvCxnSpPr>
          <p:nvPr/>
        </p:nvCxnSpPr>
        <p:spPr>
          <a:xfrm rot="5400000" flipH="1">
            <a:off x="3850850" y="3484478"/>
            <a:ext cx="4119813" cy="6351"/>
          </a:xfrm>
          <a:prstGeom prst="bentConnector5">
            <a:avLst>
              <a:gd name="adj1" fmla="val -5549"/>
              <a:gd name="adj2" fmla="val 24500220"/>
              <a:gd name="adj3" fmla="val 105549"/>
            </a:avLst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5"/>
          <p:cNvSpPr txBox="1">
            <a:spLocks/>
          </p:cNvSpPr>
          <p:nvPr/>
        </p:nvSpPr>
        <p:spPr>
          <a:xfrm>
            <a:off x="961007" y="1387639"/>
            <a:ext cx="2642116" cy="26549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err="1"/>
              <a:t>Init</a:t>
            </a:r>
            <a:r>
              <a:rPr lang="en-US" dirty="0"/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IP = 0xFFFFFFFE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FLAGS = 0x00000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R0…R1024 = 0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dirty="0"/>
              <a:t>A1…A4 = 0</a:t>
            </a:r>
          </a:p>
          <a:p>
            <a:pPr marL="0" indent="0">
              <a:buFont typeface="Arial" pitchFamily="34" charset="0"/>
              <a:buNone/>
            </a:pPr>
            <a:r>
              <a:rPr lang="en-US" sz="2000" b="1" dirty="0"/>
              <a:t>…</a:t>
            </a:r>
          </a:p>
        </p:txBody>
      </p:sp>
      <p:cxnSp>
        <p:nvCxnSpPr>
          <p:cNvPr id="25" name="Elbow Connector 24"/>
          <p:cNvCxnSpPr>
            <a:stCxn id="23" idx="3"/>
            <a:endCxn id="5" idx="0"/>
          </p:cNvCxnSpPr>
          <p:nvPr/>
        </p:nvCxnSpPr>
        <p:spPr>
          <a:xfrm flipV="1">
            <a:off x="3603123" y="1427746"/>
            <a:ext cx="2304458" cy="1287379"/>
          </a:xfrm>
          <a:prstGeom prst="bentConnector4">
            <a:avLst>
              <a:gd name="adj1" fmla="val 33171"/>
              <a:gd name="adj2" fmla="val 117134"/>
            </a:avLst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8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Վիրտուալություն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451811" y="1989222"/>
            <a:ext cx="6416841" cy="3304673"/>
            <a:chOff x="1299411" y="1772653"/>
            <a:chExt cx="6416841" cy="3304673"/>
          </a:xfrm>
        </p:grpSpPr>
        <p:sp>
          <p:nvSpPr>
            <p:cNvPr id="10" name="Content Placeholder 5"/>
            <p:cNvSpPr txBox="1">
              <a:spLocks/>
            </p:cNvSpPr>
            <p:nvPr/>
          </p:nvSpPr>
          <p:spPr>
            <a:xfrm>
              <a:off x="1299411" y="1772653"/>
              <a:ext cx="6416841" cy="330467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dirty="0"/>
                <a:t>Virtual Machine Ln (Software)</a:t>
              </a:r>
            </a:p>
            <a:p>
              <a:pPr marL="0" indent="0" algn="ctr">
                <a:buFont typeface="Arial" pitchFamily="34" charset="0"/>
                <a:buNone/>
              </a:pPr>
              <a:endParaRPr lang="en-US" dirty="0"/>
            </a:p>
            <a:p>
              <a:pPr marL="0" indent="0" algn="ctr">
                <a:buFont typeface="Arial" pitchFamily="34" charset="0"/>
                <a:buNone/>
              </a:pPr>
              <a:endParaRPr lang="en-US" dirty="0"/>
            </a:p>
            <a:p>
              <a:pPr marL="0" indent="0" algn="ctr">
                <a:buFont typeface="Arial" pitchFamily="34" charset="0"/>
                <a:buNone/>
              </a:pPr>
              <a:endParaRPr lang="en-US" dirty="0"/>
            </a:p>
            <a:p>
              <a:pPr marL="0" indent="0" algn="ctr">
                <a:buFont typeface="Arial" pitchFamily="34" charset="0"/>
                <a:buNone/>
              </a:pPr>
              <a:endParaRPr lang="en-US" dirty="0"/>
            </a:p>
            <a:p>
              <a:pPr marL="0" indent="0" algn="ctr">
                <a:buFont typeface="Arial" pitchFamily="34" charset="0"/>
                <a:buNone/>
              </a:pPr>
              <a:endParaRPr lang="en-US" dirty="0"/>
            </a:p>
            <a:p>
              <a:pPr marL="0" indent="0" algn="ctr">
                <a:buFont typeface="Arial" pitchFamily="34" charset="0"/>
                <a:buNone/>
              </a:pPr>
              <a:endParaRPr lang="en-US" dirty="0"/>
            </a:p>
          </p:txBody>
        </p:sp>
        <p:sp>
          <p:nvSpPr>
            <p:cNvPr id="9" name="Content Placeholder 5"/>
            <p:cNvSpPr txBox="1">
              <a:spLocks/>
            </p:cNvSpPr>
            <p:nvPr/>
          </p:nvSpPr>
          <p:spPr>
            <a:xfrm>
              <a:off x="1524001" y="2506579"/>
              <a:ext cx="5983704" cy="2414337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dirty="0"/>
                <a:t>…</a:t>
              </a:r>
            </a:p>
            <a:p>
              <a:pPr marL="0" indent="0" algn="ctr">
                <a:buFont typeface="Arial" pitchFamily="34" charset="0"/>
                <a:buNone/>
              </a:pPr>
              <a:endParaRPr lang="en-US" dirty="0"/>
            </a:p>
            <a:p>
              <a:pPr marL="0" indent="0" algn="ctr">
                <a:buFont typeface="Arial" pitchFamily="34" charset="0"/>
                <a:buNone/>
              </a:pPr>
              <a:endParaRPr lang="en-US" dirty="0"/>
            </a:p>
            <a:p>
              <a:pPr marL="0" indent="0" algn="ctr">
                <a:buFont typeface="Arial" pitchFamily="34" charset="0"/>
                <a:buNone/>
              </a:pPr>
              <a:endParaRPr lang="en-US" dirty="0"/>
            </a:p>
            <a:p>
              <a:pPr marL="0" indent="0" algn="ctr">
                <a:buFont typeface="Arial" pitchFamily="34" charset="0"/>
                <a:buNone/>
              </a:pPr>
              <a:endParaRPr lang="en-US" dirty="0"/>
            </a:p>
            <a:p>
              <a:pPr marL="0" indent="0" algn="ctr">
                <a:buFont typeface="Arial" pitchFamily="34" charset="0"/>
                <a:buNone/>
              </a:pPr>
              <a:endParaRPr lang="en-US" dirty="0"/>
            </a:p>
          </p:txBody>
        </p:sp>
        <p:sp>
          <p:nvSpPr>
            <p:cNvPr id="7" name="Content Placeholder 5"/>
            <p:cNvSpPr txBox="1">
              <a:spLocks/>
            </p:cNvSpPr>
            <p:nvPr/>
          </p:nvSpPr>
          <p:spPr>
            <a:xfrm>
              <a:off x="1788695" y="2919663"/>
              <a:ext cx="5462336" cy="183682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dirty="0"/>
                <a:t>Virtual Machine L1 (Software)</a:t>
              </a:r>
            </a:p>
            <a:p>
              <a:pPr marL="0" indent="0" algn="ctr">
                <a:buFont typeface="Arial" pitchFamily="34" charset="0"/>
                <a:buNone/>
              </a:pPr>
              <a:endParaRPr lang="en-US" dirty="0"/>
            </a:p>
            <a:p>
              <a:pPr marL="0" indent="0" algn="ctr">
                <a:buFont typeface="Arial" pitchFamily="34" charset="0"/>
                <a:buNone/>
              </a:pPr>
              <a:endParaRPr lang="en-US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165685" y="3713748"/>
              <a:ext cx="4724400" cy="878305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Actual Machine L0 (Hardware)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791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Transfer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85222" y="1357403"/>
            <a:ext cx="953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0x00000000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24446" y="3549153"/>
            <a:ext cx="714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Address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3622859" y="1969130"/>
            <a:ext cx="1289099" cy="288522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IP</a:t>
            </a:r>
            <a:endParaRPr lang="en-US" sz="1600" dirty="0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6004895" y="1419281"/>
            <a:ext cx="1289097" cy="2839830"/>
          </a:xfrm>
          <a:prstGeom prst="roundRect">
            <a:avLst>
              <a:gd name="adj" fmla="val 0"/>
            </a:avLst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/>
              <a:t>Code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09232" y="1164280"/>
            <a:ext cx="953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 byte</a:t>
            </a:r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6006694" y="1874472"/>
            <a:ext cx="1284761" cy="1905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19" name="Content Placeholder 5"/>
          <p:cNvSpPr txBox="1">
            <a:spLocks/>
          </p:cNvSpPr>
          <p:nvPr/>
        </p:nvSpPr>
        <p:spPr>
          <a:xfrm>
            <a:off x="6006695" y="2067162"/>
            <a:ext cx="1284761" cy="1905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20" name="Content Placeholder 5"/>
          <p:cNvSpPr txBox="1">
            <a:spLocks/>
          </p:cNvSpPr>
          <p:nvPr/>
        </p:nvSpPr>
        <p:spPr>
          <a:xfrm>
            <a:off x="6009232" y="2257662"/>
            <a:ext cx="1282224" cy="1905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21" name="Content Placeholder 5"/>
          <p:cNvSpPr txBox="1">
            <a:spLocks/>
          </p:cNvSpPr>
          <p:nvPr/>
        </p:nvSpPr>
        <p:spPr>
          <a:xfrm>
            <a:off x="6006695" y="2448162"/>
            <a:ext cx="1284761" cy="1905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100" dirty="0"/>
          </a:p>
        </p:txBody>
      </p:sp>
      <p:cxnSp>
        <p:nvCxnSpPr>
          <p:cNvPr id="28" name="Elbow Connector 27"/>
          <p:cNvCxnSpPr>
            <a:stCxn id="11" idx="3"/>
            <a:endCxn id="12" idx="1"/>
          </p:cNvCxnSpPr>
          <p:nvPr/>
        </p:nvCxnSpPr>
        <p:spPr>
          <a:xfrm>
            <a:off x="4911958" y="2113391"/>
            <a:ext cx="1092937" cy="72580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1" idx="3"/>
            <a:endCxn id="27" idx="1"/>
          </p:cNvCxnSpPr>
          <p:nvPr/>
        </p:nvCxnSpPr>
        <p:spPr>
          <a:xfrm>
            <a:off x="4911958" y="2113391"/>
            <a:ext cx="1097274" cy="143576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/>
          <p:cNvSpPr txBox="1">
            <a:spLocks/>
          </p:cNvSpPr>
          <p:nvPr/>
        </p:nvSpPr>
        <p:spPr>
          <a:xfrm>
            <a:off x="6009232" y="2375486"/>
            <a:ext cx="1284761" cy="190500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27" name="Content Placeholder 5"/>
          <p:cNvSpPr txBox="1">
            <a:spLocks/>
          </p:cNvSpPr>
          <p:nvPr/>
        </p:nvSpPr>
        <p:spPr>
          <a:xfrm>
            <a:off x="6009232" y="2839196"/>
            <a:ext cx="1284761" cy="1419914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46" name="Content Placeholder 5"/>
          <p:cNvSpPr txBox="1">
            <a:spLocks/>
          </p:cNvSpPr>
          <p:nvPr/>
        </p:nvSpPr>
        <p:spPr>
          <a:xfrm>
            <a:off x="6004895" y="2638661"/>
            <a:ext cx="1284761" cy="190500"/>
          </a:xfrm>
          <a:prstGeom prst="roundRect">
            <a:avLst>
              <a:gd name="adj" fmla="val 0"/>
            </a:avLst>
          </a:prstGeom>
          <a:noFill/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/>
              <a:t>JUMP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2120" y="1359276"/>
            <a:ext cx="2145330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JUMP Address</a:t>
            </a:r>
          </a:p>
          <a:p>
            <a:r>
              <a:rPr lang="en-US" sz="2000" dirty="0"/>
              <a:t>IP = Address</a:t>
            </a:r>
          </a:p>
        </p:txBody>
      </p:sp>
      <p:sp>
        <p:nvSpPr>
          <p:cNvPr id="37" name="Content Placeholder 5"/>
          <p:cNvSpPr txBox="1">
            <a:spLocks/>
          </p:cNvSpPr>
          <p:nvPr/>
        </p:nvSpPr>
        <p:spPr>
          <a:xfrm>
            <a:off x="6009232" y="3549153"/>
            <a:ext cx="1284761" cy="1905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532118" y="3361167"/>
            <a:ext cx="2145331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JUMP CC Offset</a:t>
            </a:r>
          </a:p>
          <a:p>
            <a:r>
              <a:rPr lang="en-US" sz="2000" dirty="0"/>
              <a:t>IF (CC)</a:t>
            </a:r>
          </a:p>
          <a:p>
            <a:r>
              <a:rPr lang="en-US" sz="2000" dirty="0"/>
              <a:t>    IP += Offset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2118" y="2329762"/>
            <a:ext cx="2145331" cy="70788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JUMP Offset</a:t>
            </a:r>
          </a:p>
          <a:p>
            <a:r>
              <a:rPr lang="en-US" sz="2000" dirty="0"/>
              <a:t>IP += Offset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85223" y="4070522"/>
            <a:ext cx="953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0xFFFFFFFF</a:t>
            </a:r>
          </a:p>
        </p:txBody>
      </p:sp>
    </p:spTree>
    <p:extLst>
      <p:ext uri="{BB962C8B-B14F-4D97-AF65-F5344CB8AC3E}">
        <p14:creationId xmlns:p14="http://schemas.microsoft.com/office/powerpoint/2010/main" val="1926880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5"/>
          <p:cNvSpPr txBox="1">
            <a:spLocks/>
          </p:cNvSpPr>
          <p:nvPr/>
        </p:nvSpPr>
        <p:spPr>
          <a:xfrm>
            <a:off x="5543704" y="3152185"/>
            <a:ext cx="1289097" cy="2839830"/>
          </a:xfrm>
          <a:prstGeom prst="roundRect">
            <a:avLst>
              <a:gd name="adj" fmla="val 0"/>
            </a:avLst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/>
              <a:t>Stack</a:t>
            </a:r>
          </a:p>
        </p:txBody>
      </p:sp>
      <p:sp>
        <p:nvSpPr>
          <p:cNvPr id="44" name="Content Placeholder 5"/>
          <p:cNvSpPr txBox="1">
            <a:spLocks/>
          </p:cNvSpPr>
          <p:nvPr/>
        </p:nvSpPr>
        <p:spPr>
          <a:xfrm>
            <a:off x="5548041" y="4665146"/>
            <a:ext cx="1284761" cy="1326867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28214" y="3090308"/>
            <a:ext cx="953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0x00000000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89747" y="5354247"/>
            <a:ext cx="718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Address</a:t>
            </a:r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465851" y="3702035"/>
            <a:ext cx="1289099" cy="288522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IP</a:t>
            </a:r>
            <a:endParaRPr lang="en-US" sz="1600" dirty="0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847887" y="3152186"/>
            <a:ext cx="1375815" cy="2866313"/>
          </a:xfrm>
          <a:prstGeom prst="roundRect">
            <a:avLst>
              <a:gd name="adj" fmla="val 0"/>
            </a:avLst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/>
              <a:t>Code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52224" y="2897184"/>
            <a:ext cx="10178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 byte</a:t>
            </a:r>
          </a:p>
        </p:txBody>
      </p:sp>
      <p:sp>
        <p:nvSpPr>
          <p:cNvPr id="14" name="Content Placeholder 5"/>
          <p:cNvSpPr txBox="1">
            <a:spLocks/>
          </p:cNvSpPr>
          <p:nvPr/>
        </p:nvSpPr>
        <p:spPr>
          <a:xfrm>
            <a:off x="2849686" y="3607376"/>
            <a:ext cx="1371187" cy="200535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19" name="Content Placeholder 5"/>
          <p:cNvSpPr txBox="1">
            <a:spLocks/>
          </p:cNvSpPr>
          <p:nvPr/>
        </p:nvSpPr>
        <p:spPr>
          <a:xfrm>
            <a:off x="2849687" y="3800066"/>
            <a:ext cx="1371187" cy="200535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20" name="Content Placeholder 5"/>
          <p:cNvSpPr txBox="1">
            <a:spLocks/>
          </p:cNvSpPr>
          <p:nvPr/>
        </p:nvSpPr>
        <p:spPr>
          <a:xfrm>
            <a:off x="2852223" y="3990566"/>
            <a:ext cx="1368479" cy="200535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21" name="Content Placeholder 5"/>
          <p:cNvSpPr txBox="1">
            <a:spLocks/>
          </p:cNvSpPr>
          <p:nvPr/>
        </p:nvSpPr>
        <p:spPr>
          <a:xfrm>
            <a:off x="2849687" y="4181066"/>
            <a:ext cx="1371187" cy="200535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100" dirty="0"/>
          </a:p>
        </p:txBody>
      </p:sp>
      <p:cxnSp>
        <p:nvCxnSpPr>
          <p:cNvPr id="28" name="Elbow Connector 27"/>
          <p:cNvCxnSpPr>
            <a:stCxn id="11" idx="3"/>
            <a:endCxn id="12" idx="1"/>
          </p:cNvCxnSpPr>
          <p:nvPr/>
        </p:nvCxnSpPr>
        <p:spPr>
          <a:xfrm>
            <a:off x="1754950" y="3846296"/>
            <a:ext cx="1092937" cy="7390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1" idx="3"/>
            <a:endCxn id="27" idx="1"/>
          </p:cNvCxnSpPr>
          <p:nvPr/>
        </p:nvCxnSpPr>
        <p:spPr>
          <a:xfrm>
            <a:off x="1754950" y="3846296"/>
            <a:ext cx="1097274" cy="153588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/>
          <p:cNvSpPr txBox="1">
            <a:spLocks/>
          </p:cNvSpPr>
          <p:nvPr/>
        </p:nvSpPr>
        <p:spPr>
          <a:xfrm>
            <a:off x="2852224" y="4108390"/>
            <a:ext cx="1371187" cy="200535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27" name="Content Placeholder 5"/>
          <p:cNvSpPr txBox="1">
            <a:spLocks/>
          </p:cNvSpPr>
          <p:nvPr/>
        </p:nvSpPr>
        <p:spPr>
          <a:xfrm>
            <a:off x="2852224" y="4572100"/>
            <a:ext cx="1371187" cy="1620153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46" name="Content Placeholder 5"/>
          <p:cNvSpPr txBox="1">
            <a:spLocks/>
          </p:cNvSpPr>
          <p:nvPr/>
        </p:nvSpPr>
        <p:spPr>
          <a:xfrm>
            <a:off x="2847887" y="4371565"/>
            <a:ext cx="1371187" cy="200535"/>
          </a:xfrm>
          <a:prstGeom prst="roundRect">
            <a:avLst>
              <a:gd name="adj" fmla="val 0"/>
            </a:avLst>
          </a:prstGeom>
          <a:noFill/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/>
              <a:t>CALL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2116" y="1241557"/>
            <a:ext cx="2424381" cy="16312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CALL Address</a:t>
            </a:r>
          </a:p>
          <a:p>
            <a:r>
              <a:rPr lang="en-US" sz="2000" dirty="0"/>
              <a:t>PUSH IP</a:t>
            </a:r>
          </a:p>
          <a:p>
            <a:r>
              <a:rPr lang="en-US" sz="2000" dirty="0"/>
              <a:t>PUSH SF</a:t>
            </a:r>
          </a:p>
          <a:p>
            <a:r>
              <a:rPr lang="en-US" sz="2000" dirty="0"/>
              <a:t>IP = Address</a:t>
            </a:r>
          </a:p>
          <a:p>
            <a:r>
              <a:rPr lang="en-US" sz="2000" dirty="0"/>
              <a:t>SF = SP</a:t>
            </a:r>
          </a:p>
        </p:txBody>
      </p:sp>
      <p:sp>
        <p:nvSpPr>
          <p:cNvPr id="37" name="Content Placeholder 5"/>
          <p:cNvSpPr txBox="1">
            <a:spLocks/>
          </p:cNvSpPr>
          <p:nvPr/>
        </p:nvSpPr>
        <p:spPr>
          <a:xfrm>
            <a:off x="2852224" y="5378309"/>
            <a:ext cx="1371187" cy="200535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3396181" y="1241556"/>
            <a:ext cx="2424381" cy="16312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CALL Offset</a:t>
            </a:r>
          </a:p>
          <a:p>
            <a:r>
              <a:rPr lang="en-US" sz="2000" dirty="0"/>
              <a:t>PUSH IP</a:t>
            </a:r>
          </a:p>
          <a:p>
            <a:r>
              <a:rPr lang="en-US" sz="2000" dirty="0"/>
              <a:t>PUSH SF</a:t>
            </a:r>
          </a:p>
          <a:p>
            <a:r>
              <a:rPr lang="en-US" sz="2000" dirty="0"/>
              <a:t>IP += Offset</a:t>
            </a:r>
          </a:p>
          <a:p>
            <a:r>
              <a:rPr lang="en-US" sz="2000" dirty="0"/>
              <a:t>SF = SP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06748" y="1241556"/>
            <a:ext cx="2424381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RET</a:t>
            </a:r>
          </a:p>
          <a:p>
            <a:r>
              <a:rPr lang="en-US" sz="2000" dirty="0"/>
              <a:t>POP SF</a:t>
            </a:r>
          </a:p>
          <a:p>
            <a:r>
              <a:rPr lang="en-US" sz="2000" dirty="0"/>
              <a:t>POP IP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53033" y="5836362"/>
            <a:ext cx="953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0xFFFFFFFF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24031" y="3090307"/>
            <a:ext cx="953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0x00000000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24032" y="5808283"/>
            <a:ext cx="953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0xFFFFFFFF</a:t>
            </a:r>
          </a:p>
        </p:txBody>
      </p:sp>
      <p:sp>
        <p:nvSpPr>
          <p:cNvPr id="30" name="Content Placeholder 5"/>
          <p:cNvSpPr txBox="1">
            <a:spLocks/>
          </p:cNvSpPr>
          <p:nvPr/>
        </p:nvSpPr>
        <p:spPr>
          <a:xfrm>
            <a:off x="7412826" y="3152185"/>
            <a:ext cx="1289099" cy="288522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SP </a:t>
            </a:r>
            <a:r>
              <a:rPr lang="en-US" sz="1600" dirty="0"/>
              <a:t>(Top)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48041" y="2897184"/>
            <a:ext cx="953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 byte</a:t>
            </a:r>
          </a:p>
        </p:txBody>
      </p:sp>
      <p:sp>
        <p:nvSpPr>
          <p:cNvPr id="34" name="Content Placeholder 5"/>
          <p:cNvSpPr txBox="1">
            <a:spLocks/>
          </p:cNvSpPr>
          <p:nvPr/>
        </p:nvSpPr>
        <p:spPr>
          <a:xfrm>
            <a:off x="5545503" y="4569896"/>
            <a:ext cx="1284761" cy="1905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35" name="Right Brace 34"/>
          <p:cNvSpPr/>
          <p:nvPr/>
        </p:nvSpPr>
        <p:spPr>
          <a:xfrm rot="10800000">
            <a:off x="5395812" y="4569596"/>
            <a:ext cx="144258" cy="7644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5"/>
          <p:cNvSpPr txBox="1">
            <a:spLocks/>
          </p:cNvSpPr>
          <p:nvPr/>
        </p:nvSpPr>
        <p:spPr>
          <a:xfrm>
            <a:off x="5553525" y="4760396"/>
            <a:ext cx="1276740" cy="19269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39" name="Content Placeholder 5"/>
          <p:cNvSpPr txBox="1">
            <a:spLocks/>
          </p:cNvSpPr>
          <p:nvPr/>
        </p:nvSpPr>
        <p:spPr>
          <a:xfrm>
            <a:off x="5548041" y="4953086"/>
            <a:ext cx="1282224" cy="1905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40" name="Content Placeholder 5"/>
          <p:cNvSpPr txBox="1">
            <a:spLocks/>
          </p:cNvSpPr>
          <p:nvPr/>
        </p:nvSpPr>
        <p:spPr>
          <a:xfrm>
            <a:off x="5553525" y="5143586"/>
            <a:ext cx="1276739" cy="1905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100" dirty="0"/>
          </a:p>
        </p:txBody>
      </p:sp>
      <p:cxnSp>
        <p:nvCxnSpPr>
          <p:cNvPr id="41" name="Elbow Connector 40"/>
          <p:cNvCxnSpPr>
            <a:cxnSpLocks/>
            <a:stCxn id="30" idx="1"/>
            <a:endCxn id="31" idx="3"/>
          </p:cNvCxnSpPr>
          <p:nvPr/>
        </p:nvCxnSpPr>
        <p:spPr>
          <a:xfrm rot="10800000" flipV="1">
            <a:off x="6832802" y="3296446"/>
            <a:ext cx="580025" cy="12756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cxnSpLocks/>
            <a:stCxn id="30" idx="1"/>
            <a:endCxn id="43" idx="3"/>
          </p:cNvCxnSpPr>
          <p:nvPr/>
        </p:nvCxnSpPr>
        <p:spPr>
          <a:xfrm rot="10800000" flipV="1">
            <a:off x="6832802" y="3296445"/>
            <a:ext cx="580024" cy="88829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5"/>
          <p:cNvSpPr txBox="1">
            <a:spLocks/>
          </p:cNvSpPr>
          <p:nvPr/>
        </p:nvSpPr>
        <p:spPr>
          <a:xfrm>
            <a:off x="5548041" y="4089487"/>
            <a:ext cx="1284761" cy="190500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45" name="Content Placeholder 5"/>
          <p:cNvSpPr txBox="1">
            <a:spLocks/>
          </p:cNvSpPr>
          <p:nvPr/>
        </p:nvSpPr>
        <p:spPr>
          <a:xfrm>
            <a:off x="5548041" y="4376262"/>
            <a:ext cx="1284761" cy="190500"/>
          </a:xfrm>
          <a:prstGeom prst="roundRect">
            <a:avLst>
              <a:gd name="adj" fmla="val 0"/>
            </a:avLst>
          </a:prstGeom>
          <a:noFill/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/>
              <a:t>Previous IP</a:t>
            </a:r>
          </a:p>
        </p:txBody>
      </p:sp>
      <p:sp>
        <p:nvSpPr>
          <p:cNvPr id="47" name="Content Placeholder 5"/>
          <p:cNvSpPr txBox="1">
            <a:spLocks/>
          </p:cNvSpPr>
          <p:nvPr/>
        </p:nvSpPr>
        <p:spPr>
          <a:xfrm>
            <a:off x="7412878" y="3557774"/>
            <a:ext cx="1289099" cy="288522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SF </a:t>
            </a:r>
            <a:r>
              <a:rPr lang="en-US" sz="1600" dirty="0"/>
              <a:t>(Base)</a:t>
            </a:r>
          </a:p>
        </p:txBody>
      </p:sp>
      <p:cxnSp>
        <p:nvCxnSpPr>
          <p:cNvPr id="48" name="Elbow Connector 47"/>
          <p:cNvCxnSpPr>
            <a:stCxn id="47" idx="1"/>
            <a:endCxn id="44" idx="3"/>
          </p:cNvCxnSpPr>
          <p:nvPr/>
        </p:nvCxnSpPr>
        <p:spPr>
          <a:xfrm rot="10800000" flipV="1">
            <a:off x="6832802" y="3702034"/>
            <a:ext cx="580076" cy="16265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7" idx="1"/>
            <a:endCxn id="43" idx="3"/>
          </p:cNvCxnSpPr>
          <p:nvPr/>
        </p:nvCxnSpPr>
        <p:spPr>
          <a:xfrm rot="10800000" flipV="1">
            <a:off x="6832802" y="3702035"/>
            <a:ext cx="580076" cy="4827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5"/>
          <p:cNvSpPr txBox="1">
            <a:spLocks/>
          </p:cNvSpPr>
          <p:nvPr/>
        </p:nvSpPr>
        <p:spPr>
          <a:xfrm>
            <a:off x="5548091" y="4189086"/>
            <a:ext cx="1284761" cy="190500"/>
          </a:xfrm>
          <a:prstGeom prst="roundRect">
            <a:avLst>
              <a:gd name="adj" fmla="val 0"/>
            </a:avLst>
          </a:prstGeom>
          <a:noFill/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/>
              <a:t>Previous SF</a:t>
            </a:r>
          </a:p>
        </p:txBody>
      </p:sp>
      <p:sp>
        <p:nvSpPr>
          <p:cNvPr id="58" name="Content Placeholder 5"/>
          <p:cNvSpPr txBox="1">
            <a:spLocks/>
          </p:cNvSpPr>
          <p:nvPr/>
        </p:nvSpPr>
        <p:spPr>
          <a:xfrm>
            <a:off x="2852224" y="5579042"/>
            <a:ext cx="1371187" cy="200535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b="1" dirty="0"/>
          </a:p>
        </p:txBody>
      </p:sp>
      <p:sp>
        <p:nvSpPr>
          <p:cNvPr id="59" name="Content Placeholder 5"/>
          <p:cNvSpPr txBox="1">
            <a:spLocks/>
          </p:cNvSpPr>
          <p:nvPr/>
        </p:nvSpPr>
        <p:spPr>
          <a:xfrm>
            <a:off x="2852224" y="5771960"/>
            <a:ext cx="1371187" cy="200535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/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820805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38" y="52532"/>
            <a:ext cx="8686800" cy="893952"/>
          </a:xfrm>
        </p:spPr>
        <p:txBody>
          <a:bodyPr/>
          <a:lstStyle/>
          <a:p>
            <a:r>
              <a:rPr lang="en-US" dirty="0"/>
              <a:t>Hardware Interrupts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5"/>
          <p:cNvSpPr txBox="1">
            <a:spLocks/>
          </p:cNvSpPr>
          <p:nvPr/>
        </p:nvSpPr>
        <p:spPr>
          <a:xfrm>
            <a:off x="2496203" y="4779863"/>
            <a:ext cx="358987" cy="514062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/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2855190" y="4780483"/>
            <a:ext cx="358987" cy="510362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/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3214177" y="4780484"/>
            <a:ext cx="358987" cy="510362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/>
          </a:p>
        </p:txBody>
      </p:sp>
      <p:sp>
        <p:nvSpPr>
          <p:cNvPr id="17" name="Content Placeholder 5"/>
          <p:cNvSpPr txBox="1">
            <a:spLocks/>
          </p:cNvSpPr>
          <p:nvPr/>
        </p:nvSpPr>
        <p:spPr>
          <a:xfrm>
            <a:off x="3573162" y="4780484"/>
            <a:ext cx="358987" cy="510362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/>
          </a:p>
        </p:txBody>
      </p:sp>
      <p:sp>
        <p:nvSpPr>
          <p:cNvPr id="19" name="Content Placeholder 5"/>
          <p:cNvSpPr txBox="1">
            <a:spLocks/>
          </p:cNvSpPr>
          <p:nvPr/>
        </p:nvSpPr>
        <p:spPr>
          <a:xfrm>
            <a:off x="3932149" y="4779863"/>
            <a:ext cx="358987" cy="511103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1" name="Content Placeholder 5"/>
          <p:cNvSpPr txBox="1">
            <a:spLocks/>
          </p:cNvSpPr>
          <p:nvPr/>
        </p:nvSpPr>
        <p:spPr>
          <a:xfrm>
            <a:off x="4291135" y="4783561"/>
            <a:ext cx="358987" cy="510364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3" name="Content Placeholder 5"/>
          <p:cNvSpPr txBox="1">
            <a:spLocks/>
          </p:cNvSpPr>
          <p:nvPr/>
        </p:nvSpPr>
        <p:spPr>
          <a:xfrm>
            <a:off x="4650122" y="4783563"/>
            <a:ext cx="358987" cy="510362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6" name="Content Placeholder 5"/>
          <p:cNvSpPr txBox="1">
            <a:spLocks/>
          </p:cNvSpPr>
          <p:nvPr/>
        </p:nvSpPr>
        <p:spPr>
          <a:xfrm>
            <a:off x="5009109" y="4783563"/>
            <a:ext cx="841643" cy="510362"/>
          </a:xfrm>
          <a:prstGeom prst="roundRect">
            <a:avLst>
              <a:gd name="adj" fmla="val 0"/>
            </a:avLst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/>
          </a:p>
        </p:txBody>
      </p:sp>
      <p:sp>
        <p:nvSpPr>
          <p:cNvPr id="30" name="Content Placeholder 5"/>
          <p:cNvSpPr txBox="1">
            <a:spLocks/>
          </p:cNvSpPr>
          <p:nvPr/>
        </p:nvSpPr>
        <p:spPr>
          <a:xfrm>
            <a:off x="935438" y="1378126"/>
            <a:ext cx="1076960" cy="713078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Device i</a:t>
            </a:r>
          </a:p>
        </p:txBody>
      </p:sp>
      <p:sp>
        <p:nvSpPr>
          <p:cNvPr id="35" name="Content Placeholder 5"/>
          <p:cNvSpPr txBox="1">
            <a:spLocks/>
          </p:cNvSpPr>
          <p:nvPr/>
        </p:nvSpPr>
        <p:spPr>
          <a:xfrm>
            <a:off x="5850752" y="4779863"/>
            <a:ext cx="2071311" cy="514062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Interrupt Handler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85763" y="3628437"/>
            <a:ext cx="20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Program Execution</a:t>
            </a:r>
          </a:p>
        </p:txBody>
      </p:sp>
      <p:sp>
        <p:nvSpPr>
          <p:cNvPr id="9" name="Lightning Bolt 8"/>
          <p:cNvSpPr/>
          <p:nvPr/>
        </p:nvSpPr>
        <p:spPr>
          <a:xfrm rot="16384914">
            <a:off x="2844071" y="1286664"/>
            <a:ext cx="193208" cy="1080747"/>
          </a:xfrm>
          <a:prstGeom prst="lightningBol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2152638" y="1397533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Interrupt Request</a:t>
            </a:r>
          </a:p>
        </p:txBody>
      </p:sp>
      <p:cxnSp>
        <p:nvCxnSpPr>
          <p:cNvPr id="43" name="Elbow Connector 42"/>
          <p:cNvCxnSpPr>
            <a:stCxn id="41" idx="3"/>
            <a:endCxn id="32" idx="1"/>
          </p:cNvCxnSpPr>
          <p:nvPr/>
        </p:nvCxnSpPr>
        <p:spPr>
          <a:xfrm>
            <a:off x="5324664" y="1712482"/>
            <a:ext cx="1485958" cy="275325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371787" y="1369680"/>
            <a:ext cx="1327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Signal INT Pin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809530" y="1267089"/>
            <a:ext cx="1428088" cy="1259543"/>
            <a:chOff x="6392438" y="1291152"/>
            <a:chExt cx="1428088" cy="1259543"/>
          </a:xfrm>
        </p:grpSpPr>
        <p:sp>
          <p:nvSpPr>
            <p:cNvPr id="42" name="Content Placeholder 5"/>
            <p:cNvSpPr txBox="1">
              <a:spLocks/>
            </p:cNvSpPr>
            <p:nvPr/>
          </p:nvSpPr>
          <p:spPr>
            <a:xfrm>
              <a:off x="6393530" y="1291152"/>
              <a:ext cx="1426996" cy="1259543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1800" dirty="0"/>
                <a:t>CPU</a:t>
              </a:r>
            </a:p>
          </p:txBody>
        </p:sp>
        <p:sp>
          <p:nvSpPr>
            <p:cNvPr id="32" name="Content Placeholder 5"/>
            <p:cNvSpPr txBox="1">
              <a:spLocks/>
            </p:cNvSpPr>
            <p:nvPr/>
          </p:nvSpPr>
          <p:spPr>
            <a:xfrm>
              <a:off x="6393530" y="1833600"/>
              <a:ext cx="1041985" cy="356539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1600" dirty="0"/>
                <a:t>INT Pin</a:t>
              </a:r>
            </a:p>
          </p:txBody>
        </p:sp>
        <p:sp>
          <p:nvSpPr>
            <p:cNvPr id="51" name="Content Placeholder 5"/>
            <p:cNvSpPr txBox="1">
              <a:spLocks/>
            </p:cNvSpPr>
            <p:nvPr/>
          </p:nvSpPr>
          <p:spPr>
            <a:xfrm>
              <a:off x="6392438" y="2186198"/>
              <a:ext cx="1043077" cy="356539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1600" dirty="0"/>
                <a:t>INTR (N)</a:t>
              </a:r>
            </a:p>
          </p:txBody>
        </p:sp>
      </p:grpSp>
      <p:cxnSp>
        <p:nvCxnSpPr>
          <p:cNvPr id="56" name="Elbow Connector 55"/>
          <p:cNvCxnSpPr>
            <a:stCxn id="41" idx="3"/>
            <a:endCxn id="51" idx="1"/>
          </p:cNvCxnSpPr>
          <p:nvPr/>
        </p:nvCxnSpPr>
        <p:spPr>
          <a:xfrm>
            <a:off x="5324664" y="1712482"/>
            <a:ext cx="1484866" cy="627923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3717608" y="1258887"/>
            <a:ext cx="1607056" cy="1822972"/>
            <a:chOff x="3717608" y="1258887"/>
            <a:chExt cx="1607056" cy="1822972"/>
          </a:xfrm>
        </p:grpSpPr>
        <p:sp>
          <p:nvSpPr>
            <p:cNvPr id="41" name="Content Placeholder 5"/>
            <p:cNvSpPr txBox="1">
              <a:spLocks/>
            </p:cNvSpPr>
            <p:nvPr/>
          </p:nvSpPr>
          <p:spPr>
            <a:xfrm>
              <a:off x="3717608" y="1258887"/>
              <a:ext cx="1607056" cy="90719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1800" dirty="0"/>
                <a:t>Interrupt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US" sz="1800" dirty="0"/>
                <a:t>Controller</a:t>
              </a:r>
            </a:p>
          </p:txBody>
        </p:sp>
        <p:sp>
          <p:nvSpPr>
            <p:cNvPr id="50" name="Content Placeholder 5"/>
            <p:cNvSpPr txBox="1">
              <a:spLocks/>
            </p:cNvSpPr>
            <p:nvPr/>
          </p:nvSpPr>
          <p:spPr>
            <a:xfrm>
              <a:off x="3717608" y="2162135"/>
              <a:ext cx="1607056" cy="613149"/>
            </a:xfrm>
            <a:prstGeom prst="roundRect">
              <a:avLst>
                <a:gd name="adj" fmla="val 0"/>
              </a:avLst>
            </a:prstGeom>
            <a:no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1600" dirty="0"/>
                <a:t>Device to INT Number Map</a:t>
              </a:r>
            </a:p>
          </p:txBody>
        </p:sp>
        <p:sp>
          <p:nvSpPr>
            <p:cNvPr id="73" name="Content Placeholder 5"/>
            <p:cNvSpPr txBox="1">
              <a:spLocks/>
            </p:cNvSpPr>
            <p:nvPr/>
          </p:nvSpPr>
          <p:spPr>
            <a:xfrm>
              <a:off x="3717608" y="2775285"/>
              <a:ext cx="1607056" cy="306574"/>
            </a:xfrm>
            <a:prstGeom prst="roundRect">
              <a:avLst>
                <a:gd name="adj" fmla="val 0"/>
              </a:avLst>
            </a:prstGeom>
            <a:no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1600" dirty="0"/>
                <a:t>INT Queue</a:t>
              </a:r>
            </a:p>
          </p:txBody>
        </p:sp>
      </p:grpSp>
      <p:cxnSp>
        <p:nvCxnSpPr>
          <p:cNvPr id="75" name="Straight Arrow Connector 74"/>
          <p:cNvCxnSpPr/>
          <p:nvPr/>
        </p:nvCxnSpPr>
        <p:spPr>
          <a:xfrm>
            <a:off x="2855190" y="4477554"/>
            <a:ext cx="0" cy="30600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97342" y="4477554"/>
            <a:ext cx="0" cy="30600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214177" y="4477554"/>
            <a:ext cx="0" cy="3023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3573162" y="4477554"/>
            <a:ext cx="2" cy="30230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xplosion 1 91"/>
          <p:cNvSpPr/>
          <p:nvPr/>
        </p:nvSpPr>
        <p:spPr>
          <a:xfrm>
            <a:off x="3599746" y="4133231"/>
            <a:ext cx="331303" cy="344323"/>
          </a:xfrm>
          <a:prstGeom prst="irregularSeal1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Content Placeholder 5"/>
          <p:cNvSpPr txBox="1">
            <a:spLocks/>
          </p:cNvSpPr>
          <p:nvPr/>
        </p:nvSpPr>
        <p:spPr>
          <a:xfrm>
            <a:off x="1307431" y="4779863"/>
            <a:ext cx="1189911" cy="510362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600" dirty="0"/>
              <a:t>Program</a:t>
            </a:r>
          </a:p>
        </p:txBody>
      </p:sp>
      <p:cxnSp>
        <p:nvCxnSpPr>
          <p:cNvPr id="95" name="Elbow Connector 94"/>
          <p:cNvCxnSpPr>
            <a:stCxn id="113" idx="2"/>
            <a:endCxn id="116" idx="2"/>
          </p:cNvCxnSpPr>
          <p:nvPr/>
        </p:nvCxnSpPr>
        <p:spPr>
          <a:xfrm rot="5400000" flipH="1" flipV="1">
            <a:off x="4898494" y="4327059"/>
            <a:ext cx="719" cy="1934453"/>
          </a:xfrm>
          <a:prstGeom prst="bentConnector3">
            <a:avLst>
              <a:gd name="adj1" fmla="val -31794159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ontent Placeholder 5"/>
          <p:cNvSpPr txBox="1">
            <a:spLocks/>
          </p:cNvSpPr>
          <p:nvPr/>
        </p:nvSpPr>
        <p:spPr>
          <a:xfrm>
            <a:off x="3781439" y="4779862"/>
            <a:ext cx="300378" cy="51478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600" dirty="0"/>
          </a:p>
        </p:txBody>
      </p:sp>
      <p:sp>
        <p:nvSpPr>
          <p:cNvPr id="116" name="Content Placeholder 5"/>
          <p:cNvSpPr txBox="1">
            <a:spLocks/>
          </p:cNvSpPr>
          <p:nvPr/>
        </p:nvSpPr>
        <p:spPr>
          <a:xfrm>
            <a:off x="5715892" y="4500464"/>
            <a:ext cx="300378" cy="79346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600" dirty="0"/>
          </a:p>
        </p:txBody>
      </p:sp>
      <p:sp>
        <p:nvSpPr>
          <p:cNvPr id="118" name="Content Placeholder 5"/>
          <p:cNvSpPr txBox="1">
            <a:spLocks/>
          </p:cNvSpPr>
          <p:nvPr/>
        </p:nvSpPr>
        <p:spPr>
          <a:xfrm>
            <a:off x="7771874" y="4779861"/>
            <a:ext cx="300378" cy="51036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600" dirty="0"/>
          </a:p>
        </p:txBody>
      </p:sp>
      <p:cxnSp>
        <p:nvCxnSpPr>
          <p:cNvPr id="119" name="Elbow Connector 118"/>
          <p:cNvCxnSpPr>
            <a:stCxn id="118" idx="0"/>
            <a:endCxn id="113" idx="0"/>
          </p:cNvCxnSpPr>
          <p:nvPr/>
        </p:nvCxnSpPr>
        <p:spPr>
          <a:xfrm rot="16200000" flipH="1" flipV="1">
            <a:off x="5926845" y="2784643"/>
            <a:ext cx="1" cy="3990435"/>
          </a:xfrm>
          <a:prstGeom prst="bentConnector3">
            <a:avLst>
              <a:gd name="adj1" fmla="val -2286000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ontent Placeholder 5"/>
          <p:cNvSpPr txBox="1">
            <a:spLocks/>
          </p:cNvSpPr>
          <p:nvPr/>
        </p:nvSpPr>
        <p:spPr>
          <a:xfrm>
            <a:off x="641685" y="4783563"/>
            <a:ext cx="665745" cy="510362"/>
          </a:xfrm>
          <a:prstGeom prst="roundRect">
            <a:avLst>
              <a:gd name="adj" fmla="val 0"/>
            </a:avLst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/>
          </a:p>
        </p:txBody>
      </p:sp>
      <p:sp>
        <p:nvSpPr>
          <p:cNvPr id="128" name="Content Placeholder 5"/>
          <p:cNvSpPr txBox="1">
            <a:spLocks/>
          </p:cNvSpPr>
          <p:nvPr/>
        </p:nvSpPr>
        <p:spPr>
          <a:xfrm>
            <a:off x="7922063" y="4783563"/>
            <a:ext cx="665745" cy="510362"/>
          </a:xfrm>
          <a:prstGeom prst="roundRect">
            <a:avLst>
              <a:gd name="adj" fmla="val 0"/>
            </a:avLst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/>
          </a:p>
        </p:txBody>
      </p:sp>
      <p:cxnSp>
        <p:nvCxnSpPr>
          <p:cNvPr id="129" name="Straight Arrow Connector 128"/>
          <p:cNvCxnSpPr/>
          <p:nvPr/>
        </p:nvCxnSpPr>
        <p:spPr>
          <a:xfrm flipV="1">
            <a:off x="6086479" y="5310183"/>
            <a:ext cx="0" cy="25642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6293050" y="5303871"/>
            <a:ext cx="0" cy="26274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35" idx="1"/>
          </p:cNvCxnSpPr>
          <p:nvPr/>
        </p:nvCxnSpPr>
        <p:spPr>
          <a:xfrm flipV="1">
            <a:off x="7795938" y="5326008"/>
            <a:ext cx="0" cy="2245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6691482" y="529757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…</a:t>
            </a:r>
          </a:p>
        </p:txBody>
      </p:sp>
      <p:sp>
        <p:nvSpPr>
          <p:cNvPr id="135" name="TextBox 134"/>
          <p:cNvSpPr txBox="1"/>
          <p:nvPr/>
        </p:nvSpPr>
        <p:spPr>
          <a:xfrm rot="16200000">
            <a:off x="7499221" y="4875403"/>
            <a:ext cx="593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IRET</a:t>
            </a:r>
          </a:p>
        </p:txBody>
      </p:sp>
    </p:spTree>
    <p:extLst>
      <p:ext uri="{BB962C8B-B14F-4D97-AF65-F5344CB8AC3E}">
        <p14:creationId xmlns:p14="http://schemas.microsoft.com/office/powerpoint/2010/main" val="2946239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38" y="52532"/>
            <a:ext cx="8686800" cy="893952"/>
          </a:xfrm>
        </p:spPr>
        <p:txBody>
          <a:bodyPr/>
          <a:lstStyle/>
          <a:p>
            <a:r>
              <a:rPr lang="en-US" dirty="0"/>
              <a:t>Hardware Interrupts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2237775" y="3577383"/>
            <a:ext cx="2642116" cy="2165690"/>
          </a:xfrm>
          <a:prstGeom prst="roundRect">
            <a:avLst>
              <a:gd name="adj" fmla="val 703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/>
              <a:t>Fetch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/>
              <a:t>Decode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err="1"/>
              <a:t>Inc</a:t>
            </a:r>
            <a:r>
              <a:rPr lang="en-US" dirty="0"/>
              <a:t> IP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/>
              <a:t>Execute</a:t>
            </a:r>
          </a:p>
        </p:txBody>
      </p:sp>
      <p:cxnSp>
        <p:nvCxnSpPr>
          <p:cNvPr id="20" name="Elbow Connector 19"/>
          <p:cNvCxnSpPr>
            <a:stCxn id="5" idx="2"/>
            <a:endCxn id="3" idx="1"/>
          </p:cNvCxnSpPr>
          <p:nvPr/>
        </p:nvCxnSpPr>
        <p:spPr>
          <a:xfrm rot="5400000" flipH="1">
            <a:off x="1103848" y="3288089"/>
            <a:ext cx="3765473" cy="1144496"/>
          </a:xfrm>
          <a:prstGeom prst="bentConnector4">
            <a:avLst>
              <a:gd name="adj1" fmla="val -6071"/>
              <a:gd name="adj2" fmla="val 135401"/>
            </a:avLst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mond 2"/>
          <p:cNvSpPr/>
          <p:nvPr/>
        </p:nvSpPr>
        <p:spPr>
          <a:xfrm>
            <a:off x="2414337" y="1444200"/>
            <a:ext cx="2302367" cy="1066800"/>
          </a:xfrm>
          <a:prstGeom prst="diamond">
            <a:avLst/>
          </a:prstGeom>
          <a:gradFill>
            <a:gsLst>
              <a:gs pos="0">
                <a:srgbClr val="9CC5FA"/>
              </a:gs>
              <a:gs pos="35000">
                <a:srgbClr val="BBD6FA"/>
              </a:gs>
              <a:gs pos="100000">
                <a:srgbClr val="E4EFFE"/>
              </a:gs>
            </a:gsLst>
            <a:lin ang="5400000" scaled="0"/>
          </a:gradFill>
          <a:ln w="9525">
            <a:solidFill>
              <a:srgbClr val="0071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INT &amp; IF</a:t>
            </a:r>
          </a:p>
        </p:txBody>
      </p:sp>
      <p:cxnSp>
        <p:nvCxnSpPr>
          <p:cNvPr id="16" name="Straight Arrow Connector 15"/>
          <p:cNvCxnSpPr>
            <a:stCxn id="3" idx="2"/>
            <a:endCxn id="5" idx="0"/>
          </p:cNvCxnSpPr>
          <p:nvPr/>
        </p:nvCxnSpPr>
        <p:spPr>
          <a:xfrm flipH="1">
            <a:off x="3558833" y="2511000"/>
            <a:ext cx="6688" cy="1066383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5"/>
          <p:cNvSpPr txBox="1">
            <a:spLocks/>
          </p:cNvSpPr>
          <p:nvPr/>
        </p:nvSpPr>
        <p:spPr>
          <a:xfrm>
            <a:off x="4879891" y="2251406"/>
            <a:ext cx="2642116" cy="7589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/>
              <a:t>Process Interrupt</a:t>
            </a:r>
          </a:p>
        </p:txBody>
      </p:sp>
      <p:cxnSp>
        <p:nvCxnSpPr>
          <p:cNvPr id="22" name="Elbow Connector 21"/>
          <p:cNvCxnSpPr>
            <a:stCxn id="3" idx="3"/>
            <a:endCxn id="18" idx="0"/>
          </p:cNvCxnSpPr>
          <p:nvPr/>
        </p:nvCxnSpPr>
        <p:spPr>
          <a:xfrm>
            <a:off x="4716704" y="1977600"/>
            <a:ext cx="1484245" cy="273806"/>
          </a:xfrm>
          <a:prstGeom prst="bentConnector2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cxnSpLocks/>
            <a:stCxn id="18" idx="2"/>
            <a:endCxn id="3" idx="0"/>
          </p:cNvCxnSpPr>
          <p:nvPr/>
        </p:nvCxnSpPr>
        <p:spPr>
          <a:xfrm rot="5400000" flipH="1">
            <a:off x="4100136" y="909585"/>
            <a:ext cx="1566197" cy="2635428"/>
          </a:xfrm>
          <a:prstGeom prst="bentConnector5">
            <a:avLst>
              <a:gd name="adj1" fmla="val -14596"/>
              <a:gd name="adj2" fmla="val -58368"/>
              <a:gd name="adj3" fmla="val 114596"/>
            </a:avLst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613140" y="2529552"/>
            <a:ext cx="886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FALSE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73498" y="1459831"/>
            <a:ext cx="886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834838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38" y="52532"/>
            <a:ext cx="8686800" cy="893952"/>
          </a:xfrm>
        </p:spPr>
        <p:txBody>
          <a:bodyPr/>
          <a:lstStyle/>
          <a:p>
            <a:r>
              <a:rPr lang="en-US" dirty="0"/>
              <a:t>CPU Exceptions &amp; Faults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1820678" y="3577383"/>
            <a:ext cx="2642116" cy="2165690"/>
          </a:xfrm>
          <a:prstGeom prst="roundRect">
            <a:avLst>
              <a:gd name="adj" fmla="val 703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/>
              <a:t>Fetch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/>
              <a:t>Decode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err="1"/>
              <a:t>Inc</a:t>
            </a:r>
            <a:r>
              <a:rPr lang="en-US" dirty="0"/>
              <a:t> IP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/>
              <a:t>Execute</a:t>
            </a:r>
          </a:p>
        </p:txBody>
      </p:sp>
      <p:cxnSp>
        <p:nvCxnSpPr>
          <p:cNvPr id="20" name="Elbow Connector 19"/>
          <p:cNvCxnSpPr>
            <a:stCxn id="5" idx="2"/>
            <a:endCxn id="3" idx="1"/>
          </p:cNvCxnSpPr>
          <p:nvPr/>
        </p:nvCxnSpPr>
        <p:spPr>
          <a:xfrm rot="5400000" flipH="1">
            <a:off x="690558" y="3291895"/>
            <a:ext cx="3749842" cy="1152515"/>
          </a:xfrm>
          <a:prstGeom prst="bentConnector4">
            <a:avLst>
              <a:gd name="adj1" fmla="val -6096"/>
              <a:gd name="adj2" fmla="val 134459"/>
            </a:avLst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mond 2"/>
          <p:cNvSpPr/>
          <p:nvPr/>
        </p:nvSpPr>
        <p:spPr>
          <a:xfrm>
            <a:off x="1989221" y="1459831"/>
            <a:ext cx="2321173" cy="1066800"/>
          </a:xfrm>
          <a:prstGeom prst="diamond">
            <a:avLst/>
          </a:prstGeom>
          <a:gradFill>
            <a:gsLst>
              <a:gs pos="0">
                <a:srgbClr val="9CC5FA"/>
              </a:gs>
              <a:gs pos="35000">
                <a:srgbClr val="BBD6FA"/>
              </a:gs>
              <a:gs pos="100000">
                <a:srgbClr val="E4EFFE"/>
              </a:gs>
            </a:gsLst>
            <a:lin ang="5400000" scaled="0"/>
          </a:gradFill>
          <a:ln w="9525">
            <a:solidFill>
              <a:srgbClr val="0071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INT &amp; IF</a:t>
            </a:r>
          </a:p>
        </p:txBody>
      </p:sp>
      <p:cxnSp>
        <p:nvCxnSpPr>
          <p:cNvPr id="16" name="Straight Arrow Connector 15"/>
          <p:cNvCxnSpPr>
            <a:stCxn id="3" idx="2"/>
            <a:endCxn id="5" idx="0"/>
          </p:cNvCxnSpPr>
          <p:nvPr/>
        </p:nvCxnSpPr>
        <p:spPr>
          <a:xfrm flipH="1">
            <a:off x="3141736" y="2526631"/>
            <a:ext cx="8072" cy="1050752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5"/>
          <p:cNvSpPr txBox="1">
            <a:spLocks/>
          </p:cNvSpPr>
          <p:nvPr/>
        </p:nvSpPr>
        <p:spPr>
          <a:xfrm>
            <a:off x="4462794" y="2251406"/>
            <a:ext cx="2642116" cy="7589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/>
              <a:t>Process Interrupt</a:t>
            </a:r>
          </a:p>
        </p:txBody>
      </p:sp>
      <p:cxnSp>
        <p:nvCxnSpPr>
          <p:cNvPr id="22" name="Elbow Connector 21"/>
          <p:cNvCxnSpPr>
            <a:stCxn id="3" idx="3"/>
            <a:endCxn id="18" idx="0"/>
          </p:cNvCxnSpPr>
          <p:nvPr/>
        </p:nvCxnSpPr>
        <p:spPr>
          <a:xfrm>
            <a:off x="4310394" y="1993231"/>
            <a:ext cx="1473458" cy="258175"/>
          </a:xfrm>
          <a:prstGeom prst="bentConnector2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cxnSpLocks/>
            <a:stCxn id="18" idx="2"/>
            <a:endCxn id="3" idx="0"/>
          </p:cNvCxnSpPr>
          <p:nvPr/>
        </p:nvCxnSpPr>
        <p:spPr>
          <a:xfrm rot="5400000" flipH="1">
            <a:off x="3691547" y="918092"/>
            <a:ext cx="1550566" cy="2634044"/>
          </a:xfrm>
          <a:prstGeom prst="bentConnector5">
            <a:avLst>
              <a:gd name="adj1" fmla="val -14743"/>
              <a:gd name="adj2" fmla="val -69237"/>
              <a:gd name="adj3" fmla="val 114743"/>
            </a:avLst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/>
          <p:cNvSpPr txBox="1">
            <a:spLocks/>
          </p:cNvSpPr>
          <p:nvPr/>
        </p:nvSpPr>
        <p:spPr>
          <a:xfrm>
            <a:off x="4958928" y="3757859"/>
            <a:ext cx="2796904" cy="1804738"/>
          </a:xfrm>
          <a:prstGeom prst="roundRect">
            <a:avLst>
              <a:gd name="adj" fmla="val 111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/>
              <a:t>CPU Handler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/>
              <a:t>Determine Exception Type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/>
              <a:t>Save Root Cause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/>
              <a:t>Restore IP If required</a:t>
            </a:r>
          </a:p>
        </p:txBody>
      </p:sp>
      <p:sp useBgFill="1">
        <p:nvSpPr>
          <p:cNvPr id="12" name="Lightning Bolt 11"/>
          <p:cNvSpPr/>
          <p:nvPr/>
        </p:nvSpPr>
        <p:spPr>
          <a:xfrm rot="16384914">
            <a:off x="4140202" y="4746191"/>
            <a:ext cx="340386" cy="1072823"/>
          </a:xfrm>
          <a:prstGeom prst="lightningBol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1" idx="2"/>
            <a:endCxn id="18" idx="3"/>
          </p:cNvCxnSpPr>
          <p:nvPr/>
        </p:nvCxnSpPr>
        <p:spPr>
          <a:xfrm rot="5400000" flipH="1" flipV="1">
            <a:off x="5265297" y="3722985"/>
            <a:ext cx="2931695" cy="747530"/>
          </a:xfrm>
          <a:prstGeom prst="bentConnector4">
            <a:avLst>
              <a:gd name="adj1" fmla="val -7798"/>
              <a:gd name="adj2" fmla="val 217657"/>
            </a:avLst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11" idx="1"/>
          </p:cNvCxnSpPr>
          <p:nvPr/>
        </p:nvCxnSpPr>
        <p:spPr>
          <a:xfrm>
            <a:off x="4462794" y="4660228"/>
            <a:ext cx="496134" cy="0"/>
          </a:xfrm>
          <a:prstGeom prst="straightConnector1">
            <a:avLst/>
          </a:prstGeom>
          <a:ln w="3175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69933" y="2461624"/>
            <a:ext cx="886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FALSE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867188" y="1564104"/>
            <a:ext cx="886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45771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38" y="52531"/>
            <a:ext cx="8686800" cy="1094479"/>
          </a:xfrm>
        </p:spPr>
        <p:txBody>
          <a:bodyPr/>
          <a:lstStyle/>
          <a:p>
            <a:r>
              <a:rPr lang="en-US" dirty="0"/>
              <a:t>Software Interrupts</a:t>
            </a:r>
            <a:br>
              <a:rPr lang="en-US" dirty="0"/>
            </a:br>
            <a:r>
              <a:rPr lang="en-US" dirty="0"/>
              <a:t>INT 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1820678" y="3577383"/>
            <a:ext cx="2642116" cy="2165690"/>
          </a:xfrm>
          <a:prstGeom prst="roundRect">
            <a:avLst>
              <a:gd name="adj" fmla="val 703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/>
              <a:t>Fetch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/>
              <a:t>Decode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err="1"/>
              <a:t>Inc</a:t>
            </a:r>
            <a:r>
              <a:rPr lang="en-US" dirty="0"/>
              <a:t> IP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/>
              <a:t>Execute</a:t>
            </a:r>
          </a:p>
        </p:txBody>
      </p:sp>
      <p:cxnSp>
        <p:nvCxnSpPr>
          <p:cNvPr id="20" name="Elbow Connector 19"/>
          <p:cNvCxnSpPr>
            <a:stCxn id="29" idx="3"/>
            <a:endCxn id="18" idx="1"/>
          </p:cNvCxnSpPr>
          <p:nvPr/>
        </p:nvCxnSpPr>
        <p:spPr>
          <a:xfrm flipV="1">
            <a:off x="4462794" y="2714452"/>
            <a:ext cx="593558" cy="2643607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iamond 2"/>
          <p:cNvSpPr/>
          <p:nvPr/>
        </p:nvSpPr>
        <p:spPr>
          <a:xfrm>
            <a:off x="1989221" y="1459831"/>
            <a:ext cx="2321173" cy="1066800"/>
          </a:xfrm>
          <a:prstGeom prst="diamond">
            <a:avLst/>
          </a:prstGeom>
          <a:gradFill>
            <a:gsLst>
              <a:gs pos="0">
                <a:srgbClr val="9CC5FA"/>
              </a:gs>
              <a:gs pos="35000">
                <a:srgbClr val="BBD6FA"/>
              </a:gs>
              <a:gs pos="100000">
                <a:srgbClr val="E4EFFE"/>
              </a:gs>
            </a:gsLst>
            <a:lin ang="5400000" scaled="0"/>
          </a:gradFill>
          <a:ln w="9525">
            <a:solidFill>
              <a:srgbClr val="0071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INT &amp; IF</a:t>
            </a:r>
          </a:p>
        </p:txBody>
      </p:sp>
      <p:cxnSp>
        <p:nvCxnSpPr>
          <p:cNvPr id="16" name="Straight Arrow Connector 15"/>
          <p:cNvCxnSpPr>
            <a:stCxn id="3" idx="2"/>
            <a:endCxn id="5" idx="0"/>
          </p:cNvCxnSpPr>
          <p:nvPr/>
        </p:nvCxnSpPr>
        <p:spPr>
          <a:xfrm flipH="1">
            <a:off x="3141736" y="2526631"/>
            <a:ext cx="8072" cy="105075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5"/>
          <p:cNvSpPr txBox="1">
            <a:spLocks/>
          </p:cNvSpPr>
          <p:nvPr/>
        </p:nvSpPr>
        <p:spPr>
          <a:xfrm>
            <a:off x="5056352" y="2334956"/>
            <a:ext cx="2642116" cy="7589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/>
              <a:t>Process Interrupt</a:t>
            </a:r>
          </a:p>
        </p:txBody>
      </p:sp>
      <p:cxnSp>
        <p:nvCxnSpPr>
          <p:cNvPr id="33" name="Elbow Connector 32"/>
          <p:cNvCxnSpPr>
            <a:stCxn id="18" idx="3"/>
            <a:endCxn id="3" idx="0"/>
          </p:cNvCxnSpPr>
          <p:nvPr/>
        </p:nvCxnSpPr>
        <p:spPr>
          <a:xfrm flipH="1" flipV="1">
            <a:off x="3149808" y="1459831"/>
            <a:ext cx="4548660" cy="1254621"/>
          </a:xfrm>
          <a:prstGeom prst="bentConnector4">
            <a:avLst>
              <a:gd name="adj1" fmla="val -5026"/>
              <a:gd name="adj2" fmla="val 118221"/>
            </a:avLst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69933" y="2461624"/>
            <a:ext cx="886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FALSE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3242" y="5188782"/>
            <a:ext cx="3989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92473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5"/>
          <p:cNvSpPr txBox="1">
            <a:spLocks/>
          </p:cNvSpPr>
          <p:nvPr/>
        </p:nvSpPr>
        <p:spPr>
          <a:xfrm>
            <a:off x="5579408" y="1321400"/>
            <a:ext cx="1289097" cy="2839830"/>
          </a:xfrm>
          <a:prstGeom prst="roundRect">
            <a:avLst>
              <a:gd name="adj" fmla="val 0"/>
            </a:avLst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dirty="0"/>
              <a:t>Stack</a:t>
            </a:r>
          </a:p>
        </p:txBody>
      </p:sp>
      <p:sp>
        <p:nvSpPr>
          <p:cNvPr id="44" name="Content Placeholder 5"/>
          <p:cNvSpPr txBox="1">
            <a:spLocks/>
          </p:cNvSpPr>
          <p:nvPr/>
        </p:nvSpPr>
        <p:spPr>
          <a:xfrm>
            <a:off x="5583745" y="2834361"/>
            <a:ext cx="1284761" cy="1326867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Processing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83944" y="1931994"/>
            <a:ext cx="953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0x00000000</a:t>
            </a:r>
          </a:p>
        </p:txBody>
      </p:sp>
      <p:sp>
        <p:nvSpPr>
          <p:cNvPr id="12" name="Content Placeholder 5"/>
          <p:cNvSpPr txBox="1">
            <a:spLocks/>
          </p:cNvSpPr>
          <p:nvPr/>
        </p:nvSpPr>
        <p:spPr>
          <a:xfrm>
            <a:off x="3375192" y="1314792"/>
            <a:ext cx="1448127" cy="4723984"/>
          </a:xfrm>
          <a:prstGeom prst="roundRect">
            <a:avLst>
              <a:gd name="adj" fmla="val 0"/>
            </a:avLst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Interrupt Vectors</a:t>
            </a:r>
          </a:p>
        </p:txBody>
      </p:sp>
      <p:sp>
        <p:nvSpPr>
          <p:cNvPr id="27" name="Content Placeholder 5"/>
          <p:cNvSpPr txBox="1">
            <a:spLocks/>
          </p:cNvSpPr>
          <p:nvPr/>
        </p:nvSpPr>
        <p:spPr>
          <a:xfrm>
            <a:off x="3375191" y="2952364"/>
            <a:ext cx="1448128" cy="411007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Handler 1</a:t>
            </a:r>
          </a:p>
        </p:txBody>
      </p:sp>
      <p:sp>
        <p:nvSpPr>
          <p:cNvPr id="46" name="Content Placeholder 5"/>
          <p:cNvSpPr txBox="1">
            <a:spLocks/>
          </p:cNvSpPr>
          <p:nvPr/>
        </p:nvSpPr>
        <p:spPr>
          <a:xfrm>
            <a:off x="3375192" y="1994556"/>
            <a:ext cx="1448127" cy="200535"/>
          </a:xfrm>
          <a:prstGeom prst="roundRect">
            <a:avLst>
              <a:gd name="adj" fmla="val 0"/>
            </a:avLst>
          </a:prstGeom>
          <a:noFill/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/>
              <a:t>Address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2116" y="1241557"/>
            <a:ext cx="1771471" cy="25545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INT N</a:t>
            </a:r>
          </a:p>
          <a:p>
            <a:r>
              <a:rPr lang="en-US" sz="2000" dirty="0"/>
              <a:t>PUSH IP</a:t>
            </a:r>
          </a:p>
          <a:p>
            <a:r>
              <a:rPr lang="en-US" sz="2000" dirty="0"/>
              <a:t>PUSH F</a:t>
            </a:r>
          </a:p>
          <a:p>
            <a:r>
              <a:rPr lang="en-US" sz="2000" dirty="0"/>
              <a:t>PUSH SF</a:t>
            </a:r>
          </a:p>
          <a:p>
            <a:r>
              <a:rPr lang="en-US" sz="2000" dirty="0"/>
              <a:t>IP = IVT [N]</a:t>
            </a:r>
          </a:p>
          <a:p>
            <a:r>
              <a:rPr lang="en-US" sz="2000" dirty="0"/>
              <a:t>IF = 0</a:t>
            </a:r>
          </a:p>
          <a:p>
            <a:r>
              <a:rPr lang="en-US" sz="2000" dirty="0"/>
              <a:t>SF = SP</a:t>
            </a:r>
          </a:p>
          <a:p>
            <a:r>
              <a:rPr lang="en-US" sz="2000" dirty="0"/>
              <a:t>Reset INT Pin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4284" y="3993054"/>
            <a:ext cx="1769303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IRET</a:t>
            </a:r>
          </a:p>
          <a:p>
            <a:r>
              <a:rPr lang="en-US" sz="2000" dirty="0"/>
              <a:t>POP SF</a:t>
            </a:r>
          </a:p>
          <a:p>
            <a:r>
              <a:rPr lang="en-US" sz="2000" dirty="0"/>
              <a:t>POP F</a:t>
            </a:r>
          </a:p>
          <a:p>
            <a:r>
              <a:rPr lang="en-US" sz="2000" dirty="0"/>
              <a:t>POP IP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77637" y="5853945"/>
            <a:ext cx="953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0xFFFFFFFF</a:t>
            </a:r>
          </a:p>
        </p:txBody>
      </p:sp>
      <p:sp>
        <p:nvSpPr>
          <p:cNvPr id="30" name="Content Placeholder 5"/>
          <p:cNvSpPr txBox="1">
            <a:spLocks/>
          </p:cNvSpPr>
          <p:nvPr/>
        </p:nvSpPr>
        <p:spPr>
          <a:xfrm>
            <a:off x="7448530" y="1321400"/>
            <a:ext cx="1289099" cy="288522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SP </a:t>
            </a:r>
            <a:r>
              <a:rPr lang="en-US" sz="1600" dirty="0"/>
              <a:t>(Top)</a:t>
            </a:r>
          </a:p>
        </p:txBody>
      </p:sp>
      <p:sp>
        <p:nvSpPr>
          <p:cNvPr id="34" name="Content Placeholder 5"/>
          <p:cNvSpPr txBox="1">
            <a:spLocks/>
          </p:cNvSpPr>
          <p:nvPr/>
        </p:nvSpPr>
        <p:spPr>
          <a:xfrm>
            <a:off x="5581207" y="2739111"/>
            <a:ext cx="1284761" cy="1905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35" name="Right Brace 34"/>
          <p:cNvSpPr/>
          <p:nvPr/>
        </p:nvSpPr>
        <p:spPr>
          <a:xfrm rot="10800000">
            <a:off x="5431516" y="2738811"/>
            <a:ext cx="144258" cy="76449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5"/>
          <p:cNvSpPr txBox="1">
            <a:spLocks/>
          </p:cNvSpPr>
          <p:nvPr/>
        </p:nvSpPr>
        <p:spPr>
          <a:xfrm>
            <a:off x="5589229" y="2929611"/>
            <a:ext cx="1276740" cy="19269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39" name="Content Placeholder 5"/>
          <p:cNvSpPr txBox="1">
            <a:spLocks/>
          </p:cNvSpPr>
          <p:nvPr/>
        </p:nvSpPr>
        <p:spPr>
          <a:xfrm>
            <a:off x="5583745" y="3122301"/>
            <a:ext cx="1282224" cy="1905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40" name="Content Placeholder 5"/>
          <p:cNvSpPr txBox="1">
            <a:spLocks/>
          </p:cNvSpPr>
          <p:nvPr/>
        </p:nvSpPr>
        <p:spPr>
          <a:xfrm>
            <a:off x="5589229" y="3312801"/>
            <a:ext cx="1276739" cy="1905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100" dirty="0"/>
          </a:p>
        </p:txBody>
      </p:sp>
      <p:cxnSp>
        <p:nvCxnSpPr>
          <p:cNvPr id="41" name="Elbow Connector 40"/>
          <p:cNvCxnSpPr>
            <a:stCxn id="30" idx="1"/>
            <a:endCxn id="31" idx="3"/>
          </p:cNvCxnSpPr>
          <p:nvPr/>
        </p:nvCxnSpPr>
        <p:spPr>
          <a:xfrm rot="10800000" flipV="1">
            <a:off x="6868506" y="1465661"/>
            <a:ext cx="580025" cy="12756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0" idx="1"/>
            <a:endCxn id="43" idx="3"/>
          </p:cNvCxnSpPr>
          <p:nvPr/>
        </p:nvCxnSpPr>
        <p:spPr>
          <a:xfrm rot="10800000" flipV="1">
            <a:off x="6860536" y="1465660"/>
            <a:ext cx="587995" cy="67766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5"/>
          <p:cNvSpPr txBox="1">
            <a:spLocks/>
          </p:cNvSpPr>
          <p:nvPr/>
        </p:nvSpPr>
        <p:spPr>
          <a:xfrm>
            <a:off x="5575774" y="1969281"/>
            <a:ext cx="1284761" cy="348090"/>
          </a:xfrm>
          <a:prstGeom prst="roundRect">
            <a:avLst>
              <a:gd name="adj" fmla="val 0"/>
            </a:avLst>
          </a:prstGeom>
          <a:noFill/>
          <a:ln w="19050"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2000" dirty="0"/>
          </a:p>
        </p:txBody>
      </p:sp>
      <p:sp>
        <p:nvSpPr>
          <p:cNvPr id="45" name="Content Placeholder 5"/>
          <p:cNvSpPr txBox="1">
            <a:spLocks/>
          </p:cNvSpPr>
          <p:nvPr/>
        </p:nvSpPr>
        <p:spPr>
          <a:xfrm>
            <a:off x="5583745" y="2545477"/>
            <a:ext cx="1284761" cy="190500"/>
          </a:xfrm>
          <a:prstGeom prst="roundRect">
            <a:avLst>
              <a:gd name="adj" fmla="val 0"/>
            </a:avLst>
          </a:prstGeom>
          <a:noFill/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/>
              <a:t>Backup IP</a:t>
            </a:r>
          </a:p>
        </p:txBody>
      </p:sp>
      <p:sp>
        <p:nvSpPr>
          <p:cNvPr id="47" name="Content Placeholder 5"/>
          <p:cNvSpPr txBox="1">
            <a:spLocks/>
          </p:cNvSpPr>
          <p:nvPr/>
        </p:nvSpPr>
        <p:spPr>
          <a:xfrm>
            <a:off x="7448582" y="1726989"/>
            <a:ext cx="1289099" cy="288522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SF </a:t>
            </a:r>
            <a:r>
              <a:rPr lang="en-US" sz="1600" dirty="0"/>
              <a:t>(Base)</a:t>
            </a:r>
          </a:p>
        </p:txBody>
      </p:sp>
      <p:cxnSp>
        <p:nvCxnSpPr>
          <p:cNvPr id="48" name="Elbow Connector 47"/>
          <p:cNvCxnSpPr>
            <a:stCxn id="47" idx="1"/>
            <a:endCxn id="44" idx="3"/>
          </p:cNvCxnSpPr>
          <p:nvPr/>
        </p:nvCxnSpPr>
        <p:spPr>
          <a:xfrm rot="10800000" flipV="1">
            <a:off x="6868506" y="1871249"/>
            <a:ext cx="580076" cy="162654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47" idx="1"/>
            <a:endCxn id="43" idx="3"/>
          </p:cNvCxnSpPr>
          <p:nvPr/>
        </p:nvCxnSpPr>
        <p:spPr>
          <a:xfrm rot="10800000" flipV="1">
            <a:off x="6860536" y="1871250"/>
            <a:ext cx="588047" cy="27207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5"/>
          <p:cNvSpPr txBox="1">
            <a:spLocks/>
          </p:cNvSpPr>
          <p:nvPr/>
        </p:nvSpPr>
        <p:spPr>
          <a:xfrm>
            <a:off x="5583795" y="2358301"/>
            <a:ext cx="1284761" cy="190500"/>
          </a:xfrm>
          <a:prstGeom prst="roundRect">
            <a:avLst>
              <a:gd name="adj" fmla="val 0"/>
            </a:avLst>
          </a:prstGeom>
          <a:noFill/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/>
              <a:t>Backup Flags</a:t>
            </a:r>
          </a:p>
        </p:txBody>
      </p:sp>
      <p:sp>
        <p:nvSpPr>
          <p:cNvPr id="51" name="Content Placeholder 5"/>
          <p:cNvSpPr txBox="1">
            <a:spLocks/>
          </p:cNvSpPr>
          <p:nvPr/>
        </p:nvSpPr>
        <p:spPr>
          <a:xfrm>
            <a:off x="5583795" y="2161868"/>
            <a:ext cx="1284761" cy="190500"/>
          </a:xfrm>
          <a:prstGeom prst="roundRect">
            <a:avLst>
              <a:gd name="adj" fmla="val 0"/>
            </a:avLst>
          </a:prstGeom>
          <a:noFill/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/>
              <a:t>Backup SF</a:t>
            </a:r>
          </a:p>
        </p:txBody>
      </p:sp>
      <p:sp>
        <p:nvSpPr>
          <p:cNvPr id="52" name="Content Placeholder 5"/>
          <p:cNvSpPr txBox="1">
            <a:spLocks/>
          </p:cNvSpPr>
          <p:nvPr/>
        </p:nvSpPr>
        <p:spPr>
          <a:xfrm>
            <a:off x="3375192" y="2199088"/>
            <a:ext cx="1448127" cy="200535"/>
          </a:xfrm>
          <a:prstGeom prst="roundRect">
            <a:avLst>
              <a:gd name="adj" fmla="val 0"/>
            </a:avLst>
          </a:prstGeom>
          <a:noFill/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/>
              <a:t>Address 2</a:t>
            </a:r>
          </a:p>
        </p:txBody>
      </p:sp>
      <p:sp>
        <p:nvSpPr>
          <p:cNvPr id="53" name="Content Placeholder 5"/>
          <p:cNvSpPr txBox="1">
            <a:spLocks/>
          </p:cNvSpPr>
          <p:nvPr/>
        </p:nvSpPr>
        <p:spPr>
          <a:xfrm>
            <a:off x="3375191" y="2399623"/>
            <a:ext cx="1448127" cy="200535"/>
          </a:xfrm>
          <a:prstGeom prst="roundRect">
            <a:avLst>
              <a:gd name="adj" fmla="val 0"/>
            </a:avLst>
          </a:prstGeom>
          <a:noFill/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/>
              <a:t>Address …</a:t>
            </a:r>
          </a:p>
        </p:txBody>
      </p:sp>
      <p:sp>
        <p:nvSpPr>
          <p:cNvPr id="54" name="Content Placeholder 5"/>
          <p:cNvSpPr txBox="1">
            <a:spLocks/>
          </p:cNvSpPr>
          <p:nvPr/>
        </p:nvSpPr>
        <p:spPr>
          <a:xfrm>
            <a:off x="3375192" y="2594314"/>
            <a:ext cx="1448127" cy="200535"/>
          </a:xfrm>
          <a:prstGeom prst="roundRect">
            <a:avLst>
              <a:gd name="adj" fmla="val 0"/>
            </a:avLst>
          </a:prstGeom>
          <a:noFill/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/>
              <a:t>Address N</a:t>
            </a:r>
          </a:p>
        </p:txBody>
      </p:sp>
      <p:sp>
        <p:nvSpPr>
          <p:cNvPr id="55" name="Content Placeholder 5"/>
          <p:cNvSpPr txBox="1">
            <a:spLocks/>
          </p:cNvSpPr>
          <p:nvPr/>
        </p:nvSpPr>
        <p:spPr>
          <a:xfrm>
            <a:off x="3375192" y="3365057"/>
            <a:ext cx="1448128" cy="411007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Handler 2</a:t>
            </a:r>
          </a:p>
        </p:txBody>
      </p:sp>
      <p:sp>
        <p:nvSpPr>
          <p:cNvPr id="56" name="Content Placeholder 5"/>
          <p:cNvSpPr txBox="1">
            <a:spLocks/>
          </p:cNvSpPr>
          <p:nvPr/>
        </p:nvSpPr>
        <p:spPr>
          <a:xfrm>
            <a:off x="3375190" y="3776064"/>
            <a:ext cx="1448128" cy="411007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Handler …</a:t>
            </a:r>
          </a:p>
        </p:txBody>
      </p:sp>
      <p:sp>
        <p:nvSpPr>
          <p:cNvPr id="57" name="Content Placeholder 5"/>
          <p:cNvSpPr txBox="1">
            <a:spLocks/>
          </p:cNvSpPr>
          <p:nvPr/>
        </p:nvSpPr>
        <p:spPr>
          <a:xfrm>
            <a:off x="3375190" y="4187071"/>
            <a:ext cx="1448128" cy="411007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Handler 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621214" y="2952364"/>
            <a:ext cx="844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Address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621215" y="3363371"/>
            <a:ext cx="844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Address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21214" y="4191559"/>
            <a:ext cx="844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Address N</a:t>
            </a:r>
          </a:p>
        </p:txBody>
      </p:sp>
      <p:cxnSp>
        <p:nvCxnSpPr>
          <p:cNvPr id="62" name="Elbow Connector 61"/>
          <p:cNvCxnSpPr>
            <a:stCxn id="46" idx="3"/>
            <a:endCxn id="27" idx="3"/>
          </p:cNvCxnSpPr>
          <p:nvPr/>
        </p:nvCxnSpPr>
        <p:spPr>
          <a:xfrm>
            <a:off x="4823319" y="2094824"/>
            <a:ext cx="12700" cy="106304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5"/>
          <p:cNvSpPr txBox="1">
            <a:spLocks/>
          </p:cNvSpPr>
          <p:nvPr/>
        </p:nvSpPr>
        <p:spPr>
          <a:xfrm>
            <a:off x="3375190" y="4963179"/>
            <a:ext cx="1448128" cy="706628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1008783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38" y="52531"/>
            <a:ext cx="8686800" cy="1094479"/>
          </a:xfrm>
        </p:spPr>
        <p:txBody>
          <a:bodyPr/>
          <a:lstStyle/>
          <a:p>
            <a:r>
              <a:rPr lang="en-US" dirty="0"/>
              <a:t>Debugging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7" name="Content Placeholder 5"/>
          <p:cNvSpPr txBox="1">
            <a:spLocks/>
          </p:cNvSpPr>
          <p:nvPr/>
        </p:nvSpPr>
        <p:spPr>
          <a:xfrm>
            <a:off x="612837" y="3033597"/>
            <a:ext cx="6040100" cy="1742385"/>
          </a:xfrm>
          <a:prstGeom prst="roundRect">
            <a:avLst>
              <a:gd name="adj" fmla="val 0"/>
            </a:avLst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Debugger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52432" y="3479236"/>
            <a:ext cx="3840670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When debugger starts, it replaces INT1 &amp; INT3 vectors to point to it’s own handlers then attaches to the target program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19293" y="1509599"/>
            <a:ext cx="953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0x00000000</a:t>
            </a:r>
          </a:p>
        </p:txBody>
      </p:sp>
      <p:sp>
        <p:nvSpPr>
          <p:cNvPr id="85" name="Content Placeholder 5"/>
          <p:cNvSpPr txBox="1">
            <a:spLocks/>
          </p:cNvSpPr>
          <p:nvPr/>
        </p:nvSpPr>
        <p:spPr>
          <a:xfrm>
            <a:off x="4696474" y="901942"/>
            <a:ext cx="1448127" cy="5101862"/>
          </a:xfrm>
          <a:prstGeom prst="roundRect">
            <a:avLst>
              <a:gd name="adj" fmla="val 0"/>
            </a:avLst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Interrupt Vectors</a:t>
            </a:r>
          </a:p>
        </p:txBody>
      </p:sp>
      <p:sp>
        <p:nvSpPr>
          <p:cNvPr id="87" name="Content Placeholder 5"/>
          <p:cNvSpPr txBox="1">
            <a:spLocks/>
          </p:cNvSpPr>
          <p:nvPr/>
        </p:nvSpPr>
        <p:spPr>
          <a:xfrm>
            <a:off x="4696474" y="1581706"/>
            <a:ext cx="1448127" cy="200535"/>
          </a:xfrm>
          <a:prstGeom prst="roundRect">
            <a:avLst>
              <a:gd name="adj" fmla="val 0"/>
            </a:avLst>
          </a:prstGeom>
          <a:noFill/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/>
              <a:t>Address 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833362" y="5827957"/>
            <a:ext cx="953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0xFFFFFFFF</a:t>
            </a:r>
          </a:p>
        </p:txBody>
      </p:sp>
      <p:sp>
        <p:nvSpPr>
          <p:cNvPr id="89" name="Content Placeholder 5"/>
          <p:cNvSpPr txBox="1">
            <a:spLocks/>
          </p:cNvSpPr>
          <p:nvPr/>
        </p:nvSpPr>
        <p:spPr>
          <a:xfrm>
            <a:off x="4696474" y="1786238"/>
            <a:ext cx="1448127" cy="200535"/>
          </a:xfrm>
          <a:prstGeom prst="roundRect">
            <a:avLst>
              <a:gd name="adj" fmla="val 0"/>
            </a:avLst>
          </a:prstGeom>
          <a:noFill/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/>
              <a:t>Address 2</a:t>
            </a:r>
          </a:p>
        </p:txBody>
      </p:sp>
      <p:sp>
        <p:nvSpPr>
          <p:cNvPr id="90" name="Content Placeholder 5"/>
          <p:cNvSpPr txBox="1">
            <a:spLocks/>
          </p:cNvSpPr>
          <p:nvPr/>
        </p:nvSpPr>
        <p:spPr>
          <a:xfrm>
            <a:off x="4695790" y="2194342"/>
            <a:ext cx="1448127" cy="200535"/>
          </a:xfrm>
          <a:prstGeom prst="roundRect">
            <a:avLst>
              <a:gd name="adj" fmla="val 0"/>
            </a:avLst>
          </a:prstGeom>
          <a:noFill/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400" dirty="0"/>
              <a:t>…</a:t>
            </a:r>
          </a:p>
        </p:txBody>
      </p:sp>
      <p:sp>
        <p:nvSpPr>
          <p:cNvPr id="91" name="Content Placeholder 5"/>
          <p:cNvSpPr txBox="1">
            <a:spLocks/>
          </p:cNvSpPr>
          <p:nvPr/>
        </p:nvSpPr>
        <p:spPr>
          <a:xfrm>
            <a:off x="4695790" y="2387302"/>
            <a:ext cx="1448127" cy="200535"/>
          </a:xfrm>
          <a:prstGeom prst="roundRect">
            <a:avLst>
              <a:gd name="adj" fmla="val 0"/>
            </a:avLst>
          </a:prstGeom>
          <a:noFill/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/>
              <a:t>Address N</a:t>
            </a:r>
          </a:p>
        </p:txBody>
      </p:sp>
      <p:sp>
        <p:nvSpPr>
          <p:cNvPr id="94" name="Content Placeholder 5"/>
          <p:cNvSpPr txBox="1">
            <a:spLocks/>
          </p:cNvSpPr>
          <p:nvPr/>
        </p:nvSpPr>
        <p:spPr>
          <a:xfrm>
            <a:off x="4695789" y="3873896"/>
            <a:ext cx="1448128" cy="411007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INT 1 Handler</a:t>
            </a:r>
          </a:p>
        </p:txBody>
      </p:sp>
      <p:cxnSp>
        <p:nvCxnSpPr>
          <p:cNvPr id="98" name="Elbow Connector 97"/>
          <p:cNvCxnSpPr>
            <a:stCxn id="87" idx="3"/>
            <a:endCxn id="94" idx="3"/>
          </p:cNvCxnSpPr>
          <p:nvPr/>
        </p:nvCxnSpPr>
        <p:spPr>
          <a:xfrm flipH="1">
            <a:off x="6143917" y="1681974"/>
            <a:ext cx="684" cy="2397426"/>
          </a:xfrm>
          <a:prstGeom prst="bentConnector3">
            <a:avLst>
              <a:gd name="adj1" fmla="val -33421053"/>
            </a:avLst>
          </a:prstGeom>
          <a:ln w="1270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ontent Placeholder 5"/>
          <p:cNvSpPr txBox="1">
            <a:spLocks/>
          </p:cNvSpPr>
          <p:nvPr/>
        </p:nvSpPr>
        <p:spPr>
          <a:xfrm>
            <a:off x="4695106" y="4284903"/>
            <a:ext cx="1448128" cy="411007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INT 3 Handler</a:t>
            </a:r>
          </a:p>
        </p:txBody>
      </p:sp>
      <p:sp>
        <p:nvSpPr>
          <p:cNvPr id="102" name="Content Placeholder 5"/>
          <p:cNvSpPr txBox="1">
            <a:spLocks/>
          </p:cNvSpPr>
          <p:nvPr/>
        </p:nvSpPr>
        <p:spPr>
          <a:xfrm>
            <a:off x="4700664" y="1986773"/>
            <a:ext cx="1448127" cy="200535"/>
          </a:xfrm>
          <a:prstGeom prst="roundRect">
            <a:avLst>
              <a:gd name="adj" fmla="val 0"/>
            </a:avLst>
          </a:prstGeom>
          <a:noFill/>
          <a:ln w="1905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dirty="0"/>
              <a:t>Address 3</a:t>
            </a:r>
          </a:p>
        </p:txBody>
      </p:sp>
      <p:cxnSp>
        <p:nvCxnSpPr>
          <p:cNvPr id="105" name="Elbow Connector 104"/>
          <p:cNvCxnSpPr>
            <a:stCxn id="102" idx="3"/>
            <a:endCxn id="100" idx="3"/>
          </p:cNvCxnSpPr>
          <p:nvPr/>
        </p:nvCxnSpPr>
        <p:spPr>
          <a:xfrm flipH="1">
            <a:off x="6143234" y="2087041"/>
            <a:ext cx="5557" cy="2403366"/>
          </a:xfrm>
          <a:prstGeom prst="bentConnector3">
            <a:avLst>
              <a:gd name="adj1" fmla="val -5632644"/>
            </a:avLst>
          </a:prstGeom>
          <a:ln w="1270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ontent Placeholder 5"/>
          <p:cNvSpPr txBox="1">
            <a:spLocks/>
          </p:cNvSpPr>
          <p:nvPr/>
        </p:nvSpPr>
        <p:spPr>
          <a:xfrm>
            <a:off x="4700663" y="4905320"/>
            <a:ext cx="1448128" cy="770994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Program</a:t>
            </a:r>
          </a:p>
        </p:txBody>
      </p:sp>
      <p:sp>
        <p:nvSpPr>
          <p:cNvPr id="121" name="Content Placeholder 5"/>
          <p:cNvSpPr txBox="1">
            <a:spLocks/>
          </p:cNvSpPr>
          <p:nvPr/>
        </p:nvSpPr>
        <p:spPr>
          <a:xfrm>
            <a:off x="4700664" y="3462889"/>
            <a:ext cx="1448128" cy="411007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/>
              <a:t>Debugger</a:t>
            </a:r>
          </a:p>
        </p:txBody>
      </p:sp>
      <p:sp>
        <p:nvSpPr>
          <p:cNvPr id="124" name="Circular Arrow 123"/>
          <p:cNvSpPr/>
          <p:nvPr/>
        </p:nvSpPr>
        <p:spPr>
          <a:xfrm rot="5400000" flipV="1">
            <a:off x="4207606" y="4370757"/>
            <a:ext cx="770993" cy="106913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071323"/>
              <a:gd name="adj5" fmla="val 12500"/>
            </a:avLst>
          </a:prstGeom>
          <a:noFill/>
          <a:ln w="19050">
            <a:solidFill>
              <a:srgbClr val="007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277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38" y="52531"/>
            <a:ext cx="8686800" cy="1094479"/>
          </a:xfrm>
        </p:spPr>
        <p:txBody>
          <a:bodyPr/>
          <a:lstStyle/>
          <a:p>
            <a:r>
              <a:rPr lang="en-US" dirty="0"/>
              <a:t>Debugging</a:t>
            </a:r>
            <a:br>
              <a:rPr lang="en-US" dirty="0"/>
            </a:br>
            <a:r>
              <a:rPr lang="en-US" sz="2400" dirty="0"/>
              <a:t>Break Instruction (Break=</a:t>
            </a:r>
            <a:r>
              <a:rPr lang="en-US" sz="2400" dirty="0" err="1"/>
              <a:t>Int</a:t>
            </a:r>
            <a:r>
              <a:rPr lang="en-US" sz="2400" dirty="0"/>
              <a:t> 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3242" y="5188782"/>
            <a:ext cx="3989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36172" y="1514021"/>
            <a:ext cx="1602753" cy="2702678"/>
            <a:chOff x="1019886" y="1302028"/>
            <a:chExt cx="1448132" cy="2702678"/>
          </a:xfrm>
        </p:grpSpPr>
        <p:sp>
          <p:nvSpPr>
            <p:cNvPr id="13" name="Content Placeholder 5"/>
            <p:cNvSpPr txBox="1">
              <a:spLocks/>
            </p:cNvSpPr>
            <p:nvPr/>
          </p:nvSpPr>
          <p:spPr>
            <a:xfrm>
              <a:off x="1019891" y="1302028"/>
              <a:ext cx="1448127" cy="2702678"/>
            </a:xfrm>
            <a:prstGeom prst="roundRect">
              <a:avLst>
                <a:gd name="adj" fmla="val 0"/>
              </a:avLst>
            </a:prstGeom>
            <a:no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1800" dirty="0"/>
                <a:t>Code Before</a:t>
              </a:r>
            </a:p>
          </p:txBody>
        </p:sp>
        <p:sp>
          <p:nvSpPr>
            <p:cNvPr id="17" name="Content Placeholder 5"/>
            <p:cNvSpPr txBox="1">
              <a:spLocks/>
            </p:cNvSpPr>
            <p:nvPr/>
          </p:nvSpPr>
          <p:spPr>
            <a:xfrm>
              <a:off x="1019891" y="1981792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1400" dirty="0"/>
                <a:t>Instruction 1</a:t>
              </a:r>
            </a:p>
          </p:txBody>
        </p:sp>
        <p:sp>
          <p:nvSpPr>
            <p:cNvPr id="21" name="Content Placeholder 5"/>
            <p:cNvSpPr txBox="1">
              <a:spLocks/>
            </p:cNvSpPr>
            <p:nvPr/>
          </p:nvSpPr>
          <p:spPr>
            <a:xfrm>
              <a:off x="1019891" y="2186324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Instruction 2</a:t>
              </a:r>
            </a:p>
          </p:txBody>
        </p:sp>
        <p:sp>
          <p:nvSpPr>
            <p:cNvPr id="22" name="Content Placeholder 5"/>
            <p:cNvSpPr txBox="1">
              <a:spLocks/>
            </p:cNvSpPr>
            <p:nvPr/>
          </p:nvSpPr>
          <p:spPr>
            <a:xfrm>
              <a:off x="1019889" y="2782085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1400" dirty="0"/>
                <a:t>…</a:t>
              </a:r>
            </a:p>
          </p:txBody>
        </p:sp>
        <p:sp>
          <p:nvSpPr>
            <p:cNvPr id="23" name="Content Placeholder 5"/>
            <p:cNvSpPr txBox="1">
              <a:spLocks/>
            </p:cNvSpPr>
            <p:nvPr/>
          </p:nvSpPr>
          <p:spPr>
            <a:xfrm>
              <a:off x="1019888" y="2985870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Instruction N</a:t>
              </a:r>
            </a:p>
          </p:txBody>
        </p:sp>
        <p:sp>
          <p:nvSpPr>
            <p:cNvPr id="35" name="Content Placeholder 5"/>
            <p:cNvSpPr txBox="1">
              <a:spLocks/>
            </p:cNvSpPr>
            <p:nvPr/>
          </p:nvSpPr>
          <p:spPr>
            <a:xfrm>
              <a:off x="1019887" y="2386859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accent4"/>
                  </a:solidFill>
                </a:rPr>
                <a:t>Instruction 3</a:t>
              </a:r>
            </a:p>
          </p:txBody>
        </p:sp>
        <p:sp>
          <p:nvSpPr>
            <p:cNvPr id="36" name="Content Placeholder 5"/>
            <p:cNvSpPr txBox="1">
              <a:spLocks/>
            </p:cNvSpPr>
            <p:nvPr/>
          </p:nvSpPr>
          <p:spPr>
            <a:xfrm>
              <a:off x="1019886" y="2587394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Instruction 4</a:t>
              </a:r>
            </a:p>
          </p:txBody>
        </p:sp>
      </p:grpSp>
      <p:sp>
        <p:nvSpPr>
          <p:cNvPr id="37" name="Content Placeholder 5"/>
          <p:cNvSpPr txBox="1">
            <a:spLocks/>
          </p:cNvSpPr>
          <p:nvPr/>
        </p:nvSpPr>
        <p:spPr>
          <a:xfrm>
            <a:off x="1036173" y="4558648"/>
            <a:ext cx="6194644" cy="1598822"/>
          </a:xfrm>
          <a:prstGeom prst="roundRect">
            <a:avLst>
              <a:gd name="adj" fmla="val 0"/>
            </a:avLst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Debugger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3959023" y="5257791"/>
            <a:ext cx="2451971" cy="200535"/>
            <a:chOff x="1220658" y="5208937"/>
            <a:chExt cx="2451971" cy="200535"/>
          </a:xfrm>
        </p:grpSpPr>
        <p:sp>
          <p:nvSpPr>
            <p:cNvPr id="38" name="Content Placeholder 5"/>
            <p:cNvSpPr txBox="1">
              <a:spLocks/>
            </p:cNvSpPr>
            <p:nvPr/>
          </p:nvSpPr>
          <p:spPr>
            <a:xfrm>
              <a:off x="2224502" y="5208937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Instruction 3</a:t>
              </a:r>
            </a:p>
          </p:txBody>
        </p:sp>
        <p:sp>
          <p:nvSpPr>
            <p:cNvPr id="39" name="Content Placeholder 5"/>
            <p:cNvSpPr txBox="1">
              <a:spLocks/>
            </p:cNvSpPr>
            <p:nvPr/>
          </p:nvSpPr>
          <p:spPr>
            <a:xfrm>
              <a:off x="1220658" y="5208937"/>
              <a:ext cx="1003845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Address</a:t>
              </a:r>
            </a:p>
          </p:txBody>
        </p:sp>
      </p:grpSp>
      <p:cxnSp>
        <p:nvCxnSpPr>
          <p:cNvPr id="40" name="Elbow Connector 39"/>
          <p:cNvCxnSpPr>
            <a:stCxn id="35" idx="3"/>
            <a:endCxn id="39" idx="0"/>
          </p:cNvCxnSpPr>
          <p:nvPr/>
        </p:nvCxnSpPr>
        <p:spPr>
          <a:xfrm>
            <a:off x="2638920" y="2699120"/>
            <a:ext cx="1822026" cy="2558671"/>
          </a:xfrm>
          <a:prstGeom prst="bentConnector2">
            <a:avLst/>
          </a:prstGeom>
          <a:ln w="1270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4873407" y="1514021"/>
            <a:ext cx="1904597" cy="2702678"/>
            <a:chOff x="719807" y="1302028"/>
            <a:chExt cx="1748211" cy="2702678"/>
          </a:xfrm>
        </p:grpSpPr>
        <p:sp>
          <p:nvSpPr>
            <p:cNvPr id="42" name="Content Placeholder 5"/>
            <p:cNvSpPr txBox="1">
              <a:spLocks/>
            </p:cNvSpPr>
            <p:nvPr/>
          </p:nvSpPr>
          <p:spPr>
            <a:xfrm>
              <a:off x="1019891" y="1302028"/>
              <a:ext cx="1448127" cy="2702678"/>
            </a:xfrm>
            <a:prstGeom prst="roundRect">
              <a:avLst>
                <a:gd name="adj" fmla="val 0"/>
              </a:avLst>
            </a:prstGeom>
            <a:no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1800" dirty="0"/>
                <a:t>Code After</a:t>
              </a:r>
            </a:p>
          </p:txBody>
        </p:sp>
        <p:sp>
          <p:nvSpPr>
            <p:cNvPr id="43" name="Content Placeholder 5"/>
            <p:cNvSpPr txBox="1">
              <a:spLocks/>
            </p:cNvSpPr>
            <p:nvPr/>
          </p:nvSpPr>
          <p:spPr>
            <a:xfrm>
              <a:off x="1019891" y="1981792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1400" dirty="0"/>
                <a:t>Instruction 1</a:t>
              </a:r>
            </a:p>
          </p:txBody>
        </p:sp>
        <p:sp>
          <p:nvSpPr>
            <p:cNvPr id="44" name="Content Placeholder 5"/>
            <p:cNvSpPr txBox="1">
              <a:spLocks/>
            </p:cNvSpPr>
            <p:nvPr/>
          </p:nvSpPr>
          <p:spPr>
            <a:xfrm>
              <a:off x="1019891" y="2186324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Instruction 2</a:t>
              </a:r>
            </a:p>
          </p:txBody>
        </p:sp>
        <p:sp>
          <p:nvSpPr>
            <p:cNvPr id="45" name="Content Placeholder 5"/>
            <p:cNvSpPr txBox="1">
              <a:spLocks/>
            </p:cNvSpPr>
            <p:nvPr/>
          </p:nvSpPr>
          <p:spPr>
            <a:xfrm>
              <a:off x="1019889" y="2782085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1400" dirty="0"/>
                <a:t>…</a:t>
              </a:r>
            </a:p>
          </p:txBody>
        </p:sp>
        <p:sp>
          <p:nvSpPr>
            <p:cNvPr id="46" name="Content Placeholder 5"/>
            <p:cNvSpPr txBox="1">
              <a:spLocks/>
            </p:cNvSpPr>
            <p:nvPr/>
          </p:nvSpPr>
          <p:spPr>
            <a:xfrm>
              <a:off x="1019888" y="2985870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Instruction N</a:t>
              </a:r>
            </a:p>
          </p:txBody>
        </p:sp>
        <p:sp>
          <p:nvSpPr>
            <p:cNvPr id="47" name="Content Placeholder 5"/>
            <p:cNvSpPr txBox="1">
              <a:spLocks/>
            </p:cNvSpPr>
            <p:nvPr/>
          </p:nvSpPr>
          <p:spPr>
            <a:xfrm>
              <a:off x="1019887" y="2386859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accent4"/>
                  </a:solidFill>
                </a:rPr>
                <a:t>BREAK</a:t>
              </a:r>
            </a:p>
          </p:txBody>
        </p:sp>
        <p:sp>
          <p:nvSpPr>
            <p:cNvPr id="48" name="Content Placeholder 5"/>
            <p:cNvSpPr txBox="1">
              <a:spLocks/>
            </p:cNvSpPr>
            <p:nvPr/>
          </p:nvSpPr>
          <p:spPr>
            <a:xfrm>
              <a:off x="1019886" y="2587394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Instruction 4</a:t>
              </a:r>
            </a:p>
          </p:txBody>
        </p:sp>
        <p:sp>
          <p:nvSpPr>
            <p:cNvPr id="49" name="32-Point Star 48"/>
            <p:cNvSpPr/>
            <p:nvPr/>
          </p:nvSpPr>
          <p:spPr>
            <a:xfrm>
              <a:off x="719807" y="2385258"/>
              <a:ext cx="198163" cy="200535"/>
            </a:xfrm>
            <a:prstGeom prst="star32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1107844" y="4996661"/>
            <a:ext cx="2720338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At breakpoint saves the command and replaces with BREAK</a:t>
            </a:r>
          </a:p>
        </p:txBody>
      </p:sp>
    </p:spTree>
    <p:extLst>
      <p:ext uri="{BB962C8B-B14F-4D97-AF65-F5344CB8AC3E}">
        <p14:creationId xmlns:p14="http://schemas.microsoft.com/office/powerpoint/2010/main" val="2503633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38" y="52531"/>
            <a:ext cx="8686800" cy="1094479"/>
          </a:xfrm>
        </p:spPr>
        <p:txBody>
          <a:bodyPr/>
          <a:lstStyle/>
          <a:p>
            <a:r>
              <a:rPr lang="en-US" dirty="0"/>
              <a:t>Debugging</a:t>
            </a:r>
            <a:br>
              <a:rPr lang="en-US" dirty="0"/>
            </a:br>
            <a:r>
              <a:rPr lang="en-US" sz="2400" dirty="0"/>
              <a:t>Break Instruction (Break=</a:t>
            </a:r>
            <a:r>
              <a:rPr lang="en-US" sz="2400" dirty="0" err="1"/>
              <a:t>Int</a:t>
            </a:r>
            <a:r>
              <a:rPr lang="en-US" sz="2400" dirty="0"/>
              <a:t> 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3242" y="5188782"/>
            <a:ext cx="3989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</p:txBody>
      </p:sp>
      <p:sp>
        <p:nvSpPr>
          <p:cNvPr id="37" name="Content Placeholder 5"/>
          <p:cNvSpPr txBox="1">
            <a:spLocks/>
          </p:cNvSpPr>
          <p:nvPr/>
        </p:nvSpPr>
        <p:spPr>
          <a:xfrm>
            <a:off x="4348868" y="1328706"/>
            <a:ext cx="2980508" cy="3417773"/>
          </a:xfrm>
          <a:prstGeom prst="roundRect">
            <a:avLst>
              <a:gd name="adj" fmla="val 0"/>
            </a:avLst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Debugger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613136" y="4231100"/>
            <a:ext cx="2451971" cy="200535"/>
            <a:chOff x="1220658" y="5208937"/>
            <a:chExt cx="2451971" cy="200535"/>
          </a:xfrm>
        </p:grpSpPr>
        <p:sp>
          <p:nvSpPr>
            <p:cNvPr id="38" name="Content Placeholder 5"/>
            <p:cNvSpPr txBox="1">
              <a:spLocks/>
            </p:cNvSpPr>
            <p:nvPr/>
          </p:nvSpPr>
          <p:spPr>
            <a:xfrm>
              <a:off x="2224502" y="5208937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Instruction 3</a:t>
              </a:r>
            </a:p>
          </p:txBody>
        </p:sp>
        <p:sp>
          <p:nvSpPr>
            <p:cNvPr id="39" name="Content Placeholder 5"/>
            <p:cNvSpPr txBox="1">
              <a:spLocks/>
            </p:cNvSpPr>
            <p:nvPr/>
          </p:nvSpPr>
          <p:spPr>
            <a:xfrm>
              <a:off x="1220658" y="5208937"/>
              <a:ext cx="1003845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Address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678640" y="1328706"/>
            <a:ext cx="1748211" cy="2702678"/>
            <a:chOff x="719807" y="1302028"/>
            <a:chExt cx="1748211" cy="2702678"/>
          </a:xfrm>
        </p:grpSpPr>
        <p:sp>
          <p:nvSpPr>
            <p:cNvPr id="42" name="Content Placeholder 5"/>
            <p:cNvSpPr txBox="1">
              <a:spLocks/>
            </p:cNvSpPr>
            <p:nvPr/>
          </p:nvSpPr>
          <p:spPr>
            <a:xfrm>
              <a:off x="1019891" y="1302028"/>
              <a:ext cx="1448127" cy="2702678"/>
            </a:xfrm>
            <a:prstGeom prst="roundRect">
              <a:avLst>
                <a:gd name="adj" fmla="val 0"/>
              </a:avLst>
            </a:prstGeom>
            <a:no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1800" dirty="0"/>
                <a:t>Code</a:t>
              </a:r>
            </a:p>
          </p:txBody>
        </p:sp>
        <p:sp>
          <p:nvSpPr>
            <p:cNvPr id="43" name="Content Placeholder 5"/>
            <p:cNvSpPr txBox="1">
              <a:spLocks/>
            </p:cNvSpPr>
            <p:nvPr/>
          </p:nvSpPr>
          <p:spPr>
            <a:xfrm>
              <a:off x="1019891" y="1981792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1400" dirty="0"/>
                <a:t>Instruction 1</a:t>
              </a:r>
            </a:p>
          </p:txBody>
        </p:sp>
        <p:sp>
          <p:nvSpPr>
            <p:cNvPr id="44" name="Content Placeholder 5"/>
            <p:cNvSpPr txBox="1">
              <a:spLocks/>
            </p:cNvSpPr>
            <p:nvPr/>
          </p:nvSpPr>
          <p:spPr>
            <a:xfrm>
              <a:off x="1019891" y="2186324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Instruction 2</a:t>
              </a:r>
            </a:p>
          </p:txBody>
        </p:sp>
        <p:sp>
          <p:nvSpPr>
            <p:cNvPr id="45" name="Content Placeholder 5"/>
            <p:cNvSpPr txBox="1">
              <a:spLocks/>
            </p:cNvSpPr>
            <p:nvPr/>
          </p:nvSpPr>
          <p:spPr>
            <a:xfrm>
              <a:off x="1019889" y="2782085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1400" dirty="0"/>
                <a:t>…</a:t>
              </a:r>
            </a:p>
          </p:txBody>
        </p:sp>
        <p:sp>
          <p:nvSpPr>
            <p:cNvPr id="46" name="Content Placeholder 5"/>
            <p:cNvSpPr txBox="1">
              <a:spLocks/>
            </p:cNvSpPr>
            <p:nvPr/>
          </p:nvSpPr>
          <p:spPr>
            <a:xfrm>
              <a:off x="1019888" y="2985870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Instruction N</a:t>
              </a:r>
            </a:p>
          </p:txBody>
        </p:sp>
        <p:sp>
          <p:nvSpPr>
            <p:cNvPr id="47" name="Content Placeholder 5"/>
            <p:cNvSpPr txBox="1">
              <a:spLocks/>
            </p:cNvSpPr>
            <p:nvPr/>
          </p:nvSpPr>
          <p:spPr>
            <a:xfrm>
              <a:off x="1019887" y="2386859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accent4"/>
                  </a:solidFill>
                </a:rPr>
                <a:t>BREAK</a:t>
              </a:r>
            </a:p>
          </p:txBody>
        </p:sp>
        <p:sp>
          <p:nvSpPr>
            <p:cNvPr id="48" name="Content Placeholder 5"/>
            <p:cNvSpPr txBox="1">
              <a:spLocks/>
            </p:cNvSpPr>
            <p:nvPr/>
          </p:nvSpPr>
          <p:spPr>
            <a:xfrm>
              <a:off x="1019886" y="2587394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Instruction 4</a:t>
              </a:r>
            </a:p>
          </p:txBody>
        </p:sp>
        <p:sp>
          <p:nvSpPr>
            <p:cNvPr id="49" name="32-Point Star 48"/>
            <p:cNvSpPr/>
            <p:nvPr/>
          </p:nvSpPr>
          <p:spPr>
            <a:xfrm>
              <a:off x="719807" y="2385258"/>
              <a:ext cx="198163" cy="200535"/>
            </a:xfrm>
            <a:prstGeom prst="star32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ight Arrow 50"/>
          <p:cNvSpPr/>
          <p:nvPr/>
        </p:nvSpPr>
        <p:spPr>
          <a:xfrm>
            <a:off x="1186927" y="2411936"/>
            <a:ext cx="376989" cy="197767"/>
          </a:xfrm>
          <a:prstGeom prst="rightArrow">
            <a:avLst/>
          </a:prstGeom>
          <a:noFill/>
          <a:ln w="19050">
            <a:solidFill>
              <a:srgbClr val="007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4478953" y="1893367"/>
            <a:ext cx="2720338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When execution reaches to the BREAK instruction control passes to debugger</a:t>
            </a:r>
          </a:p>
          <a:p>
            <a:r>
              <a:rPr lang="en-US" b="1" dirty="0"/>
              <a:t>Then it processes the breakpoint and waits to the User</a:t>
            </a:r>
          </a:p>
        </p:txBody>
      </p:sp>
      <p:sp>
        <p:nvSpPr>
          <p:cNvPr id="71" name="Right Arrow 70"/>
          <p:cNvSpPr/>
          <p:nvPr/>
        </p:nvSpPr>
        <p:spPr>
          <a:xfrm>
            <a:off x="3703861" y="2411136"/>
            <a:ext cx="376989" cy="197767"/>
          </a:xfrm>
          <a:prstGeom prst="rightArrow">
            <a:avLst/>
          </a:prstGeom>
          <a:noFill/>
          <a:ln w="19050">
            <a:solidFill>
              <a:srgbClr val="007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3551011" y="2040689"/>
            <a:ext cx="682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INT 3</a:t>
            </a:r>
          </a:p>
        </p:txBody>
      </p:sp>
    </p:spTree>
    <p:extLst>
      <p:ext uri="{BB962C8B-B14F-4D97-AF65-F5344CB8AC3E}">
        <p14:creationId xmlns:p14="http://schemas.microsoft.com/office/powerpoint/2010/main" val="19464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5"/>
          <p:cNvSpPr txBox="1">
            <a:spLocks/>
          </p:cNvSpPr>
          <p:nvPr/>
        </p:nvSpPr>
        <p:spPr>
          <a:xfrm>
            <a:off x="545431" y="3834063"/>
            <a:ext cx="8229600" cy="263090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tabLst>
                <a:tab pos="803275" algn="l"/>
              </a:tabLst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>
                <a:solidFill>
                  <a:schemeClr val="accent6"/>
                </a:solidFill>
              </a:rPr>
              <a:t>Interpretation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19" name="Content Placeholder 5"/>
          <p:cNvSpPr txBox="1">
            <a:spLocks noGrp="1"/>
          </p:cNvSpPr>
          <p:nvPr>
            <p:ph idx="1"/>
          </p:nvPr>
        </p:nvSpPr>
        <p:spPr>
          <a:xfrm>
            <a:off x="545431" y="1104683"/>
            <a:ext cx="8229600" cy="2630905"/>
          </a:xfrm>
          <a:prstGeom prst="roundRect">
            <a:avLst>
              <a:gd name="adj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>
                <a:solidFill>
                  <a:schemeClr val="accent6"/>
                </a:solidFill>
              </a:rPr>
              <a:t>Compilation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Կոմպիլյացիա և Ինտերպրետացիա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25640" y="1387204"/>
            <a:ext cx="1981202" cy="2119729"/>
            <a:chOff x="625640" y="1618947"/>
            <a:chExt cx="1981202" cy="2119729"/>
          </a:xfrm>
        </p:grpSpPr>
        <p:sp>
          <p:nvSpPr>
            <p:cNvPr id="5" name="TextBox 4"/>
            <p:cNvSpPr txBox="1"/>
            <p:nvPr/>
          </p:nvSpPr>
          <p:spPr>
            <a:xfrm>
              <a:off x="625640" y="1618947"/>
              <a:ext cx="19812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Source Code:</a:t>
              </a:r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642" y="1957501"/>
              <a:ext cx="1981200" cy="1781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Oval 8"/>
          <p:cNvSpPr/>
          <p:nvPr/>
        </p:nvSpPr>
        <p:spPr>
          <a:xfrm>
            <a:off x="3521242" y="1886736"/>
            <a:ext cx="2277979" cy="1459218"/>
          </a:xfrm>
          <a:prstGeom prst="ellipse">
            <a:avLst/>
          </a:prstGeom>
          <a:gradFill flip="none" rotWithShape="1">
            <a:gsLst>
              <a:gs pos="0">
                <a:srgbClr val="9CC5FA"/>
              </a:gs>
              <a:gs pos="35000">
                <a:srgbClr val="85C2FF"/>
              </a:gs>
              <a:gs pos="100000">
                <a:srgbClr val="E4EFFE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Translation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Compilation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Linking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695073" y="2420136"/>
            <a:ext cx="737938" cy="392417"/>
          </a:xfrm>
          <a:prstGeom prst="rightArrow">
            <a:avLst/>
          </a:prstGeom>
          <a:gradFill>
            <a:gsLst>
              <a:gs pos="0">
                <a:srgbClr val="9CC5FA"/>
              </a:gs>
              <a:gs pos="35000">
                <a:srgbClr val="85C2FF"/>
              </a:gs>
              <a:gs pos="100000">
                <a:srgbClr val="E4EFFE"/>
              </a:gs>
            </a:gsLst>
            <a:lin ang="16200000" scaled="1"/>
          </a:gradFill>
          <a:ln>
            <a:solidFill>
              <a:schemeClr val="accent6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/>
          <p:cNvSpPr/>
          <p:nvPr/>
        </p:nvSpPr>
        <p:spPr>
          <a:xfrm>
            <a:off x="6713623" y="1966486"/>
            <a:ext cx="1820778" cy="1299718"/>
          </a:xfrm>
          <a:prstGeom prst="flowChartAlternateProcess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Executable Program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251281" y="4157829"/>
            <a:ext cx="1981202" cy="2119729"/>
            <a:chOff x="625639" y="4100848"/>
            <a:chExt cx="1981202" cy="2119729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641" y="4439402"/>
              <a:ext cx="1981200" cy="1781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625639" y="4100848"/>
              <a:ext cx="19812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Source Code:</a:t>
              </a:r>
            </a:p>
          </p:txBody>
        </p:sp>
      </p:grpSp>
      <p:sp>
        <p:nvSpPr>
          <p:cNvPr id="30" name="Circular Arrow 29"/>
          <p:cNvSpPr/>
          <p:nvPr/>
        </p:nvSpPr>
        <p:spPr>
          <a:xfrm>
            <a:off x="2967790" y="4238875"/>
            <a:ext cx="1917031" cy="1148095"/>
          </a:xfrm>
          <a:prstGeom prst="circularArrow">
            <a:avLst>
              <a:gd name="adj1" fmla="val 5092"/>
              <a:gd name="adj2" fmla="val 709427"/>
              <a:gd name="adj3" fmla="val 20263401"/>
              <a:gd name="adj4" fmla="val 12493506"/>
              <a:gd name="adj5" fmla="val 11923"/>
            </a:avLst>
          </a:prstGeom>
          <a:gradFill>
            <a:gsLst>
              <a:gs pos="0">
                <a:srgbClr val="9CC5FA"/>
              </a:gs>
              <a:gs pos="35000">
                <a:srgbClr val="85C2FF"/>
              </a:gs>
              <a:gs pos="100000">
                <a:srgbClr val="E4EFFE"/>
              </a:gs>
            </a:gsLst>
            <a:lin ang="16200000" scaled="1"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3665620" y="4748494"/>
            <a:ext cx="1989221" cy="802044"/>
          </a:xfrm>
          <a:prstGeom prst="ellipse">
            <a:avLst/>
          </a:prstGeom>
          <a:gradFill flip="none" rotWithShape="1">
            <a:gsLst>
              <a:gs pos="0">
                <a:srgbClr val="9CC5FA"/>
              </a:gs>
              <a:gs pos="35000">
                <a:srgbClr val="85C2FF"/>
              </a:gs>
              <a:gs pos="100000">
                <a:srgbClr val="E4EFFE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Execution</a:t>
            </a:r>
          </a:p>
        </p:txBody>
      </p:sp>
      <p:sp>
        <p:nvSpPr>
          <p:cNvPr id="35" name="Circular Arrow 34"/>
          <p:cNvSpPr/>
          <p:nvPr/>
        </p:nvSpPr>
        <p:spPr>
          <a:xfrm rot="10800000">
            <a:off x="3120190" y="4812922"/>
            <a:ext cx="1917031" cy="1148095"/>
          </a:xfrm>
          <a:prstGeom prst="circularArrow">
            <a:avLst>
              <a:gd name="adj1" fmla="val 5092"/>
              <a:gd name="adj2" fmla="val 709427"/>
              <a:gd name="adj3" fmla="val 20263401"/>
              <a:gd name="adj4" fmla="val 12493506"/>
              <a:gd name="adj5" fmla="val 11923"/>
            </a:avLst>
          </a:prstGeom>
          <a:gradFill>
            <a:gsLst>
              <a:gs pos="0">
                <a:srgbClr val="9CC5FA"/>
              </a:gs>
              <a:gs pos="35000">
                <a:srgbClr val="85C2FF"/>
              </a:gs>
              <a:gs pos="100000">
                <a:srgbClr val="E4EFFE"/>
              </a:gs>
            </a:gsLst>
            <a:lin ang="16200000" scaled="1"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20650" y="4314823"/>
            <a:ext cx="2454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Statement Interpretation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740439" y="5611015"/>
            <a:ext cx="2454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Next Statement</a:t>
            </a:r>
          </a:p>
        </p:txBody>
      </p:sp>
      <p:sp>
        <p:nvSpPr>
          <p:cNvPr id="3" name="Striped Right Arrow 2"/>
          <p:cNvSpPr/>
          <p:nvPr/>
        </p:nvSpPr>
        <p:spPr>
          <a:xfrm>
            <a:off x="5887451" y="2420136"/>
            <a:ext cx="737938" cy="392417"/>
          </a:xfrm>
          <a:prstGeom prst="stripedRightArrow">
            <a:avLst/>
          </a:prstGeom>
          <a:gradFill>
            <a:gsLst>
              <a:gs pos="0">
                <a:srgbClr val="9CC5FA"/>
              </a:gs>
              <a:gs pos="35000">
                <a:srgbClr val="85C2FF"/>
              </a:gs>
              <a:gs pos="100000">
                <a:srgbClr val="E4EFFE"/>
              </a:gs>
            </a:gsLst>
            <a:lin ang="162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38" y="52531"/>
            <a:ext cx="8686800" cy="1094479"/>
          </a:xfrm>
        </p:spPr>
        <p:txBody>
          <a:bodyPr/>
          <a:lstStyle/>
          <a:p>
            <a:r>
              <a:rPr lang="en-US" dirty="0"/>
              <a:t>Debugging</a:t>
            </a:r>
            <a:br>
              <a:rPr lang="en-US" dirty="0"/>
            </a:br>
            <a:r>
              <a:rPr lang="en-US" sz="2400" dirty="0"/>
              <a:t>Break Instruction (Break=</a:t>
            </a:r>
            <a:r>
              <a:rPr lang="en-US" sz="2400" dirty="0" err="1"/>
              <a:t>Int</a:t>
            </a:r>
            <a:r>
              <a:rPr lang="en-US" sz="2400" dirty="0"/>
              <a:t> 3)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3242" y="5188782"/>
            <a:ext cx="3989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</p:txBody>
      </p:sp>
      <p:sp>
        <p:nvSpPr>
          <p:cNvPr id="37" name="Content Placeholder 5"/>
          <p:cNvSpPr txBox="1">
            <a:spLocks/>
          </p:cNvSpPr>
          <p:nvPr/>
        </p:nvSpPr>
        <p:spPr>
          <a:xfrm>
            <a:off x="385876" y="1294412"/>
            <a:ext cx="3047135" cy="3207429"/>
          </a:xfrm>
          <a:prstGeom prst="roundRect">
            <a:avLst>
              <a:gd name="adj" fmla="val 0"/>
            </a:avLst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Debugger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6594" y="3564621"/>
            <a:ext cx="2451971" cy="200535"/>
            <a:chOff x="1220658" y="5208937"/>
            <a:chExt cx="2451971" cy="200535"/>
          </a:xfrm>
        </p:grpSpPr>
        <p:sp>
          <p:nvSpPr>
            <p:cNvPr id="38" name="Content Placeholder 5"/>
            <p:cNvSpPr txBox="1">
              <a:spLocks/>
            </p:cNvSpPr>
            <p:nvPr/>
          </p:nvSpPr>
          <p:spPr>
            <a:xfrm>
              <a:off x="2224502" y="5208937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Instruction 3</a:t>
              </a:r>
            </a:p>
          </p:txBody>
        </p:sp>
        <p:sp>
          <p:nvSpPr>
            <p:cNvPr id="39" name="Content Placeholder 5"/>
            <p:cNvSpPr txBox="1">
              <a:spLocks/>
            </p:cNvSpPr>
            <p:nvPr/>
          </p:nvSpPr>
          <p:spPr>
            <a:xfrm>
              <a:off x="1220658" y="5208937"/>
              <a:ext cx="1003845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Address</a:t>
              </a:r>
            </a:p>
          </p:txBody>
        </p:sp>
      </p:grpSp>
      <p:sp>
        <p:nvSpPr>
          <p:cNvPr id="51" name="Right Arrow 50"/>
          <p:cNvSpPr/>
          <p:nvPr/>
        </p:nvSpPr>
        <p:spPr>
          <a:xfrm>
            <a:off x="3785998" y="2379243"/>
            <a:ext cx="376989" cy="197767"/>
          </a:xfrm>
          <a:prstGeom prst="rightArrow">
            <a:avLst/>
          </a:prstGeom>
          <a:noFill/>
          <a:ln w="19050">
            <a:solidFill>
              <a:srgbClr val="007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4334553" y="1294412"/>
            <a:ext cx="1448132" cy="2702678"/>
            <a:chOff x="1019886" y="1302028"/>
            <a:chExt cx="1448132" cy="2702678"/>
          </a:xfrm>
        </p:grpSpPr>
        <p:sp>
          <p:nvSpPr>
            <p:cNvPr id="53" name="Content Placeholder 5"/>
            <p:cNvSpPr txBox="1">
              <a:spLocks/>
            </p:cNvSpPr>
            <p:nvPr/>
          </p:nvSpPr>
          <p:spPr>
            <a:xfrm>
              <a:off x="1019891" y="1302028"/>
              <a:ext cx="1448127" cy="2702678"/>
            </a:xfrm>
            <a:prstGeom prst="roundRect">
              <a:avLst>
                <a:gd name="adj" fmla="val 0"/>
              </a:avLst>
            </a:prstGeom>
            <a:no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1800" dirty="0"/>
                <a:t>Code</a:t>
              </a:r>
            </a:p>
          </p:txBody>
        </p:sp>
        <p:sp>
          <p:nvSpPr>
            <p:cNvPr id="54" name="Content Placeholder 5"/>
            <p:cNvSpPr txBox="1">
              <a:spLocks/>
            </p:cNvSpPr>
            <p:nvPr/>
          </p:nvSpPr>
          <p:spPr>
            <a:xfrm>
              <a:off x="1019891" y="1981792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1400" dirty="0"/>
                <a:t>Instruction 1</a:t>
              </a:r>
            </a:p>
          </p:txBody>
        </p:sp>
        <p:sp>
          <p:nvSpPr>
            <p:cNvPr id="55" name="Content Placeholder 5"/>
            <p:cNvSpPr txBox="1">
              <a:spLocks/>
            </p:cNvSpPr>
            <p:nvPr/>
          </p:nvSpPr>
          <p:spPr>
            <a:xfrm>
              <a:off x="1019891" y="2186324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Instruction 2</a:t>
              </a:r>
            </a:p>
          </p:txBody>
        </p:sp>
        <p:sp>
          <p:nvSpPr>
            <p:cNvPr id="56" name="Content Placeholder 5"/>
            <p:cNvSpPr txBox="1">
              <a:spLocks/>
            </p:cNvSpPr>
            <p:nvPr/>
          </p:nvSpPr>
          <p:spPr>
            <a:xfrm>
              <a:off x="1019889" y="2782085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1400" dirty="0"/>
                <a:t>…</a:t>
              </a:r>
            </a:p>
          </p:txBody>
        </p:sp>
        <p:sp>
          <p:nvSpPr>
            <p:cNvPr id="57" name="Content Placeholder 5"/>
            <p:cNvSpPr txBox="1">
              <a:spLocks/>
            </p:cNvSpPr>
            <p:nvPr/>
          </p:nvSpPr>
          <p:spPr>
            <a:xfrm>
              <a:off x="1019888" y="2985870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Instruction N</a:t>
              </a:r>
            </a:p>
          </p:txBody>
        </p:sp>
        <p:sp>
          <p:nvSpPr>
            <p:cNvPr id="58" name="Content Placeholder 5"/>
            <p:cNvSpPr txBox="1">
              <a:spLocks/>
            </p:cNvSpPr>
            <p:nvPr/>
          </p:nvSpPr>
          <p:spPr>
            <a:xfrm>
              <a:off x="1019887" y="2386859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accent4"/>
                  </a:solidFill>
                </a:rPr>
                <a:t>Instruction 3</a:t>
              </a:r>
            </a:p>
          </p:txBody>
        </p:sp>
        <p:sp>
          <p:nvSpPr>
            <p:cNvPr id="59" name="Content Placeholder 5"/>
            <p:cNvSpPr txBox="1">
              <a:spLocks/>
            </p:cNvSpPr>
            <p:nvPr/>
          </p:nvSpPr>
          <p:spPr>
            <a:xfrm>
              <a:off x="1019886" y="2587394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Instruction 4</a:t>
              </a:r>
            </a:p>
          </p:txBody>
        </p:sp>
      </p:grpSp>
      <p:cxnSp>
        <p:nvCxnSpPr>
          <p:cNvPr id="61" name="Elbow Connector 60"/>
          <p:cNvCxnSpPr>
            <a:stCxn id="38" idx="3"/>
            <a:endCxn id="58" idx="1"/>
          </p:cNvCxnSpPr>
          <p:nvPr/>
        </p:nvCxnSpPr>
        <p:spPr>
          <a:xfrm flipV="1">
            <a:off x="2948565" y="2479511"/>
            <a:ext cx="1385989" cy="1185378"/>
          </a:xfrm>
          <a:prstGeom prst="bentConnector3">
            <a:avLst>
              <a:gd name="adj1" fmla="val 72570"/>
            </a:avLst>
          </a:prstGeom>
          <a:ln w="12700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473242" y="1811617"/>
            <a:ext cx="2783305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Debugger restores the instruction and passes control back to the Program with IRET command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41559" y="2040689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IRET</a:t>
            </a:r>
          </a:p>
        </p:txBody>
      </p:sp>
    </p:spTree>
    <p:extLst>
      <p:ext uri="{BB962C8B-B14F-4D97-AF65-F5344CB8AC3E}">
        <p14:creationId xmlns:p14="http://schemas.microsoft.com/office/powerpoint/2010/main" val="1051954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38" y="52531"/>
            <a:ext cx="8686800" cy="1094479"/>
          </a:xfrm>
        </p:spPr>
        <p:txBody>
          <a:bodyPr/>
          <a:lstStyle/>
          <a:p>
            <a:r>
              <a:rPr lang="en-US" dirty="0"/>
              <a:t>Debugging Step by Step</a:t>
            </a:r>
            <a:br>
              <a:rPr lang="en-US" dirty="0"/>
            </a:br>
            <a:r>
              <a:rPr lang="en-US" sz="2800" dirty="0"/>
              <a:t>Trap Bit &amp; INT1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0" name="Content Placeholder 5"/>
          <p:cNvSpPr txBox="1">
            <a:spLocks/>
          </p:cNvSpPr>
          <p:nvPr/>
        </p:nvSpPr>
        <p:spPr>
          <a:xfrm>
            <a:off x="1828750" y="3601128"/>
            <a:ext cx="2642116" cy="2165690"/>
          </a:xfrm>
          <a:prstGeom prst="roundRect">
            <a:avLst>
              <a:gd name="adj" fmla="val 703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/>
              <a:t>Fetch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/>
              <a:t>Decode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err="1"/>
              <a:t>Inc</a:t>
            </a:r>
            <a:r>
              <a:rPr lang="en-US" dirty="0"/>
              <a:t> IP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/>
              <a:t>Execute</a:t>
            </a:r>
          </a:p>
        </p:txBody>
      </p:sp>
      <p:cxnSp>
        <p:nvCxnSpPr>
          <p:cNvPr id="60" name="Elbow Connector 59"/>
          <p:cNvCxnSpPr>
            <a:stCxn id="50" idx="2"/>
            <a:endCxn id="62" idx="1"/>
          </p:cNvCxnSpPr>
          <p:nvPr/>
        </p:nvCxnSpPr>
        <p:spPr>
          <a:xfrm rot="5400000" flipH="1">
            <a:off x="682721" y="3299732"/>
            <a:ext cx="3773587" cy="1160587"/>
          </a:xfrm>
          <a:prstGeom prst="bentConnector4">
            <a:avLst>
              <a:gd name="adj1" fmla="val -6058"/>
              <a:gd name="adj2" fmla="val 133524"/>
            </a:avLst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Diamond 61"/>
          <p:cNvSpPr/>
          <p:nvPr/>
        </p:nvSpPr>
        <p:spPr>
          <a:xfrm>
            <a:off x="1989221" y="1459831"/>
            <a:ext cx="2321173" cy="1066800"/>
          </a:xfrm>
          <a:prstGeom prst="diamond">
            <a:avLst/>
          </a:prstGeom>
          <a:gradFill>
            <a:gsLst>
              <a:gs pos="0">
                <a:srgbClr val="9CC5FA"/>
              </a:gs>
              <a:gs pos="35000">
                <a:srgbClr val="BBD6FA"/>
              </a:gs>
              <a:gs pos="100000">
                <a:srgbClr val="E4EFFE"/>
              </a:gs>
            </a:gsLst>
            <a:lin ang="5400000" scaled="0"/>
          </a:gradFill>
          <a:ln w="9525">
            <a:solidFill>
              <a:srgbClr val="0071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INT &amp; IF</a:t>
            </a:r>
          </a:p>
        </p:txBody>
      </p:sp>
      <p:cxnSp>
        <p:nvCxnSpPr>
          <p:cNvPr id="63" name="Straight Arrow Connector 62"/>
          <p:cNvCxnSpPr>
            <a:stCxn id="62" idx="2"/>
            <a:endCxn id="77" idx="0"/>
          </p:cNvCxnSpPr>
          <p:nvPr/>
        </p:nvCxnSpPr>
        <p:spPr>
          <a:xfrm>
            <a:off x="3149808" y="2526631"/>
            <a:ext cx="0" cy="28236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ontent Placeholder 5"/>
          <p:cNvSpPr txBox="1">
            <a:spLocks/>
          </p:cNvSpPr>
          <p:nvPr/>
        </p:nvSpPr>
        <p:spPr>
          <a:xfrm>
            <a:off x="4775615" y="3291629"/>
            <a:ext cx="2642116" cy="75899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/>
              <a:t>Process INT 1</a:t>
            </a:r>
          </a:p>
        </p:txBody>
      </p:sp>
      <p:cxnSp>
        <p:nvCxnSpPr>
          <p:cNvPr id="65" name="Elbow Connector 64"/>
          <p:cNvCxnSpPr>
            <a:stCxn id="62" idx="3"/>
            <a:endCxn id="64" idx="0"/>
          </p:cNvCxnSpPr>
          <p:nvPr/>
        </p:nvCxnSpPr>
        <p:spPr>
          <a:xfrm>
            <a:off x="4310394" y="1993231"/>
            <a:ext cx="1786279" cy="1298398"/>
          </a:xfrm>
          <a:prstGeom prst="bentConnector2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64" idx="3"/>
            <a:endCxn id="62" idx="0"/>
          </p:cNvCxnSpPr>
          <p:nvPr/>
        </p:nvCxnSpPr>
        <p:spPr>
          <a:xfrm flipH="1" flipV="1">
            <a:off x="3149808" y="1459831"/>
            <a:ext cx="4267923" cy="2211294"/>
          </a:xfrm>
          <a:prstGeom prst="bentConnector4">
            <a:avLst>
              <a:gd name="adj1" fmla="val -5356"/>
              <a:gd name="adj2" fmla="val 110338"/>
            </a:avLst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0" idx="2"/>
            <a:endCxn id="64" idx="2"/>
          </p:cNvCxnSpPr>
          <p:nvPr/>
        </p:nvCxnSpPr>
        <p:spPr>
          <a:xfrm rot="5400000" flipH="1" flipV="1">
            <a:off x="3765141" y="3435286"/>
            <a:ext cx="1716198" cy="2946865"/>
          </a:xfrm>
          <a:prstGeom prst="bentConnector3">
            <a:avLst>
              <a:gd name="adj1" fmla="val -13320"/>
            </a:avLst>
          </a:prstGeom>
          <a:ln w="317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7" idx="2"/>
            <a:endCxn id="50" idx="0"/>
          </p:cNvCxnSpPr>
          <p:nvPr/>
        </p:nvCxnSpPr>
        <p:spPr>
          <a:xfrm>
            <a:off x="3149808" y="3362178"/>
            <a:ext cx="0" cy="238950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989221" y="5843471"/>
            <a:ext cx="88641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FALSE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423981" y="5843471"/>
            <a:ext cx="88641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TRUE</a:t>
            </a:r>
          </a:p>
        </p:txBody>
      </p:sp>
      <p:sp>
        <p:nvSpPr>
          <p:cNvPr id="77" name="Diamond 76"/>
          <p:cNvSpPr/>
          <p:nvPr/>
        </p:nvSpPr>
        <p:spPr>
          <a:xfrm>
            <a:off x="2347911" y="2808992"/>
            <a:ext cx="1603793" cy="553186"/>
          </a:xfrm>
          <a:prstGeom prst="diamond">
            <a:avLst/>
          </a:prstGeom>
          <a:gradFill>
            <a:gsLst>
              <a:gs pos="0">
                <a:srgbClr val="9CC5FA"/>
              </a:gs>
              <a:gs pos="35000">
                <a:srgbClr val="BBD6FA"/>
              </a:gs>
              <a:gs pos="100000">
                <a:srgbClr val="E4EFFE"/>
              </a:gs>
            </a:gsLst>
            <a:lin ang="5400000" scaled="0"/>
          </a:gradFill>
          <a:ln w="9525">
            <a:solidFill>
              <a:srgbClr val="0071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TF</a:t>
            </a:r>
          </a:p>
        </p:txBody>
      </p:sp>
    </p:spTree>
    <p:extLst>
      <p:ext uri="{BB962C8B-B14F-4D97-AF65-F5344CB8AC3E}">
        <p14:creationId xmlns:p14="http://schemas.microsoft.com/office/powerpoint/2010/main" val="194647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38" y="52531"/>
            <a:ext cx="8686800" cy="1094479"/>
          </a:xfrm>
        </p:spPr>
        <p:txBody>
          <a:bodyPr/>
          <a:lstStyle/>
          <a:p>
            <a:r>
              <a:rPr lang="en-US" dirty="0"/>
              <a:t>Debugging Step by Step</a:t>
            </a:r>
            <a:br>
              <a:rPr lang="en-US" dirty="0"/>
            </a:br>
            <a:r>
              <a:rPr lang="en-US" sz="2800" dirty="0"/>
              <a:t>Trap Bit &amp; INT1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7" name="Content Placeholder 5"/>
          <p:cNvSpPr txBox="1">
            <a:spLocks/>
          </p:cNvSpPr>
          <p:nvPr/>
        </p:nvSpPr>
        <p:spPr>
          <a:xfrm>
            <a:off x="383410" y="1308872"/>
            <a:ext cx="3400122" cy="3351360"/>
          </a:xfrm>
          <a:prstGeom prst="roundRect">
            <a:avLst>
              <a:gd name="adj" fmla="val 0"/>
            </a:avLst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/>
              <a:t>Debugger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4162987" y="2382011"/>
            <a:ext cx="376989" cy="197767"/>
          </a:xfrm>
          <a:prstGeom prst="rightArrow">
            <a:avLst/>
          </a:prstGeom>
          <a:noFill/>
          <a:ln w="19050">
            <a:solidFill>
              <a:srgbClr val="007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4952173" y="1294412"/>
            <a:ext cx="1448132" cy="2702678"/>
            <a:chOff x="1019886" y="1302028"/>
            <a:chExt cx="1448132" cy="2702678"/>
          </a:xfrm>
        </p:grpSpPr>
        <p:sp>
          <p:nvSpPr>
            <p:cNvPr id="53" name="Content Placeholder 5"/>
            <p:cNvSpPr txBox="1">
              <a:spLocks/>
            </p:cNvSpPr>
            <p:nvPr/>
          </p:nvSpPr>
          <p:spPr>
            <a:xfrm>
              <a:off x="1019891" y="1302028"/>
              <a:ext cx="1448127" cy="2702678"/>
            </a:xfrm>
            <a:prstGeom prst="roundRect">
              <a:avLst>
                <a:gd name="adj" fmla="val 0"/>
              </a:avLst>
            </a:prstGeom>
            <a:noFill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1800" dirty="0"/>
                <a:t>Code</a:t>
              </a:r>
            </a:p>
          </p:txBody>
        </p:sp>
        <p:sp>
          <p:nvSpPr>
            <p:cNvPr id="54" name="Content Placeholder 5"/>
            <p:cNvSpPr txBox="1">
              <a:spLocks/>
            </p:cNvSpPr>
            <p:nvPr/>
          </p:nvSpPr>
          <p:spPr>
            <a:xfrm>
              <a:off x="1019891" y="1981792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1400" dirty="0"/>
                <a:t>Instruction 1</a:t>
              </a:r>
            </a:p>
          </p:txBody>
        </p:sp>
        <p:sp>
          <p:nvSpPr>
            <p:cNvPr id="55" name="Content Placeholder 5"/>
            <p:cNvSpPr txBox="1">
              <a:spLocks/>
            </p:cNvSpPr>
            <p:nvPr/>
          </p:nvSpPr>
          <p:spPr>
            <a:xfrm>
              <a:off x="1019891" y="2186324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Instruction 2</a:t>
              </a:r>
            </a:p>
          </p:txBody>
        </p:sp>
        <p:sp>
          <p:nvSpPr>
            <p:cNvPr id="56" name="Content Placeholder 5"/>
            <p:cNvSpPr txBox="1">
              <a:spLocks/>
            </p:cNvSpPr>
            <p:nvPr/>
          </p:nvSpPr>
          <p:spPr>
            <a:xfrm>
              <a:off x="1019889" y="2782085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1400" dirty="0"/>
                <a:t>…</a:t>
              </a:r>
            </a:p>
          </p:txBody>
        </p:sp>
        <p:sp>
          <p:nvSpPr>
            <p:cNvPr id="57" name="Content Placeholder 5"/>
            <p:cNvSpPr txBox="1">
              <a:spLocks/>
            </p:cNvSpPr>
            <p:nvPr/>
          </p:nvSpPr>
          <p:spPr>
            <a:xfrm>
              <a:off x="1019888" y="2985870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Instruction N</a:t>
              </a:r>
            </a:p>
          </p:txBody>
        </p:sp>
        <p:sp>
          <p:nvSpPr>
            <p:cNvPr id="58" name="Content Placeholder 5"/>
            <p:cNvSpPr txBox="1">
              <a:spLocks/>
            </p:cNvSpPr>
            <p:nvPr/>
          </p:nvSpPr>
          <p:spPr>
            <a:xfrm>
              <a:off x="1019887" y="2386859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accent4"/>
                  </a:solidFill>
                </a:rPr>
                <a:t>Instruction 3</a:t>
              </a:r>
            </a:p>
          </p:txBody>
        </p:sp>
        <p:sp>
          <p:nvSpPr>
            <p:cNvPr id="59" name="Content Placeholder 5"/>
            <p:cNvSpPr txBox="1">
              <a:spLocks/>
            </p:cNvSpPr>
            <p:nvPr/>
          </p:nvSpPr>
          <p:spPr>
            <a:xfrm>
              <a:off x="1019886" y="2587394"/>
              <a:ext cx="1448127" cy="200535"/>
            </a:xfrm>
            <a:prstGeom prst="roundRect">
              <a:avLst>
                <a:gd name="adj" fmla="val 0"/>
              </a:avLst>
            </a:prstGeom>
            <a:noFill/>
            <a:ln w="1905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/>
                <a:t>Instruction 4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501778" y="1927721"/>
            <a:ext cx="3168317" cy="25853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Step Single Instruction</a:t>
            </a:r>
          </a:p>
          <a:p>
            <a:endParaRPr lang="en-US" b="1" dirty="0"/>
          </a:p>
          <a:p>
            <a:r>
              <a:rPr lang="en-US" b="1" dirty="0"/>
              <a:t>PUSH Programs SF</a:t>
            </a:r>
          </a:p>
          <a:p>
            <a:r>
              <a:rPr lang="en-US" b="1" dirty="0"/>
              <a:t>PUSH Programs FLAGS</a:t>
            </a:r>
          </a:p>
          <a:p>
            <a:r>
              <a:rPr lang="en-US" b="1" dirty="0"/>
              <a:t>SET TF In pushed FLAGS</a:t>
            </a:r>
          </a:p>
          <a:p>
            <a:r>
              <a:rPr lang="en-US" b="1" dirty="0"/>
              <a:t>Do IRET</a:t>
            </a:r>
          </a:p>
          <a:p>
            <a:endParaRPr lang="en-US" b="1" dirty="0"/>
          </a:p>
          <a:p>
            <a:r>
              <a:rPr lang="en-US" b="1" dirty="0"/>
              <a:t>Get Control back right after single instruction executed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25911" y="1974176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IRET</a:t>
            </a:r>
          </a:p>
        </p:txBody>
      </p:sp>
      <p:sp>
        <p:nvSpPr>
          <p:cNvPr id="50" name="Right Arrow 49"/>
          <p:cNvSpPr/>
          <p:nvPr/>
        </p:nvSpPr>
        <p:spPr>
          <a:xfrm rot="10800000">
            <a:off x="4162986" y="2582546"/>
            <a:ext cx="376989" cy="197767"/>
          </a:xfrm>
          <a:prstGeom prst="rightArrow">
            <a:avLst/>
          </a:prstGeom>
          <a:noFill/>
          <a:ln w="19050">
            <a:solidFill>
              <a:srgbClr val="007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4025910" y="2805727"/>
            <a:ext cx="682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INT 1</a:t>
            </a:r>
          </a:p>
        </p:txBody>
      </p:sp>
    </p:spTree>
    <p:extLst>
      <p:ext uri="{BB962C8B-B14F-4D97-AF65-F5344CB8AC3E}">
        <p14:creationId xmlns:p14="http://schemas.microsoft.com/office/powerpoint/2010/main" val="194647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1574"/>
            <a:ext cx="8229600" cy="5156275"/>
          </a:xfrm>
        </p:spPr>
        <p:txBody>
          <a:bodyPr/>
          <a:lstStyle/>
          <a:p>
            <a:r>
              <a:rPr lang="en-US" dirty="0"/>
              <a:t>Develop a Interpreter of the computer architecture </a:t>
            </a:r>
          </a:p>
          <a:p>
            <a:r>
              <a:rPr lang="en-US" dirty="0"/>
              <a:t>It should be a console application</a:t>
            </a:r>
          </a:p>
          <a:p>
            <a:r>
              <a:rPr lang="en-US" dirty="0"/>
              <a:t>It should read the program written in assembly language in its input</a:t>
            </a:r>
          </a:p>
          <a:p>
            <a:r>
              <a:rPr lang="en-US" dirty="0"/>
              <a:t>It should Print the state (first instruction and the content of registers) then should wait for the user command</a:t>
            </a:r>
          </a:p>
          <a:p>
            <a:r>
              <a:rPr lang="en-US" dirty="0"/>
              <a:t>On run single instruction command it should execute single extraction then print the and wait again</a:t>
            </a:r>
          </a:p>
          <a:p>
            <a:r>
              <a:rPr lang="en-US" dirty="0"/>
              <a:t>On run command it should execute until program ends or breakpoint reached then print the state and wait</a:t>
            </a:r>
          </a:p>
          <a:p>
            <a:r>
              <a:rPr lang="en-US" dirty="0"/>
              <a:t>It should be possible to view entire program and set/remove breakpoints</a:t>
            </a:r>
          </a:p>
          <a:p>
            <a:r>
              <a:rPr lang="en-US" dirty="0"/>
              <a:t>It should be possible to view memory content at specified address</a:t>
            </a:r>
          </a:p>
          <a:p>
            <a:r>
              <a:rPr lang="en-US" dirty="0"/>
              <a:t>It should be possible to restart the program or move instruction point</a:t>
            </a:r>
          </a:p>
          <a:p>
            <a:r>
              <a:rPr lang="en-US" dirty="0"/>
              <a:t>It should be possible to dump the state of the machine </a:t>
            </a:r>
            <a:r>
              <a:rPr lang="en-US"/>
              <a:t>into the file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29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Կոմպիլյացիա և Ինտերպրետացիա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71" y="1665121"/>
            <a:ext cx="6672781" cy="3700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798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5"/>
          <p:cNvSpPr txBox="1">
            <a:spLocks noGrp="1"/>
          </p:cNvSpPr>
          <p:nvPr>
            <p:ph idx="1"/>
          </p:nvPr>
        </p:nvSpPr>
        <p:spPr>
          <a:xfrm>
            <a:off x="545431" y="1106905"/>
            <a:ext cx="8229600" cy="5205663"/>
          </a:xfrm>
          <a:prstGeom prst="roundRect">
            <a:avLst>
              <a:gd name="adj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accent6"/>
                </a:solidFill>
              </a:rPr>
              <a:t>Mixing Compilation &amp; Interpretation</a:t>
            </a: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1" name="Content Placeholder 5"/>
          <p:cNvSpPr txBox="1">
            <a:spLocks/>
          </p:cNvSpPr>
          <p:nvPr/>
        </p:nvSpPr>
        <p:spPr>
          <a:xfrm>
            <a:off x="3433011" y="1676401"/>
            <a:ext cx="5189622" cy="4483206"/>
          </a:xfrm>
          <a:prstGeom prst="roundRect">
            <a:avLst>
              <a:gd name="adj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tabLst>
                <a:tab pos="803275" algn="l"/>
              </a:tabLst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Runtime</a:t>
            </a:r>
          </a:p>
          <a:p>
            <a:pPr marL="0" indent="0" algn="r">
              <a:buFont typeface="Arial" pitchFamily="34" charset="0"/>
              <a:buNone/>
            </a:pPr>
            <a:r>
              <a:rPr lang="en-US" sz="1800" dirty="0">
                <a:solidFill>
                  <a:schemeClr val="accent6"/>
                </a:solidFill>
              </a:rPr>
              <a:t>(JRE, CLR)</a:t>
            </a:r>
            <a:endParaRPr lang="en-US" dirty="0">
              <a:solidFill>
                <a:schemeClr val="accent6"/>
              </a:solidFill>
            </a:endParaRPr>
          </a:p>
          <a:p>
            <a:pPr marL="0" indent="0" algn="r">
              <a:buFont typeface="Arial" pitchFamily="34" charset="0"/>
              <a:buNone/>
            </a:pPr>
            <a:endParaRPr lang="en-US" dirty="0"/>
          </a:p>
          <a:p>
            <a:pPr marL="0" indent="0" algn="r">
              <a:buFont typeface="Arial" pitchFamily="34" charset="0"/>
              <a:buNone/>
            </a:pPr>
            <a:endParaRPr lang="en-US" dirty="0"/>
          </a:p>
          <a:p>
            <a:pPr marL="0" indent="0" algn="r">
              <a:buFont typeface="Arial" pitchFamily="34" charset="0"/>
              <a:buNone/>
            </a:pPr>
            <a:endParaRPr lang="en-US" dirty="0"/>
          </a:p>
          <a:p>
            <a:pPr marL="0" indent="0" algn="r">
              <a:buFont typeface="Arial" pitchFamily="34" charset="0"/>
              <a:buNone/>
            </a:pPr>
            <a:endParaRPr lang="en-US" dirty="0"/>
          </a:p>
          <a:p>
            <a:pPr marL="0" indent="0" algn="r">
              <a:buFont typeface="Arial" pitchFamily="34" charset="0"/>
              <a:buNone/>
            </a:pPr>
            <a:endParaRPr lang="en-US" dirty="0"/>
          </a:p>
          <a:p>
            <a:pPr marL="0" indent="0" algn="r">
              <a:buFont typeface="Arial" pitchFamily="34" charset="0"/>
              <a:buNone/>
            </a:pPr>
            <a:endParaRPr lang="en-US" dirty="0"/>
          </a:p>
          <a:p>
            <a:pPr marL="0" indent="0" algn="r">
              <a:buFont typeface="Arial" pitchFamily="34" charset="0"/>
              <a:buNone/>
            </a:pPr>
            <a:endParaRPr lang="en-US" dirty="0"/>
          </a:p>
          <a:p>
            <a:pPr marL="0" indent="0" algn="r">
              <a:buFont typeface="Arial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Ժամանակակից Ինտերպրետատորներ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838198" y="1400375"/>
            <a:ext cx="1981202" cy="2119729"/>
            <a:chOff x="625640" y="1618947"/>
            <a:chExt cx="1981202" cy="2119729"/>
          </a:xfrm>
        </p:grpSpPr>
        <p:sp>
          <p:nvSpPr>
            <p:cNvPr id="5" name="TextBox 4"/>
            <p:cNvSpPr txBox="1"/>
            <p:nvPr/>
          </p:nvSpPr>
          <p:spPr>
            <a:xfrm>
              <a:off x="625640" y="1618947"/>
              <a:ext cx="19812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Source Code:</a:t>
              </a:r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642" y="1957501"/>
              <a:ext cx="1981200" cy="1781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Oval 8"/>
          <p:cNvSpPr/>
          <p:nvPr/>
        </p:nvSpPr>
        <p:spPr>
          <a:xfrm>
            <a:off x="689808" y="4391871"/>
            <a:ext cx="2277979" cy="1459218"/>
          </a:xfrm>
          <a:prstGeom prst="ellipse">
            <a:avLst/>
          </a:prstGeom>
          <a:gradFill flip="none" rotWithShape="1">
            <a:gsLst>
              <a:gs pos="0">
                <a:srgbClr val="9CC5FA"/>
              </a:gs>
              <a:gs pos="35000">
                <a:srgbClr val="85C2FF"/>
              </a:gs>
              <a:gs pos="100000">
                <a:srgbClr val="E4EFFE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Translation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Compilation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064042" y="4925271"/>
            <a:ext cx="737938" cy="392417"/>
          </a:xfrm>
          <a:prstGeom prst="rightArrow">
            <a:avLst/>
          </a:prstGeom>
          <a:gradFill>
            <a:gsLst>
              <a:gs pos="0">
                <a:srgbClr val="9CC5FA"/>
              </a:gs>
              <a:gs pos="35000">
                <a:srgbClr val="85C2FF"/>
              </a:gs>
              <a:gs pos="100000">
                <a:srgbClr val="E4EFFE"/>
              </a:gs>
            </a:gsLst>
            <a:lin ang="16200000" scaled="1"/>
          </a:gradFill>
          <a:ln>
            <a:solidFill>
              <a:schemeClr val="accent6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32055" y="1836821"/>
            <a:ext cx="2141620" cy="1000430"/>
          </a:xfrm>
          <a:prstGeom prst="ellipse">
            <a:avLst/>
          </a:prstGeom>
          <a:gradFill flip="none" rotWithShape="1">
            <a:gsLst>
              <a:gs pos="0">
                <a:srgbClr val="9CC5FA"/>
              </a:gs>
              <a:gs pos="35000">
                <a:srgbClr val="85C2FF"/>
              </a:gs>
              <a:gs pos="100000">
                <a:srgbClr val="E4EFFE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Execution</a:t>
            </a:r>
          </a:p>
        </p:txBody>
      </p:sp>
      <p:sp>
        <p:nvSpPr>
          <p:cNvPr id="35" name="Circular Arrow 34"/>
          <p:cNvSpPr/>
          <p:nvPr/>
        </p:nvSpPr>
        <p:spPr>
          <a:xfrm rot="16200000">
            <a:off x="4288717" y="2859307"/>
            <a:ext cx="1192207" cy="1148095"/>
          </a:xfrm>
          <a:prstGeom prst="circularArrow">
            <a:avLst>
              <a:gd name="adj1" fmla="val 7447"/>
              <a:gd name="adj2" fmla="val 709427"/>
              <a:gd name="adj3" fmla="val 19191359"/>
              <a:gd name="adj4" fmla="val 2487159"/>
              <a:gd name="adj5" fmla="val 11923"/>
            </a:avLst>
          </a:prstGeom>
          <a:gradFill>
            <a:gsLst>
              <a:gs pos="0">
                <a:srgbClr val="9CC5FA"/>
              </a:gs>
              <a:gs pos="35000">
                <a:srgbClr val="85C2FF"/>
              </a:gs>
              <a:gs pos="100000">
                <a:srgbClr val="E4EFFE"/>
              </a:gs>
            </a:gsLst>
            <a:lin ang="16200000" scaled="1"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5400000">
            <a:off x="1459828" y="3749648"/>
            <a:ext cx="737940" cy="392417"/>
          </a:xfrm>
          <a:prstGeom prst="rightArrow">
            <a:avLst/>
          </a:prstGeom>
          <a:gradFill>
            <a:gsLst>
              <a:gs pos="0">
                <a:srgbClr val="9CC5FA"/>
              </a:gs>
              <a:gs pos="35000">
                <a:srgbClr val="85C2FF"/>
              </a:gs>
              <a:gs pos="100000">
                <a:srgbClr val="E4EFFE"/>
              </a:gs>
            </a:gsLst>
            <a:lin ang="16200000" scaled="1"/>
          </a:gradFill>
          <a:ln>
            <a:solidFill>
              <a:schemeClr val="accent6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898231" y="3902489"/>
            <a:ext cx="1981200" cy="2119729"/>
            <a:chOff x="3898231" y="3902489"/>
            <a:chExt cx="1981200" cy="2119729"/>
          </a:xfrm>
        </p:grpSpPr>
        <p:sp>
          <p:nvSpPr>
            <p:cNvPr id="24" name="TextBox 23"/>
            <p:cNvSpPr txBox="1"/>
            <p:nvPr/>
          </p:nvSpPr>
          <p:spPr>
            <a:xfrm>
              <a:off x="3926300" y="3902489"/>
              <a:ext cx="19531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Byte Code:</a:t>
              </a:r>
            </a:p>
          </p:txBody>
        </p:sp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8231" y="4241043"/>
              <a:ext cx="1981200" cy="1781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6" name="Oval 25"/>
          <p:cNvSpPr/>
          <p:nvPr/>
        </p:nvSpPr>
        <p:spPr>
          <a:xfrm>
            <a:off x="5426242" y="2337036"/>
            <a:ext cx="1436852" cy="881315"/>
          </a:xfrm>
          <a:prstGeom prst="ellipse">
            <a:avLst/>
          </a:prstGeom>
          <a:gradFill flip="none" rotWithShape="1">
            <a:gsLst>
              <a:gs pos="0">
                <a:srgbClr val="9CC5FA"/>
              </a:gs>
              <a:gs pos="35000">
                <a:srgbClr val="85C2FF"/>
              </a:gs>
              <a:gs pos="100000">
                <a:srgbClr val="E4EFFE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JIT</a:t>
            </a:r>
          </a:p>
        </p:txBody>
      </p:sp>
      <p:sp>
        <p:nvSpPr>
          <p:cNvPr id="39" name="Flowchart: Alternate Process 38"/>
          <p:cNvSpPr/>
          <p:nvPr/>
        </p:nvSpPr>
        <p:spPr>
          <a:xfrm>
            <a:off x="6233441" y="4511818"/>
            <a:ext cx="1475872" cy="1042276"/>
          </a:xfrm>
          <a:prstGeom prst="flowChartAlternateProcess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Native Code</a:t>
            </a:r>
          </a:p>
        </p:txBody>
      </p:sp>
      <p:sp>
        <p:nvSpPr>
          <p:cNvPr id="40" name="Striped Right Arrow 39"/>
          <p:cNvSpPr/>
          <p:nvPr/>
        </p:nvSpPr>
        <p:spPr>
          <a:xfrm>
            <a:off x="5406730" y="4836747"/>
            <a:ext cx="737938" cy="392417"/>
          </a:xfrm>
          <a:prstGeom prst="stripedRightArrow">
            <a:avLst/>
          </a:prstGeom>
          <a:gradFill>
            <a:gsLst>
              <a:gs pos="0">
                <a:srgbClr val="9CC5FA"/>
              </a:gs>
              <a:gs pos="35000">
                <a:srgbClr val="85C2FF"/>
              </a:gs>
              <a:gs pos="100000">
                <a:srgbClr val="E4EFFE"/>
              </a:gs>
            </a:gsLst>
            <a:lin ang="16200000" scaled="1"/>
          </a:gra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9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74"/>
            <a:ext cx="8686800" cy="1070415"/>
          </a:xfrm>
        </p:spPr>
        <p:txBody>
          <a:bodyPr/>
          <a:lstStyle/>
          <a:p>
            <a:r>
              <a:rPr lang="hy-AM" dirty="0"/>
              <a:t>Հիշողություն</a:t>
            </a:r>
            <a:br>
              <a:rPr lang="hy-AM" dirty="0"/>
            </a:br>
            <a:r>
              <a:rPr lang="en-US" sz="2800" dirty="0"/>
              <a:t>Computer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42" y="1310189"/>
            <a:ext cx="4376596" cy="5042485"/>
          </a:xfrm>
        </p:spPr>
        <p:txBody>
          <a:bodyPr/>
          <a:lstStyle/>
          <a:p>
            <a:r>
              <a:rPr lang="hy-AM" sz="2400" dirty="0"/>
              <a:t>Երկուական </a:t>
            </a:r>
            <a:r>
              <a:rPr lang="en-US" sz="2400" dirty="0"/>
              <a:t>(1 Bit = 0 | 1)</a:t>
            </a:r>
          </a:p>
          <a:p>
            <a:r>
              <a:rPr lang="hy-AM" sz="2400" dirty="0"/>
              <a:t>Միավոր </a:t>
            </a:r>
            <a:r>
              <a:rPr lang="en-US" sz="2400" dirty="0"/>
              <a:t>(Byte = 8 Bit)</a:t>
            </a:r>
            <a:endParaRPr lang="hy-AM" sz="2400" dirty="0"/>
          </a:p>
          <a:p>
            <a:r>
              <a:rPr lang="hy-AM" sz="2400" dirty="0"/>
              <a:t>Շարունակական զանգված</a:t>
            </a:r>
          </a:p>
          <a:p>
            <a:r>
              <a:rPr lang="hy-AM" sz="2400" dirty="0"/>
              <a:t>Հասցեավորում</a:t>
            </a:r>
            <a:r>
              <a:rPr lang="en-US" sz="2400" dirty="0"/>
              <a:t> </a:t>
            </a:r>
            <a:r>
              <a:rPr lang="hy-AM" sz="2400" dirty="0"/>
              <a:t>և հասցեական տարածություն </a:t>
            </a:r>
            <a:r>
              <a:rPr lang="en-US" sz="2400" dirty="0"/>
              <a:t>(Address space, 2</a:t>
            </a:r>
            <a:r>
              <a:rPr lang="hy-AM" sz="2400" baseline="30000" dirty="0"/>
              <a:t>32</a:t>
            </a:r>
            <a:r>
              <a:rPr lang="en-US" sz="2400" dirty="0"/>
              <a:t>)</a:t>
            </a:r>
            <a:endParaRPr lang="hy-AM" sz="2400" dirty="0"/>
          </a:p>
          <a:p>
            <a:r>
              <a:rPr lang="hy-AM" sz="2400" dirty="0"/>
              <a:t>Մեքենայական բառ </a:t>
            </a:r>
            <a:r>
              <a:rPr lang="en-US" sz="2400" dirty="0"/>
              <a:t>(Register = </a:t>
            </a:r>
            <a:r>
              <a:rPr lang="en-US" sz="2400" spc="-300" dirty="0"/>
              <a:t>2, 4</a:t>
            </a:r>
            <a:r>
              <a:rPr lang="en-US" sz="2400" dirty="0"/>
              <a:t> Byte)</a:t>
            </a:r>
            <a:endParaRPr lang="hy-AM" sz="2400" dirty="0"/>
          </a:p>
          <a:p>
            <a:pPr marL="0" indent="0">
              <a:buNone/>
            </a:pPr>
            <a:endParaRPr lang="hy-AM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838" y="1685655"/>
            <a:ext cx="2746634" cy="1831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5392478" y="3868524"/>
            <a:ext cx="2600170" cy="2395115"/>
            <a:chOff x="5324630" y="1048892"/>
            <a:chExt cx="2600170" cy="2395115"/>
          </a:xfrm>
        </p:grpSpPr>
        <p:grpSp>
          <p:nvGrpSpPr>
            <p:cNvPr id="5" name="Group 4"/>
            <p:cNvGrpSpPr/>
            <p:nvPr/>
          </p:nvGrpSpPr>
          <p:grpSpPr>
            <a:xfrm>
              <a:off x="6096000" y="1048892"/>
              <a:ext cx="1828800" cy="290624"/>
              <a:chOff x="6096000" y="1048892"/>
              <a:chExt cx="1828800" cy="290624"/>
            </a:xfrm>
          </p:grpSpPr>
          <p:sp>
            <p:nvSpPr>
              <p:cNvPr id="8" name="Content Placeholder 5"/>
              <p:cNvSpPr txBox="1">
                <a:spLocks/>
              </p:cNvSpPr>
              <p:nvPr/>
            </p:nvSpPr>
            <p:spPr>
              <a:xfrm>
                <a:off x="6096000" y="1053836"/>
                <a:ext cx="457200" cy="285680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endParaRPr lang="en-US" dirty="0"/>
              </a:p>
            </p:txBody>
          </p:sp>
          <p:sp>
            <p:nvSpPr>
              <p:cNvPr id="9" name="Content Placeholder 5"/>
              <p:cNvSpPr txBox="1">
                <a:spLocks/>
              </p:cNvSpPr>
              <p:nvPr/>
            </p:nvSpPr>
            <p:spPr>
              <a:xfrm>
                <a:off x="6553200" y="1053836"/>
                <a:ext cx="457200" cy="285680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endParaRPr lang="en-US" dirty="0"/>
              </a:p>
            </p:txBody>
          </p:sp>
          <p:sp>
            <p:nvSpPr>
              <p:cNvPr id="10" name="Content Placeholder 5"/>
              <p:cNvSpPr txBox="1">
                <a:spLocks/>
              </p:cNvSpPr>
              <p:nvPr/>
            </p:nvSpPr>
            <p:spPr>
              <a:xfrm>
                <a:off x="7010400" y="1048892"/>
                <a:ext cx="457200" cy="290623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endParaRPr lang="en-US" dirty="0"/>
              </a:p>
            </p:txBody>
          </p:sp>
          <p:sp>
            <p:nvSpPr>
              <p:cNvPr id="11" name="Content Placeholder 5"/>
              <p:cNvSpPr txBox="1">
                <a:spLocks/>
              </p:cNvSpPr>
              <p:nvPr/>
            </p:nvSpPr>
            <p:spPr>
              <a:xfrm>
                <a:off x="7467600" y="1048892"/>
                <a:ext cx="457200" cy="290624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endParaRPr 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096000" y="1339515"/>
              <a:ext cx="1828800" cy="290624"/>
              <a:chOff x="6168190" y="1772652"/>
              <a:chExt cx="1828800" cy="290624"/>
            </a:xfrm>
          </p:grpSpPr>
          <p:sp>
            <p:nvSpPr>
              <p:cNvPr id="14" name="Content Placeholder 5"/>
              <p:cNvSpPr txBox="1">
                <a:spLocks/>
              </p:cNvSpPr>
              <p:nvPr/>
            </p:nvSpPr>
            <p:spPr>
              <a:xfrm>
                <a:off x="6168190" y="1772652"/>
                <a:ext cx="457200" cy="290624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endParaRPr lang="en-US" dirty="0"/>
              </a:p>
            </p:txBody>
          </p:sp>
          <p:sp>
            <p:nvSpPr>
              <p:cNvPr id="15" name="Content Placeholder 5"/>
              <p:cNvSpPr txBox="1">
                <a:spLocks/>
              </p:cNvSpPr>
              <p:nvPr/>
            </p:nvSpPr>
            <p:spPr>
              <a:xfrm>
                <a:off x="6625390" y="1772652"/>
                <a:ext cx="457200" cy="290624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endParaRPr lang="en-US" dirty="0"/>
              </a:p>
            </p:txBody>
          </p:sp>
          <p:sp>
            <p:nvSpPr>
              <p:cNvPr id="16" name="Content Placeholder 5"/>
              <p:cNvSpPr txBox="1">
                <a:spLocks/>
              </p:cNvSpPr>
              <p:nvPr/>
            </p:nvSpPr>
            <p:spPr>
              <a:xfrm>
                <a:off x="7082590" y="1772652"/>
                <a:ext cx="457200" cy="290623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endParaRPr lang="en-US" dirty="0"/>
              </a:p>
            </p:txBody>
          </p:sp>
          <p:sp>
            <p:nvSpPr>
              <p:cNvPr id="17" name="Content Placeholder 5"/>
              <p:cNvSpPr txBox="1">
                <a:spLocks/>
              </p:cNvSpPr>
              <p:nvPr/>
            </p:nvSpPr>
            <p:spPr>
              <a:xfrm>
                <a:off x="7539790" y="1772652"/>
                <a:ext cx="457200" cy="290624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096000" y="1630138"/>
              <a:ext cx="1828800" cy="290624"/>
              <a:chOff x="6168190" y="1772652"/>
              <a:chExt cx="1828800" cy="290624"/>
            </a:xfrm>
          </p:grpSpPr>
          <p:sp>
            <p:nvSpPr>
              <p:cNvPr id="25" name="Content Placeholder 5"/>
              <p:cNvSpPr txBox="1">
                <a:spLocks/>
              </p:cNvSpPr>
              <p:nvPr/>
            </p:nvSpPr>
            <p:spPr>
              <a:xfrm>
                <a:off x="6168190" y="1772652"/>
                <a:ext cx="457200" cy="290624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endParaRPr lang="en-US" dirty="0"/>
              </a:p>
            </p:txBody>
          </p:sp>
          <p:sp>
            <p:nvSpPr>
              <p:cNvPr id="26" name="Content Placeholder 5"/>
              <p:cNvSpPr txBox="1">
                <a:spLocks/>
              </p:cNvSpPr>
              <p:nvPr/>
            </p:nvSpPr>
            <p:spPr>
              <a:xfrm>
                <a:off x="6625390" y="1772652"/>
                <a:ext cx="457200" cy="290624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endParaRPr lang="en-US" dirty="0"/>
              </a:p>
            </p:txBody>
          </p:sp>
          <p:sp>
            <p:nvSpPr>
              <p:cNvPr id="27" name="Content Placeholder 5"/>
              <p:cNvSpPr txBox="1">
                <a:spLocks/>
              </p:cNvSpPr>
              <p:nvPr/>
            </p:nvSpPr>
            <p:spPr>
              <a:xfrm>
                <a:off x="7082590" y="1772652"/>
                <a:ext cx="457200" cy="290623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endParaRPr lang="en-US" dirty="0"/>
              </a:p>
            </p:txBody>
          </p:sp>
          <p:sp>
            <p:nvSpPr>
              <p:cNvPr id="28" name="Content Placeholder 5"/>
              <p:cNvSpPr txBox="1">
                <a:spLocks/>
              </p:cNvSpPr>
              <p:nvPr/>
            </p:nvSpPr>
            <p:spPr>
              <a:xfrm>
                <a:off x="7539790" y="1772652"/>
                <a:ext cx="457200" cy="290624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endParaRPr lang="en-US" dirty="0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096000" y="1920761"/>
              <a:ext cx="1828800" cy="290624"/>
              <a:chOff x="6168190" y="1772652"/>
              <a:chExt cx="1828800" cy="290624"/>
            </a:xfrm>
          </p:grpSpPr>
          <p:sp>
            <p:nvSpPr>
              <p:cNvPr id="30" name="Content Placeholder 5"/>
              <p:cNvSpPr txBox="1">
                <a:spLocks/>
              </p:cNvSpPr>
              <p:nvPr/>
            </p:nvSpPr>
            <p:spPr>
              <a:xfrm>
                <a:off x="6168190" y="1772652"/>
                <a:ext cx="457200" cy="290624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endParaRPr lang="en-US" dirty="0"/>
              </a:p>
            </p:txBody>
          </p:sp>
          <p:sp>
            <p:nvSpPr>
              <p:cNvPr id="31" name="Content Placeholder 5"/>
              <p:cNvSpPr txBox="1">
                <a:spLocks/>
              </p:cNvSpPr>
              <p:nvPr/>
            </p:nvSpPr>
            <p:spPr>
              <a:xfrm>
                <a:off x="6625390" y="1772652"/>
                <a:ext cx="457200" cy="290624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endParaRPr lang="en-US" dirty="0"/>
              </a:p>
            </p:txBody>
          </p:sp>
          <p:sp>
            <p:nvSpPr>
              <p:cNvPr id="32" name="Content Placeholder 5"/>
              <p:cNvSpPr txBox="1">
                <a:spLocks/>
              </p:cNvSpPr>
              <p:nvPr/>
            </p:nvSpPr>
            <p:spPr>
              <a:xfrm>
                <a:off x="7082590" y="1772652"/>
                <a:ext cx="457200" cy="290623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endParaRPr lang="en-US" dirty="0"/>
              </a:p>
            </p:txBody>
          </p:sp>
          <p:sp>
            <p:nvSpPr>
              <p:cNvPr id="33" name="Content Placeholder 5"/>
              <p:cNvSpPr txBox="1">
                <a:spLocks/>
              </p:cNvSpPr>
              <p:nvPr/>
            </p:nvSpPr>
            <p:spPr>
              <a:xfrm>
                <a:off x="7539790" y="1772652"/>
                <a:ext cx="457200" cy="290624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endParaRPr lang="en-US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096000" y="3136230"/>
              <a:ext cx="1828800" cy="290624"/>
              <a:chOff x="6168190" y="1772652"/>
              <a:chExt cx="1828800" cy="290624"/>
            </a:xfrm>
          </p:grpSpPr>
          <p:sp>
            <p:nvSpPr>
              <p:cNvPr id="35" name="Content Placeholder 5"/>
              <p:cNvSpPr txBox="1">
                <a:spLocks/>
              </p:cNvSpPr>
              <p:nvPr/>
            </p:nvSpPr>
            <p:spPr>
              <a:xfrm>
                <a:off x="6168190" y="1772652"/>
                <a:ext cx="457200" cy="290624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endParaRPr lang="en-US" dirty="0"/>
              </a:p>
            </p:txBody>
          </p:sp>
          <p:sp>
            <p:nvSpPr>
              <p:cNvPr id="36" name="Content Placeholder 5"/>
              <p:cNvSpPr txBox="1">
                <a:spLocks/>
              </p:cNvSpPr>
              <p:nvPr/>
            </p:nvSpPr>
            <p:spPr>
              <a:xfrm>
                <a:off x="6625390" y="1772652"/>
                <a:ext cx="457200" cy="290624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endParaRPr lang="en-US" dirty="0"/>
              </a:p>
            </p:txBody>
          </p:sp>
          <p:sp>
            <p:nvSpPr>
              <p:cNvPr id="37" name="Content Placeholder 5"/>
              <p:cNvSpPr txBox="1">
                <a:spLocks/>
              </p:cNvSpPr>
              <p:nvPr/>
            </p:nvSpPr>
            <p:spPr>
              <a:xfrm>
                <a:off x="7082590" y="1772652"/>
                <a:ext cx="457200" cy="290623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endParaRPr lang="en-US" dirty="0"/>
              </a:p>
            </p:txBody>
          </p:sp>
          <p:sp>
            <p:nvSpPr>
              <p:cNvPr id="38" name="Content Placeholder 5"/>
              <p:cNvSpPr txBox="1">
                <a:spLocks/>
              </p:cNvSpPr>
              <p:nvPr/>
            </p:nvSpPr>
            <p:spPr>
              <a:xfrm>
                <a:off x="7539790" y="1772652"/>
                <a:ext cx="457200" cy="290624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endParaRPr lang="en-US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096000" y="2211384"/>
              <a:ext cx="1828800" cy="290624"/>
              <a:chOff x="6168190" y="1772652"/>
              <a:chExt cx="1828800" cy="290624"/>
            </a:xfrm>
          </p:grpSpPr>
          <p:sp>
            <p:nvSpPr>
              <p:cNvPr id="40" name="Content Placeholder 5"/>
              <p:cNvSpPr txBox="1">
                <a:spLocks/>
              </p:cNvSpPr>
              <p:nvPr/>
            </p:nvSpPr>
            <p:spPr>
              <a:xfrm>
                <a:off x="6168190" y="1772652"/>
                <a:ext cx="457200" cy="290624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endParaRPr lang="en-US" dirty="0"/>
              </a:p>
            </p:txBody>
          </p:sp>
          <p:sp>
            <p:nvSpPr>
              <p:cNvPr id="41" name="Content Placeholder 5"/>
              <p:cNvSpPr txBox="1">
                <a:spLocks/>
              </p:cNvSpPr>
              <p:nvPr/>
            </p:nvSpPr>
            <p:spPr>
              <a:xfrm>
                <a:off x="6625390" y="1772652"/>
                <a:ext cx="457200" cy="290624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endParaRPr lang="en-US" dirty="0"/>
              </a:p>
            </p:txBody>
          </p:sp>
          <p:sp>
            <p:nvSpPr>
              <p:cNvPr id="42" name="Content Placeholder 5"/>
              <p:cNvSpPr txBox="1">
                <a:spLocks/>
              </p:cNvSpPr>
              <p:nvPr/>
            </p:nvSpPr>
            <p:spPr>
              <a:xfrm>
                <a:off x="7082590" y="1772652"/>
                <a:ext cx="457200" cy="290623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endParaRPr lang="en-US" dirty="0"/>
              </a:p>
            </p:txBody>
          </p:sp>
          <p:sp>
            <p:nvSpPr>
              <p:cNvPr id="43" name="Content Placeholder 5"/>
              <p:cNvSpPr txBox="1">
                <a:spLocks/>
              </p:cNvSpPr>
              <p:nvPr/>
            </p:nvSpPr>
            <p:spPr>
              <a:xfrm>
                <a:off x="7539790" y="1772652"/>
                <a:ext cx="457200" cy="290624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endParaRPr lang="en-US" dirty="0"/>
              </a:p>
            </p:txBody>
          </p:sp>
        </p:grpSp>
        <p:sp>
          <p:nvSpPr>
            <p:cNvPr id="44" name="Content Placeholder 5"/>
            <p:cNvSpPr txBox="1">
              <a:spLocks/>
            </p:cNvSpPr>
            <p:nvPr/>
          </p:nvSpPr>
          <p:spPr>
            <a:xfrm>
              <a:off x="6096000" y="2502006"/>
              <a:ext cx="1828800" cy="634225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24635" y="1053836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0x0000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324634" y="1322361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0x0004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24633" y="1612984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0x0008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324632" y="1923840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0x000C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324632" y="2211385"/>
              <a:ext cx="7713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0x0010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324630" y="3136230"/>
              <a:ext cx="8306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0xFFFC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28213" y="266522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…</a:t>
              </a:r>
            </a:p>
          </p:txBody>
        </p:sp>
      </p:grpSp>
      <p:pic>
        <p:nvPicPr>
          <p:cNvPr id="5126" name="Picture 6" descr="http://www.nettechy.com/wp-content/uploads/2015/01/computer-memo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555" y="360947"/>
            <a:ext cx="3530445" cy="231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33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ntent Placeholder 5"/>
          <p:cNvSpPr txBox="1">
            <a:spLocks noGrp="1"/>
          </p:cNvSpPr>
          <p:nvPr>
            <p:ph idx="1"/>
          </p:nvPr>
        </p:nvSpPr>
        <p:spPr>
          <a:xfrm>
            <a:off x="616196" y="2421169"/>
            <a:ext cx="3818020" cy="2544114"/>
          </a:xfrm>
          <a:prstGeom prst="roundRect">
            <a:avLst>
              <a:gd name="adj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chemeClr val="accent6"/>
                </a:solidFill>
              </a:rPr>
              <a:t>Address Registers</a:t>
            </a:r>
          </a:p>
          <a:p>
            <a:pPr marL="0" indent="0">
              <a:buFont typeface="Arial" pitchFamily="34" charset="0"/>
              <a:buNone/>
            </a:pPr>
            <a:endParaRPr lang="en-US" sz="1800" dirty="0">
              <a:solidFill>
                <a:schemeClr val="accent6"/>
              </a:solidFill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/>
          </a:p>
          <a:p>
            <a:pPr marL="0" indent="0">
              <a:buFont typeface="Arial" pitchFamily="34" charset="0"/>
              <a:buNone/>
            </a:pPr>
            <a:endParaRPr lang="en-US" sz="1800" dirty="0"/>
          </a:p>
          <a:p>
            <a:pPr marL="0" indent="0">
              <a:buFont typeface="Arial" pitchFamily="34" charset="0"/>
              <a:buNone/>
            </a:pPr>
            <a:endParaRPr lang="en-US" sz="1800" dirty="0"/>
          </a:p>
          <a:p>
            <a:pPr marL="0" indent="0">
              <a:buFont typeface="Arial" pitchFamily="34" charset="0"/>
              <a:buNone/>
            </a:pPr>
            <a:endParaRPr lang="en-US" sz="1800" dirty="0"/>
          </a:p>
          <a:p>
            <a:pPr marL="0" indent="0">
              <a:buFont typeface="Arial" pitchFamily="34" charset="0"/>
              <a:buNone/>
            </a:pPr>
            <a:endParaRPr lang="en-US" sz="1800" dirty="0"/>
          </a:p>
        </p:txBody>
      </p:sp>
      <p:sp>
        <p:nvSpPr>
          <p:cNvPr id="15" name="Content Placeholder 5"/>
          <p:cNvSpPr txBox="1">
            <a:spLocks/>
          </p:cNvSpPr>
          <p:nvPr/>
        </p:nvSpPr>
        <p:spPr>
          <a:xfrm>
            <a:off x="4663003" y="1282492"/>
            <a:ext cx="3791187" cy="968697"/>
          </a:xfrm>
          <a:prstGeom prst="roundRect">
            <a:avLst>
              <a:gd name="adj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tabLst>
                <a:tab pos="803275" algn="l"/>
              </a:tabLst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chemeClr val="accent6"/>
                </a:solidFill>
              </a:rPr>
              <a:t>Hidden Registers</a:t>
            </a:r>
            <a:endParaRPr lang="en-US" sz="1600" dirty="0"/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y-AM" dirty="0"/>
              <a:t>32</a:t>
            </a:r>
            <a:r>
              <a:rPr lang="en-US" dirty="0"/>
              <a:t>Bit Architecture</a:t>
            </a:r>
            <a:br>
              <a:rPr lang="en-US" dirty="0"/>
            </a:br>
            <a:r>
              <a:rPr lang="en-US" sz="2800" dirty="0"/>
              <a:t>Instruction Format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05000" y="6475623"/>
            <a:ext cx="5067300" cy="365125"/>
          </a:xfrm>
        </p:spPr>
        <p:txBody>
          <a:bodyPr/>
          <a:lstStyle/>
          <a:p>
            <a:r>
              <a:rPr lang="en-US" b="0" dirty="0"/>
              <a:t>This document is a property of Synopsys Armenia Educational Department and is for use only by SAED students.</a:t>
            </a:r>
            <a:endParaRPr lang="en-US" dirty="0"/>
          </a:p>
        </p:txBody>
      </p:sp>
      <p:sp>
        <p:nvSpPr>
          <p:cNvPr id="34" name="Content Placeholder 5"/>
          <p:cNvSpPr txBox="1">
            <a:spLocks/>
          </p:cNvSpPr>
          <p:nvPr/>
        </p:nvSpPr>
        <p:spPr>
          <a:xfrm>
            <a:off x="616196" y="1288538"/>
            <a:ext cx="3791187" cy="962651"/>
          </a:xfrm>
          <a:prstGeom prst="roundRect">
            <a:avLst>
              <a:gd name="adj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tabLst>
                <a:tab pos="803275" algn="l"/>
              </a:tabLst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chemeClr val="accent6"/>
                </a:solidFill>
              </a:rPr>
              <a:t>Control Registers</a:t>
            </a:r>
            <a:endParaRPr lang="en-US" sz="1600" dirty="0"/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  <a:p>
            <a:pPr marL="0" indent="0">
              <a:buFont typeface="Arial" pitchFamily="34" charset="0"/>
              <a:buNone/>
            </a:pPr>
            <a:endParaRPr lang="en-US" sz="1600" dirty="0"/>
          </a:p>
        </p:txBody>
      </p:sp>
      <p:sp>
        <p:nvSpPr>
          <p:cNvPr id="39" name="Content Placeholder 5"/>
          <p:cNvSpPr txBox="1">
            <a:spLocks/>
          </p:cNvSpPr>
          <p:nvPr/>
        </p:nvSpPr>
        <p:spPr>
          <a:xfrm>
            <a:off x="698766" y="1779107"/>
            <a:ext cx="1748506" cy="3810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000" dirty="0"/>
              <a:t>FLAGS : 32</a:t>
            </a:r>
          </a:p>
        </p:txBody>
      </p:sp>
      <p:sp>
        <p:nvSpPr>
          <p:cNvPr id="29" name="Content Placeholder 5"/>
          <p:cNvSpPr txBox="1">
            <a:spLocks/>
          </p:cNvSpPr>
          <p:nvPr/>
        </p:nvSpPr>
        <p:spPr>
          <a:xfrm>
            <a:off x="702922" y="3095253"/>
            <a:ext cx="1744350" cy="3810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000" dirty="0"/>
              <a:t>IP (PC) : </a:t>
            </a:r>
            <a:r>
              <a:rPr lang="hy-AM" sz="2000" dirty="0"/>
              <a:t>32</a:t>
            </a:r>
            <a:endParaRPr lang="en-US" sz="2000" dirty="0"/>
          </a:p>
        </p:txBody>
      </p:sp>
      <p:sp>
        <p:nvSpPr>
          <p:cNvPr id="32" name="Content Placeholder 5"/>
          <p:cNvSpPr txBox="1">
            <a:spLocks/>
          </p:cNvSpPr>
          <p:nvPr/>
        </p:nvSpPr>
        <p:spPr>
          <a:xfrm>
            <a:off x="702922" y="4021685"/>
            <a:ext cx="1744350" cy="3810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000" dirty="0"/>
              <a:t>SP : </a:t>
            </a:r>
            <a:r>
              <a:rPr lang="hy-AM" sz="2000" dirty="0"/>
              <a:t>32</a:t>
            </a:r>
            <a:endParaRPr lang="en-US" sz="2000" dirty="0"/>
          </a:p>
        </p:txBody>
      </p:sp>
      <p:sp>
        <p:nvSpPr>
          <p:cNvPr id="33" name="Content Placeholder 5"/>
          <p:cNvSpPr txBox="1">
            <a:spLocks/>
          </p:cNvSpPr>
          <p:nvPr/>
        </p:nvSpPr>
        <p:spPr>
          <a:xfrm>
            <a:off x="702922" y="4494926"/>
            <a:ext cx="1744350" cy="3810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SF : </a:t>
            </a:r>
            <a:r>
              <a:rPr lang="hy-AM" sz="2000" dirty="0"/>
              <a:t>32</a:t>
            </a:r>
            <a:endParaRPr lang="en-US" sz="2000" dirty="0"/>
          </a:p>
        </p:txBody>
      </p:sp>
      <p:sp>
        <p:nvSpPr>
          <p:cNvPr id="35" name="Content Placeholder 5"/>
          <p:cNvSpPr txBox="1">
            <a:spLocks/>
          </p:cNvSpPr>
          <p:nvPr/>
        </p:nvSpPr>
        <p:spPr>
          <a:xfrm>
            <a:off x="698766" y="3556464"/>
            <a:ext cx="1744350" cy="3810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TR : </a:t>
            </a:r>
            <a:r>
              <a:rPr lang="hy-AM" sz="2000" dirty="0"/>
              <a:t>32</a:t>
            </a:r>
            <a:endParaRPr lang="en-US" sz="2000" dirty="0"/>
          </a:p>
        </p:txBody>
      </p:sp>
      <p:sp>
        <p:nvSpPr>
          <p:cNvPr id="36" name="Content Placeholder 5"/>
          <p:cNvSpPr txBox="1">
            <a:spLocks/>
          </p:cNvSpPr>
          <p:nvPr/>
        </p:nvSpPr>
        <p:spPr>
          <a:xfrm>
            <a:off x="2599672" y="3095253"/>
            <a:ext cx="1744350" cy="3810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A1 : </a:t>
            </a:r>
            <a:r>
              <a:rPr lang="hy-AM" sz="2000" dirty="0"/>
              <a:t>32</a:t>
            </a:r>
            <a:endParaRPr lang="en-US" sz="2000" dirty="0"/>
          </a:p>
        </p:txBody>
      </p:sp>
      <p:sp>
        <p:nvSpPr>
          <p:cNvPr id="37" name="Content Placeholder 5"/>
          <p:cNvSpPr txBox="1">
            <a:spLocks/>
          </p:cNvSpPr>
          <p:nvPr/>
        </p:nvSpPr>
        <p:spPr>
          <a:xfrm>
            <a:off x="2599672" y="3556464"/>
            <a:ext cx="1744350" cy="3810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A2 : </a:t>
            </a:r>
            <a:r>
              <a:rPr lang="hy-AM" sz="2000" dirty="0"/>
              <a:t>32</a:t>
            </a:r>
            <a:endParaRPr lang="en-US" sz="2000" dirty="0"/>
          </a:p>
        </p:txBody>
      </p:sp>
      <p:sp>
        <p:nvSpPr>
          <p:cNvPr id="38" name="Content Placeholder 5"/>
          <p:cNvSpPr txBox="1">
            <a:spLocks/>
          </p:cNvSpPr>
          <p:nvPr/>
        </p:nvSpPr>
        <p:spPr>
          <a:xfrm>
            <a:off x="2599672" y="4021685"/>
            <a:ext cx="1744350" cy="3810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A3 : </a:t>
            </a:r>
            <a:r>
              <a:rPr lang="hy-AM" sz="2000" dirty="0"/>
              <a:t>32</a:t>
            </a:r>
            <a:endParaRPr lang="en-US" sz="2000" dirty="0"/>
          </a:p>
        </p:txBody>
      </p:sp>
      <p:sp>
        <p:nvSpPr>
          <p:cNvPr id="40" name="Content Placeholder 5"/>
          <p:cNvSpPr txBox="1">
            <a:spLocks/>
          </p:cNvSpPr>
          <p:nvPr/>
        </p:nvSpPr>
        <p:spPr>
          <a:xfrm>
            <a:off x="2599672" y="4494927"/>
            <a:ext cx="1744350" cy="3810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A4 : </a:t>
            </a:r>
            <a:r>
              <a:rPr lang="hy-AM" sz="2000" dirty="0"/>
              <a:t>32</a:t>
            </a:r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4663003" y="2421168"/>
            <a:ext cx="3791187" cy="2544115"/>
            <a:chOff x="4663003" y="2985996"/>
            <a:chExt cx="3791187" cy="2544115"/>
          </a:xfrm>
        </p:grpSpPr>
        <p:sp>
          <p:nvSpPr>
            <p:cNvPr id="16" name="Content Placeholder 5"/>
            <p:cNvSpPr txBox="1">
              <a:spLocks/>
            </p:cNvSpPr>
            <p:nvPr/>
          </p:nvSpPr>
          <p:spPr>
            <a:xfrm>
              <a:off x="4663003" y="2985996"/>
              <a:ext cx="3791187" cy="2544115"/>
            </a:xfrm>
            <a:prstGeom prst="roundRect">
              <a:avLst>
                <a:gd name="adj" fmla="val 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tabLst>
                  <a:tab pos="803275" algn="l"/>
                </a:tabLst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1800" dirty="0">
                  <a:solidFill>
                    <a:schemeClr val="accent6"/>
                  </a:solidFill>
                </a:rPr>
                <a:t>General Purpose Registers</a:t>
              </a:r>
            </a:p>
            <a:p>
              <a:pPr marL="0" indent="0">
                <a:buFont typeface="Arial" pitchFamily="34" charset="0"/>
                <a:buNone/>
              </a:pPr>
              <a:endParaRPr lang="en-US" sz="1800" dirty="0">
                <a:solidFill>
                  <a:schemeClr val="accent6"/>
                </a:solidFill>
              </a:endParaRPr>
            </a:p>
            <a:p>
              <a:pPr marL="0" indent="0">
                <a:buFont typeface="Arial" pitchFamily="34" charset="0"/>
                <a:buNone/>
              </a:pPr>
              <a:endParaRPr lang="en-US" sz="1800" dirty="0"/>
            </a:p>
            <a:p>
              <a:pPr marL="0" indent="0">
                <a:buFont typeface="Arial" pitchFamily="34" charset="0"/>
                <a:buNone/>
              </a:pPr>
              <a:endParaRPr lang="hy-AM" sz="1800" dirty="0"/>
            </a:p>
            <a:p>
              <a:pPr marL="0" indent="0">
                <a:buFont typeface="Arial" pitchFamily="34" charset="0"/>
                <a:buNone/>
              </a:pPr>
              <a:endParaRPr lang="hy-AM" sz="1800" dirty="0"/>
            </a:p>
            <a:p>
              <a:pPr marL="0" indent="0">
                <a:buFont typeface="Arial" pitchFamily="34" charset="0"/>
                <a:buNone/>
              </a:pPr>
              <a:endParaRPr lang="hy-AM" sz="1800" dirty="0"/>
            </a:p>
            <a:p>
              <a:pPr marL="0" indent="0">
                <a:buFont typeface="Arial" pitchFamily="34" charset="0"/>
                <a:buNone/>
              </a:pPr>
              <a:endParaRPr lang="en-US" sz="1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769395" y="3447941"/>
              <a:ext cx="1744350" cy="1992814"/>
              <a:chOff x="4769395" y="3203703"/>
              <a:chExt cx="1744350" cy="1992814"/>
            </a:xfrm>
          </p:grpSpPr>
          <p:sp>
            <p:nvSpPr>
              <p:cNvPr id="17" name="Content Placeholder 5"/>
              <p:cNvSpPr txBox="1">
                <a:spLocks/>
              </p:cNvSpPr>
              <p:nvPr/>
            </p:nvSpPr>
            <p:spPr>
              <a:xfrm>
                <a:off x="4769395" y="3203703"/>
                <a:ext cx="1744350" cy="381000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US" sz="2000" dirty="0"/>
                  <a:t>R0 : 8</a:t>
                </a:r>
              </a:p>
            </p:txBody>
          </p:sp>
          <p:sp>
            <p:nvSpPr>
              <p:cNvPr id="25" name="Content Placeholder 5"/>
              <p:cNvSpPr txBox="1">
                <a:spLocks/>
              </p:cNvSpPr>
              <p:nvPr/>
            </p:nvSpPr>
            <p:spPr>
              <a:xfrm>
                <a:off x="4769395" y="3584703"/>
                <a:ext cx="1744350" cy="381000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US" sz="2000" dirty="0"/>
                  <a:t>R1 : 8</a:t>
                </a:r>
              </a:p>
            </p:txBody>
          </p:sp>
          <p:sp>
            <p:nvSpPr>
              <p:cNvPr id="26" name="Content Placeholder 5"/>
              <p:cNvSpPr txBox="1">
                <a:spLocks/>
              </p:cNvSpPr>
              <p:nvPr/>
            </p:nvSpPr>
            <p:spPr>
              <a:xfrm>
                <a:off x="4769395" y="3965703"/>
                <a:ext cx="1744350" cy="381000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US" sz="2000" dirty="0"/>
                  <a:t>R2 : 8</a:t>
                </a:r>
              </a:p>
            </p:txBody>
          </p:sp>
          <p:sp>
            <p:nvSpPr>
              <p:cNvPr id="28" name="Content Placeholder 5"/>
              <p:cNvSpPr txBox="1">
                <a:spLocks/>
              </p:cNvSpPr>
              <p:nvPr/>
            </p:nvSpPr>
            <p:spPr>
              <a:xfrm>
                <a:off x="4769395" y="4342275"/>
                <a:ext cx="1744350" cy="473241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US" dirty="0"/>
                  <a:t>…</a:t>
                </a:r>
              </a:p>
            </p:txBody>
          </p:sp>
          <p:sp>
            <p:nvSpPr>
              <p:cNvPr id="27" name="Content Placeholder 5"/>
              <p:cNvSpPr txBox="1">
                <a:spLocks/>
              </p:cNvSpPr>
              <p:nvPr/>
            </p:nvSpPr>
            <p:spPr>
              <a:xfrm>
                <a:off x="4769395" y="4815517"/>
                <a:ext cx="1744350" cy="381000"/>
              </a:xfrm>
              <a:prstGeom prst="roundRect">
                <a:avLst>
                  <a:gd name="adj" fmla="val 0"/>
                </a:avLst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•"/>
                  <a:defRPr lang="en-US" sz="24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90563" indent="-344488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20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027113" indent="-341313" algn="l" defTabSz="914400" rtl="0" eaLnBrk="1" latinLnBrk="0" hangingPunct="1">
                  <a:spcBef>
                    <a:spcPts val="600"/>
                  </a:spcBef>
                  <a:buFont typeface="Arial" pitchFamily="34" charset="0"/>
                  <a:buChar char="–"/>
                  <a:defRPr lang="en-US" sz="1800" kern="120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4488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712913" indent="-341313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1716088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lang="en-US" sz="1600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US" sz="2000" dirty="0"/>
                  <a:t>R1024 : 8</a:t>
                </a: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6700205" y="3846015"/>
              <a:ext cx="15440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 pool</a:t>
              </a:r>
            </a:p>
            <a:p>
              <a:r>
                <a:rPr lang="en-US" dirty="0"/>
                <a:t>(1024 Byte)</a:t>
              </a:r>
            </a:p>
            <a:p>
              <a:endParaRPr lang="en-US" dirty="0"/>
            </a:p>
          </p:txBody>
        </p:sp>
      </p:grpSp>
      <p:sp>
        <p:nvSpPr>
          <p:cNvPr id="42" name="Content Placeholder 5"/>
          <p:cNvSpPr txBox="1">
            <a:spLocks/>
          </p:cNvSpPr>
          <p:nvPr/>
        </p:nvSpPr>
        <p:spPr>
          <a:xfrm>
            <a:off x="4769395" y="1779107"/>
            <a:ext cx="1744350" cy="3810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000" dirty="0"/>
              <a:t>IR : </a:t>
            </a:r>
            <a:r>
              <a:rPr lang="hy-AM" sz="2000" dirty="0"/>
              <a:t>32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16196" y="5261316"/>
            <a:ext cx="2393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IR = Instruction Register</a:t>
            </a:r>
          </a:p>
          <a:p>
            <a:r>
              <a:rPr lang="en-US" sz="1600" dirty="0"/>
              <a:t>IP = Instruction Pointer</a:t>
            </a:r>
          </a:p>
          <a:p>
            <a:r>
              <a:rPr lang="en-US" sz="1600" dirty="0"/>
              <a:t>(PC = Program Counter)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289483" y="5261316"/>
            <a:ext cx="1931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SP = Stack Pointer</a:t>
            </a:r>
          </a:p>
          <a:p>
            <a:r>
              <a:rPr lang="en-US" sz="1600" dirty="0"/>
              <a:t>SF = Stack Frame</a:t>
            </a:r>
          </a:p>
          <a:p>
            <a:r>
              <a:rPr lang="en-US" sz="1600" dirty="0"/>
              <a:t>TR = Task Register</a:t>
            </a:r>
          </a:p>
        </p:txBody>
      </p:sp>
      <p:sp>
        <p:nvSpPr>
          <p:cNvPr id="30" name="Content Placeholder 5"/>
          <p:cNvSpPr txBox="1">
            <a:spLocks/>
          </p:cNvSpPr>
          <p:nvPr/>
        </p:nvSpPr>
        <p:spPr>
          <a:xfrm>
            <a:off x="6513745" y="1779107"/>
            <a:ext cx="1744350" cy="3810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600" dirty="0"/>
              <a:t>(extension) : </a:t>
            </a:r>
            <a:r>
              <a:rPr lang="hy-AM" sz="1600" dirty="0"/>
              <a:t>32</a:t>
            </a:r>
            <a:endParaRPr lang="en-US" sz="1600" dirty="0"/>
          </a:p>
        </p:txBody>
      </p:sp>
      <p:sp>
        <p:nvSpPr>
          <p:cNvPr id="31" name="Content Placeholder 5"/>
          <p:cNvSpPr txBox="1">
            <a:spLocks/>
          </p:cNvSpPr>
          <p:nvPr/>
        </p:nvSpPr>
        <p:spPr>
          <a:xfrm>
            <a:off x="5407070" y="5424229"/>
            <a:ext cx="2943991" cy="3810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ZERO (NULL) : </a:t>
            </a:r>
            <a:r>
              <a:rPr lang="hy-AM" sz="1800" dirty="0"/>
              <a:t>32</a:t>
            </a:r>
            <a:r>
              <a:rPr lang="en-US" sz="1800" dirty="0"/>
              <a:t> (RO)</a:t>
            </a:r>
          </a:p>
        </p:txBody>
      </p:sp>
    </p:spTree>
    <p:extLst>
      <p:ext uri="{BB962C8B-B14F-4D97-AF65-F5344CB8AC3E}">
        <p14:creationId xmlns:p14="http://schemas.microsoft.com/office/powerpoint/2010/main" val="1427965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FLAGS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05000" y="6475623"/>
            <a:ext cx="5067300" cy="365125"/>
          </a:xfrm>
        </p:spPr>
        <p:txBody>
          <a:bodyPr/>
          <a:lstStyle/>
          <a:p>
            <a:r>
              <a:rPr lang="en-US" b="0" dirty="0"/>
              <a:t>This document is a property of Synopsys Armenia Educational Department and is for use only by SAED students.</a:t>
            </a:r>
            <a:endParaRPr lang="en-US" dirty="0"/>
          </a:p>
        </p:txBody>
      </p:sp>
      <p:sp>
        <p:nvSpPr>
          <p:cNvPr id="187" name="Content Placeholder 2"/>
          <p:cNvSpPr>
            <a:spLocks noGrp="1"/>
          </p:cNvSpPr>
          <p:nvPr>
            <p:ph idx="1"/>
          </p:nvPr>
        </p:nvSpPr>
        <p:spPr>
          <a:xfrm>
            <a:off x="457200" y="1877216"/>
            <a:ext cx="3250471" cy="442473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700" b="1" dirty="0"/>
              <a:t>TF</a:t>
            </a:r>
            <a:r>
              <a:rPr lang="en-US" sz="1700" dirty="0"/>
              <a:t>: Trap Bit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b="1" dirty="0"/>
              <a:t>CF</a:t>
            </a:r>
            <a:r>
              <a:rPr lang="en-US" sz="1700" dirty="0"/>
              <a:t>: Carry Flag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b="1" dirty="0"/>
              <a:t>PF</a:t>
            </a:r>
            <a:r>
              <a:rPr lang="en-US" sz="1700" dirty="0"/>
              <a:t>: Parity Flag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b="1" dirty="0"/>
              <a:t>AF</a:t>
            </a:r>
            <a:r>
              <a:rPr lang="en-US" sz="1700" dirty="0"/>
              <a:t>: Adjust Flag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b="1" dirty="0"/>
              <a:t>ZF</a:t>
            </a:r>
            <a:r>
              <a:rPr lang="en-US" sz="1700" dirty="0"/>
              <a:t>: Zero Flag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b="1" dirty="0"/>
              <a:t>SF</a:t>
            </a:r>
            <a:r>
              <a:rPr lang="en-US" sz="1700" dirty="0"/>
              <a:t>: Sign Flag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b="1" dirty="0"/>
              <a:t>OF</a:t>
            </a:r>
            <a:r>
              <a:rPr lang="en-US" sz="1700" dirty="0"/>
              <a:t>: Overflow Flag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b="1" dirty="0"/>
              <a:t>DF</a:t>
            </a:r>
            <a:r>
              <a:rPr lang="en-US" sz="1700" dirty="0"/>
              <a:t>: Direction Flag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b="1" dirty="0"/>
              <a:t>IF</a:t>
            </a:r>
            <a:r>
              <a:rPr lang="en-US" sz="1700" dirty="0"/>
              <a:t>: Interrupt enable Flag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b="1" dirty="0"/>
              <a:t>CPL</a:t>
            </a:r>
            <a:r>
              <a:rPr lang="en-US" sz="1700" dirty="0"/>
              <a:t>: Privilege Level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b="1" dirty="0"/>
              <a:t>AC</a:t>
            </a:r>
            <a:r>
              <a:rPr lang="en-US" sz="1700" dirty="0"/>
              <a:t>: Alignment Check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b="1" dirty="0"/>
              <a:t>NT</a:t>
            </a:r>
            <a:r>
              <a:rPr lang="en-US" sz="1700" dirty="0"/>
              <a:t>: Nested Task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 b="1" dirty="0"/>
              <a:t>PE</a:t>
            </a:r>
            <a:r>
              <a:rPr lang="en-US" sz="1700" dirty="0"/>
              <a:t>: Protection Enable Flag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0176" y="1919851"/>
            <a:ext cx="4660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-Roman"/>
              </a:rPr>
              <a:t>Carry Flag.</a:t>
            </a:r>
            <a:r>
              <a:rPr lang="en-US" sz="1200" dirty="0">
                <a:latin typeface="Times-Roman"/>
              </a:rPr>
              <a:t> Set if an arithmetic operation generates a carry or a borrow out of the most-significant bit of the result; cleared otherwise. This flag indicates an overflow condition for unsigned-integer arithmetic. It is also used in multiple-precision arithmetic.</a:t>
            </a:r>
            <a:endParaRPr lang="en-US" sz="1200" dirty="0"/>
          </a:p>
        </p:txBody>
      </p:sp>
      <p:sp>
        <p:nvSpPr>
          <p:cNvPr id="190" name="TextBox 189"/>
          <p:cNvSpPr txBox="1"/>
          <p:nvPr/>
        </p:nvSpPr>
        <p:spPr>
          <a:xfrm>
            <a:off x="3798031" y="2814774"/>
            <a:ext cx="4645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Parity flag. </a:t>
            </a:r>
            <a:r>
              <a:rPr lang="en-US" sz="1200" dirty="0"/>
              <a:t>Set if the least-significant byte of the result contains an even number of 1 bits; cleared otherwise.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3798031" y="3332589"/>
            <a:ext cx="4645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Adjust flag. </a:t>
            </a:r>
            <a:r>
              <a:rPr lang="en-US" sz="1200" dirty="0"/>
              <a:t>Set if an arithmetic operation generates a carry or a borrow out of bit 3 of the result; cleared otherwise. This flag is used in </a:t>
            </a:r>
            <a:r>
              <a:rPr lang="en-US" sz="1200" dirty="0" err="1"/>
              <a:t>binarycoded</a:t>
            </a:r>
            <a:r>
              <a:rPr lang="en-US" sz="1200" dirty="0"/>
              <a:t> decimal (BCD) arithmetic.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3799005" y="4054545"/>
            <a:ext cx="464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Zero flag. </a:t>
            </a:r>
            <a:r>
              <a:rPr lang="en-US" sz="1200" dirty="0"/>
              <a:t>Set if the result is zero; cleared otherwise.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3799005" y="4410864"/>
            <a:ext cx="4645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Sign flag. </a:t>
            </a:r>
            <a:r>
              <a:rPr lang="en-US" sz="1200" dirty="0"/>
              <a:t>Set equal to the most-significant bit of the result, which is the sign bit of a signed integer. (0 indicates a positive value and 1 indicates a negative value.)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3799005" y="5107596"/>
            <a:ext cx="46456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Overflow flag. </a:t>
            </a:r>
            <a:r>
              <a:rPr lang="en-US" sz="1200" dirty="0"/>
              <a:t>Set if the integer result is too large a positive number or too small a negative number (excluding the sign-bit) to fit in the destination operand; cleared otherwise. This flag indicates an overflow condition for signed-integer (two’s complement) arithmetic.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22517" y="1020017"/>
            <a:ext cx="7921184" cy="652805"/>
            <a:chOff x="522517" y="1217729"/>
            <a:chExt cx="7921184" cy="652805"/>
          </a:xfrm>
        </p:grpSpPr>
        <p:sp>
          <p:nvSpPr>
            <p:cNvPr id="162" name="Content Placeholder 5"/>
            <p:cNvSpPr txBox="1">
              <a:spLocks/>
            </p:cNvSpPr>
            <p:nvPr/>
          </p:nvSpPr>
          <p:spPr>
            <a:xfrm>
              <a:off x="8031190" y="1483152"/>
              <a:ext cx="412511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1200" dirty="0"/>
                <a:t>TF</a:t>
              </a:r>
            </a:p>
          </p:txBody>
        </p:sp>
        <p:sp>
          <p:nvSpPr>
            <p:cNvPr id="163" name="Content Placeholder 5"/>
            <p:cNvSpPr txBox="1">
              <a:spLocks/>
            </p:cNvSpPr>
            <p:nvPr/>
          </p:nvSpPr>
          <p:spPr>
            <a:xfrm>
              <a:off x="7618679" y="1483152"/>
              <a:ext cx="412511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1200" dirty="0"/>
                <a:t>CF</a:t>
              </a:r>
            </a:p>
          </p:txBody>
        </p:sp>
        <p:sp>
          <p:nvSpPr>
            <p:cNvPr id="164" name="Content Placeholder 5"/>
            <p:cNvSpPr txBox="1">
              <a:spLocks/>
            </p:cNvSpPr>
            <p:nvPr/>
          </p:nvSpPr>
          <p:spPr>
            <a:xfrm>
              <a:off x="7206168" y="1483152"/>
              <a:ext cx="412511" cy="38738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1200" dirty="0"/>
                <a:t>PF</a:t>
              </a:r>
            </a:p>
          </p:txBody>
        </p:sp>
        <p:sp>
          <p:nvSpPr>
            <p:cNvPr id="165" name="Content Placeholder 5"/>
            <p:cNvSpPr txBox="1">
              <a:spLocks/>
            </p:cNvSpPr>
            <p:nvPr/>
          </p:nvSpPr>
          <p:spPr>
            <a:xfrm>
              <a:off x="6381141" y="1488130"/>
              <a:ext cx="412511" cy="3810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1200" dirty="0"/>
                <a:t>ZF</a:t>
              </a:r>
            </a:p>
          </p:txBody>
        </p:sp>
        <p:sp>
          <p:nvSpPr>
            <p:cNvPr id="166" name="Content Placeholder 5"/>
            <p:cNvSpPr txBox="1">
              <a:spLocks/>
            </p:cNvSpPr>
            <p:nvPr/>
          </p:nvSpPr>
          <p:spPr>
            <a:xfrm>
              <a:off x="5968630" y="1488130"/>
              <a:ext cx="412511" cy="380999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1200" dirty="0"/>
                <a:t>SF</a:t>
              </a:r>
            </a:p>
          </p:txBody>
        </p:sp>
        <p:sp>
          <p:nvSpPr>
            <p:cNvPr id="167" name="Content Placeholder 5"/>
            <p:cNvSpPr txBox="1">
              <a:spLocks/>
            </p:cNvSpPr>
            <p:nvPr/>
          </p:nvSpPr>
          <p:spPr>
            <a:xfrm>
              <a:off x="5556119" y="1488130"/>
              <a:ext cx="412511" cy="381000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1200" dirty="0"/>
                <a:t>OF</a:t>
              </a:r>
            </a:p>
          </p:txBody>
        </p:sp>
        <p:sp>
          <p:nvSpPr>
            <p:cNvPr id="168" name="Content Placeholder 5"/>
            <p:cNvSpPr txBox="1">
              <a:spLocks/>
            </p:cNvSpPr>
            <p:nvPr/>
          </p:nvSpPr>
          <p:spPr>
            <a:xfrm>
              <a:off x="4290116" y="1488130"/>
              <a:ext cx="853491" cy="380999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1200" dirty="0"/>
                <a:t>Reserved</a:t>
              </a:r>
            </a:p>
          </p:txBody>
        </p:sp>
        <p:sp>
          <p:nvSpPr>
            <p:cNvPr id="169" name="Content Placeholder 5"/>
            <p:cNvSpPr txBox="1">
              <a:spLocks/>
            </p:cNvSpPr>
            <p:nvPr/>
          </p:nvSpPr>
          <p:spPr>
            <a:xfrm>
              <a:off x="5143608" y="1485318"/>
              <a:ext cx="412511" cy="38381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1200" dirty="0"/>
                <a:t>DF</a:t>
              </a:r>
            </a:p>
          </p:txBody>
        </p:sp>
        <p:sp>
          <p:nvSpPr>
            <p:cNvPr id="170" name="Content Placeholder 5"/>
            <p:cNvSpPr txBox="1">
              <a:spLocks/>
            </p:cNvSpPr>
            <p:nvPr/>
          </p:nvSpPr>
          <p:spPr>
            <a:xfrm>
              <a:off x="3879541" y="1488131"/>
              <a:ext cx="412511" cy="380998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B28EDE"/>
                </a:gs>
                <a:gs pos="35000">
                  <a:srgbClr val="CBB5E9"/>
                </a:gs>
                <a:gs pos="100000">
                  <a:srgbClr val="EDE4F8"/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1200" dirty="0"/>
                <a:t>IF</a:t>
              </a:r>
            </a:p>
          </p:txBody>
        </p:sp>
        <p:sp>
          <p:nvSpPr>
            <p:cNvPr id="171" name="Content Placeholder 5"/>
            <p:cNvSpPr txBox="1">
              <a:spLocks/>
            </p:cNvSpPr>
            <p:nvPr/>
          </p:nvSpPr>
          <p:spPr>
            <a:xfrm>
              <a:off x="3327568" y="1485318"/>
              <a:ext cx="551974" cy="38381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B28EDE"/>
                </a:gs>
                <a:gs pos="35000">
                  <a:srgbClr val="CBB5E9"/>
                </a:gs>
                <a:gs pos="100000">
                  <a:srgbClr val="EDE4F8"/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1200" dirty="0"/>
                <a:t>CPL</a:t>
              </a:r>
            </a:p>
          </p:txBody>
        </p:sp>
        <p:sp>
          <p:nvSpPr>
            <p:cNvPr id="172" name="Content Placeholder 5"/>
            <p:cNvSpPr txBox="1">
              <a:spLocks/>
            </p:cNvSpPr>
            <p:nvPr/>
          </p:nvSpPr>
          <p:spPr>
            <a:xfrm>
              <a:off x="935028" y="1485318"/>
              <a:ext cx="1980029" cy="383812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B28EDE"/>
                </a:gs>
                <a:gs pos="35000">
                  <a:srgbClr val="CBB5E9"/>
                </a:gs>
                <a:gs pos="100000">
                  <a:srgbClr val="EDE4F8"/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1200" dirty="0"/>
                <a:t>Reserved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8105838" y="1217729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0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7693327" y="1217729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1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280816" y="1218732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2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6868300" y="1223709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3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455789" y="1223709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4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6043278" y="1223709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5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630767" y="1223709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6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914916" y="1230494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16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433697" y="1230494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17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557892" y="1223709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31</a:t>
              </a:r>
            </a:p>
          </p:txBody>
        </p:sp>
        <p:sp>
          <p:nvSpPr>
            <p:cNvPr id="188" name="Content Placeholder 5"/>
            <p:cNvSpPr txBox="1">
              <a:spLocks/>
            </p:cNvSpPr>
            <p:nvPr/>
          </p:nvSpPr>
          <p:spPr>
            <a:xfrm>
              <a:off x="2915057" y="1485318"/>
              <a:ext cx="412511" cy="383811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B28EDE"/>
                </a:gs>
                <a:gs pos="35000">
                  <a:srgbClr val="CBB5E9"/>
                </a:gs>
                <a:gs pos="100000">
                  <a:srgbClr val="EDE4F8"/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1200" dirty="0"/>
                <a:t>AC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2950432" y="1222706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18</a:t>
              </a:r>
            </a:p>
          </p:txBody>
        </p:sp>
        <p:sp>
          <p:nvSpPr>
            <p:cNvPr id="192" name="Content Placeholder 5"/>
            <p:cNvSpPr txBox="1">
              <a:spLocks/>
            </p:cNvSpPr>
            <p:nvPr/>
          </p:nvSpPr>
          <p:spPr>
            <a:xfrm>
              <a:off x="6793657" y="1483742"/>
              <a:ext cx="412511" cy="386791"/>
            </a:xfrm>
            <a:prstGeom prst="roundRect">
              <a:avLst>
                <a:gd name="adj" fmla="val 0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1200" dirty="0"/>
                <a:t>AF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218256" y="1217729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7</a:t>
              </a:r>
            </a:p>
          </p:txBody>
        </p:sp>
        <p:sp>
          <p:nvSpPr>
            <p:cNvPr id="37" name="Content Placeholder 5"/>
            <p:cNvSpPr txBox="1">
              <a:spLocks/>
            </p:cNvSpPr>
            <p:nvPr/>
          </p:nvSpPr>
          <p:spPr>
            <a:xfrm>
              <a:off x="522517" y="1486723"/>
              <a:ext cx="412511" cy="383811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rgbClr val="B28EDE"/>
                </a:gs>
                <a:gs pos="35000">
                  <a:srgbClr val="CBB5E9"/>
                </a:gs>
                <a:gs pos="100000">
                  <a:srgbClr val="EDE4F8"/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342900" indent="-342900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•"/>
                <a:defRPr lang="en-US" sz="24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90563" indent="-344488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20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027113" indent="-341313" algn="l" defTabSz="914400" rtl="0" eaLnBrk="1" latinLnBrk="0" hangingPunct="1">
                <a:spcBef>
                  <a:spcPts val="600"/>
                </a:spcBef>
                <a:buFont typeface="Arial" pitchFamily="34" charset="0"/>
                <a:buChar char="–"/>
                <a:defRPr lang="en-US" sz="1800" kern="120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-344488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712913" indent="-341313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1716088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lang="en-US" sz="1600" kern="1200" baseline="0" dirty="0" smtClean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1200" dirty="0"/>
                <a:t>PE</a:t>
              </a:r>
            </a:p>
          </p:txBody>
        </p:sp>
      </p:grpSp>
      <p:sp>
        <p:nvSpPr>
          <p:cNvPr id="38" name="Content Placeholder 5"/>
          <p:cNvSpPr txBox="1">
            <a:spLocks/>
          </p:cNvSpPr>
          <p:nvPr/>
        </p:nvSpPr>
        <p:spPr>
          <a:xfrm>
            <a:off x="2519240" y="1285218"/>
            <a:ext cx="412511" cy="37477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B28EDE"/>
              </a:gs>
              <a:gs pos="35000">
                <a:srgbClr val="CBB5E9"/>
              </a:gs>
              <a:gs pos="100000">
                <a:srgbClr val="EDE4F8"/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200" dirty="0"/>
              <a:t>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542342" y="102808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91628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32Bit Architecture</a:t>
            </a:r>
            <a:br>
              <a:rPr lang="en-US" dirty="0"/>
            </a:br>
            <a:r>
              <a:rPr lang="en-US" sz="2800" dirty="0"/>
              <a:t>Instruction Format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905000" y="6475623"/>
            <a:ext cx="5067300" cy="365125"/>
          </a:xfrm>
        </p:spPr>
        <p:txBody>
          <a:bodyPr/>
          <a:lstStyle/>
          <a:p>
            <a:r>
              <a:rPr lang="en-US" b="0" dirty="0"/>
              <a:t>This document is a property of Synopsys Armenia Educational Department and is for use only by SAED students.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80833" y="1434364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2 Byte:</a:t>
            </a:r>
          </a:p>
        </p:txBody>
      </p:sp>
      <p:sp>
        <p:nvSpPr>
          <p:cNvPr id="56" name="Content Placeholder 5"/>
          <p:cNvSpPr txBox="1">
            <a:spLocks/>
          </p:cNvSpPr>
          <p:nvPr/>
        </p:nvSpPr>
        <p:spPr>
          <a:xfrm>
            <a:off x="3729249" y="2861498"/>
            <a:ext cx="1082186" cy="378326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R </a:t>
            </a:r>
            <a:r>
              <a:rPr lang="en-US" sz="1600" dirty="0" err="1"/>
              <a:t>src</a:t>
            </a:r>
            <a:r>
              <a:rPr lang="en-US" sz="1600" dirty="0"/>
              <a:t>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95819" y="179367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0</a:t>
            </a:r>
          </a:p>
        </p:txBody>
      </p:sp>
      <p:sp>
        <p:nvSpPr>
          <p:cNvPr id="63" name="Content Placeholder 5"/>
          <p:cNvSpPr txBox="1">
            <a:spLocks/>
          </p:cNvSpPr>
          <p:nvPr/>
        </p:nvSpPr>
        <p:spPr>
          <a:xfrm>
            <a:off x="1561639" y="1434364"/>
            <a:ext cx="1082186" cy="380116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 err="1"/>
              <a:t>OpCode</a:t>
            </a:r>
            <a:endParaRPr lang="en-US" sz="1800" dirty="0"/>
          </a:p>
        </p:txBody>
      </p:sp>
      <p:sp>
        <p:nvSpPr>
          <p:cNvPr id="65" name="TextBox 64"/>
          <p:cNvSpPr txBox="1"/>
          <p:nvPr/>
        </p:nvSpPr>
        <p:spPr>
          <a:xfrm>
            <a:off x="2579350" y="178275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84690" y="2151417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4 Byte: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495819" y="249643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0</a:t>
            </a:r>
          </a:p>
        </p:txBody>
      </p:sp>
      <p:sp>
        <p:nvSpPr>
          <p:cNvPr id="69" name="Content Placeholder 5"/>
          <p:cNvSpPr txBox="1">
            <a:spLocks/>
          </p:cNvSpPr>
          <p:nvPr/>
        </p:nvSpPr>
        <p:spPr>
          <a:xfrm>
            <a:off x="1561639" y="2137133"/>
            <a:ext cx="1082186" cy="380116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 err="1"/>
              <a:t>OpCode</a:t>
            </a:r>
            <a:endParaRPr lang="en-US" sz="1800" dirty="0"/>
          </a:p>
        </p:txBody>
      </p:sp>
      <p:sp>
        <p:nvSpPr>
          <p:cNvPr id="70" name="TextBox 69"/>
          <p:cNvSpPr txBox="1"/>
          <p:nvPr/>
        </p:nvSpPr>
        <p:spPr>
          <a:xfrm>
            <a:off x="3648089" y="248652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32</a:t>
            </a:r>
          </a:p>
        </p:txBody>
      </p:sp>
      <p:sp>
        <p:nvSpPr>
          <p:cNvPr id="71" name="Content Placeholder 5"/>
          <p:cNvSpPr txBox="1">
            <a:spLocks/>
          </p:cNvSpPr>
          <p:nvPr/>
        </p:nvSpPr>
        <p:spPr>
          <a:xfrm>
            <a:off x="2643825" y="2138028"/>
            <a:ext cx="1082186" cy="378326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65622" y="249381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70955" y="2861498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6 Byte: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495819" y="321723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0</a:t>
            </a:r>
          </a:p>
        </p:txBody>
      </p:sp>
      <p:sp>
        <p:nvSpPr>
          <p:cNvPr id="75" name="Content Placeholder 5"/>
          <p:cNvSpPr txBox="1">
            <a:spLocks/>
          </p:cNvSpPr>
          <p:nvPr/>
        </p:nvSpPr>
        <p:spPr>
          <a:xfrm>
            <a:off x="1561639" y="2857929"/>
            <a:ext cx="1082186" cy="380116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 err="1"/>
              <a:t>OpCode</a:t>
            </a:r>
            <a:endParaRPr lang="en-US" sz="1800" dirty="0"/>
          </a:p>
        </p:txBody>
      </p:sp>
      <p:sp>
        <p:nvSpPr>
          <p:cNvPr id="77" name="Content Placeholder 5"/>
          <p:cNvSpPr txBox="1">
            <a:spLocks/>
          </p:cNvSpPr>
          <p:nvPr/>
        </p:nvSpPr>
        <p:spPr>
          <a:xfrm>
            <a:off x="2643825" y="2858824"/>
            <a:ext cx="1082186" cy="378326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R </a:t>
            </a:r>
            <a:r>
              <a:rPr lang="en-US" sz="1600" dirty="0" err="1"/>
              <a:t>trgt</a:t>
            </a:r>
            <a:r>
              <a:rPr lang="en-US" sz="1600" dirty="0"/>
              <a:t>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565622" y="321460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16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671011" y="3213887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32</a:t>
            </a:r>
          </a:p>
        </p:txBody>
      </p:sp>
      <p:sp>
        <p:nvSpPr>
          <p:cNvPr id="93" name="Content Placeholder 5"/>
          <p:cNvSpPr txBox="1">
            <a:spLocks/>
          </p:cNvSpPr>
          <p:nvPr/>
        </p:nvSpPr>
        <p:spPr>
          <a:xfrm>
            <a:off x="3715546" y="3575715"/>
            <a:ext cx="1082186" cy="383658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R </a:t>
            </a:r>
            <a:r>
              <a:rPr lang="en-US" sz="1600" dirty="0"/>
              <a:t>src.1</a:t>
            </a:r>
            <a:endParaRPr lang="en-US" sz="1800" dirty="0"/>
          </a:p>
        </p:txBody>
      </p:sp>
      <p:sp>
        <p:nvSpPr>
          <p:cNvPr id="94" name="Content Placeholder 5"/>
          <p:cNvSpPr txBox="1">
            <a:spLocks/>
          </p:cNvSpPr>
          <p:nvPr/>
        </p:nvSpPr>
        <p:spPr>
          <a:xfrm>
            <a:off x="4800970" y="3577489"/>
            <a:ext cx="1082186" cy="381884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R </a:t>
            </a:r>
            <a:r>
              <a:rPr lang="en-US" sz="1600" dirty="0"/>
              <a:t>src.2</a:t>
            </a:r>
            <a:endParaRPr lang="en-US" sz="1800" dirty="0"/>
          </a:p>
        </p:txBody>
      </p:sp>
      <p:sp>
        <p:nvSpPr>
          <p:cNvPr id="95" name="TextBox 94"/>
          <p:cNvSpPr txBox="1"/>
          <p:nvPr/>
        </p:nvSpPr>
        <p:spPr>
          <a:xfrm>
            <a:off x="670955" y="3575715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8 Byte: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485354" y="393678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0</a:t>
            </a:r>
          </a:p>
        </p:txBody>
      </p:sp>
      <p:sp>
        <p:nvSpPr>
          <p:cNvPr id="97" name="Content Placeholder 5"/>
          <p:cNvSpPr txBox="1">
            <a:spLocks/>
          </p:cNvSpPr>
          <p:nvPr/>
        </p:nvSpPr>
        <p:spPr>
          <a:xfrm>
            <a:off x="1551174" y="3577478"/>
            <a:ext cx="1082186" cy="380116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 err="1"/>
              <a:t>OpCode</a:t>
            </a:r>
            <a:endParaRPr lang="en-US" sz="1800" dirty="0"/>
          </a:p>
        </p:txBody>
      </p:sp>
      <p:sp>
        <p:nvSpPr>
          <p:cNvPr id="98" name="TextBox 97"/>
          <p:cNvSpPr txBox="1"/>
          <p:nvPr/>
        </p:nvSpPr>
        <p:spPr>
          <a:xfrm>
            <a:off x="5812628" y="392424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64</a:t>
            </a:r>
          </a:p>
        </p:txBody>
      </p:sp>
      <p:sp>
        <p:nvSpPr>
          <p:cNvPr id="99" name="Content Placeholder 5"/>
          <p:cNvSpPr txBox="1">
            <a:spLocks/>
          </p:cNvSpPr>
          <p:nvPr/>
        </p:nvSpPr>
        <p:spPr>
          <a:xfrm>
            <a:off x="2633360" y="3578373"/>
            <a:ext cx="1082186" cy="378326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R </a:t>
            </a:r>
            <a:r>
              <a:rPr lang="en-US" sz="1600" dirty="0" err="1"/>
              <a:t>trgt</a:t>
            </a:r>
            <a:r>
              <a:rPr lang="en-US" sz="1600" dirty="0"/>
              <a:t>.</a:t>
            </a:r>
            <a:endParaRPr lang="en-US" sz="1800" dirty="0"/>
          </a:p>
        </p:txBody>
      </p:sp>
      <p:sp>
        <p:nvSpPr>
          <p:cNvPr id="100" name="TextBox 99"/>
          <p:cNvSpPr txBox="1"/>
          <p:nvPr/>
        </p:nvSpPr>
        <p:spPr>
          <a:xfrm>
            <a:off x="2555157" y="3934155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16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660546" y="393343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32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736587" y="393678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48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77594" y="4986492"/>
            <a:ext cx="104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6/8 Byte: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485354" y="534758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0</a:t>
            </a:r>
          </a:p>
        </p:txBody>
      </p:sp>
      <p:sp>
        <p:nvSpPr>
          <p:cNvPr id="107" name="Content Placeholder 5"/>
          <p:cNvSpPr txBox="1">
            <a:spLocks/>
          </p:cNvSpPr>
          <p:nvPr/>
        </p:nvSpPr>
        <p:spPr>
          <a:xfrm>
            <a:off x="1551174" y="4988274"/>
            <a:ext cx="1082186" cy="380116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 err="1"/>
              <a:t>OpCode</a:t>
            </a:r>
            <a:endParaRPr lang="en-US" sz="1800" dirty="0"/>
          </a:p>
        </p:txBody>
      </p:sp>
      <p:sp>
        <p:nvSpPr>
          <p:cNvPr id="109" name="Content Placeholder 5"/>
          <p:cNvSpPr txBox="1">
            <a:spLocks/>
          </p:cNvSpPr>
          <p:nvPr/>
        </p:nvSpPr>
        <p:spPr>
          <a:xfrm>
            <a:off x="2633360" y="4989169"/>
            <a:ext cx="1082186" cy="378326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/>
              <a:t>R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555157" y="5344951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16</a:t>
            </a:r>
          </a:p>
        </p:txBody>
      </p:sp>
      <p:sp>
        <p:nvSpPr>
          <p:cNvPr id="115" name="Content Placeholder 5"/>
          <p:cNvSpPr txBox="1">
            <a:spLocks/>
          </p:cNvSpPr>
          <p:nvPr/>
        </p:nvSpPr>
        <p:spPr>
          <a:xfrm>
            <a:off x="2636598" y="4283390"/>
            <a:ext cx="1078948" cy="38100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500" dirty="0"/>
              <a:t>Immediate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99093" y="4288632"/>
            <a:ext cx="1040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4/6 Byte: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485354" y="464180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0</a:t>
            </a:r>
          </a:p>
        </p:txBody>
      </p:sp>
      <p:sp>
        <p:nvSpPr>
          <p:cNvPr id="118" name="Content Placeholder 5"/>
          <p:cNvSpPr txBox="1">
            <a:spLocks/>
          </p:cNvSpPr>
          <p:nvPr/>
        </p:nvSpPr>
        <p:spPr>
          <a:xfrm>
            <a:off x="1551174" y="4282495"/>
            <a:ext cx="1082186" cy="380116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 err="1"/>
              <a:t>OpCode</a:t>
            </a:r>
            <a:endParaRPr lang="en-US" sz="1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2555157" y="463917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16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660546" y="46384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32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4742732" y="463917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48</a:t>
            </a:r>
          </a:p>
        </p:txBody>
      </p:sp>
      <p:sp>
        <p:nvSpPr>
          <p:cNvPr id="136" name="Content Placeholder 5"/>
          <p:cNvSpPr txBox="1">
            <a:spLocks/>
          </p:cNvSpPr>
          <p:nvPr/>
        </p:nvSpPr>
        <p:spPr>
          <a:xfrm>
            <a:off x="3715546" y="4284285"/>
            <a:ext cx="1082186" cy="377763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400" dirty="0"/>
              <a:t>(extension)</a:t>
            </a:r>
          </a:p>
        </p:txBody>
      </p:sp>
      <p:sp>
        <p:nvSpPr>
          <p:cNvPr id="144" name="Content Placeholder 5"/>
          <p:cNvSpPr txBox="1">
            <a:spLocks/>
          </p:cNvSpPr>
          <p:nvPr/>
        </p:nvSpPr>
        <p:spPr>
          <a:xfrm>
            <a:off x="3715546" y="4992655"/>
            <a:ext cx="1078948" cy="374840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500" dirty="0"/>
              <a:t>Immediate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3634105" y="53553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32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739494" y="535459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48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821680" y="53553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64</a:t>
            </a:r>
          </a:p>
        </p:txBody>
      </p:sp>
      <p:sp>
        <p:nvSpPr>
          <p:cNvPr id="150" name="Content Placeholder 5"/>
          <p:cNvSpPr txBox="1">
            <a:spLocks/>
          </p:cNvSpPr>
          <p:nvPr/>
        </p:nvSpPr>
        <p:spPr>
          <a:xfrm>
            <a:off x="4794494" y="4988274"/>
            <a:ext cx="1082186" cy="380116"/>
          </a:xfrm>
          <a:prstGeom prst="roundRect">
            <a:avLst>
              <a:gd name="adj" fmla="val 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l" defTabSz="914400" rtl="0" eaLnBrk="1" latinLnBrk="0" hangingPunct="1">
              <a:spcBef>
                <a:spcPts val="600"/>
              </a:spcBef>
              <a:buFont typeface="Arial" pitchFamily="34" charset="0"/>
              <a:buChar char="•"/>
              <a:defRPr lang="en-US" sz="24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90563" indent="-344488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20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27113" indent="-341313" algn="l" defTabSz="914400" rtl="0" eaLnBrk="1" latinLnBrk="0" hangingPunct="1">
              <a:spcBef>
                <a:spcPts val="600"/>
              </a:spcBef>
              <a:buFont typeface="Arial" pitchFamily="34" charset="0"/>
              <a:buChar char="–"/>
              <a:defRPr lang="en-US" sz="18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-344488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712913" indent="-341313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6088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16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400" dirty="0"/>
              <a:t>(extension)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753244" y="32000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159349853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Synopsys Default Color Palette (Vibrant)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F2683"/>
      </a:accent1>
      <a:accent2>
        <a:srgbClr val="F69008"/>
      </a:accent2>
      <a:accent3>
        <a:srgbClr val="46AA42"/>
      </a:accent3>
      <a:accent4>
        <a:srgbClr val="C41300"/>
      </a:accent4>
      <a:accent5>
        <a:srgbClr val="BCBCBC"/>
      </a:accent5>
      <a:accent6>
        <a:srgbClr val="0072AC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4" id="{1DEE5F57-5DCB-45F8-A6FA-58986F233B4C}" vid="{50C30E09-ECD4-492B-B5B5-A3292FDD00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29978</TotalTime>
  <Words>2234</Words>
  <Application>Microsoft Office PowerPoint</Application>
  <PresentationFormat>On-screen Show (4:3)</PresentationFormat>
  <Paragraphs>606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Arial Black</vt:lpstr>
      <vt:lpstr>Times-Roman</vt:lpstr>
      <vt:lpstr>blank</vt:lpstr>
      <vt:lpstr>Համակարգային Ծրագրավորում</vt:lpstr>
      <vt:lpstr>Վիրտուալություն</vt:lpstr>
      <vt:lpstr>Կոմպիլյացիա և Ինտերպրետացիա</vt:lpstr>
      <vt:lpstr>Կոմպիլյացիա և Ինտերպրետացիա</vt:lpstr>
      <vt:lpstr>Ժամանակակից Ինտերպրետատորներ</vt:lpstr>
      <vt:lpstr>Հիշողություն Computer Memory</vt:lpstr>
      <vt:lpstr>32Bit Architecture Instruction Format</vt:lpstr>
      <vt:lpstr>FLAGS</vt:lpstr>
      <vt:lpstr>32Bit Architecture Instruction Format</vt:lpstr>
      <vt:lpstr>Instruction Set Control Instructions</vt:lpstr>
      <vt:lpstr>Instruction Set</vt:lpstr>
      <vt:lpstr>Instruction Set</vt:lpstr>
      <vt:lpstr>Instruction Set</vt:lpstr>
      <vt:lpstr>Instruction Set Memory Access</vt:lpstr>
      <vt:lpstr>Instruction Set Stack</vt:lpstr>
      <vt:lpstr>Instruction Set Stack</vt:lpstr>
      <vt:lpstr>Instruction Set I/O (External Devices)</vt:lpstr>
      <vt:lpstr>Instruction Set</vt:lpstr>
      <vt:lpstr>Starting Computer</vt:lpstr>
      <vt:lpstr>Execution Transfer</vt:lpstr>
      <vt:lpstr>Function Call</vt:lpstr>
      <vt:lpstr>Hardware Interrupts</vt:lpstr>
      <vt:lpstr>Hardware Interrupts</vt:lpstr>
      <vt:lpstr>CPU Exceptions &amp; Faults</vt:lpstr>
      <vt:lpstr>Software Interrupts INT N</vt:lpstr>
      <vt:lpstr>Interrupt Processing</vt:lpstr>
      <vt:lpstr>Debugging </vt:lpstr>
      <vt:lpstr>Debugging Break Instruction (Break=Int 3)</vt:lpstr>
      <vt:lpstr>Debugging Break Instruction (Break=Int 3)</vt:lpstr>
      <vt:lpstr>Debugging Break Instruction (Break=Int 3)</vt:lpstr>
      <vt:lpstr>Debugging Step by Step Trap Bit &amp; INT1</vt:lpstr>
      <vt:lpstr>Debugging Step by Step Trap Bit &amp; INT1</vt:lpstr>
      <vt:lpstr>Assignment</vt:lpstr>
    </vt:vector>
  </TitlesOfParts>
  <Company>Synopsys,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Համակարգային Ծրագրավորում</dc:title>
  <dc:creator>Tigran Khachatryan</dc:creator>
  <cp:lastModifiedBy>Tigran Khachatryan</cp:lastModifiedBy>
  <cp:revision>192</cp:revision>
  <dcterms:created xsi:type="dcterms:W3CDTF">2015-09-04T23:26:12Z</dcterms:created>
  <dcterms:modified xsi:type="dcterms:W3CDTF">2017-05-20T05:11:56Z</dcterms:modified>
</cp:coreProperties>
</file>