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369" r:id="rId4"/>
    <p:sldId id="346" r:id="rId5"/>
    <p:sldId id="260" r:id="rId6"/>
    <p:sldId id="347" r:id="rId7"/>
    <p:sldId id="348" r:id="rId8"/>
    <p:sldId id="358" r:id="rId9"/>
    <p:sldId id="393" r:id="rId10"/>
    <p:sldId id="394" r:id="rId11"/>
    <p:sldId id="402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349" r:id="rId20"/>
    <p:sldId id="350" r:id="rId21"/>
    <p:sldId id="370" r:id="rId22"/>
    <p:sldId id="371" r:id="rId23"/>
    <p:sldId id="372" r:id="rId24"/>
    <p:sldId id="373" r:id="rId25"/>
    <p:sldId id="379" r:id="rId26"/>
    <p:sldId id="377" r:id="rId27"/>
    <p:sldId id="374" r:id="rId28"/>
    <p:sldId id="375" r:id="rId29"/>
    <p:sldId id="339" r:id="rId30"/>
    <p:sldId id="32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3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998" y="132"/>
      </p:cViewPr>
      <p:guideLst>
        <p:guide orient="horz" pos="3203"/>
        <p:guide pos="35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A282E-131A-4818-A7C7-A54D1C9990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E705-FDC0-43BB-A97F-E8D29922A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9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6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5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0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0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EE0D-2199-412F-95BF-B6DC416BFC35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F9F3-C516-415B-9BE1-6E98ECDBE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21" Type="http://schemas.openxmlformats.org/officeDocument/2006/relationships/image" Target="../media/image69.png"/><Relationship Id="rId7" Type="http://schemas.openxmlformats.org/officeDocument/2006/relationships/image" Target="../media/image49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430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21" Type="http://schemas.openxmlformats.org/officeDocument/2006/relationships/image" Target="../media/image69.png"/><Relationship Id="rId7" Type="http://schemas.openxmlformats.org/officeDocument/2006/relationships/image" Target="../media/image49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430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45.png"/><Relationship Id="rId21" Type="http://schemas.openxmlformats.org/officeDocument/2006/relationships/image" Target="../media/image76.png"/><Relationship Id="rId34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80.png"/><Relationship Id="rId33" Type="http://schemas.openxmlformats.org/officeDocument/2006/relationships/image" Target="../media/image69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24" Type="http://schemas.openxmlformats.org/officeDocument/2006/relationships/image" Target="../media/image79.png"/><Relationship Id="rId32" Type="http://schemas.openxmlformats.org/officeDocument/2006/relationships/image" Target="../media/image68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72.png"/><Relationship Id="rId10" Type="http://schemas.openxmlformats.org/officeDocument/2006/relationships/image" Target="../media/image58.png"/><Relationship Id="rId19" Type="http://schemas.openxmlformats.org/officeDocument/2006/relationships/image" Target="../media/image74.png"/><Relationship Id="rId31" Type="http://schemas.openxmlformats.org/officeDocument/2006/relationships/image" Target="../media/image67.png"/><Relationship Id="rId4" Type="http://schemas.openxmlformats.org/officeDocument/2006/relationships/image" Target="../media/image430.png"/><Relationship Id="rId9" Type="http://schemas.openxmlformats.org/officeDocument/2006/relationships/image" Target="../media/image50.png"/><Relationship Id="rId14" Type="http://schemas.openxmlformats.org/officeDocument/2006/relationships/image" Target="../media/image62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7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55" Type="http://schemas.openxmlformats.org/officeDocument/2006/relationships/image" Target="../media/image67.png"/><Relationship Id="rId7" Type="http://schemas.openxmlformats.org/officeDocument/2006/relationships/image" Target="../media/image57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46" Type="http://schemas.openxmlformats.org/officeDocument/2006/relationships/image" Target="../media/image77.png"/><Relationship Id="rId59" Type="http://schemas.openxmlformats.org/officeDocument/2006/relationships/image" Target="../media/image71.png"/><Relationship Id="rId2" Type="http://schemas.openxmlformats.org/officeDocument/2006/relationships/image" Target="../media/image55.png"/><Relationship Id="rId16" Type="http://schemas.openxmlformats.org/officeDocument/2006/relationships/image" Target="../media/image63.png"/><Relationship Id="rId41" Type="http://schemas.openxmlformats.org/officeDocument/2006/relationships/image" Target="../media/image89.png"/><Relationship Id="rId5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40" Type="http://schemas.openxmlformats.org/officeDocument/2006/relationships/image" Target="../media/image88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image" Target="../media/image70.png"/><Relationship Id="rId5" Type="http://schemas.openxmlformats.org/officeDocument/2006/relationships/image" Target="../media/image430.png"/><Relationship Id="rId15" Type="http://schemas.openxmlformats.org/officeDocument/2006/relationships/image" Target="../media/image62.png"/><Relationship Id="rId49" Type="http://schemas.openxmlformats.org/officeDocument/2006/relationships/image" Target="../media/image80.png"/><Relationship Id="rId57" Type="http://schemas.openxmlformats.org/officeDocument/2006/relationships/image" Target="../media/image69.png"/><Relationship Id="rId10" Type="http://schemas.openxmlformats.org/officeDocument/2006/relationships/image" Target="../media/image50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72.png"/><Relationship Id="rId4" Type="http://schemas.openxmlformats.org/officeDocument/2006/relationships/image" Target="../media/image85.png"/><Relationship Id="rId9" Type="http://schemas.openxmlformats.org/officeDocument/2006/relationships/image" Target="../media/image47.png"/><Relationship Id="rId14" Type="http://schemas.openxmlformats.org/officeDocument/2006/relationships/image" Target="../media/image61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68.png"/><Relationship Id="rId8" Type="http://schemas.openxmlformats.org/officeDocument/2006/relationships/image" Target="../media/image49.png"/><Relationship Id="rId51" Type="http://schemas.openxmlformats.org/officeDocument/2006/relationships/image" Target="../media/image82.png"/><Relationship Id="rId3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10.png"/><Relationship Id="rId4" Type="http://schemas.openxmlformats.org/officeDocument/2006/relationships/image" Target="../media/image17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60256" y="2521814"/>
            <a:ext cx="7283744" cy="1324992"/>
          </a:xfrm>
          <a:solidFill>
            <a:srgbClr val="C00000"/>
          </a:solidFill>
        </p:spPr>
        <p:txBody>
          <a:bodyPr anchor="ctr" anchorCtr="0">
            <a:noAutofit/>
          </a:bodyPr>
          <a:lstStyle/>
          <a:p>
            <a:pPr algn="r"/>
            <a:r>
              <a:rPr lang="en-US" altLang="ko-KR" sz="36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pperplate Gothic Bold" panose="020E0705020206020404" pitchFamily="34" charset="0"/>
              </a:rPr>
              <a:t>                         </a:t>
            </a:r>
          </a:p>
          <a:p>
            <a:pPr algn="r"/>
            <a:r>
              <a:rPr lang="en-US" altLang="ko-KR" sz="36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pperplate Gothic Bold" panose="020E0705020206020404" pitchFamily="34" charset="0"/>
              </a:rPr>
              <a:t>                    Lab Seminar 3 </a:t>
            </a:r>
            <a:r>
              <a:rPr lang="en-US" altLang="ko-KR" sz="30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Stencil" pitchFamily="82" charset="0"/>
              </a:rPr>
              <a:t>		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08" y="6190045"/>
            <a:ext cx="1010499" cy="5867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6716" y="4464427"/>
            <a:ext cx="28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석사과정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장명준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고려대학교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86" b="89789" l="1043" r="98262">
                        <a14:foregroundMark x1="33256" y1="25704" x2="33256" y2="25704"/>
                        <a14:foregroundMark x1="32677" y1="13380" x2="32677" y2="38732"/>
                        <a14:foregroundMark x1="39861" y1="9507" x2="36153" y2="24296"/>
                        <a14:foregroundMark x1="46314" y1="24648" x2="45423" y2="33451"/>
                        <a14:foregroundMark x1="47740" y1="10563" x2="46981" y2="18063"/>
                        <a14:foregroundMark x1="45423" y1="33451" x2="46234" y2="39437"/>
                        <a14:foregroundMark x1="63036" y1="8451" x2="63152" y2="42606"/>
                        <a14:foregroundMark x1="76941" y1="7042" x2="77173" y2="45423"/>
                        <a14:foregroundMark x1="93395" y1="8803" x2="98262" y2="41901"/>
                        <a14:foregroundMark x1="32329" y1="62324" x2="32908" y2="77465"/>
                        <a14:foregroundMark x1="41483" y1="62676" x2="41483" y2="78169"/>
                        <a14:foregroundMark x1="50753" y1="61620" x2="50985" y2="80282"/>
                        <a14:foregroundMark x1="54461" y1="61268" x2="56315" y2="78873"/>
                        <a14:foregroundMark x1="62457" y1="62324" x2="62804" y2="79930"/>
                        <a14:foregroundMark x1="69757" y1="61972" x2="69177" y2="81690"/>
                        <a14:foregroundMark x1="79544" y1="69486" x2="79722" y2="73592"/>
                        <a14:foregroundMark x1="79143" y1="60211" x2="79189" y2="61268"/>
                        <a14:foregroundMark x1="83893" y1="60915" x2="84241" y2="78873"/>
                        <a14:foregroundMark x1="87601" y1="60563" x2="90688" y2="61797"/>
                        <a14:foregroundMark x1="91773" y1="60211" x2="91541" y2="60211"/>
                        <a14:foregroundMark x1="94206" y1="61268" x2="95944" y2="68310"/>
                        <a14:foregroundMark x1="9965" y1="16549" x2="18076" y2="15141"/>
                        <a14:foregroundMark x1="18076" y1="15141" x2="19235" y2="15493"/>
                        <a14:foregroundMark x1="4056" y1="10915" x2="4056" y2="42606"/>
                        <a14:foregroundMark x1="1043" y1="6338" x2="1390" y2="18310"/>
                        <a14:backgroundMark x1="78331" y1="64789" x2="78331" y2="64789"/>
                        <a14:backgroundMark x1="78795" y1="64789" x2="80070" y2="67606"/>
                        <a14:backgroundMark x1="79143" y1="65141" x2="79954" y2="68310"/>
                        <a14:backgroundMark x1="79143" y1="63028" x2="79374" y2="63380"/>
                        <a14:backgroundMark x1="79258" y1="67958" x2="79606" y2="69366"/>
                        <a14:backgroundMark x1="78911" y1="62324" x2="79258" y2="62676"/>
                        <a14:backgroundMark x1="92340" y1="62919" x2="93163" y2="63028"/>
                        <a14:backgroundMark x1="90498" y1="62676" x2="92102" y2="62888"/>
                        <a14:backgroundMark x1="47277" y1="18662" x2="47045" y2="22183"/>
                        <a14:backgroundMark x1="47045" y1="20775" x2="47045" y2="24648"/>
                        <a14:backgroundMark x1="47393" y1="18310" x2="47277" y2="20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50" y="6276727"/>
            <a:ext cx="1399484" cy="4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100725" y="2216251"/>
          <a:ext cx="830906" cy="83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2509034" y="2207553"/>
          <a:ext cx="830906" cy="83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4693401" y="1991872"/>
          <a:ext cx="1235238" cy="118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46">
                  <a:extLst>
                    <a:ext uri="{9D8B030D-6E8A-4147-A177-3AD203B41FA5}">
                      <a16:colId xmlns:a16="http://schemas.microsoft.com/office/drawing/2014/main" val="3766064087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3398277620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4212016084"/>
                    </a:ext>
                  </a:extLst>
                </a:gridCol>
              </a:tblGrid>
              <a:tr h="378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9001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 2  0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3467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6  6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6633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0760"/>
              </p:ext>
            </p:extLst>
          </p:nvPr>
        </p:nvGraphicFramePr>
        <p:xfrm>
          <a:off x="6840857" y="1999787"/>
          <a:ext cx="1235238" cy="113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46">
                  <a:extLst>
                    <a:ext uri="{9D8B030D-6E8A-4147-A177-3AD203B41FA5}">
                      <a16:colId xmlns:a16="http://schemas.microsoft.com/office/drawing/2014/main" val="3766064087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3398277620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4212016084"/>
                    </a:ext>
                  </a:extLst>
                </a:gridCol>
              </a:tblGrid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90014"/>
                  </a:ext>
                </a:extLst>
              </a:tr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34672"/>
                  </a:ext>
                </a:extLst>
              </a:tr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663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105297" y="2218793"/>
            <a:ext cx="401360" cy="4104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직사각형 33"/>
          <p:cNvSpPr/>
          <p:nvPr/>
        </p:nvSpPr>
        <p:spPr>
          <a:xfrm>
            <a:off x="1526594" y="2221057"/>
            <a:ext cx="405037" cy="4104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2594903" y="1988005"/>
            <a:ext cx="659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Filter</a:t>
            </a:r>
            <a:endParaRPr lang="ko-KR" altLang="en-US" sz="900" b="1" dirty="0"/>
          </a:p>
        </p:txBody>
      </p:sp>
      <p:sp>
        <p:nvSpPr>
          <p:cNvPr id="36" name="직사각형 35"/>
          <p:cNvSpPr/>
          <p:nvPr/>
        </p:nvSpPr>
        <p:spPr>
          <a:xfrm>
            <a:off x="4693401" y="1992166"/>
            <a:ext cx="821834" cy="7626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직사각형 36"/>
          <p:cNvSpPr/>
          <p:nvPr/>
        </p:nvSpPr>
        <p:spPr>
          <a:xfrm>
            <a:off x="5104318" y="1992166"/>
            <a:ext cx="821834" cy="7626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911658" y="1751840"/>
            <a:ext cx="2039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Case1)  </a:t>
            </a:r>
            <a:r>
              <a:rPr lang="en-US" altLang="ko-KR" sz="10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=2, p=0, k=2, </a:t>
            </a:r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s=1</a:t>
            </a:r>
            <a:endParaRPr lang="ko-KR" altLang="en-US" sz="10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60671" y="1751840"/>
            <a:ext cx="1605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(2-1)*1+2-0 = 3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오른쪽 화살표 17"/>
          <p:cNvSpPr/>
          <p:nvPr/>
        </p:nvSpPr>
        <p:spPr>
          <a:xfrm>
            <a:off x="3723401" y="2411490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1305977" y="3178287"/>
            <a:ext cx="711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Anil Thomas, Object recognition lecture note p.18</a:t>
            </a:r>
          </a:p>
          <a:p>
            <a:r>
              <a:rPr lang="en-US" altLang="ko-KR" sz="900" dirty="0"/>
              <a:t>https://www.slideshare.net/nervanasys/anil-thomas-object-recognition?ref=http://neon.nervanasys.com/docs/latest/introductory_resources.html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346622" y="4117657"/>
            <a:ext cx="222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Why 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Sum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??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3392" y="5008498"/>
            <a:ext cx="488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More information : http://distill.pub/2016/deconv-checkerboard/</a:t>
            </a:r>
            <a:endParaRPr lang="ko-KR" altLang="en-US" sz="1050" dirty="0"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16380" y="4617551"/>
            <a:ext cx="488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Summation cause overlap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9870" y="5373395"/>
            <a:ext cx="30470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- Take average value for overlap</a:t>
            </a:r>
          </a:p>
          <a:p>
            <a:r>
              <a:rPr lang="en-US" altLang="ko-KR" sz="1350" dirty="0"/>
              <a:t>- Set stride size to prevent overlap</a:t>
            </a:r>
          </a:p>
          <a:p>
            <a:r>
              <a:rPr lang="en-US" altLang="ko-KR" sz="1350" dirty="0"/>
              <a:t>- Unlearned deconvolution + convolution</a:t>
            </a:r>
            <a:endParaRPr lang="ko-KR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Case study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3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8991"/>
              </p:ext>
            </p:extLst>
          </p:nvPr>
        </p:nvGraphicFramePr>
        <p:xfrm>
          <a:off x="1531786" y="4062473"/>
          <a:ext cx="1664088" cy="171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22">
                  <a:extLst>
                    <a:ext uri="{9D8B030D-6E8A-4147-A177-3AD203B41FA5}">
                      <a16:colId xmlns:a16="http://schemas.microsoft.com/office/drawing/2014/main" val="1336002300"/>
                    </a:ext>
                  </a:extLst>
                </a:gridCol>
                <a:gridCol w="416022">
                  <a:extLst>
                    <a:ext uri="{9D8B030D-6E8A-4147-A177-3AD203B41FA5}">
                      <a16:colId xmlns:a16="http://schemas.microsoft.com/office/drawing/2014/main" val="2898492775"/>
                    </a:ext>
                  </a:extLst>
                </a:gridCol>
                <a:gridCol w="416022">
                  <a:extLst>
                    <a:ext uri="{9D8B030D-6E8A-4147-A177-3AD203B41FA5}">
                      <a16:colId xmlns:a16="http://schemas.microsoft.com/office/drawing/2014/main" val="2376337396"/>
                    </a:ext>
                  </a:extLst>
                </a:gridCol>
                <a:gridCol w="416022">
                  <a:extLst>
                    <a:ext uri="{9D8B030D-6E8A-4147-A177-3AD203B41FA5}">
                      <a16:colId xmlns:a16="http://schemas.microsoft.com/office/drawing/2014/main" val="1041097918"/>
                    </a:ext>
                  </a:extLst>
                </a:gridCol>
              </a:tblGrid>
              <a:tr h="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80138"/>
                  </a:ext>
                </a:extLst>
              </a:tr>
              <a:tr h="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93015"/>
                  </a:ext>
                </a:extLst>
              </a:tr>
              <a:tr h="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001610"/>
                  </a:ext>
                </a:extLst>
              </a:tr>
              <a:tr h="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8869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06455" y="1594533"/>
                <a:ext cx="8208213" cy="203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5" y="1594533"/>
                <a:ext cx="8208213" cy="2032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347449" y="3447441"/>
                <a:ext cx="762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49" y="3447441"/>
                <a:ext cx="76267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4029224" y="3447440"/>
                <a:ext cx="7626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224" y="3447440"/>
                <a:ext cx="76267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457281" y="3447442"/>
                <a:ext cx="13279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81" y="3447442"/>
                <a:ext cx="132791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139056" y="3446934"/>
                <a:ext cx="11897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+4)×1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056" y="3446934"/>
                <a:ext cx="11897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4935872" y="1831892"/>
            <a:ext cx="978466" cy="228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Case study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7478"/>
              </p:ext>
            </p:extLst>
          </p:nvPr>
        </p:nvGraphicFramePr>
        <p:xfrm>
          <a:off x="3899699" y="4498406"/>
          <a:ext cx="830906" cy="83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0040"/>
              </p:ext>
            </p:extLst>
          </p:nvPr>
        </p:nvGraphicFramePr>
        <p:xfrm>
          <a:off x="6395924" y="4349733"/>
          <a:ext cx="1235238" cy="113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46">
                  <a:extLst>
                    <a:ext uri="{9D8B030D-6E8A-4147-A177-3AD203B41FA5}">
                      <a16:colId xmlns:a16="http://schemas.microsoft.com/office/drawing/2014/main" val="3766064087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3398277620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4212016084"/>
                    </a:ext>
                  </a:extLst>
                </a:gridCol>
              </a:tblGrid>
              <a:tr h="37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90014"/>
                  </a:ext>
                </a:extLst>
              </a:tr>
              <a:tr h="37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34672"/>
                  </a:ext>
                </a:extLst>
              </a:tr>
              <a:tr h="379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663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936294" y="3773233"/>
            <a:ext cx="2039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Case1)  </a:t>
            </a:r>
            <a:r>
              <a:rPr lang="en-US" altLang="ko-KR" sz="10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=2, p=0, k=2, </a:t>
            </a:r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s=1</a:t>
            </a:r>
            <a:endParaRPr lang="ko-KR" altLang="en-US" sz="10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1985" y="4278279"/>
            <a:ext cx="659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Filter</a:t>
            </a:r>
            <a:endParaRPr lang="ko-KR" altLang="en-US" sz="900" b="1" dirty="0"/>
          </a:p>
        </p:txBody>
      </p:sp>
      <p:sp>
        <p:nvSpPr>
          <p:cNvPr id="56" name="오른쪽 화살표 17"/>
          <p:cNvSpPr/>
          <p:nvPr/>
        </p:nvSpPr>
        <p:spPr>
          <a:xfrm>
            <a:off x="5377394" y="4766653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7" name="TextBox 56"/>
          <p:cNvSpPr txBox="1"/>
          <p:nvPr/>
        </p:nvSpPr>
        <p:spPr>
          <a:xfrm>
            <a:off x="4280378" y="5486760"/>
            <a:ext cx="178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flipped vertically &amp; horizontally</a:t>
            </a:r>
            <a:endParaRPr lang="ko-KR" altLang="en-US" sz="900" b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47562"/>
              </p:ext>
            </p:extLst>
          </p:nvPr>
        </p:nvGraphicFramePr>
        <p:xfrm>
          <a:off x="3896114" y="5827391"/>
          <a:ext cx="830906" cy="83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sp>
        <p:nvSpPr>
          <p:cNvPr id="59" name="오른쪽 화살표 17"/>
          <p:cNvSpPr/>
          <p:nvPr/>
        </p:nvSpPr>
        <p:spPr>
          <a:xfrm rot="16200000">
            <a:off x="4171685" y="5486206"/>
            <a:ext cx="264917" cy="21283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직사각형 24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981" y="1491066"/>
            <a:ext cx="616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 paper : “In practice this means flipping each filter vertically and horizontally”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59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487" y="4184650"/>
            <a:ext cx="2039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Case2)  </a:t>
            </a:r>
            <a:r>
              <a:rPr lang="en-US" altLang="ko-KR" sz="10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=2, p=0, k=2, </a:t>
            </a:r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s=2</a:t>
            </a:r>
            <a:endParaRPr lang="ko-KR" altLang="en-US" sz="10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89177" y="4823049"/>
          <a:ext cx="830906" cy="83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7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2497486" y="4814351"/>
          <a:ext cx="830906" cy="83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093749" y="4825591"/>
            <a:ext cx="401360" cy="4104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직사각형 54"/>
          <p:cNvSpPr/>
          <p:nvPr/>
        </p:nvSpPr>
        <p:spPr>
          <a:xfrm>
            <a:off x="1515046" y="4827855"/>
            <a:ext cx="405037" cy="4104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TextBox 55"/>
          <p:cNvSpPr txBox="1"/>
          <p:nvPr/>
        </p:nvSpPr>
        <p:spPr>
          <a:xfrm>
            <a:off x="2583355" y="4607762"/>
            <a:ext cx="659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Filter</a:t>
            </a:r>
            <a:endParaRPr lang="ko-KR" altLang="en-US" sz="900" b="1" dirty="0"/>
          </a:p>
        </p:txBody>
      </p:sp>
      <p:sp>
        <p:nvSpPr>
          <p:cNvPr id="57" name="오른쪽 화살표 17"/>
          <p:cNvSpPr/>
          <p:nvPr/>
        </p:nvSpPr>
        <p:spPr>
          <a:xfrm>
            <a:off x="3711853" y="5018288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4298381" y="4496884"/>
          <a:ext cx="1867532" cy="136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83">
                  <a:extLst>
                    <a:ext uri="{9D8B030D-6E8A-4147-A177-3AD203B41FA5}">
                      <a16:colId xmlns:a16="http://schemas.microsoft.com/office/drawing/2014/main" val="375167220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1724207555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37404708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4158779894"/>
                    </a:ext>
                  </a:extLst>
                </a:gridCol>
              </a:tblGrid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63830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19664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82405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1449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429407" y="4182107"/>
            <a:ext cx="1605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(2-1)*2+2-0 = 4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6402990" y="4490002"/>
          <a:ext cx="1867532" cy="136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83">
                  <a:extLst>
                    <a:ext uri="{9D8B030D-6E8A-4147-A177-3AD203B41FA5}">
                      <a16:colId xmlns:a16="http://schemas.microsoft.com/office/drawing/2014/main" val="375167220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1724207555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37404708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4158779894"/>
                    </a:ext>
                  </a:extLst>
                </a:gridCol>
              </a:tblGrid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63830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19664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82405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1449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4298381" y="4504502"/>
            <a:ext cx="933765" cy="68289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5247347" y="4504502"/>
            <a:ext cx="918565" cy="6828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719148" y="1226085"/>
            <a:ext cx="52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Case study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Stride (s=2)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137152" y="2156917"/>
                <a:ext cx="5118998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52" y="2156917"/>
                <a:ext cx="5118998" cy="1493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43620" y="2156917"/>
                <a:ext cx="5118998" cy="154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20" y="2156917"/>
                <a:ext cx="5118998" cy="154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772331" y="1742227"/>
            <a:ext cx="1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Convolution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60719" y="1742227"/>
            <a:ext cx="17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Deconvolution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5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098519" y="4953794"/>
          <a:ext cx="1235238" cy="113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746">
                  <a:extLst>
                    <a:ext uri="{9D8B030D-6E8A-4147-A177-3AD203B41FA5}">
                      <a16:colId xmlns:a16="http://schemas.microsoft.com/office/drawing/2014/main" val="3766064087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3398277620"/>
                    </a:ext>
                  </a:extLst>
                </a:gridCol>
                <a:gridCol w="411746">
                  <a:extLst>
                    <a:ext uri="{9D8B030D-6E8A-4147-A177-3AD203B41FA5}">
                      <a16:colId xmlns:a16="http://schemas.microsoft.com/office/drawing/2014/main" val="4212016084"/>
                    </a:ext>
                  </a:extLst>
                </a:gridCol>
              </a:tblGrid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90014"/>
                  </a:ext>
                </a:extLst>
              </a:tr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34672"/>
                  </a:ext>
                </a:extLst>
              </a:tr>
              <a:tr h="378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663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4214468" y="4650322"/>
          <a:ext cx="1867530" cy="16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55">
                  <a:extLst>
                    <a:ext uri="{9D8B030D-6E8A-4147-A177-3AD203B41FA5}">
                      <a16:colId xmlns:a16="http://schemas.microsoft.com/office/drawing/2014/main" val="3747647475"/>
                    </a:ext>
                  </a:extLst>
                </a:gridCol>
                <a:gridCol w="311255">
                  <a:extLst>
                    <a:ext uri="{9D8B030D-6E8A-4147-A177-3AD203B41FA5}">
                      <a16:colId xmlns:a16="http://schemas.microsoft.com/office/drawing/2014/main" val="2768749533"/>
                    </a:ext>
                  </a:extLst>
                </a:gridCol>
                <a:gridCol w="311255">
                  <a:extLst>
                    <a:ext uri="{9D8B030D-6E8A-4147-A177-3AD203B41FA5}">
                      <a16:colId xmlns:a16="http://schemas.microsoft.com/office/drawing/2014/main" val="3447510940"/>
                    </a:ext>
                  </a:extLst>
                </a:gridCol>
                <a:gridCol w="311255">
                  <a:extLst>
                    <a:ext uri="{9D8B030D-6E8A-4147-A177-3AD203B41FA5}">
                      <a16:colId xmlns:a16="http://schemas.microsoft.com/office/drawing/2014/main" val="2261524388"/>
                    </a:ext>
                  </a:extLst>
                </a:gridCol>
                <a:gridCol w="311255">
                  <a:extLst>
                    <a:ext uri="{9D8B030D-6E8A-4147-A177-3AD203B41FA5}">
                      <a16:colId xmlns:a16="http://schemas.microsoft.com/office/drawing/2014/main" val="347529252"/>
                    </a:ext>
                  </a:extLst>
                </a:gridCol>
                <a:gridCol w="311255">
                  <a:extLst>
                    <a:ext uri="{9D8B030D-6E8A-4147-A177-3AD203B41FA5}">
                      <a16:colId xmlns:a16="http://schemas.microsoft.com/office/drawing/2014/main" val="2593924769"/>
                    </a:ext>
                  </a:extLst>
                </a:gridCol>
              </a:tblGrid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99641"/>
                  </a:ext>
                </a:extLst>
              </a:tr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12422"/>
                  </a:ext>
                </a:extLst>
              </a:tr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17491"/>
                  </a:ext>
                </a:extLst>
              </a:tr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77015"/>
                  </a:ext>
                </a:extLst>
              </a:tr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07354"/>
                  </a:ext>
                </a:extLst>
              </a:tr>
              <a:tr h="281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1813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90510" y="4187154"/>
            <a:ext cx="2039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Case3)  </a:t>
            </a:r>
            <a:r>
              <a:rPr lang="en-US" altLang="ko-KR" sz="105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=3, </a:t>
            </a:r>
            <a:r>
              <a:rPr lang="en-US" altLang="ko-KR" sz="1050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p=1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k=2, </a:t>
            </a:r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s=2</a:t>
            </a:r>
            <a:endParaRPr lang="ko-KR" altLang="en-US" sz="105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601485" y="5098862"/>
          <a:ext cx="830906" cy="839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53">
                  <a:extLst>
                    <a:ext uri="{9D8B030D-6E8A-4147-A177-3AD203B41FA5}">
                      <a16:colId xmlns:a16="http://schemas.microsoft.com/office/drawing/2014/main" val="3498328892"/>
                    </a:ext>
                  </a:extLst>
                </a:gridCol>
                <a:gridCol w="415453">
                  <a:extLst>
                    <a:ext uri="{9D8B030D-6E8A-4147-A177-3AD203B41FA5}">
                      <a16:colId xmlns:a16="http://schemas.microsoft.com/office/drawing/2014/main" val="2092187204"/>
                    </a:ext>
                  </a:extLst>
                </a:gridCol>
              </a:tblGrid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6425"/>
                  </a:ext>
                </a:extLst>
              </a:tr>
              <a:tr h="419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39563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105178" y="4953794"/>
            <a:ext cx="390162" cy="38039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직사각형 26"/>
          <p:cNvSpPr/>
          <p:nvPr/>
        </p:nvSpPr>
        <p:spPr>
          <a:xfrm>
            <a:off x="1520277" y="4953794"/>
            <a:ext cx="387875" cy="3803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687355" y="4892273"/>
            <a:ext cx="659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Filter</a:t>
            </a:r>
            <a:endParaRPr lang="ko-KR" altLang="en-US" sz="900" b="1" dirty="0"/>
          </a:p>
        </p:txBody>
      </p:sp>
      <p:sp>
        <p:nvSpPr>
          <p:cNvPr id="31" name="오른쪽 화살표 17"/>
          <p:cNvSpPr/>
          <p:nvPr/>
        </p:nvSpPr>
        <p:spPr>
          <a:xfrm>
            <a:off x="3661584" y="5313289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4345494" y="4365186"/>
            <a:ext cx="1605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 (3-1)*2+2-2*1= 4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6645076" y="4809998"/>
          <a:ext cx="1867532" cy="136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83">
                  <a:extLst>
                    <a:ext uri="{9D8B030D-6E8A-4147-A177-3AD203B41FA5}">
                      <a16:colId xmlns:a16="http://schemas.microsoft.com/office/drawing/2014/main" val="375167220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1724207555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374047084"/>
                    </a:ext>
                  </a:extLst>
                </a:gridCol>
                <a:gridCol w="466883">
                  <a:extLst>
                    <a:ext uri="{9D8B030D-6E8A-4147-A177-3AD203B41FA5}">
                      <a16:colId xmlns:a16="http://schemas.microsoft.com/office/drawing/2014/main" val="4158779894"/>
                    </a:ext>
                  </a:extLst>
                </a:gridCol>
              </a:tblGrid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63830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19664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82405"/>
                  </a:ext>
                </a:extLst>
              </a:tr>
              <a:tr h="342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30144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210648" y="4637057"/>
            <a:ext cx="613818" cy="5856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직사각형 34"/>
          <p:cNvSpPr/>
          <p:nvPr/>
        </p:nvSpPr>
        <p:spPr>
          <a:xfrm>
            <a:off x="4847162" y="4637057"/>
            <a:ext cx="596522" cy="5856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직사각형 35"/>
          <p:cNvSpPr/>
          <p:nvPr/>
        </p:nvSpPr>
        <p:spPr>
          <a:xfrm>
            <a:off x="1937507" y="4950666"/>
            <a:ext cx="390162" cy="38039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직사각형 36"/>
          <p:cNvSpPr/>
          <p:nvPr/>
        </p:nvSpPr>
        <p:spPr>
          <a:xfrm>
            <a:off x="5471239" y="4638999"/>
            <a:ext cx="596522" cy="58561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Case study</a:t>
            </a:r>
          </a:p>
          <a:p>
            <a:r>
              <a:rPr lang="en-US" altLang="ko-KR" sz="1200" dirty="0">
                <a:latin typeface="+mn-ea"/>
              </a:rPr>
              <a:t>- Padding (p = 1), s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137152" y="2156917"/>
                <a:ext cx="5118998" cy="18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52" y="2156917"/>
                <a:ext cx="5118998" cy="18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43620" y="2156917"/>
                <a:ext cx="5118998" cy="177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20" y="2156917"/>
                <a:ext cx="5118998" cy="1771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2331" y="1742227"/>
            <a:ext cx="1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Convolution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60719" y="1742227"/>
            <a:ext cx="17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Deconvolution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0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4.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0123" y="3555833"/>
              <a:ext cx="332464" cy="72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1867793334"/>
                        </a:ext>
                      </a:extLst>
                    </a:gridCol>
                  </a:tblGrid>
                  <a:tr h="3603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862360"/>
                      </a:ext>
                    </a:extLst>
                  </a:tr>
                  <a:tr h="360376"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289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885425"/>
                  </p:ext>
                </p:extLst>
              </p:nvPr>
            </p:nvGraphicFramePr>
            <p:xfrm>
              <a:off x="1260123" y="3555833"/>
              <a:ext cx="332464" cy="72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1867793334"/>
                        </a:ext>
                      </a:extLst>
                    </a:gridCol>
                  </a:tblGrid>
                  <a:tr h="3603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1667" r="-3571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7862360"/>
                      </a:ext>
                    </a:extLst>
                  </a:tr>
                  <a:tr h="3603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6" t="-103390" r="-3571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2890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5100" y="2773547"/>
              <a:ext cx="332464" cy="959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3267348618"/>
                        </a:ext>
                      </a:extLst>
                    </a:gridCol>
                  </a:tblGrid>
                  <a:tr h="31999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091432"/>
                      </a:ext>
                    </a:extLst>
                  </a:tr>
                  <a:tr h="31999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554111"/>
                      </a:ext>
                    </a:extLst>
                  </a:tr>
                  <a:tr h="31999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806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497186"/>
                  </p:ext>
                </p:extLst>
              </p:nvPr>
            </p:nvGraphicFramePr>
            <p:xfrm>
              <a:off x="1975100" y="2773547"/>
              <a:ext cx="332464" cy="959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3267348618"/>
                        </a:ext>
                      </a:extLst>
                    </a:gridCol>
                  </a:tblGrid>
                  <a:tr h="3199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6" t="-1887" r="-3571" b="-2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091432"/>
                      </a:ext>
                    </a:extLst>
                  </a:tr>
                  <a:tr h="3199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6" t="-101887" r="-3571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6554111"/>
                      </a:ext>
                    </a:extLst>
                  </a:tr>
                  <a:tr h="3199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6" t="-201887" r="-3571" b="-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8065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90077" y="3289422"/>
              <a:ext cx="332464" cy="1244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1144452663"/>
                        </a:ext>
                      </a:extLst>
                    </a:gridCol>
                  </a:tblGrid>
                  <a:tr h="31116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9802390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420908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147979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378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24678"/>
                  </p:ext>
                </p:extLst>
              </p:nvPr>
            </p:nvGraphicFramePr>
            <p:xfrm>
              <a:off x="2690077" y="3289422"/>
              <a:ext cx="332464" cy="12446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2464">
                      <a:extLst>
                        <a:ext uri="{9D8B030D-6E8A-4147-A177-3AD203B41FA5}">
                          <a16:colId xmlns:a16="http://schemas.microsoft.com/office/drawing/2014/main" val="1144452663"/>
                        </a:ext>
                      </a:extLst>
                    </a:gridCol>
                  </a:tblGrid>
                  <a:tr h="3111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18" t="-1961" r="-3636" b="-3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9802390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18" t="-100000" r="-363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420908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18" t="-203922" r="-3636" b="-1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147979"/>
                      </a:ext>
                    </a:extLst>
                  </a:tr>
                  <a:tr h="3111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18" t="-303922" r="-3636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7378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오른쪽 화살표 17"/>
          <p:cNvSpPr/>
          <p:nvPr/>
        </p:nvSpPr>
        <p:spPr>
          <a:xfrm>
            <a:off x="1975100" y="3741274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8" name="그룹 47"/>
          <p:cNvGrpSpPr/>
          <p:nvPr/>
        </p:nvGrpSpPr>
        <p:grpSpPr>
          <a:xfrm>
            <a:off x="4793708" y="1915645"/>
            <a:ext cx="290771" cy="276999"/>
            <a:chOff x="6799301" y="1296475"/>
            <a:chExt cx="387695" cy="369331"/>
          </a:xfrm>
        </p:grpSpPr>
        <p:sp>
          <p:nvSpPr>
            <p:cNvPr id="49" name="타원 48"/>
            <p:cNvSpPr/>
            <p:nvPr/>
          </p:nvSpPr>
          <p:spPr>
            <a:xfrm>
              <a:off x="6830072" y="1303047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그룹 50"/>
          <p:cNvGrpSpPr/>
          <p:nvPr/>
        </p:nvGrpSpPr>
        <p:grpSpPr>
          <a:xfrm>
            <a:off x="4784249" y="2225120"/>
            <a:ext cx="290771" cy="276999"/>
            <a:chOff x="6786689" y="1709108"/>
            <a:chExt cx="387695" cy="369331"/>
          </a:xfrm>
        </p:grpSpPr>
        <p:sp>
          <p:nvSpPr>
            <p:cNvPr id="52" name="타원 51"/>
            <p:cNvSpPr/>
            <p:nvPr/>
          </p:nvSpPr>
          <p:spPr>
            <a:xfrm>
              <a:off x="6830072" y="1715680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blipFill>
                  <a:blip r:embed="rId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그룹 53"/>
          <p:cNvGrpSpPr/>
          <p:nvPr/>
        </p:nvGrpSpPr>
        <p:grpSpPr>
          <a:xfrm>
            <a:off x="4793708" y="2585220"/>
            <a:ext cx="290771" cy="276999"/>
            <a:chOff x="6799301" y="2189242"/>
            <a:chExt cx="387695" cy="369331"/>
          </a:xfrm>
        </p:grpSpPr>
        <p:sp>
          <p:nvSpPr>
            <p:cNvPr id="55" name="타원 54"/>
            <p:cNvSpPr/>
            <p:nvPr/>
          </p:nvSpPr>
          <p:spPr>
            <a:xfrm>
              <a:off x="6830072" y="21958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그룹 56"/>
          <p:cNvGrpSpPr/>
          <p:nvPr/>
        </p:nvGrpSpPr>
        <p:grpSpPr>
          <a:xfrm>
            <a:off x="4778011" y="2897004"/>
            <a:ext cx="290771" cy="276999"/>
            <a:chOff x="6778371" y="2604953"/>
            <a:chExt cx="387695" cy="369331"/>
          </a:xfrm>
        </p:grpSpPr>
        <p:sp>
          <p:nvSpPr>
            <p:cNvPr id="58" name="타원 57"/>
            <p:cNvSpPr/>
            <p:nvPr/>
          </p:nvSpPr>
          <p:spPr>
            <a:xfrm>
              <a:off x="6821754" y="261152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blipFill>
                  <a:blip r:embed="rId8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그룹 59"/>
          <p:cNvGrpSpPr/>
          <p:nvPr/>
        </p:nvGrpSpPr>
        <p:grpSpPr>
          <a:xfrm>
            <a:off x="4782740" y="3246361"/>
            <a:ext cx="290771" cy="276999"/>
            <a:chOff x="6784676" y="3070761"/>
            <a:chExt cx="387695" cy="369331"/>
          </a:xfrm>
        </p:grpSpPr>
        <p:sp>
          <p:nvSpPr>
            <p:cNvPr id="61" name="타원 60"/>
            <p:cNvSpPr/>
            <p:nvPr/>
          </p:nvSpPr>
          <p:spPr>
            <a:xfrm>
              <a:off x="6815447" y="307733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그룹 62"/>
          <p:cNvGrpSpPr/>
          <p:nvPr/>
        </p:nvGrpSpPr>
        <p:grpSpPr>
          <a:xfrm>
            <a:off x="4773281" y="3555835"/>
            <a:ext cx="290771" cy="276999"/>
            <a:chOff x="6772064" y="3483394"/>
            <a:chExt cx="387695" cy="369331"/>
          </a:xfrm>
        </p:grpSpPr>
        <p:sp>
          <p:nvSpPr>
            <p:cNvPr id="64" name="타원 63"/>
            <p:cNvSpPr/>
            <p:nvPr/>
          </p:nvSpPr>
          <p:spPr>
            <a:xfrm>
              <a:off x="6815447" y="3489966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4770632" y="3896132"/>
            <a:ext cx="290771" cy="276999"/>
            <a:chOff x="6768532" y="3937123"/>
            <a:chExt cx="387695" cy="369331"/>
          </a:xfrm>
        </p:grpSpPr>
        <p:sp>
          <p:nvSpPr>
            <p:cNvPr id="67" name="타원 66"/>
            <p:cNvSpPr/>
            <p:nvPr/>
          </p:nvSpPr>
          <p:spPr>
            <a:xfrm>
              <a:off x="6799303" y="394369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4761173" y="4205607"/>
            <a:ext cx="290771" cy="276999"/>
            <a:chOff x="6755920" y="4349756"/>
            <a:chExt cx="387695" cy="369331"/>
          </a:xfrm>
        </p:grpSpPr>
        <p:sp>
          <p:nvSpPr>
            <p:cNvPr id="70" name="타원 69"/>
            <p:cNvSpPr/>
            <p:nvPr/>
          </p:nvSpPr>
          <p:spPr>
            <a:xfrm>
              <a:off x="6799303" y="4356328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blipFill>
                  <a:blip r:embed="rId11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그룹 71"/>
          <p:cNvGrpSpPr/>
          <p:nvPr/>
        </p:nvGrpSpPr>
        <p:grpSpPr>
          <a:xfrm>
            <a:off x="4770632" y="4565708"/>
            <a:ext cx="290771" cy="276999"/>
            <a:chOff x="6768532" y="4829890"/>
            <a:chExt cx="387695" cy="369331"/>
          </a:xfrm>
        </p:grpSpPr>
        <p:sp>
          <p:nvSpPr>
            <p:cNvPr id="73" name="타원 72"/>
            <p:cNvSpPr/>
            <p:nvPr/>
          </p:nvSpPr>
          <p:spPr>
            <a:xfrm>
              <a:off x="6799303" y="4836462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/>
          <p:cNvGrpSpPr/>
          <p:nvPr/>
        </p:nvGrpSpPr>
        <p:grpSpPr>
          <a:xfrm>
            <a:off x="4754934" y="4877492"/>
            <a:ext cx="290771" cy="276999"/>
            <a:chOff x="6747602" y="5245601"/>
            <a:chExt cx="387695" cy="369331"/>
          </a:xfrm>
        </p:grpSpPr>
        <p:sp>
          <p:nvSpPr>
            <p:cNvPr id="76" name="타원 75"/>
            <p:cNvSpPr/>
            <p:nvPr/>
          </p:nvSpPr>
          <p:spPr>
            <a:xfrm>
              <a:off x="6790985" y="525217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blipFill>
                  <a:blip r:embed="rId13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그룹 77"/>
          <p:cNvGrpSpPr/>
          <p:nvPr/>
        </p:nvGrpSpPr>
        <p:grpSpPr>
          <a:xfrm>
            <a:off x="4759663" y="5226848"/>
            <a:ext cx="290771" cy="276999"/>
            <a:chOff x="6753907" y="5711409"/>
            <a:chExt cx="387695" cy="369331"/>
          </a:xfrm>
        </p:grpSpPr>
        <p:sp>
          <p:nvSpPr>
            <p:cNvPr id="79" name="타원 78"/>
            <p:cNvSpPr/>
            <p:nvPr/>
          </p:nvSpPr>
          <p:spPr>
            <a:xfrm>
              <a:off x="6784678" y="5717981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그룹 80"/>
          <p:cNvGrpSpPr/>
          <p:nvPr/>
        </p:nvGrpSpPr>
        <p:grpSpPr>
          <a:xfrm>
            <a:off x="4750204" y="5536322"/>
            <a:ext cx="290771" cy="276999"/>
            <a:chOff x="6741295" y="6124042"/>
            <a:chExt cx="387695" cy="369331"/>
          </a:xfrm>
        </p:grpSpPr>
        <p:sp>
          <p:nvSpPr>
            <p:cNvPr id="82" name="타원 81"/>
            <p:cNvSpPr/>
            <p:nvPr/>
          </p:nvSpPr>
          <p:spPr>
            <a:xfrm>
              <a:off x="6784678" y="61306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그룹 83"/>
          <p:cNvGrpSpPr/>
          <p:nvPr/>
        </p:nvGrpSpPr>
        <p:grpSpPr>
          <a:xfrm>
            <a:off x="5546512" y="2078977"/>
            <a:ext cx="290771" cy="301112"/>
            <a:chOff x="7803039" y="1514252"/>
            <a:chExt cx="387695" cy="401482"/>
          </a:xfrm>
        </p:grpSpPr>
        <p:sp>
          <p:nvSpPr>
            <p:cNvPr id="85" name="타원 84"/>
            <p:cNvSpPr/>
            <p:nvPr/>
          </p:nvSpPr>
          <p:spPr>
            <a:xfrm>
              <a:off x="7833810" y="1514252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803039" y="1546403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539133" y="2788234"/>
            <a:ext cx="290771" cy="301112"/>
            <a:chOff x="7803039" y="2397357"/>
            <a:chExt cx="387695" cy="401482"/>
          </a:xfrm>
        </p:grpSpPr>
        <p:sp>
          <p:nvSpPr>
            <p:cNvPr id="88" name="타원 87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546510" y="3427708"/>
            <a:ext cx="290771" cy="301112"/>
            <a:chOff x="7803039" y="2397357"/>
            <a:chExt cx="387695" cy="401482"/>
          </a:xfrm>
        </p:grpSpPr>
        <p:sp>
          <p:nvSpPr>
            <p:cNvPr id="91" name="타원 90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546510" y="4088588"/>
            <a:ext cx="290771" cy="301112"/>
            <a:chOff x="7803039" y="2397357"/>
            <a:chExt cx="387695" cy="401482"/>
          </a:xfrm>
        </p:grpSpPr>
        <p:sp>
          <p:nvSpPr>
            <p:cNvPr id="94" name="타원 93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546510" y="4726816"/>
            <a:ext cx="290771" cy="301112"/>
            <a:chOff x="7803039" y="2397357"/>
            <a:chExt cx="387695" cy="401482"/>
          </a:xfrm>
        </p:grpSpPr>
        <p:sp>
          <p:nvSpPr>
            <p:cNvPr id="97" name="타원 96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546510" y="5419941"/>
            <a:ext cx="290771" cy="301112"/>
            <a:chOff x="7803039" y="2397357"/>
            <a:chExt cx="387695" cy="401482"/>
          </a:xfrm>
        </p:grpSpPr>
        <p:sp>
          <p:nvSpPr>
            <p:cNvPr id="100" name="타원 9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cxnSp>
        <p:nvCxnSpPr>
          <p:cNvPr id="102" name="직선 화살표 연결선 101"/>
          <p:cNvCxnSpPr>
            <a:stCxn id="50" idx="3"/>
            <a:endCxn id="86" idx="1"/>
          </p:cNvCxnSpPr>
          <p:nvPr/>
        </p:nvCxnSpPr>
        <p:spPr>
          <a:xfrm>
            <a:off x="5084479" y="2054145"/>
            <a:ext cx="462033" cy="18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3" idx="3"/>
            <a:endCxn id="86" idx="1"/>
          </p:cNvCxnSpPr>
          <p:nvPr/>
        </p:nvCxnSpPr>
        <p:spPr>
          <a:xfrm flipV="1">
            <a:off x="5075020" y="2241590"/>
            <a:ext cx="471492" cy="12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077100" y="2724146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067641" y="2911592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>
            <a:off x="5077100" y="3373317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5067641" y="3560763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5084478" y="4024848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5075019" y="4212294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5091857" y="4683140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5082398" y="4870586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5082970" y="5355024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5073511" y="5542470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18" idx="1"/>
          </p:cNvCxnSpPr>
          <p:nvPr/>
        </p:nvCxnSpPr>
        <p:spPr>
          <a:xfrm>
            <a:off x="5864286" y="2963473"/>
            <a:ext cx="535814" cy="299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118" idx="1"/>
          </p:cNvCxnSpPr>
          <p:nvPr/>
        </p:nvCxnSpPr>
        <p:spPr>
          <a:xfrm flipV="1">
            <a:off x="5867737" y="3262830"/>
            <a:ext cx="532363" cy="26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6400100" y="3124330"/>
            <a:ext cx="290771" cy="276999"/>
            <a:chOff x="7803039" y="2371731"/>
            <a:chExt cx="387695" cy="369332"/>
          </a:xfrm>
        </p:grpSpPr>
        <p:sp>
          <p:nvSpPr>
            <p:cNvPr id="117" name="타원 116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119" name="직선 화살표 연결선 118"/>
          <p:cNvCxnSpPr>
            <a:endCxn id="123" idx="1"/>
          </p:cNvCxnSpPr>
          <p:nvPr/>
        </p:nvCxnSpPr>
        <p:spPr>
          <a:xfrm>
            <a:off x="5864286" y="4255039"/>
            <a:ext cx="535814" cy="29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23" idx="1"/>
          </p:cNvCxnSpPr>
          <p:nvPr/>
        </p:nvCxnSpPr>
        <p:spPr>
          <a:xfrm flipV="1">
            <a:off x="5867737" y="4554397"/>
            <a:ext cx="532363" cy="26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6400100" y="4415897"/>
            <a:ext cx="290771" cy="276999"/>
            <a:chOff x="7803039" y="2371731"/>
            <a:chExt cx="387695" cy="369332"/>
          </a:xfrm>
        </p:grpSpPr>
        <p:sp>
          <p:nvSpPr>
            <p:cNvPr id="122" name="타원 121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124" name="직선 화살표 연결선 123"/>
          <p:cNvCxnSpPr>
            <a:stCxn id="86" idx="3"/>
          </p:cNvCxnSpPr>
          <p:nvPr/>
        </p:nvCxnSpPr>
        <p:spPr>
          <a:xfrm flipV="1">
            <a:off x="5837283" y="2230049"/>
            <a:ext cx="1628839" cy="11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7491329" y="2074048"/>
            <a:ext cx="290771" cy="276999"/>
            <a:chOff x="10396128" y="1507680"/>
            <a:chExt cx="387695" cy="369332"/>
          </a:xfrm>
        </p:grpSpPr>
        <p:sp>
          <p:nvSpPr>
            <p:cNvPr id="126" name="타원 125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직선 화살표 연결선 127"/>
          <p:cNvCxnSpPr/>
          <p:nvPr/>
        </p:nvCxnSpPr>
        <p:spPr>
          <a:xfrm>
            <a:off x="5837283" y="5541249"/>
            <a:ext cx="1628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7491329" y="5385249"/>
            <a:ext cx="290771" cy="276999"/>
            <a:chOff x="10396128" y="1507680"/>
            <a:chExt cx="387695" cy="369332"/>
          </a:xfrm>
        </p:grpSpPr>
        <p:sp>
          <p:nvSpPr>
            <p:cNvPr id="130" name="타원 129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그룹 131"/>
          <p:cNvGrpSpPr/>
          <p:nvPr/>
        </p:nvGrpSpPr>
        <p:grpSpPr>
          <a:xfrm>
            <a:off x="7491329" y="4435116"/>
            <a:ext cx="290771" cy="276999"/>
            <a:chOff x="10396128" y="1507680"/>
            <a:chExt cx="387695" cy="369332"/>
          </a:xfrm>
        </p:grpSpPr>
        <p:sp>
          <p:nvSpPr>
            <p:cNvPr id="133" name="타원 132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그룹 134"/>
          <p:cNvGrpSpPr/>
          <p:nvPr/>
        </p:nvGrpSpPr>
        <p:grpSpPr>
          <a:xfrm>
            <a:off x="7491329" y="3124330"/>
            <a:ext cx="290771" cy="276999"/>
            <a:chOff x="10396128" y="1507680"/>
            <a:chExt cx="387695" cy="369332"/>
          </a:xfrm>
        </p:grpSpPr>
        <p:sp>
          <p:nvSpPr>
            <p:cNvPr id="136" name="타원 135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8" name="직선 화살표 연결선 137"/>
          <p:cNvCxnSpPr>
            <a:stCxn id="118" idx="3"/>
            <a:endCxn id="137" idx="1"/>
          </p:cNvCxnSpPr>
          <p:nvPr/>
        </p:nvCxnSpPr>
        <p:spPr>
          <a:xfrm>
            <a:off x="6690871" y="3262830"/>
            <a:ext cx="8004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690871" y="4555596"/>
            <a:ext cx="80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417617" y="1511061"/>
            <a:ext cx="20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Computational graph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4. Backpropagation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46092" y="1490176"/>
            <a:ext cx="20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Computational graph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074790" y="1837254"/>
            <a:ext cx="290771" cy="276999"/>
            <a:chOff x="6799301" y="1296475"/>
            <a:chExt cx="387695" cy="369331"/>
          </a:xfrm>
        </p:grpSpPr>
        <p:sp>
          <p:nvSpPr>
            <p:cNvPr id="142" name="타원 141"/>
            <p:cNvSpPr/>
            <p:nvPr/>
          </p:nvSpPr>
          <p:spPr>
            <a:xfrm>
              <a:off x="6830072" y="1303047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그룹 143"/>
          <p:cNvGrpSpPr/>
          <p:nvPr/>
        </p:nvGrpSpPr>
        <p:grpSpPr>
          <a:xfrm>
            <a:off x="3065331" y="2146729"/>
            <a:ext cx="290771" cy="276999"/>
            <a:chOff x="6786689" y="1709108"/>
            <a:chExt cx="387695" cy="369331"/>
          </a:xfrm>
        </p:grpSpPr>
        <p:sp>
          <p:nvSpPr>
            <p:cNvPr id="145" name="타원 144"/>
            <p:cNvSpPr/>
            <p:nvPr/>
          </p:nvSpPr>
          <p:spPr>
            <a:xfrm>
              <a:off x="6830072" y="1715680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그룹 146"/>
          <p:cNvGrpSpPr/>
          <p:nvPr/>
        </p:nvGrpSpPr>
        <p:grpSpPr>
          <a:xfrm>
            <a:off x="3074790" y="2506829"/>
            <a:ext cx="290771" cy="276999"/>
            <a:chOff x="6799301" y="2189242"/>
            <a:chExt cx="387695" cy="369331"/>
          </a:xfrm>
        </p:grpSpPr>
        <p:sp>
          <p:nvSpPr>
            <p:cNvPr id="148" name="타원 147"/>
            <p:cNvSpPr/>
            <p:nvPr/>
          </p:nvSpPr>
          <p:spPr>
            <a:xfrm>
              <a:off x="6830072" y="21958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그룹 149"/>
          <p:cNvGrpSpPr/>
          <p:nvPr/>
        </p:nvGrpSpPr>
        <p:grpSpPr>
          <a:xfrm>
            <a:off x="3059092" y="2818613"/>
            <a:ext cx="290771" cy="276999"/>
            <a:chOff x="6778371" y="2604953"/>
            <a:chExt cx="387695" cy="369331"/>
          </a:xfrm>
        </p:grpSpPr>
        <p:sp>
          <p:nvSpPr>
            <p:cNvPr id="151" name="타원 150"/>
            <p:cNvSpPr/>
            <p:nvPr/>
          </p:nvSpPr>
          <p:spPr>
            <a:xfrm>
              <a:off x="6821754" y="261152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그룹 152"/>
          <p:cNvGrpSpPr/>
          <p:nvPr/>
        </p:nvGrpSpPr>
        <p:grpSpPr>
          <a:xfrm>
            <a:off x="3063821" y="3167970"/>
            <a:ext cx="290771" cy="276999"/>
            <a:chOff x="6784676" y="3070761"/>
            <a:chExt cx="387695" cy="369331"/>
          </a:xfrm>
        </p:grpSpPr>
        <p:sp>
          <p:nvSpPr>
            <p:cNvPr id="154" name="타원 153"/>
            <p:cNvSpPr/>
            <p:nvPr/>
          </p:nvSpPr>
          <p:spPr>
            <a:xfrm>
              <a:off x="6815447" y="307733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그룹 155"/>
          <p:cNvGrpSpPr/>
          <p:nvPr/>
        </p:nvGrpSpPr>
        <p:grpSpPr>
          <a:xfrm>
            <a:off x="3054362" y="3477444"/>
            <a:ext cx="290771" cy="276999"/>
            <a:chOff x="6772064" y="3483394"/>
            <a:chExt cx="387695" cy="369331"/>
          </a:xfrm>
        </p:grpSpPr>
        <p:sp>
          <p:nvSpPr>
            <p:cNvPr id="157" name="타원 156"/>
            <p:cNvSpPr/>
            <p:nvPr/>
          </p:nvSpPr>
          <p:spPr>
            <a:xfrm>
              <a:off x="6815447" y="3489966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그룹 158"/>
          <p:cNvGrpSpPr/>
          <p:nvPr/>
        </p:nvGrpSpPr>
        <p:grpSpPr>
          <a:xfrm>
            <a:off x="3051713" y="3817741"/>
            <a:ext cx="290771" cy="276999"/>
            <a:chOff x="6768532" y="3937123"/>
            <a:chExt cx="387695" cy="369331"/>
          </a:xfrm>
        </p:grpSpPr>
        <p:sp>
          <p:nvSpPr>
            <p:cNvPr id="160" name="타원 159"/>
            <p:cNvSpPr/>
            <p:nvPr/>
          </p:nvSpPr>
          <p:spPr>
            <a:xfrm>
              <a:off x="6799303" y="394369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그룹 161"/>
          <p:cNvGrpSpPr/>
          <p:nvPr/>
        </p:nvGrpSpPr>
        <p:grpSpPr>
          <a:xfrm>
            <a:off x="3042254" y="4127216"/>
            <a:ext cx="290771" cy="276999"/>
            <a:chOff x="6755920" y="4349756"/>
            <a:chExt cx="387695" cy="369331"/>
          </a:xfrm>
        </p:grpSpPr>
        <p:sp>
          <p:nvSpPr>
            <p:cNvPr id="163" name="타원 162"/>
            <p:cNvSpPr/>
            <p:nvPr/>
          </p:nvSpPr>
          <p:spPr>
            <a:xfrm>
              <a:off x="6799303" y="4356328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blipFill>
                  <a:blip r:embed="rId6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그룹 164"/>
          <p:cNvGrpSpPr/>
          <p:nvPr/>
        </p:nvGrpSpPr>
        <p:grpSpPr>
          <a:xfrm>
            <a:off x="3051713" y="4487317"/>
            <a:ext cx="290771" cy="276999"/>
            <a:chOff x="6768532" y="4829890"/>
            <a:chExt cx="387695" cy="369331"/>
          </a:xfrm>
        </p:grpSpPr>
        <p:sp>
          <p:nvSpPr>
            <p:cNvPr id="166" name="타원 165"/>
            <p:cNvSpPr/>
            <p:nvPr/>
          </p:nvSpPr>
          <p:spPr>
            <a:xfrm>
              <a:off x="6799303" y="4836462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그룹 167"/>
          <p:cNvGrpSpPr/>
          <p:nvPr/>
        </p:nvGrpSpPr>
        <p:grpSpPr>
          <a:xfrm>
            <a:off x="3036016" y="4799101"/>
            <a:ext cx="290771" cy="276999"/>
            <a:chOff x="6747602" y="5245601"/>
            <a:chExt cx="387695" cy="369331"/>
          </a:xfrm>
        </p:grpSpPr>
        <p:sp>
          <p:nvSpPr>
            <p:cNvPr id="169" name="타원 168"/>
            <p:cNvSpPr/>
            <p:nvPr/>
          </p:nvSpPr>
          <p:spPr>
            <a:xfrm>
              <a:off x="6790985" y="525217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그룹 170"/>
          <p:cNvGrpSpPr/>
          <p:nvPr/>
        </p:nvGrpSpPr>
        <p:grpSpPr>
          <a:xfrm>
            <a:off x="3040744" y="5148457"/>
            <a:ext cx="290771" cy="276999"/>
            <a:chOff x="6753907" y="5711409"/>
            <a:chExt cx="387695" cy="369331"/>
          </a:xfrm>
        </p:grpSpPr>
        <p:sp>
          <p:nvSpPr>
            <p:cNvPr id="172" name="타원 171"/>
            <p:cNvSpPr/>
            <p:nvPr/>
          </p:nvSpPr>
          <p:spPr>
            <a:xfrm>
              <a:off x="6784678" y="5717981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그룹 173"/>
          <p:cNvGrpSpPr/>
          <p:nvPr/>
        </p:nvGrpSpPr>
        <p:grpSpPr>
          <a:xfrm>
            <a:off x="3031285" y="5457931"/>
            <a:ext cx="290771" cy="276999"/>
            <a:chOff x="6741295" y="6124042"/>
            <a:chExt cx="387695" cy="369331"/>
          </a:xfrm>
        </p:grpSpPr>
        <p:sp>
          <p:nvSpPr>
            <p:cNvPr id="175" name="타원 174"/>
            <p:cNvSpPr/>
            <p:nvPr/>
          </p:nvSpPr>
          <p:spPr>
            <a:xfrm>
              <a:off x="6784678" y="61306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blipFill>
                  <a:blip r:embed="rId9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그룹 176"/>
          <p:cNvGrpSpPr/>
          <p:nvPr/>
        </p:nvGrpSpPr>
        <p:grpSpPr>
          <a:xfrm>
            <a:off x="3827593" y="2000586"/>
            <a:ext cx="290771" cy="301112"/>
            <a:chOff x="7803039" y="1514252"/>
            <a:chExt cx="387695" cy="401482"/>
          </a:xfrm>
        </p:grpSpPr>
        <p:sp>
          <p:nvSpPr>
            <p:cNvPr id="178" name="타원 177"/>
            <p:cNvSpPr/>
            <p:nvPr/>
          </p:nvSpPr>
          <p:spPr>
            <a:xfrm>
              <a:off x="7833810" y="1514252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803039" y="1546403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3820214" y="2709843"/>
            <a:ext cx="290771" cy="301112"/>
            <a:chOff x="7803039" y="2397357"/>
            <a:chExt cx="387695" cy="401482"/>
          </a:xfrm>
        </p:grpSpPr>
        <p:sp>
          <p:nvSpPr>
            <p:cNvPr id="181" name="타원 180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827592" y="3349317"/>
            <a:ext cx="290771" cy="301112"/>
            <a:chOff x="7803039" y="2397357"/>
            <a:chExt cx="387695" cy="401482"/>
          </a:xfrm>
        </p:grpSpPr>
        <p:sp>
          <p:nvSpPr>
            <p:cNvPr id="184" name="타원 183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827592" y="4010197"/>
            <a:ext cx="290771" cy="301112"/>
            <a:chOff x="7803039" y="2397357"/>
            <a:chExt cx="387695" cy="401482"/>
          </a:xfrm>
        </p:grpSpPr>
        <p:sp>
          <p:nvSpPr>
            <p:cNvPr id="187" name="타원 186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3827592" y="4648425"/>
            <a:ext cx="290771" cy="301112"/>
            <a:chOff x="7803039" y="2397357"/>
            <a:chExt cx="387695" cy="401482"/>
          </a:xfrm>
        </p:grpSpPr>
        <p:sp>
          <p:nvSpPr>
            <p:cNvPr id="190" name="타원 18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3827592" y="5341550"/>
            <a:ext cx="290771" cy="301112"/>
            <a:chOff x="7803039" y="2397357"/>
            <a:chExt cx="387695" cy="401482"/>
          </a:xfrm>
        </p:grpSpPr>
        <p:sp>
          <p:nvSpPr>
            <p:cNvPr id="193" name="타원 192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cxnSp>
        <p:nvCxnSpPr>
          <p:cNvPr id="195" name="직선 화살표 연결선 194"/>
          <p:cNvCxnSpPr>
            <a:stCxn id="143" idx="3"/>
            <a:endCxn id="179" idx="1"/>
          </p:cNvCxnSpPr>
          <p:nvPr/>
        </p:nvCxnSpPr>
        <p:spPr>
          <a:xfrm>
            <a:off x="3365561" y="1975754"/>
            <a:ext cx="462032" cy="18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46" idx="3"/>
            <a:endCxn id="179" idx="1"/>
          </p:cNvCxnSpPr>
          <p:nvPr/>
        </p:nvCxnSpPr>
        <p:spPr>
          <a:xfrm flipV="1">
            <a:off x="3356102" y="2163199"/>
            <a:ext cx="471491" cy="12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3358182" y="2645755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V="1">
            <a:off x="3348723" y="2833201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3358182" y="3294926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V="1">
            <a:off x="3348723" y="3482372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/>
          <p:nvPr/>
        </p:nvCxnSpPr>
        <p:spPr>
          <a:xfrm>
            <a:off x="3365560" y="3946457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 flipV="1">
            <a:off x="3356101" y="4133903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3372939" y="4604749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flipV="1">
            <a:off x="3363480" y="4792195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>
            <a:off x="3364051" y="5276633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3354592" y="5464079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endCxn id="211" idx="1"/>
          </p:cNvCxnSpPr>
          <p:nvPr/>
        </p:nvCxnSpPr>
        <p:spPr>
          <a:xfrm>
            <a:off x="4145368" y="2885082"/>
            <a:ext cx="535814" cy="299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endCxn id="211" idx="1"/>
          </p:cNvCxnSpPr>
          <p:nvPr/>
        </p:nvCxnSpPr>
        <p:spPr>
          <a:xfrm flipV="1">
            <a:off x="4148819" y="3184439"/>
            <a:ext cx="532363" cy="265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그룹 208"/>
          <p:cNvGrpSpPr/>
          <p:nvPr/>
        </p:nvGrpSpPr>
        <p:grpSpPr>
          <a:xfrm>
            <a:off x="4681182" y="3045939"/>
            <a:ext cx="290771" cy="276999"/>
            <a:chOff x="7803039" y="2371731"/>
            <a:chExt cx="387695" cy="369332"/>
          </a:xfrm>
        </p:grpSpPr>
        <p:sp>
          <p:nvSpPr>
            <p:cNvPr id="210" name="타원 20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212" name="직선 화살표 연결선 211"/>
          <p:cNvCxnSpPr>
            <a:endCxn id="216" idx="1"/>
          </p:cNvCxnSpPr>
          <p:nvPr/>
        </p:nvCxnSpPr>
        <p:spPr>
          <a:xfrm>
            <a:off x="4145368" y="4176648"/>
            <a:ext cx="535814" cy="299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endCxn id="216" idx="1"/>
          </p:cNvCxnSpPr>
          <p:nvPr/>
        </p:nvCxnSpPr>
        <p:spPr>
          <a:xfrm flipV="1">
            <a:off x="4148819" y="4476006"/>
            <a:ext cx="532363" cy="26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13"/>
          <p:cNvGrpSpPr/>
          <p:nvPr/>
        </p:nvGrpSpPr>
        <p:grpSpPr>
          <a:xfrm>
            <a:off x="4681182" y="4337506"/>
            <a:ext cx="290771" cy="276999"/>
            <a:chOff x="7803039" y="2371731"/>
            <a:chExt cx="387695" cy="369332"/>
          </a:xfrm>
        </p:grpSpPr>
        <p:sp>
          <p:nvSpPr>
            <p:cNvPr id="215" name="타원 214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217" name="직선 화살표 연결선 216"/>
          <p:cNvCxnSpPr/>
          <p:nvPr/>
        </p:nvCxnSpPr>
        <p:spPr>
          <a:xfrm flipH="1">
            <a:off x="4118364" y="2151657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/>
          <p:cNvGrpSpPr/>
          <p:nvPr/>
        </p:nvGrpSpPr>
        <p:grpSpPr>
          <a:xfrm>
            <a:off x="5772410" y="1995657"/>
            <a:ext cx="290771" cy="276999"/>
            <a:chOff x="10396128" y="1507680"/>
            <a:chExt cx="387695" cy="369332"/>
          </a:xfrm>
        </p:grpSpPr>
        <p:sp>
          <p:nvSpPr>
            <p:cNvPr id="219" name="타원 218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1" name="직선 화살표 연결선 220"/>
          <p:cNvCxnSpPr/>
          <p:nvPr/>
        </p:nvCxnSpPr>
        <p:spPr>
          <a:xfrm flipH="1">
            <a:off x="4118364" y="5462858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/>
          <p:cNvGrpSpPr/>
          <p:nvPr/>
        </p:nvGrpSpPr>
        <p:grpSpPr>
          <a:xfrm>
            <a:off x="5772410" y="5306858"/>
            <a:ext cx="290771" cy="276999"/>
            <a:chOff x="10396128" y="1507680"/>
            <a:chExt cx="387695" cy="369332"/>
          </a:xfrm>
        </p:grpSpPr>
        <p:sp>
          <p:nvSpPr>
            <p:cNvPr id="223" name="타원 222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그룹 224"/>
          <p:cNvGrpSpPr/>
          <p:nvPr/>
        </p:nvGrpSpPr>
        <p:grpSpPr>
          <a:xfrm>
            <a:off x="5772410" y="4356725"/>
            <a:ext cx="290771" cy="276999"/>
            <a:chOff x="10396128" y="1507680"/>
            <a:chExt cx="387695" cy="369332"/>
          </a:xfrm>
        </p:grpSpPr>
        <p:sp>
          <p:nvSpPr>
            <p:cNvPr id="226" name="타원 225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그룹 227"/>
          <p:cNvGrpSpPr/>
          <p:nvPr/>
        </p:nvGrpSpPr>
        <p:grpSpPr>
          <a:xfrm>
            <a:off x="5772410" y="3045939"/>
            <a:ext cx="290771" cy="276999"/>
            <a:chOff x="10396128" y="1507680"/>
            <a:chExt cx="387695" cy="369332"/>
          </a:xfrm>
        </p:grpSpPr>
        <p:sp>
          <p:nvSpPr>
            <p:cNvPr id="229" name="타원 228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1" name="직선 화살표 연결선 230"/>
          <p:cNvCxnSpPr/>
          <p:nvPr/>
        </p:nvCxnSpPr>
        <p:spPr>
          <a:xfrm flipH="1">
            <a:off x="4971953" y="3172897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 flipH="1">
            <a:off x="4971953" y="4477205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직선 화살표 연결선 235"/>
          <p:cNvCxnSpPr/>
          <p:nvPr/>
        </p:nvCxnSpPr>
        <p:spPr>
          <a:xfrm flipH="1" flipV="1">
            <a:off x="6063181" y="2141665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 flipH="1" flipV="1">
            <a:off x="6064394" y="3195718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flipH="1" flipV="1">
            <a:off x="6067472" y="4500146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 flipH="1" flipV="1">
            <a:off x="6084129" y="5460967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/>
              <p:cNvSpPr txBox="1"/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/>
              <p:cNvSpPr txBox="1"/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3" name="TextBox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0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4. Backpropagation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46092" y="1490176"/>
            <a:ext cx="20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Computational graph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074790" y="1837254"/>
            <a:ext cx="290771" cy="276999"/>
            <a:chOff x="6799301" y="1296475"/>
            <a:chExt cx="387695" cy="369331"/>
          </a:xfrm>
        </p:grpSpPr>
        <p:sp>
          <p:nvSpPr>
            <p:cNvPr id="117" name="타원 116"/>
            <p:cNvSpPr/>
            <p:nvPr/>
          </p:nvSpPr>
          <p:spPr>
            <a:xfrm>
              <a:off x="6830072" y="1303047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/>
          <p:cNvGrpSpPr/>
          <p:nvPr/>
        </p:nvGrpSpPr>
        <p:grpSpPr>
          <a:xfrm>
            <a:off x="3065331" y="2146729"/>
            <a:ext cx="290771" cy="276999"/>
            <a:chOff x="6786689" y="1709108"/>
            <a:chExt cx="387695" cy="369331"/>
          </a:xfrm>
        </p:grpSpPr>
        <p:sp>
          <p:nvSpPr>
            <p:cNvPr id="120" name="타원 119"/>
            <p:cNvSpPr/>
            <p:nvPr/>
          </p:nvSpPr>
          <p:spPr>
            <a:xfrm>
              <a:off x="6830072" y="1715680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그룹 121"/>
          <p:cNvGrpSpPr/>
          <p:nvPr/>
        </p:nvGrpSpPr>
        <p:grpSpPr>
          <a:xfrm>
            <a:off x="3074790" y="2506829"/>
            <a:ext cx="290771" cy="276999"/>
            <a:chOff x="6799301" y="2189242"/>
            <a:chExt cx="387695" cy="369331"/>
          </a:xfrm>
        </p:grpSpPr>
        <p:sp>
          <p:nvSpPr>
            <p:cNvPr id="123" name="타원 122"/>
            <p:cNvSpPr/>
            <p:nvPr/>
          </p:nvSpPr>
          <p:spPr>
            <a:xfrm>
              <a:off x="6830072" y="21958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그룹 124"/>
          <p:cNvGrpSpPr/>
          <p:nvPr/>
        </p:nvGrpSpPr>
        <p:grpSpPr>
          <a:xfrm>
            <a:off x="3059092" y="2818613"/>
            <a:ext cx="290771" cy="276999"/>
            <a:chOff x="6778371" y="2604953"/>
            <a:chExt cx="387695" cy="369331"/>
          </a:xfrm>
        </p:grpSpPr>
        <p:sp>
          <p:nvSpPr>
            <p:cNvPr id="126" name="타원 125"/>
            <p:cNvSpPr/>
            <p:nvPr/>
          </p:nvSpPr>
          <p:spPr>
            <a:xfrm>
              <a:off x="6821754" y="261152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그룹 127"/>
          <p:cNvGrpSpPr/>
          <p:nvPr/>
        </p:nvGrpSpPr>
        <p:grpSpPr>
          <a:xfrm>
            <a:off x="3063821" y="3167970"/>
            <a:ext cx="290771" cy="276999"/>
            <a:chOff x="6784676" y="3070761"/>
            <a:chExt cx="387695" cy="369331"/>
          </a:xfrm>
        </p:grpSpPr>
        <p:sp>
          <p:nvSpPr>
            <p:cNvPr id="129" name="타원 128"/>
            <p:cNvSpPr/>
            <p:nvPr/>
          </p:nvSpPr>
          <p:spPr>
            <a:xfrm>
              <a:off x="6815447" y="307733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그룹 130"/>
          <p:cNvGrpSpPr/>
          <p:nvPr/>
        </p:nvGrpSpPr>
        <p:grpSpPr>
          <a:xfrm>
            <a:off x="3054362" y="3477444"/>
            <a:ext cx="290771" cy="276999"/>
            <a:chOff x="6772064" y="3483394"/>
            <a:chExt cx="387695" cy="369331"/>
          </a:xfrm>
        </p:grpSpPr>
        <p:sp>
          <p:nvSpPr>
            <p:cNvPr id="132" name="타원 131"/>
            <p:cNvSpPr/>
            <p:nvPr/>
          </p:nvSpPr>
          <p:spPr>
            <a:xfrm>
              <a:off x="6815447" y="3489966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그룹 133"/>
          <p:cNvGrpSpPr/>
          <p:nvPr/>
        </p:nvGrpSpPr>
        <p:grpSpPr>
          <a:xfrm>
            <a:off x="3051713" y="3817741"/>
            <a:ext cx="290771" cy="276999"/>
            <a:chOff x="6768532" y="3937123"/>
            <a:chExt cx="387695" cy="369331"/>
          </a:xfrm>
        </p:grpSpPr>
        <p:sp>
          <p:nvSpPr>
            <p:cNvPr id="135" name="타원 134"/>
            <p:cNvSpPr/>
            <p:nvPr/>
          </p:nvSpPr>
          <p:spPr>
            <a:xfrm>
              <a:off x="6799303" y="394369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그룹 136"/>
          <p:cNvGrpSpPr/>
          <p:nvPr/>
        </p:nvGrpSpPr>
        <p:grpSpPr>
          <a:xfrm>
            <a:off x="3042254" y="4127216"/>
            <a:ext cx="290771" cy="276999"/>
            <a:chOff x="6755920" y="4349756"/>
            <a:chExt cx="387695" cy="369331"/>
          </a:xfrm>
        </p:grpSpPr>
        <p:sp>
          <p:nvSpPr>
            <p:cNvPr id="138" name="타원 137"/>
            <p:cNvSpPr/>
            <p:nvPr/>
          </p:nvSpPr>
          <p:spPr>
            <a:xfrm>
              <a:off x="6799303" y="4356328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blipFill>
                  <a:blip r:embed="rId6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그룹 244"/>
          <p:cNvGrpSpPr/>
          <p:nvPr/>
        </p:nvGrpSpPr>
        <p:grpSpPr>
          <a:xfrm>
            <a:off x="3051713" y="4487317"/>
            <a:ext cx="290771" cy="276999"/>
            <a:chOff x="6768532" y="4829890"/>
            <a:chExt cx="387695" cy="369331"/>
          </a:xfrm>
        </p:grpSpPr>
        <p:sp>
          <p:nvSpPr>
            <p:cNvPr id="246" name="타원 245"/>
            <p:cNvSpPr/>
            <p:nvPr/>
          </p:nvSpPr>
          <p:spPr>
            <a:xfrm>
              <a:off x="6799303" y="4836462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그룹 247"/>
          <p:cNvGrpSpPr/>
          <p:nvPr/>
        </p:nvGrpSpPr>
        <p:grpSpPr>
          <a:xfrm>
            <a:off x="3036016" y="4799101"/>
            <a:ext cx="290771" cy="276999"/>
            <a:chOff x="6747602" y="5245601"/>
            <a:chExt cx="387695" cy="369331"/>
          </a:xfrm>
        </p:grpSpPr>
        <p:sp>
          <p:nvSpPr>
            <p:cNvPr id="249" name="타원 248"/>
            <p:cNvSpPr/>
            <p:nvPr/>
          </p:nvSpPr>
          <p:spPr>
            <a:xfrm>
              <a:off x="6790985" y="525217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1" name="그룹 250"/>
          <p:cNvGrpSpPr/>
          <p:nvPr/>
        </p:nvGrpSpPr>
        <p:grpSpPr>
          <a:xfrm>
            <a:off x="3040744" y="5148457"/>
            <a:ext cx="290771" cy="276999"/>
            <a:chOff x="6753907" y="5711409"/>
            <a:chExt cx="387695" cy="369331"/>
          </a:xfrm>
        </p:grpSpPr>
        <p:sp>
          <p:nvSpPr>
            <p:cNvPr id="252" name="타원 251"/>
            <p:cNvSpPr/>
            <p:nvPr/>
          </p:nvSpPr>
          <p:spPr>
            <a:xfrm>
              <a:off x="6784678" y="5717981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그룹 253"/>
          <p:cNvGrpSpPr/>
          <p:nvPr/>
        </p:nvGrpSpPr>
        <p:grpSpPr>
          <a:xfrm>
            <a:off x="3031285" y="5457931"/>
            <a:ext cx="290771" cy="276999"/>
            <a:chOff x="6741295" y="6124042"/>
            <a:chExt cx="387695" cy="369331"/>
          </a:xfrm>
        </p:grpSpPr>
        <p:sp>
          <p:nvSpPr>
            <p:cNvPr id="255" name="타원 254"/>
            <p:cNvSpPr/>
            <p:nvPr/>
          </p:nvSpPr>
          <p:spPr>
            <a:xfrm>
              <a:off x="6784678" y="61306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blipFill>
                  <a:blip r:embed="rId9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그룹 256"/>
          <p:cNvGrpSpPr/>
          <p:nvPr/>
        </p:nvGrpSpPr>
        <p:grpSpPr>
          <a:xfrm>
            <a:off x="3827593" y="2000586"/>
            <a:ext cx="290771" cy="301112"/>
            <a:chOff x="7803039" y="1514252"/>
            <a:chExt cx="387695" cy="401482"/>
          </a:xfrm>
        </p:grpSpPr>
        <p:sp>
          <p:nvSpPr>
            <p:cNvPr id="258" name="타원 257"/>
            <p:cNvSpPr/>
            <p:nvPr/>
          </p:nvSpPr>
          <p:spPr>
            <a:xfrm>
              <a:off x="7833810" y="1514252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803039" y="1546403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3820214" y="2709843"/>
            <a:ext cx="290771" cy="301112"/>
            <a:chOff x="7803039" y="2397357"/>
            <a:chExt cx="387695" cy="401482"/>
          </a:xfrm>
        </p:grpSpPr>
        <p:sp>
          <p:nvSpPr>
            <p:cNvPr id="261" name="타원 260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3827592" y="3349317"/>
            <a:ext cx="290771" cy="301112"/>
            <a:chOff x="7803039" y="2397357"/>
            <a:chExt cx="387695" cy="401482"/>
          </a:xfrm>
        </p:grpSpPr>
        <p:sp>
          <p:nvSpPr>
            <p:cNvPr id="264" name="타원 263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3827592" y="4010197"/>
            <a:ext cx="290771" cy="301112"/>
            <a:chOff x="7803039" y="2397357"/>
            <a:chExt cx="387695" cy="401482"/>
          </a:xfrm>
        </p:grpSpPr>
        <p:sp>
          <p:nvSpPr>
            <p:cNvPr id="267" name="타원 266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3827592" y="4648425"/>
            <a:ext cx="290771" cy="301112"/>
            <a:chOff x="7803039" y="2397357"/>
            <a:chExt cx="387695" cy="401482"/>
          </a:xfrm>
        </p:grpSpPr>
        <p:sp>
          <p:nvSpPr>
            <p:cNvPr id="270" name="타원 26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827592" y="5341550"/>
            <a:ext cx="290771" cy="301112"/>
            <a:chOff x="7803039" y="2397357"/>
            <a:chExt cx="387695" cy="401482"/>
          </a:xfrm>
        </p:grpSpPr>
        <p:sp>
          <p:nvSpPr>
            <p:cNvPr id="273" name="타원 272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cxnSp>
        <p:nvCxnSpPr>
          <p:cNvPr id="275" name="직선 화살표 연결선 274"/>
          <p:cNvCxnSpPr>
            <a:stCxn id="118" idx="3"/>
            <a:endCxn id="259" idx="1"/>
          </p:cNvCxnSpPr>
          <p:nvPr/>
        </p:nvCxnSpPr>
        <p:spPr>
          <a:xfrm>
            <a:off x="3365561" y="1975754"/>
            <a:ext cx="462032" cy="18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121" idx="3"/>
            <a:endCxn id="259" idx="1"/>
          </p:cNvCxnSpPr>
          <p:nvPr/>
        </p:nvCxnSpPr>
        <p:spPr>
          <a:xfrm flipV="1">
            <a:off x="3356102" y="2163199"/>
            <a:ext cx="471491" cy="122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/>
          <p:cNvCxnSpPr/>
          <p:nvPr/>
        </p:nvCxnSpPr>
        <p:spPr>
          <a:xfrm>
            <a:off x="3358182" y="2645755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 flipV="1">
            <a:off x="3348723" y="2833201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3358182" y="3294926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/>
          <p:nvPr/>
        </p:nvCxnSpPr>
        <p:spPr>
          <a:xfrm flipV="1">
            <a:off x="3348723" y="3482372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>
            <a:off x="3365560" y="3946457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/>
          <p:nvPr/>
        </p:nvCxnSpPr>
        <p:spPr>
          <a:xfrm flipV="1">
            <a:off x="3356101" y="4133903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>
            <a:off x="3372939" y="4604749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/>
          <p:nvPr/>
        </p:nvCxnSpPr>
        <p:spPr>
          <a:xfrm flipV="1">
            <a:off x="3363480" y="4792195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>
            <a:off x="3364051" y="5276633"/>
            <a:ext cx="462032" cy="18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/>
          <p:cNvCxnSpPr/>
          <p:nvPr/>
        </p:nvCxnSpPr>
        <p:spPr>
          <a:xfrm flipV="1">
            <a:off x="3354592" y="5464079"/>
            <a:ext cx="471491" cy="1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/>
          <p:nvPr/>
        </p:nvCxnSpPr>
        <p:spPr>
          <a:xfrm flipH="1">
            <a:off x="4131973" y="3177370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/>
          <p:nvPr/>
        </p:nvCxnSpPr>
        <p:spPr>
          <a:xfrm flipH="1" flipV="1">
            <a:off x="4132125" y="2901547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그룹 288"/>
          <p:cNvGrpSpPr/>
          <p:nvPr/>
        </p:nvGrpSpPr>
        <p:grpSpPr>
          <a:xfrm>
            <a:off x="4681182" y="3045939"/>
            <a:ext cx="290771" cy="276999"/>
            <a:chOff x="7803039" y="2371731"/>
            <a:chExt cx="387695" cy="369332"/>
          </a:xfrm>
        </p:grpSpPr>
        <p:sp>
          <p:nvSpPr>
            <p:cNvPr id="290" name="타원 28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4681182" y="4337506"/>
            <a:ext cx="290771" cy="276999"/>
            <a:chOff x="7803039" y="2371731"/>
            <a:chExt cx="387695" cy="369332"/>
          </a:xfrm>
        </p:grpSpPr>
        <p:sp>
          <p:nvSpPr>
            <p:cNvPr id="293" name="타원 292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295" name="직선 화살표 연결선 294"/>
          <p:cNvCxnSpPr/>
          <p:nvPr/>
        </p:nvCxnSpPr>
        <p:spPr>
          <a:xfrm flipH="1">
            <a:off x="4118364" y="2151657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/>
          <p:cNvGrpSpPr/>
          <p:nvPr/>
        </p:nvGrpSpPr>
        <p:grpSpPr>
          <a:xfrm>
            <a:off x="5772410" y="1995657"/>
            <a:ext cx="290771" cy="276999"/>
            <a:chOff x="10396128" y="1507680"/>
            <a:chExt cx="387695" cy="369332"/>
          </a:xfrm>
        </p:grpSpPr>
        <p:sp>
          <p:nvSpPr>
            <p:cNvPr id="297" name="타원 296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9" name="직선 화살표 연결선 298"/>
          <p:cNvCxnSpPr/>
          <p:nvPr/>
        </p:nvCxnSpPr>
        <p:spPr>
          <a:xfrm flipH="1">
            <a:off x="4118364" y="5462858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그룹 299"/>
          <p:cNvGrpSpPr/>
          <p:nvPr/>
        </p:nvGrpSpPr>
        <p:grpSpPr>
          <a:xfrm>
            <a:off x="5772410" y="5306858"/>
            <a:ext cx="290771" cy="276999"/>
            <a:chOff x="10396128" y="1507680"/>
            <a:chExt cx="387695" cy="369332"/>
          </a:xfrm>
        </p:grpSpPr>
        <p:sp>
          <p:nvSpPr>
            <p:cNvPr id="301" name="타원 300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3" name="그룹 302"/>
          <p:cNvGrpSpPr/>
          <p:nvPr/>
        </p:nvGrpSpPr>
        <p:grpSpPr>
          <a:xfrm>
            <a:off x="5772410" y="4356725"/>
            <a:ext cx="290771" cy="276999"/>
            <a:chOff x="10396128" y="1507680"/>
            <a:chExt cx="387695" cy="369332"/>
          </a:xfrm>
        </p:grpSpPr>
        <p:sp>
          <p:nvSpPr>
            <p:cNvPr id="304" name="타원 303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6" name="그룹 305"/>
          <p:cNvGrpSpPr/>
          <p:nvPr/>
        </p:nvGrpSpPr>
        <p:grpSpPr>
          <a:xfrm>
            <a:off x="5772410" y="3045939"/>
            <a:ext cx="290771" cy="276999"/>
            <a:chOff x="10396128" y="1507680"/>
            <a:chExt cx="387695" cy="369332"/>
          </a:xfrm>
        </p:grpSpPr>
        <p:sp>
          <p:nvSpPr>
            <p:cNvPr id="307" name="타원 306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9" name="직선 화살표 연결선 308"/>
          <p:cNvCxnSpPr/>
          <p:nvPr/>
        </p:nvCxnSpPr>
        <p:spPr>
          <a:xfrm flipH="1">
            <a:off x="4971953" y="3172897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 flipH="1">
            <a:off x="4971953" y="4477205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/>
              <p:cNvSpPr txBox="1"/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1" name="TextBox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" name="직선 화살표 연결선 313"/>
          <p:cNvCxnSpPr/>
          <p:nvPr/>
        </p:nvCxnSpPr>
        <p:spPr>
          <a:xfrm flipH="1" flipV="1">
            <a:off x="6063181" y="2141665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>
          <a:xfrm flipH="1" flipV="1">
            <a:off x="6064394" y="3195718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/>
          <p:nvPr/>
        </p:nvCxnSpPr>
        <p:spPr>
          <a:xfrm flipH="1" flipV="1">
            <a:off x="6067472" y="4500146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/>
          <p:nvPr/>
        </p:nvCxnSpPr>
        <p:spPr>
          <a:xfrm flipH="1" flipV="1">
            <a:off x="6084129" y="5460967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/>
              <p:cNvSpPr txBox="1"/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19" name="TextBox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/>
              <p:cNvSpPr txBox="1"/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직선 화살표 연결선 322"/>
          <p:cNvCxnSpPr/>
          <p:nvPr/>
        </p:nvCxnSpPr>
        <p:spPr>
          <a:xfrm flipH="1">
            <a:off x="4151112" y="4468642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/>
          <p:nvPr/>
        </p:nvCxnSpPr>
        <p:spPr>
          <a:xfrm flipH="1" flipV="1">
            <a:off x="4151265" y="4192820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4. Backpropagation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46092" y="1490176"/>
            <a:ext cx="20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Computational graph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074790" y="1837254"/>
            <a:ext cx="290771" cy="276999"/>
            <a:chOff x="6799301" y="1296475"/>
            <a:chExt cx="387695" cy="369331"/>
          </a:xfrm>
        </p:grpSpPr>
        <p:sp>
          <p:nvSpPr>
            <p:cNvPr id="142" name="타원 141"/>
            <p:cNvSpPr/>
            <p:nvPr/>
          </p:nvSpPr>
          <p:spPr>
            <a:xfrm>
              <a:off x="6830072" y="1303047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그룹 143"/>
          <p:cNvGrpSpPr/>
          <p:nvPr/>
        </p:nvGrpSpPr>
        <p:grpSpPr>
          <a:xfrm>
            <a:off x="3065331" y="2146729"/>
            <a:ext cx="290771" cy="276999"/>
            <a:chOff x="6786689" y="1709108"/>
            <a:chExt cx="387695" cy="369331"/>
          </a:xfrm>
        </p:grpSpPr>
        <p:sp>
          <p:nvSpPr>
            <p:cNvPr id="145" name="타원 144"/>
            <p:cNvSpPr/>
            <p:nvPr/>
          </p:nvSpPr>
          <p:spPr>
            <a:xfrm>
              <a:off x="6830072" y="1715680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그룹 146"/>
          <p:cNvGrpSpPr/>
          <p:nvPr/>
        </p:nvGrpSpPr>
        <p:grpSpPr>
          <a:xfrm>
            <a:off x="3074790" y="2506829"/>
            <a:ext cx="290771" cy="276999"/>
            <a:chOff x="6799301" y="2189242"/>
            <a:chExt cx="387695" cy="369331"/>
          </a:xfrm>
        </p:grpSpPr>
        <p:sp>
          <p:nvSpPr>
            <p:cNvPr id="148" name="타원 147"/>
            <p:cNvSpPr/>
            <p:nvPr/>
          </p:nvSpPr>
          <p:spPr>
            <a:xfrm>
              <a:off x="6830072" y="21958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그룹 149"/>
          <p:cNvGrpSpPr/>
          <p:nvPr/>
        </p:nvGrpSpPr>
        <p:grpSpPr>
          <a:xfrm>
            <a:off x="3059092" y="2818613"/>
            <a:ext cx="290771" cy="276999"/>
            <a:chOff x="6778371" y="2604953"/>
            <a:chExt cx="387695" cy="369331"/>
          </a:xfrm>
        </p:grpSpPr>
        <p:sp>
          <p:nvSpPr>
            <p:cNvPr id="151" name="타원 150"/>
            <p:cNvSpPr/>
            <p:nvPr/>
          </p:nvSpPr>
          <p:spPr>
            <a:xfrm>
              <a:off x="6821754" y="261152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그룹 152"/>
          <p:cNvGrpSpPr/>
          <p:nvPr/>
        </p:nvGrpSpPr>
        <p:grpSpPr>
          <a:xfrm>
            <a:off x="3063821" y="3167970"/>
            <a:ext cx="290771" cy="276999"/>
            <a:chOff x="6784676" y="3070761"/>
            <a:chExt cx="387695" cy="369331"/>
          </a:xfrm>
        </p:grpSpPr>
        <p:sp>
          <p:nvSpPr>
            <p:cNvPr id="154" name="타원 153"/>
            <p:cNvSpPr/>
            <p:nvPr/>
          </p:nvSpPr>
          <p:spPr>
            <a:xfrm>
              <a:off x="6815447" y="307733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그룹 155"/>
          <p:cNvGrpSpPr/>
          <p:nvPr/>
        </p:nvGrpSpPr>
        <p:grpSpPr>
          <a:xfrm>
            <a:off x="3054362" y="3477444"/>
            <a:ext cx="290771" cy="276999"/>
            <a:chOff x="6772064" y="3483394"/>
            <a:chExt cx="387695" cy="369331"/>
          </a:xfrm>
        </p:grpSpPr>
        <p:sp>
          <p:nvSpPr>
            <p:cNvPr id="157" name="타원 156"/>
            <p:cNvSpPr/>
            <p:nvPr/>
          </p:nvSpPr>
          <p:spPr>
            <a:xfrm>
              <a:off x="6815447" y="3489966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그룹 158"/>
          <p:cNvGrpSpPr/>
          <p:nvPr/>
        </p:nvGrpSpPr>
        <p:grpSpPr>
          <a:xfrm>
            <a:off x="3051713" y="3817741"/>
            <a:ext cx="290771" cy="276999"/>
            <a:chOff x="6768532" y="3937123"/>
            <a:chExt cx="387695" cy="369331"/>
          </a:xfrm>
        </p:grpSpPr>
        <p:sp>
          <p:nvSpPr>
            <p:cNvPr id="160" name="타원 159"/>
            <p:cNvSpPr/>
            <p:nvPr/>
          </p:nvSpPr>
          <p:spPr>
            <a:xfrm>
              <a:off x="6799303" y="394369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그룹 161"/>
          <p:cNvGrpSpPr/>
          <p:nvPr/>
        </p:nvGrpSpPr>
        <p:grpSpPr>
          <a:xfrm>
            <a:off x="3042254" y="4127216"/>
            <a:ext cx="290771" cy="276999"/>
            <a:chOff x="6755920" y="4349756"/>
            <a:chExt cx="387695" cy="369331"/>
          </a:xfrm>
        </p:grpSpPr>
        <p:sp>
          <p:nvSpPr>
            <p:cNvPr id="163" name="타원 162"/>
            <p:cNvSpPr/>
            <p:nvPr/>
          </p:nvSpPr>
          <p:spPr>
            <a:xfrm>
              <a:off x="6799303" y="4356328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blipFill>
                  <a:blip r:embed="rId6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그룹 164"/>
          <p:cNvGrpSpPr/>
          <p:nvPr/>
        </p:nvGrpSpPr>
        <p:grpSpPr>
          <a:xfrm>
            <a:off x="3051713" y="4487317"/>
            <a:ext cx="290771" cy="276999"/>
            <a:chOff x="6768532" y="4829890"/>
            <a:chExt cx="387695" cy="369331"/>
          </a:xfrm>
        </p:grpSpPr>
        <p:sp>
          <p:nvSpPr>
            <p:cNvPr id="166" name="타원 165"/>
            <p:cNvSpPr/>
            <p:nvPr/>
          </p:nvSpPr>
          <p:spPr>
            <a:xfrm>
              <a:off x="6799303" y="4836462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그룹 167"/>
          <p:cNvGrpSpPr/>
          <p:nvPr/>
        </p:nvGrpSpPr>
        <p:grpSpPr>
          <a:xfrm>
            <a:off x="3036016" y="4799101"/>
            <a:ext cx="290771" cy="276999"/>
            <a:chOff x="6747602" y="5245601"/>
            <a:chExt cx="387695" cy="369331"/>
          </a:xfrm>
        </p:grpSpPr>
        <p:sp>
          <p:nvSpPr>
            <p:cNvPr id="169" name="타원 168"/>
            <p:cNvSpPr/>
            <p:nvPr/>
          </p:nvSpPr>
          <p:spPr>
            <a:xfrm>
              <a:off x="6790985" y="525217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그룹 170"/>
          <p:cNvGrpSpPr/>
          <p:nvPr/>
        </p:nvGrpSpPr>
        <p:grpSpPr>
          <a:xfrm>
            <a:off x="3040744" y="5148457"/>
            <a:ext cx="290771" cy="276999"/>
            <a:chOff x="6753907" y="5711409"/>
            <a:chExt cx="387695" cy="369331"/>
          </a:xfrm>
        </p:grpSpPr>
        <p:sp>
          <p:nvSpPr>
            <p:cNvPr id="172" name="타원 171"/>
            <p:cNvSpPr/>
            <p:nvPr/>
          </p:nvSpPr>
          <p:spPr>
            <a:xfrm>
              <a:off x="6784678" y="5717981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그룹 173"/>
          <p:cNvGrpSpPr/>
          <p:nvPr/>
        </p:nvGrpSpPr>
        <p:grpSpPr>
          <a:xfrm>
            <a:off x="3031285" y="5457931"/>
            <a:ext cx="290771" cy="276999"/>
            <a:chOff x="6741295" y="6124042"/>
            <a:chExt cx="387695" cy="369331"/>
          </a:xfrm>
        </p:grpSpPr>
        <p:sp>
          <p:nvSpPr>
            <p:cNvPr id="175" name="타원 174"/>
            <p:cNvSpPr/>
            <p:nvPr/>
          </p:nvSpPr>
          <p:spPr>
            <a:xfrm>
              <a:off x="6784678" y="61306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blipFill>
                  <a:blip r:embed="rId9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그룹 176"/>
          <p:cNvGrpSpPr/>
          <p:nvPr/>
        </p:nvGrpSpPr>
        <p:grpSpPr>
          <a:xfrm>
            <a:off x="3827593" y="2000586"/>
            <a:ext cx="290771" cy="301112"/>
            <a:chOff x="7803039" y="1514252"/>
            <a:chExt cx="387695" cy="401482"/>
          </a:xfrm>
        </p:grpSpPr>
        <p:sp>
          <p:nvSpPr>
            <p:cNvPr id="178" name="타원 177"/>
            <p:cNvSpPr/>
            <p:nvPr/>
          </p:nvSpPr>
          <p:spPr>
            <a:xfrm>
              <a:off x="7833810" y="1514252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803039" y="1546403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3820214" y="2709843"/>
            <a:ext cx="290771" cy="301112"/>
            <a:chOff x="7803039" y="2397357"/>
            <a:chExt cx="387695" cy="401482"/>
          </a:xfrm>
        </p:grpSpPr>
        <p:sp>
          <p:nvSpPr>
            <p:cNvPr id="181" name="타원 180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827592" y="3349317"/>
            <a:ext cx="290771" cy="301112"/>
            <a:chOff x="7803039" y="2397357"/>
            <a:chExt cx="387695" cy="401482"/>
          </a:xfrm>
        </p:grpSpPr>
        <p:sp>
          <p:nvSpPr>
            <p:cNvPr id="184" name="타원 183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827592" y="4010197"/>
            <a:ext cx="290771" cy="301112"/>
            <a:chOff x="7803039" y="2397357"/>
            <a:chExt cx="387695" cy="401482"/>
          </a:xfrm>
        </p:grpSpPr>
        <p:sp>
          <p:nvSpPr>
            <p:cNvPr id="187" name="타원 186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3827592" y="4648425"/>
            <a:ext cx="290771" cy="301112"/>
            <a:chOff x="7803039" y="2397357"/>
            <a:chExt cx="387695" cy="401482"/>
          </a:xfrm>
        </p:grpSpPr>
        <p:sp>
          <p:nvSpPr>
            <p:cNvPr id="190" name="타원 18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3827592" y="5341550"/>
            <a:ext cx="290771" cy="301112"/>
            <a:chOff x="7803039" y="2397357"/>
            <a:chExt cx="387695" cy="401482"/>
          </a:xfrm>
        </p:grpSpPr>
        <p:sp>
          <p:nvSpPr>
            <p:cNvPr id="193" name="타원 192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cxnSp>
        <p:nvCxnSpPr>
          <p:cNvPr id="195" name="직선 화살표 연결선 194"/>
          <p:cNvCxnSpPr/>
          <p:nvPr/>
        </p:nvCxnSpPr>
        <p:spPr>
          <a:xfrm flipH="1">
            <a:off x="3360361" y="2132607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 flipV="1">
            <a:off x="3345134" y="1970923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 flipH="1">
            <a:off x="4131973" y="3177370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 flipH="1" flipV="1">
            <a:off x="4132125" y="2901547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/>
          <p:cNvGrpSpPr/>
          <p:nvPr/>
        </p:nvGrpSpPr>
        <p:grpSpPr>
          <a:xfrm>
            <a:off x="4681182" y="3045939"/>
            <a:ext cx="290771" cy="276999"/>
            <a:chOff x="7803039" y="2371731"/>
            <a:chExt cx="387695" cy="369332"/>
          </a:xfrm>
        </p:grpSpPr>
        <p:sp>
          <p:nvSpPr>
            <p:cNvPr id="200" name="타원 199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681182" y="4337506"/>
            <a:ext cx="290771" cy="276999"/>
            <a:chOff x="7803039" y="2371731"/>
            <a:chExt cx="387695" cy="369332"/>
          </a:xfrm>
        </p:grpSpPr>
        <p:sp>
          <p:nvSpPr>
            <p:cNvPr id="203" name="타원 202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205" name="직선 화살표 연결선 204"/>
          <p:cNvCxnSpPr/>
          <p:nvPr/>
        </p:nvCxnSpPr>
        <p:spPr>
          <a:xfrm flipH="1">
            <a:off x="4110985" y="2127544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>
            <a:off x="5772410" y="1995657"/>
            <a:ext cx="290771" cy="276999"/>
            <a:chOff x="10396128" y="1507680"/>
            <a:chExt cx="387695" cy="369332"/>
          </a:xfrm>
        </p:grpSpPr>
        <p:sp>
          <p:nvSpPr>
            <p:cNvPr id="207" name="타원 206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/>
          <p:nvPr/>
        </p:nvCxnSpPr>
        <p:spPr>
          <a:xfrm flipH="1">
            <a:off x="4118364" y="5462858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5772410" y="5306858"/>
            <a:ext cx="290771" cy="276999"/>
            <a:chOff x="10396128" y="1507680"/>
            <a:chExt cx="387695" cy="369332"/>
          </a:xfrm>
        </p:grpSpPr>
        <p:sp>
          <p:nvSpPr>
            <p:cNvPr id="211" name="타원 210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3" name="그룹 212"/>
          <p:cNvGrpSpPr/>
          <p:nvPr/>
        </p:nvGrpSpPr>
        <p:grpSpPr>
          <a:xfrm>
            <a:off x="5772410" y="4356725"/>
            <a:ext cx="290771" cy="276999"/>
            <a:chOff x="10396128" y="1507680"/>
            <a:chExt cx="387695" cy="369332"/>
          </a:xfrm>
        </p:grpSpPr>
        <p:sp>
          <p:nvSpPr>
            <p:cNvPr id="214" name="타원 213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그룹 215"/>
          <p:cNvGrpSpPr/>
          <p:nvPr/>
        </p:nvGrpSpPr>
        <p:grpSpPr>
          <a:xfrm>
            <a:off x="5772410" y="3045939"/>
            <a:ext cx="290771" cy="276999"/>
            <a:chOff x="10396128" y="1507680"/>
            <a:chExt cx="387695" cy="369332"/>
          </a:xfrm>
        </p:grpSpPr>
        <p:sp>
          <p:nvSpPr>
            <p:cNvPr id="217" name="타원 216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9" name="직선 화살표 연결선 218"/>
          <p:cNvCxnSpPr/>
          <p:nvPr/>
        </p:nvCxnSpPr>
        <p:spPr>
          <a:xfrm flipH="1">
            <a:off x="4971953" y="3172897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 flipH="1">
            <a:off x="4971953" y="4477205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직선 화살표 연결선 223"/>
          <p:cNvCxnSpPr/>
          <p:nvPr/>
        </p:nvCxnSpPr>
        <p:spPr>
          <a:xfrm flipH="1" flipV="1">
            <a:off x="6063181" y="2141665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/>
          <p:nvPr/>
        </p:nvCxnSpPr>
        <p:spPr>
          <a:xfrm flipH="1" flipV="1">
            <a:off x="6064394" y="3195718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 flipH="1" flipV="1">
            <a:off x="6067472" y="4500146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 flipH="1" flipV="1">
            <a:off x="6084129" y="5460967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직선 화살표 연결선 232"/>
          <p:cNvCxnSpPr/>
          <p:nvPr/>
        </p:nvCxnSpPr>
        <p:spPr>
          <a:xfrm flipH="1">
            <a:off x="4151112" y="4468642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/>
          <p:nvPr/>
        </p:nvCxnSpPr>
        <p:spPr>
          <a:xfrm flipH="1" flipV="1">
            <a:off x="4151265" y="4192820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 flipH="1">
            <a:off x="3356102" y="2832316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/>
          <p:nvPr/>
        </p:nvCxnSpPr>
        <p:spPr>
          <a:xfrm flipH="1" flipV="1">
            <a:off x="3340875" y="2670632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H="1">
            <a:off x="3364285" y="3465164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 flipH="1" flipV="1">
            <a:off x="3349058" y="3303480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 flipH="1">
            <a:off x="3360361" y="4133995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 flipH="1" flipV="1">
            <a:off x="3345134" y="3972311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화살표 연결선 328"/>
          <p:cNvCxnSpPr/>
          <p:nvPr/>
        </p:nvCxnSpPr>
        <p:spPr>
          <a:xfrm flipH="1">
            <a:off x="3370028" y="4774094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/>
          <p:nvPr/>
        </p:nvCxnSpPr>
        <p:spPr>
          <a:xfrm flipH="1" flipV="1">
            <a:off x="3354801" y="4612410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/>
          <p:cNvCxnSpPr/>
          <p:nvPr/>
        </p:nvCxnSpPr>
        <p:spPr>
          <a:xfrm flipH="1">
            <a:off x="3355589" y="5457929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/>
          <p:nvPr/>
        </p:nvCxnSpPr>
        <p:spPr>
          <a:xfrm flipH="1" flipV="1">
            <a:off x="3340362" y="5296245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3479367" y="1759878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67" y="1759878"/>
                <a:ext cx="514350" cy="3465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3467870" y="2154841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70" y="2154841"/>
                <a:ext cx="514350" cy="3465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3470450" y="2440696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50" y="2440696"/>
                <a:ext cx="514350" cy="3465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3458952" y="2835660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52" y="2835660"/>
                <a:ext cx="514350" cy="3465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3508304" y="3079179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04" y="3079179"/>
                <a:ext cx="514350" cy="3465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3496806" y="347414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06" y="3474142"/>
                <a:ext cx="514350" cy="3465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/>
              <p:cNvSpPr txBox="1"/>
              <p:nvPr/>
            </p:nvSpPr>
            <p:spPr>
              <a:xfrm>
                <a:off x="3497462" y="3755469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39" name="TextBox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462" y="3755469"/>
                <a:ext cx="514350" cy="3471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3485965" y="4150433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65" y="4150433"/>
                <a:ext cx="514350" cy="3471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/>
              <p:cNvSpPr txBox="1"/>
              <p:nvPr/>
            </p:nvSpPr>
            <p:spPr>
              <a:xfrm>
                <a:off x="3487347" y="4393361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7" y="4393361"/>
                <a:ext cx="514350" cy="34714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3475850" y="4788325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0" y="4788325"/>
                <a:ext cx="514350" cy="34714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3476342" y="5070525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42" y="5070525"/>
                <a:ext cx="514350" cy="34657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64844" y="5465488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44" y="5465488"/>
                <a:ext cx="514350" cy="34657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TextBox 228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37" name="직사각형 23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38" name="직사각형 23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0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4. Backpropagation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46092" y="1490176"/>
            <a:ext cx="20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Computational graph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074790" y="1837254"/>
            <a:ext cx="290771" cy="276999"/>
            <a:chOff x="6799301" y="1296475"/>
            <a:chExt cx="387695" cy="369331"/>
          </a:xfrm>
        </p:grpSpPr>
        <p:sp>
          <p:nvSpPr>
            <p:cNvPr id="132" name="타원 131"/>
            <p:cNvSpPr/>
            <p:nvPr/>
          </p:nvSpPr>
          <p:spPr>
            <a:xfrm>
              <a:off x="6830072" y="1303047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1296475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그룹 133"/>
          <p:cNvGrpSpPr/>
          <p:nvPr/>
        </p:nvGrpSpPr>
        <p:grpSpPr>
          <a:xfrm>
            <a:off x="3065331" y="2146729"/>
            <a:ext cx="290771" cy="276999"/>
            <a:chOff x="6786689" y="1709108"/>
            <a:chExt cx="387695" cy="369331"/>
          </a:xfrm>
        </p:grpSpPr>
        <p:sp>
          <p:nvSpPr>
            <p:cNvPr id="135" name="타원 134"/>
            <p:cNvSpPr/>
            <p:nvPr/>
          </p:nvSpPr>
          <p:spPr>
            <a:xfrm>
              <a:off x="6830072" y="1715680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89" y="1709108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그룹 136"/>
          <p:cNvGrpSpPr/>
          <p:nvPr/>
        </p:nvGrpSpPr>
        <p:grpSpPr>
          <a:xfrm>
            <a:off x="3074790" y="2506829"/>
            <a:ext cx="290771" cy="276999"/>
            <a:chOff x="6799301" y="2189242"/>
            <a:chExt cx="387695" cy="369331"/>
          </a:xfrm>
        </p:grpSpPr>
        <p:sp>
          <p:nvSpPr>
            <p:cNvPr id="138" name="타원 137"/>
            <p:cNvSpPr/>
            <p:nvPr/>
          </p:nvSpPr>
          <p:spPr>
            <a:xfrm>
              <a:off x="6830072" y="21958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01" y="2189242"/>
                  <a:ext cx="387695" cy="369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그룹 244"/>
          <p:cNvGrpSpPr/>
          <p:nvPr/>
        </p:nvGrpSpPr>
        <p:grpSpPr>
          <a:xfrm>
            <a:off x="3059092" y="2818613"/>
            <a:ext cx="290771" cy="276999"/>
            <a:chOff x="6778371" y="2604953"/>
            <a:chExt cx="387695" cy="369331"/>
          </a:xfrm>
        </p:grpSpPr>
        <p:sp>
          <p:nvSpPr>
            <p:cNvPr id="246" name="타원 245"/>
            <p:cNvSpPr/>
            <p:nvPr/>
          </p:nvSpPr>
          <p:spPr>
            <a:xfrm>
              <a:off x="6821754" y="261152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371" y="2604953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그룹 247"/>
          <p:cNvGrpSpPr/>
          <p:nvPr/>
        </p:nvGrpSpPr>
        <p:grpSpPr>
          <a:xfrm>
            <a:off x="3063821" y="3167970"/>
            <a:ext cx="290771" cy="276999"/>
            <a:chOff x="6784676" y="3070761"/>
            <a:chExt cx="387695" cy="369331"/>
          </a:xfrm>
        </p:grpSpPr>
        <p:sp>
          <p:nvSpPr>
            <p:cNvPr id="249" name="타원 248"/>
            <p:cNvSpPr/>
            <p:nvPr/>
          </p:nvSpPr>
          <p:spPr>
            <a:xfrm>
              <a:off x="6815447" y="307733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76" y="3070761"/>
                  <a:ext cx="387695" cy="369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1" name="그룹 250"/>
          <p:cNvGrpSpPr/>
          <p:nvPr/>
        </p:nvGrpSpPr>
        <p:grpSpPr>
          <a:xfrm>
            <a:off x="3054362" y="3477444"/>
            <a:ext cx="290771" cy="276999"/>
            <a:chOff x="6772064" y="3483394"/>
            <a:chExt cx="387695" cy="369331"/>
          </a:xfrm>
        </p:grpSpPr>
        <p:sp>
          <p:nvSpPr>
            <p:cNvPr id="252" name="타원 251"/>
            <p:cNvSpPr/>
            <p:nvPr/>
          </p:nvSpPr>
          <p:spPr>
            <a:xfrm>
              <a:off x="6815447" y="3489966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064" y="3483394"/>
                  <a:ext cx="387695" cy="369331"/>
                </a:xfrm>
                <a:prstGeom prst="rect">
                  <a:avLst/>
                </a:prstGeom>
                <a:blipFill>
                  <a:blip r:embed="rId3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그룹 253"/>
          <p:cNvGrpSpPr/>
          <p:nvPr/>
        </p:nvGrpSpPr>
        <p:grpSpPr>
          <a:xfrm>
            <a:off x="3051713" y="3817741"/>
            <a:ext cx="290771" cy="276999"/>
            <a:chOff x="6768532" y="3937123"/>
            <a:chExt cx="387695" cy="369331"/>
          </a:xfrm>
        </p:grpSpPr>
        <p:sp>
          <p:nvSpPr>
            <p:cNvPr id="255" name="타원 254"/>
            <p:cNvSpPr/>
            <p:nvPr/>
          </p:nvSpPr>
          <p:spPr>
            <a:xfrm>
              <a:off x="6799303" y="3943695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/>
                <p:cNvSpPr txBox="1"/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3937123"/>
                  <a:ext cx="387695" cy="3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그룹 256"/>
          <p:cNvGrpSpPr/>
          <p:nvPr/>
        </p:nvGrpSpPr>
        <p:grpSpPr>
          <a:xfrm>
            <a:off x="3042254" y="4127216"/>
            <a:ext cx="290771" cy="276999"/>
            <a:chOff x="6755920" y="4349756"/>
            <a:chExt cx="387695" cy="369331"/>
          </a:xfrm>
        </p:grpSpPr>
        <p:sp>
          <p:nvSpPr>
            <p:cNvPr id="258" name="타원 257"/>
            <p:cNvSpPr/>
            <p:nvPr/>
          </p:nvSpPr>
          <p:spPr>
            <a:xfrm>
              <a:off x="6799303" y="4356328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920" y="4349756"/>
                  <a:ext cx="387695" cy="369331"/>
                </a:xfrm>
                <a:prstGeom prst="rect">
                  <a:avLst/>
                </a:prstGeom>
                <a:blipFill>
                  <a:blip r:embed="rId7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0" name="그룹 259"/>
          <p:cNvGrpSpPr/>
          <p:nvPr/>
        </p:nvGrpSpPr>
        <p:grpSpPr>
          <a:xfrm>
            <a:off x="3051713" y="4487317"/>
            <a:ext cx="290771" cy="276999"/>
            <a:chOff x="6768532" y="4829890"/>
            <a:chExt cx="387695" cy="369331"/>
          </a:xfrm>
        </p:grpSpPr>
        <p:sp>
          <p:nvSpPr>
            <p:cNvPr id="261" name="타원 260"/>
            <p:cNvSpPr/>
            <p:nvPr/>
          </p:nvSpPr>
          <p:spPr>
            <a:xfrm>
              <a:off x="6799303" y="4836462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/>
                <p:cNvSpPr txBox="1"/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532" y="4829890"/>
                  <a:ext cx="387695" cy="369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그룹 262"/>
          <p:cNvGrpSpPr/>
          <p:nvPr/>
        </p:nvGrpSpPr>
        <p:grpSpPr>
          <a:xfrm>
            <a:off x="3036016" y="4799101"/>
            <a:ext cx="290771" cy="276999"/>
            <a:chOff x="6747602" y="5245601"/>
            <a:chExt cx="387695" cy="369331"/>
          </a:xfrm>
        </p:grpSpPr>
        <p:sp>
          <p:nvSpPr>
            <p:cNvPr id="264" name="타원 263"/>
            <p:cNvSpPr/>
            <p:nvPr/>
          </p:nvSpPr>
          <p:spPr>
            <a:xfrm>
              <a:off x="6790985" y="5252173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602" y="5245601"/>
                  <a:ext cx="387695" cy="369331"/>
                </a:xfrm>
                <a:prstGeom prst="rect">
                  <a:avLst/>
                </a:prstGeom>
                <a:blipFill>
                  <a:blip r:embed="rId5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그룹 265"/>
          <p:cNvGrpSpPr/>
          <p:nvPr/>
        </p:nvGrpSpPr>
        <p:grpSpPr>
          <a:xfrm>
            <a:off x="3040744" y="5148457"/>
            <a:ext cx="290771" cy="276999"/>
            <a:chOff x="6753907" y="5711409"/>
            <a:chExt cx="387695" cy="369331"/>
          </a:xfrm>
        </p:grpSpPr>
        <p:sp>
          <p:nvSpPr>
            <p:cNvPr id="267" name="타원 266"/>
            <p:cNvSpPr/>
            <p:nvPr/>
          </p:nvSpPr>
          <p:spPr>
            <a:xfrm>
              <a:off x="6784678" y="5717981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907" y="5711409"/>
                  <a:ext cx="387695" cy="369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그룹 268"/>
          <p:cNvGrpSpPr/>
          <p:nvPr/>
        </p:nvGrpSpPr>
        <p:grpSpPr>
          <a:xfrm>
            <a:off x="3031285" y="5457931"/>
            <a:ext cx="290771" cy="276999"/>
            <a:chOff x="6741295" y="6124042"/>
            <a:chExt cx="387695" cy="369331"/>
          </a:xfrm>
        </p:grpSpPr>
        <p:sp>
          <p:nvSpPr>
            <p:cNvPr id="270" name="타원 269"/>
            <p:cNvSpPr/>
            <p:nvPr/>
          </p:nvSpPr>
          <p:spPr>
            <a:xfrm>
              <a:off x="6784678" y="6130614"/>
              <a:ext cx="326155" cy="3319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5" y="6124042"/>
                  <a:ext cx="387695" cy="369331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그룹 271"/>
          <p:cNvGrpSpPr/>
          <p:nvPr/>
        </p:nvGrpSpPr>
        <p:grpSpPr>
          <a:xfrm>
            <a:off x="3827593" y="2000586"/>
            <a:ext cx="290771" cy="301112"/>
            <a:chOff x="7803039" y="1514252"/>
            <a:chExt cx="387695" cy="401482"/>
          </a:xfrm>
        </p:grpSpPr>
        <p:sp>
          <p:nvSpPr>
            <p:cNvPr id="273" name="타원 272"/>
            <p:cNvSpPr/>
            <p:nvPr/>
          </p:nvSpPr>
          <p:spPr>
            <a:xfrm>
              <a:off x="7833810" y="1514252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7803039" y="1546403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75" name="그룹 274"/>
          <p:cNvGrpSpPr/>
          <p:nvPr/>
        </p:nvGrpSpPr>
        <p:grpSpPr>
          <a:xfrm>
            <a:off x="3820214" y="2709843"/>
            <a:ext cx="290771" cy="301112"/>
            <a:chOff x="7803039" y="2397357"/>
            <a:chExt cx="387695" cy="401482"/>
          </a:xfrm>
        </p:grpSpPr>
        <p:sp>
          <p:nvSpPr>
            <p:cNvPr id="276" name="타원 275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78" name="그룹 277"/>
          <p:cNvGrpSpPr/>
          <p:nvPr/>
        </p:nvGrpSpPr>
        <p:grpSpPr>
          <a:xfrm>
            <a:off x="3827592" y="3349317"/>
            <a:ext cx="290771" cy="301112"/>
            <a:chOff x="7803039" y="2397357"/>
            <a:chExt cx="387695" cy="401482"/>
          </a:xfrm>
        </p:grpSpPr>
        <p:sp>
          <p:nvSpPr>
            <p:cNvPr id="279" name="타원 278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3827592" y="4010197"/>
            <a:ext cx="290771" cy="301112"/>
            <a:chOff x="7803039" y="2397357"/>
            <a:chExt cx="387695" cy="401482"/>
          </a:xfrm>
        </p:grpSpPr>
        <p:sp>
          <p:nvSpPr>
            <p:cNvPr id="282" name="타원 281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827592" y="4648425"/>
            <a:ext cx="290771" cy="301112"/>
            <a:chOff x="7803039" y="2397357"/>
            <a:chExt cx="387695" cy="401482"/>
          </a:xfrm>
        </p:grpSpPr>
        <p:sp>
          <p:nvSpPr>
            <p:cNvPr id="285" name="타원 284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3827592" y="5341550"/>
            <a:ext cx="290771" cy="301112"/>
            <a:chOff x="7803039" y="2397357"/>
            <a:chExt cx="387695" cy="401482"/>
          </a:xfrm>
        </p:grpSpPr>
        <p:sp>
          <p:nvSpPr>
            <p:cNvPr id="288" name="타원 287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7803039" y="2429508"/>
              <a:ext cx="38769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</p:grpSp>
      <p:cxnSp>
        <p:nvCxnSpPr>
          <p:cNvPr id="290" name="직선 화살표 연결선 289"/>
          <p:cNvCxnSpPr/>
          <p:nvPr/>
        </p:nvCxnSpPr>
        <p:spPr>
          <a:xfrm flipH="1">
            <a:off x="3360361" y="2132607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/>
          <p:nvPr/>
        </p:nvCxnSpPr>
        <p:spPr>
          <a:xfrm flipH="1" flipV="1">
            <a:off x="3345134" y="1970923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/>
          <p:nvPr/>
        </p:nvCxnSpPr>
        <p:spPr>
          <a:xfrm flipH="1">
            <a:off x="4131973" y="3177370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 flipH="1" flipV="1">
            <a:off x="4132125" y="2901547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그룹 293"/>
          <p:cNvGrpSpPr/>
          <p:nvPr/>
        </p:nvGrpSpPr>
        <p:grpSpPr>
          <a:xfrm>
            <a:off x="4681182" y="3045939"/>
            <a:ext cx="290771" cy="276999"/>
            <a:chOff x="7803039" y="2371731"/>
            <a:chExt cx="387695" cy="369332"/>
          </a:xfrm>
        </p:grpSpPr>
        <p:sp>
          <p:nvSpPr>
            <p:cNvPr id="295" name="타원 294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4681182" y="4337506"/>
            <a:ext cx="290771" cy="276999"/>
            <a:chOff x="7803039" y="2371731"/>
            <a:chExt cx="387695" cy="369332"/>
          </a:xfrm>
        </p:grpSpPr>
        <p:sp>
          <p:nvSpPr>
            <p:cNvPr id="298" name="타원 297"/>
            <p:cNvSpPr/>
            <p:nvPr/>
          </p:nvSpPr>
          <p:spPr>
            <a:xfrm>
              <a:off x="7833810" y="2397357"/>
              <a:ext cx="326155" cy="3319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803039" y="2371731"/>
              <a:ext cx="387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+</a:t>
              </a:r>
              <a:endParaRPr lang="ko-KR" altLang="en-US" sz="1200" dirty="0"/>
            </a:p>
          </p:txBody>
        </p:sp>
      </p:grpSp>
      <p:cxnSp>
        <p:nvCxnSpPr>
          <p:cNvPr id="300" name="직선 화살표 연결선 299"/>
          <p:cNvCxnSpPr/>
          <p:nvPr/>
        </p:nvCxnSpPr>
        <p:spPr>
          <a:xfrm flipH="1">
            <a:off x="4110985" y="2127544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5772410" y="1995657"/>
            <a:ext cx="290771" cy="276999"/>
            <a:chOff x="10396128" y="1507680"/>
            <a:chExt cx="387695" cy="369332"/>
          </a:xfrm>
        </p:grpSpPr>
        <p:sp>
          <p:nvSpPr>
            <p:cNvPr id="302" name="타원 301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302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4" name="직선 화살표 연결선 303"/>
          <p:cNvCxnSpPr/>
          <p:nvPr/>
        </p:nvCxnSpPr>
        <p:spPr>
          <a:xfrm flipH="1">
            <a:off x="4118364" y="5462858"/>
            <a:ext cx="1628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/>
          <p:cNvGrpSpPr/>
          <p:nvPr/>
        </p:nvGrpSpPr>
        <p:grpSpPr>
          <a:xfrm>
            <a:off x="5772410" y="5306858"/>
            <a:ext cx="290771" cy="276999"/>
            <a:chOff x="10396128" y="1507680"/>
            <a:chExt cx="387695" cy="369332"/>
          </a:xfrm>
        </p:grpSpPr>
        <p:sp>
          <p:nvSpPr>
            <p:cNvPr id="306" name="타원 305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TextBox 306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8" name="그룹 307"/>
          <p:cNvGrpSpPr/>
          <p:nvPr/>
        </p:nvGrpSpPr>
        <p:grpSpPr>
          <a:xfrm>
            <a:off x="5772410" y="4356725"/>
            <a:ext cx="290771" cy="276999"/>
            <a:chOff x="10396128" y="1507680"/>
            <a:chExt cx="387695" cy="369332"/>
          </a:xfrm>
        </p:grpSpPr>
        <p:sp>
          <p:nvSpPr>
            <p:cNvPr id="309" name="타원 308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1" name="그룹 310"/>
          <p:cNvGrpSpPr/>
          <p:nvPr/>
        </p:nvGrpSpPr>
        <p:grpSpPr>
          <a:xfrm>
            <a:off x="5772410" y="3045939"/>
            <a:ext cx="290771" cy="276999"/>
            <a:chOff x="10396128" y="1507680"/>
            <a:chExt cx="387695" cy="369332"/>
          </a:xfrm>
        </p:grpSpPr>
        <p:sp>
          <p:nvSpPr>
            <p:cNvPr id="312" name="타원 311"/>
            <p:cNvSpPr/>
            <p:nvPr/>
          </p:nvSpPr>
          <p:spPr>
            <a:xfrm>
              <a:off x="10424059" y="1517538"/>
              <a:ext cx="326155" cy="33198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128" y="1507680"/>
                  <a:ext cx="38769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4" name="직선 화살표 연결선 313"/>
          <p:cNvCxnSpPr/>
          <p:nvPr/>
        </p:nvCxnSpPr>
        <p:spPr>
          <a:xfrm flipH="1">
            <a:off x="4971953" y="3172897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>
          <a:xfrm flipH="1">
            <a:off x="4971953" y="4477205"/>
            <a:ext cx="800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29" y="3162358"/>
                <a:ext cx="333375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74" y="4469814"/>
                <a:ext cx="333375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72" y="5445356"/>
                <a:ext cx="333375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" name="직선 화살표 연결선 318"/>
          <p:cNvCxnSpPr/>
          <p:nvPr/>
        </p:nvCxnSpPr>
        <p:spPr>
          <a:xfrm flipH="1" flipV="1">
            <a:off x="6063181" y="2141665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/>
          <p:nvPr/>
        </p:nvCxnSpPr>
        <p:spPr>
          <a:xfrm flipH="1" flipV="1">
            <a:off x="6064394" y="3195718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/>
          <p:cNvCxnSpPr/>
          <p:nvPr/>
        </p:nvCxnSpPr>
        <p:spPr>
          <a:xfrm flipH="1" flipV="1">
            <a:off x="6067472" y="4500146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/>
          <p:nvPr/>
        </p:nvCxnSpPr>
        <p:spPr>
          <a:xfrm flipH="1" flipV="1">
            <a:off x="6084129" y="5460967"/>
            <a:ext cx="314665" cy="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22" y="2113319"/>
                <a:ext cx="333375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직선 화살표 연결선 327"/>
          <p:cNvCxnSpPr/>
          <p:nvPr/>
        </p:nvCxnSpPr>
        <p:spPr>
          <a:xfrm flipH="1">
            <a:off x="4151112" y="4468642"/>
            <a:ext cx="535814" cy="28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/>
          <p:cNvCxnSpPr/>
          <p:nvPr/>
        </p:nvCxnSpPr>
        <p:spPr>
          <a:xfrm flipH="1" flipV="1">
            <a:off x="4151265" y="4192820"/>
            <a:ext cx="532363" cy="27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/>
          <p:cNvCxnSpPr/>
          <p:nvPr/>
        </p:nvCxnSpPr>
        <p:spPr>
          <a:xfrm flipH="1">
            <a:off x="3356102" y="2832316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/>
          <p:nvPr/>
        </p:nvCxnSpPr>
        <p:spPr>
          <a:xfrm flipH="1" flipV="1">
            <a:off x="3340875" y="2670632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화살표 연결선 350"/>
          <p:cNvCxnSpPr/>
          <p:nvPr/>
        </p:nvCxnSpPr>
        <p:spPr>
          <a:xfrm flipH="1">
            <a:off x="3364285" y="3465164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/>
          <p:cNvCxnSpPr/>
          <p:nvPr/>
        </p:nvCxnSpPr>
        <p:spPr>
          <a:xfrm flipH="1" flipV="1">
            <a:off x="3349058" y="3303480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화살표 연결선 352"/>
          <p:cNvCxnSpPr/>
          <p:nvPr/>
        </p:nvCxnSpPr>
        <p:spPr>
          <a:xfrm flipH="1">
            <a:off x="3360361" y="4133995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/>
          <p:cNvCxnSpPr/>
          <p:nvPr/>
        </p:nvCxnSpPr>
        <p:spPr>
          <a:xfrm flipH="1" flipV="1">
            <a:off x="3345134" y="3972311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354"/>
          <p:cNvCxnSpPr/>
          <p:nvPr/>
        </p:nvCxnSpPr>
        <p:spPr>
          <a:xfrm flipH="1">
            <a:off x="3370028" y="4774094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/>
          <p:nvPr/>
        </p:nvCxnSpPr>
        <p:spPr>
          <a:xfrm flipH="1" flipV="1">
            <a:off x="3354801" y="4612410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화살표 연결선 356"/>
          <p:cNvCxnSpPr/>
          <p:nvPr/>
        </p:nvCxnSpPr>
        <p:spPr>
          <a:xfrm flipH="1">
            <a:off x="3355589" y="5457929"/>
            <a:ext cx="467232" cy="152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화살표 연결선 357"/>
          <p:cNvCxnSpPr/>
          <p:nvPr/>
        </p:nvCxnSpPr>
        <p:spPr>
          <a:xfrm flipH="1" flipV="1">
            <a:off x="3340362" y="5296245"/>
            <a:ext cx="482459" cy="16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6711220" y="4457133"/>
                <a:ext cx="1595438" cy="44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750" dirty="0"/>
              </a:p>
              <a:p>
                <a:endParaRPr lang="ko-KR" altLang="en-US" sz="750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20" y="4457133"/>
                <a:ext cx="1595438" cy="44678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6711220" y="4809970"/>
                <a:ext cx="1595438" cy="44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750" dirty="0"/>
              </a:p>
              <a:p>
                <a:endParaRPr lang="ko-KR" altLang="en-US" sz="750" dirty="0"/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20" y="4809970"/>
                <a:ext cx="1595438" cy="44659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TextBox 372"/>
              <p:cNvSpPr txBox="1"/>
              <p:nvPr/>
            </p:nvSpPr>
            <p:spPr>
              <a:xfrm>
                <a:off x="6711220" y="5188031"/>
                <a:ext cx="1595438" cy="44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75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75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7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7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7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750" dirty="0"/>
              </a:p>
              <a:p>
                <a:endParaRPr lang="ko-KR" altLang="en-US" sz="750" dirty="0"/>
              </a:p>
            </p:txBody>
          </p:sp>
        </mc:Choice>
        <mc:Fallback xmlns="">
          <p:sp>
            <p:nvSpPr>
              <p:cNvPr id="373" name="TextBox 3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220" y="5188031"/>
                <a:ext cx="1595438" cy="44659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479367" y="1759878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67" y="1759878"/>
                <a:ext cx="514350" cy="34657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3467870" y="2154841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70" y="2154841"/>
                <a:ext cx="514350" cy="34657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470450" y="2440696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50" y="2440696"/>
                <a:ext cx="514350" cy="34657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458952" y="2835660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52" y="2835660"/>
                <a:ext cx="514350" cy="34657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508304" y="3079179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04" y="3079179"/>
                <a:ext cx="514350" cy="34657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496806" y="347414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806" y="3474142"/>
                <a:ext cx="514350" cy="34657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97462" y="3755469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462" y="3755469"/>
                <a:ext cx="514350" cy="34714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485965" y="4150433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965" y="4150433"/>
                <a:ext cx="514350" cy="34714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3487347" y="4393361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7" y="4393361"/>
                <a:ext cx="514350" cy="34714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3475850" y="4788325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0" y="4788325"/>
                <a:ext cx="514350" cy="34714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476342" y="5070525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42" y="5070525"/>
                <a:ext cx="514350" cy="34657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3464844" y="5465488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44" y="5465488"/>
                <a:ext cx="514350" cy="34657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2137034"/>
                <a:ext cx="514350" cy="34657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11" y="3160453"/>
                <a:ext cx="514350" cy="34657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07" y="4455926"/>
                <a:ext cx="514350" cy="34714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778" y="5447552"/>
                <a:ext cx="514350" cy="34657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60" y="2701674"/>
                <a:ext cx="514350" cy="34657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41" y="3312946"/>
                <a:ext cx="514350" cy="34657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31" y="4018985"/>
                <a:ext cx="514350" cy="34714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10" y="4589859"/>
                <a:ext cx="514350" cy="34714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1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162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Visualization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8" y="1382536"/>
            <a:ext cx="4164397" cy="4208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86" y="1120447"/>
            <a:ext cx="3762380" cy="49412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35235" y="6489024"/>
            <a:ext cx="6812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Matthew D. </a:t>
            </a:r>
            <a:r>
              <a:rPr lang="en-US" altLang="ko-KR" sz="900" dirty="0" err="1"/>
              <a:t>Zeiler</a:t>
            </a:r>
            <a:r>
              <a:rPr lang="en-US" altLang="ko-KR" sz="900" dirty="0"/>
              <a:t>, Rob Fergus , Visualizing and Understanding Convolutional Networks, Nov, 2013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3159810" cy="472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3788" y="32485"/>
            <a:ext cx="2597534" cy="40739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2700" b="1" spc="113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Stencil" pitchFamily="82" charset="0"/>
              </a:rPr>
              <a:t>CONTENTS</a:t>
            </a:r>
            <a:endParaRPr lang="ko-KR" altLang="en-US" sz="2700" b="1" spc="113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Stencil" pitchFamily="82" charset="0"/>
            </a:endParaRPr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 flipV="1">
            <a:off x="2317260" y="910169"/>
            <a:ext cx="1467699" cy="4735051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3918916" y="1773721"/>
            <a:ext cx="5551240" cy="4498945"/>
          </a:xfrm>
          <a:prstGeom prst="rect">
            <a:avLst/>
          </a:prstGeom>
        </p:spPr>
        <p:txBody>
          <a:bodyPr vert="horz" lIns="68580" tIns="34290" rIns="68580" bIns="34290" rtlCol="0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1. ZF-Net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Visualizing and Understanding Convolutional Network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*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Unpooling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, Deconvolution</a:t>
            </a:r>
          </a:p>
          <a:p>
            <a:pPr marL="0" indent="0">
              <a:buNone/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  <a:p>
            <a:pPr marL="0" indent="0">
              <a:buNone/>
            </a:pP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2. Google </a:t>
            </a:r>
            <a:r>
              <a:rPr lang="en-US" altLang="ko-KR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LeNet</a:t>
            </a: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Going Deeper with Convolutions</a:t>
            </a:r>
          </a:p>
          <a:p>
            <a:pPr marL="0" indent="0">
              <a:buNone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* Inception Module</a:t>
            </a:r>
          </a:p>
          <a:p>
            <a:pPr marL="0" indent="0">
              <a:buNone/>
            </a:pP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  <a:p>
            <a:pPr marL="0" indent="0">
              <a:buNone/>
            </a:pPr>
            <a:r>
              <a:rPr lang="en-US" altLang="ko-KR" sz="13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Reference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  <a:p>
            <a:pPr marL="0" indent="0">
              <a:buNone/>
            </a:pP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  <a:p>
            <a:pPr marL="0" indent="0">
              <a:buNone/>
            </a:pPr>
            <a:r>
              <a:rPr lang="en-US" altLang="ko-KR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</a:rPr>
              <a:t>        </a:t>
            </a:r>
          </a:p>
          <a:p>
            <a:pPr marL="0" indent="0">
              <a:buNone/>
            </a:pPr>
            <a:endParaRPr lang="en-US" altLang="ko-KR" sz="135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30049" y="2423903"/>
            <a:ext cx="521848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Solutions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Reduce 1</a:t>
            </a:r>
            <a:r>
              <a:rPr lang="en-US" altLang="ko-KR" sz="1200" baseline="30000" dirty="0">
                <a:latin typeface="+mn-ea"/>
              </a:rPr>
              <a:t>st</a:t>
            </a:r>
            <a:r>
              <a:rPr lang="en-US" altLang="ko-KR" sz="1200" dirty="0">
                <a:latin typeface="+mn-ea"/>
              </a:rPr>
              <a:t> layer filter size from 11x11 to 7x7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Reduce stride of convolution in 1</a:t>
            </a:r>
            <a:r>
              <a:rPr lang="en-US" altLang="ko-KR" sz="1200" baseline="30000" dirty="0">
                <a:latin typeface="+mn-ea"/>
              </a:rPr>
              <a:t>st</a:t>
            </a:r>
            <a:r>
              <a:rPr lang="en-US" altLang="ko-KR" sz="1200" dirty="0">
                <a:latin typeface="+mn-ea"/>
              </a:rPr>
              <a:t> and 2</a:t>
            </a:r>
            <a:r>
              <a:rPr lang="en-US" altLang="ko-KR" sz="1200" baseline="30000" dirty="0">
                <a:latin typeface="+mn-ea"/>
              </a:rPr>
              <a:t>nd</a:t>
            </a:r>
            <a:r>
              <a:rPr lang="en-US" altLang="ko-KR" sz="1200" dirty="0">
                <a:latin typeface="+mn-ea"/>
              </a:rPr>
              <a:t> layer from 4 to 2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5) Model modification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235" y="6489024"/>
            <a:ext cx="6812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Matthew D. </a:t>
            </a:r>
            <a:r>
              <a:rPr lang="en-US" altLang="ko-KR" sz="900" dirty="0" err="1"/>
              <a:t>Zeiler</a:t>
            </a:r>
            <a:r>
              <a:rPr lang="en-US" altLang="ko-KR" sz="900" dirty="0"/>
              <a:t>, Rob Fergus , Visualizing and Understanding Convolutional Networks, Nov, 2013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30050" y="1200528"/>
            <a:ext cx="52184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Problem of </a:t>
            </a:r>
            <a:r>
              <a:rPr lang="en-US" altLang="ko-KR" sz="1200" b="1" dirty="0" err="1">
                <a:latin typeface="+mn-ea"/>
              </a:rPr>
              <a:t>Alexnet</a:t>
            </a:r>
            <a:endParaRPr lang="en-US" altLang="ko-KR" sz="12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1</a:t>
            </a:r>
            <a:r>
              <a:rPr lang="en-US" altLang="ko-KR" sz="1200" baseline="30000" dirty="0">
                <a:latin typeface="+mn-ea"/>
              </a:rPr>
              <a:t>st</a:t>
            </a:r>
            <a:r>
              <a:rPr lang="en-US" altLang="ko-KR" sz="1200" dirty="0">
                <a:latin typeface="+mn-ea"/>
              </a:rPr>
              <a:t> layer : dead features due to large filter size and stride</a:t>
            </a:r>
          </a:p>
          <a:p>
            <a:r>
              <a:rPr lang="en-US" altLang="ko-KR" sz="1200" dirty="0">
                <a:latin typeface="+mn-ea"/>
              </a:rPr>
              <a:t>-  2</a:t>
            </a:r>
            <a:r>
              <a:rPr lang="en-US" altLang="ko-KR" sz="1200" baseline="30000" dirty="0">
                <a:latin typeface="+mn-ea"/>
              </a:rPr>
              <a:t>nd</a:t>
            </a:r>
            <a:r>
              <a:rPr lang="en-US" altLang="ko-KR" sz="1200" dirty="0">
                <a:latin typeface="+mn-ea"/>
              </a:rPr>
              <a:t> layer : aliasing artifacts caused by  large stride 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7477" y="2544035"/>
            <a:ext cx="1683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3. Result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48" y="2887437"/>
            <a:ext cx="1688001" cy="1375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78" y="2931994"/>
            <a:ext cx="1691747" cy="1375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49" y="4541679"/>
            <a:ext cx="1699158" cy="17111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377" y="4541679"/>
            <a:ext cx="1691747" cy="17036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702" y="2909620"/>
            <a:ext cx="3174733" cy="158989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2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998356"/>
            <a:ext cx="3979611" cy="7600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499" y="4116783"/>
            <a:ext cx="313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pperplate Gothic Bold" panose="020E0705020206020404" pitchFamily="34" charset="0"/>
                <a:ea typeface="나눔바른고딕" pitchFamily="50" charset="-127"/>
              </a:rPr>
              <a:t>Google </a:t>
            </a:r>
            <a:r>
              <a:rPr lang="en-US" altLang="ko-KR" sz="2800" b="1" spc="38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pperplate Gothic Bold" panose="020E0705020206020404" pitchFamily="34" charset="0"/>
                <a:ea typeface="나눔바른고딕" pitchFamily="50" charset="-127"/>
              </a:rPr>
              <a:t>Lenet</a:t>
            </a:r>
            <a:endParaRPr lang="ko-KR" altLang="en-US" sz="28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pperplate Gothic Bold" panose="020E0705020206020404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009" y="1065827"/>
            <a:ext cx="5435590" cy="47443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0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879" y="1108985"/>
            <a:ext cx="69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To </a:t>
            </a:r>
            <a:r>
              <a:rPr lang="en-US" altLang="ko-KR" sz="1400" b="1" dirty="0">
                <a:latin typeface="+mn-ea"/>
              </a:rPr>
              <a:t>improve</a:t>
            </a:r>
            <a:r>
              <a:rPr lang="en-US" altLang="ko-KR" sz="1400" b="1" dirty="0"/>
              <a:t> performance of CNN : </a:t>
            </a:r>
            <a:r>
              <a:rPr lang="en-US" altLang="ko-KR" sz="1400" b="1" dirty="0">
                <a:solidFill>
                  <a:srgbClr val="FF0000"/>
                </a:solidFill>
              </a:rPr>
              <a:t>Increase size of network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335" y="3246780"/>
            <a:ext cx="382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400" dirty="0">
                <a:latin typeface="+mn-ea"/>
              </a:rPr>
              <a:t>Large number of parameters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Prone to overfitting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Need lots of good data (expensive)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8580" y="3246781"/>
            <a:ext cx="354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2. Increase in computational resources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82" y="3985444"/>
            <a:ext cx="3372009" cy="138435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4451509" y="5438360"/>
            <a:ext cx="413518" cy="4360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72427" y="5938546"/>
            <a:ext cx="499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Make it Sparse!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01821" y="6297847"/>
            <a:ext cx="210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- Inception module</a:t>
            </a:r>
          </a:p>
        </p:txBody>
      </p:sp>
      <p:pic>
        <p:nvPicPr>
          <p:cNvPr id="1026" name="Picture 2" descr="Deep network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" y="1392636"/>
            <a:ext cx="7254516" cy="16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3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정육면체 20"/>
          <p:cNvSpPr/>
          <p:nvPr/>
        </p:nvSpPr>
        <p:spPr>
          <a:xfrm rot="16200000" flipV="1">
            <a:off x="4179700" y="4111083"/>
            <a:ext cx="1285375" cy="559942"/>
          </a:xfrm>
          <a:prstGeom prst="cube">
            <a:avLst>
              <a:gd name="adj" fmla="val 694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Inception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500" y="1261390"/>
            <a:ext cx="659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en-US" altLang="ko-KR" sz="1400"/>
              <a:t>Main idea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966" y="1627784"/>
            <a:ext cx="659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Construct </a:t>
            </a:r>
            <a:r>
              <a:rPr lang="en-US" altLang="ko-KR" sz="1200" dirty="0">
                <a:solidFill>
                  <a:srgbClr val="FF0000"/>
                </a:solidFill>
              </a:rPr>
              <a:t>optimal local sparse structure                </a:t>
            </a:r>
            <a:r>
              <a:rPr lang="en-US" altLang="ko-KR" sz="1200" dirty="0"/>
              <a:t>Repeat it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“One can should analyze the correlation statistics of the last layer and cluster them into groups of units with high correlation” (Arora et al, 2013)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4047004" y="1664395"/>
            <a:ext cx="356094" cy="21021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966" y="2326660"/>
            <a:ext cx="659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Assumption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Each unit from an earlier layer corresponds to some region of the input image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Units are grouped into filter banks</a:t>
            </a:r>
          </a:p>
        </p:txBody>
      </p:sp>
      <p:sp>
        <p:nvSpPr>
          <p:cNvPr id="19" name="정육면체 18"/>
          <p:cNvSpPr/>
          <p:nvPr/>
        </p:nvSpPr>
        <p:spPr>
          <a:xfrm rot="16200000" flipV="1">
            <a:off x="2302181" y="3990572"/>
            <a:ext cx="2499528" cy="990117"/>
          </a:xfrm>
          <a:prstGeom prst="cube">
            <a:avLst>
              <a:gd name="adj" fmla="val 798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정육면체 24"/>
          <p:cNvSpPr/>
          <p:nvPr/>
        </p:nvSpPr>
        <p:spPr>
          <a:xfrm rot="16200000" flipV="1">
            <a:off x="4549032" y="4032883"/>
            <a:ext cx="264803" cy="273544"/>
          </a:xfrm>
          <a:prstGeom prst="cube">
            <a:avLst>
              <a:gd name="adj" fmla="val 402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정육면체 21"/>
          <p:cNvSpPr/>
          <p:nvPr/>
        </p:nvSpPr>
        <p:spPr>
          <a:xfrm rot="16200000" flipV="1">
            <a:off x="4374361" y="4111081"/>
            <a:ext cx="1285375" cy="559942"/>
          </a:xfrm>
          <a:prstGeom prst="cube">
            <a:avLst>
              <a:gd name="adj" fmla="val 694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정육면체 25"/>
          <p:cNvSpPr/>
          <p:nvPr/>
        </p:nvSpPr>
        <p:spPr>
          <a:xfrm rot="16200000" flipV="1">
            <a:off x="4744512" y="4036229"/>
            <a:ext cx="264803" cy="273544"/>
          </a:xfrm>
          <a:prstGeom prst="cube">
            <a:avLst>
              <a:gd name="adj" fmla="val 402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정육면체 22"/>
          <p:cNvSpPr/>
          <p:nvPr/>
        </p:nvSpPr>
        <p:spPr>
          <a:xfrm rot="16200000" flipV="1">
            <a:off x="4569022" y="4111081"/>
            <a:ext cx="1285375" cy="559942"/>
          </a:xfrm>
          <a:prstGeom prst="cube">
            <a:avLst>
              <a:gd name="adj" fmla="val 694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정육면체 23"/>
          <p:cNvSpPr/>
          <p:nvPr/>
        </p:nvSpPr>
        <p:spPr>
          <a:xfrm rot="16200000" flipV="1">
            <a:off x="4941934" y="4032884"/>
            <a:ext cx="264803" cy="273544"/>
          </a:xfrm>
          <a:prstGeom prst="cube">
            <a:avLst>
              <a:gd name="adj" fmla="val 4028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정육면체 26"/>
          <p:cNvSpPr/>
          <p:nvPr/>
        </p:nvSpPr>
        <p:spPr>
          <a:xfrm rot="16200000" flipV="1">
            <a:off x="4936340" y="4764991"/>
            <a:ext cx="264803" cy="273544"/>
          </a:xfrm>
          <a:prstGeom prst="cube">
            <a:avLst>
              <a:gd name="adj" fmla="val 4028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정육면체 27"/>
          <p:cNvSpPr/>
          <p:nvPr/>
        </p:nvSpPr>
        <p:spPr>
          <a:xfrm rot="16200000" flipV="1">
            <a:off x="2927011" y="5163610"/>
            <a:ext cx="701652" cy="441910"/>
          </a:xfrm>
          <a:prstGeom prst="cube">
            <a:avLst>
              <a:gd name="adj" fmla="val 5546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정육면체 29"/>
          <p:cNvSpPr/>
          <p:nvPr/>
        </p:nvSpPr>
        <p:spPr>
          <a:xfrm rot="16200000" flipV="1">
            <a:off x="2927010" y="3913850"/>
            <a:ext cx="701652" cy="441910"/>
          </a:xfrm>
          <a:prstGeom prst="cube">
            <a:avLst>
              <a:gd name="adj" fmla="val 5546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7836" y="5926898"/>
            <a:ext cx="64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Input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4999" y="5925482"/>
            <a:ext cx="64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Layer k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38" name="오른쪽 화살표 37"/>
          <p:cNvSpPr/>
          <p:nvPr/>
        </p:nvSpPr>
        <p:spPr>
          <a:xfrm rot="20865427">
            <a:off x="3580099" y="5079400"/>
            <a:ext cx="1217531" cy="21021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872583" y="5250457"/>
            <a:ext cx="645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Filter F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74579" y="3997919"/>
            <a:ext cx="785548" cy="3888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260127" y="4178826"/>
            <a:ext cx="9876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정육면체 49"/>
          <p:cNvSpPr/>
          <p:nvPr/>
        </p:nvSpPr>
        <p:spPr>
          <a:xfrm rot="16200000" flipV="1">
            <a:off x="6317624" y="4032882"/>
            <a:ext cx="264803" cy="273544"/>
          </a:xfrm>
          <a:prstGeom prst="cube">
            <a:avLst>
              <a:gd name="adj" fmla="val 4028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518518" y="3803670"/>
            <a:ext cx="6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1x1 </a:t>
            </a:r>
            <a:r>
              <a:rPr lang="en-US" altLang="ko-KR" sz="900" b="1" dirty="0" err="1">
                <a:latin typeface="+mn-ea"/>
              </a:rPr>
              <a:t>conv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9204" y="3409829"/>
            <a:ext cx="720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Highly correlated features</a:t>
            </a:r>
            <a:endParaRPr lang="ko-KR" altLang="en-US" sz="700" dirty="0"/>
          </a:p>
        </p:txBody>
      </p:sp>
      <p:cxnSp>
        <p:nvCxnSpPr>
          <p:cNvPr id="54" name="직선 화살표 연결선 53"/>
          <p:cNvCxnSpPr>
            <a:stCxn id="52" idx="2"/>
          </p:cNvCxnSpPr>
          <p:nvPr/>
        </p:nvCxnSpPr>
        <p:spPr>
          <a:xfrm>
            <a:off x="4429463" y="3825327"/>
            <a:ext cx="142537" cy="23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0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0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Inception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500" y="1261390"/>
            <a:ext cx="385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Architecture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7245" y="4182382"/>
            <a:ext cx="378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Inception module with dimensionality reduction</a:t>
            </a:r>
          </a:p>
          <a:p>
            <a:r>
              <a:rPr lang="en-US" altLang="ko-KR" sz="1200" dirty="0"/>
              <a:t>        - Introduce 1x1 </a:t>
            </a:r>
            <a:r>
              <a:rPr lang="en-US" altLang="ko-KR" sz="1200" dirty="0" err="1"/>
              <a:t>conv</a:t>
            </a:r>
            <a:r>
              <a:rPr lang="en-US" altLang="ko-KR" sz="1200" dirty="0"/>
              <a:t> for dimensionality reduction</a:t>
            </a:r>
          </a:p>
        </p:txBody>
      </p:sp>
      <p:sp>
        <p:nvSpPr>
          <p:cNvPr id="9" name="정육면체 8"/>
          <p:cNvSpPr/>
          <p:nvPr/>
        </p:nvSpPr>
        <p:spPr>
          <a:xfrm>
            <a:off x="4772359" y="2873112"/>
            <a:ext cx="950787" cy="487594"/>
          </a:xfrm>
          <a:prstGeom prst="cube">
            <a:avLst>
              <a:gd name="adj" fmla="val 53062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정육면체 52"/>
          <p:cNvSpPr/>
          <p:nvPr/>
        </p:nvSpPr>
        <p:spPr>
          <a:xfrm>
            <a:off x="5800457" y="2882910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/>
          <p:cNvSpPr/>
          <p:nvPr/>
        </p:nvSpPr>
        <p:spPr>
          <a:xfrm>
            <a:off x="6828555" y="2873112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정육면체 55"/>
          <p:cNvSpPr/>
          <p:nvPr/>
        </p:nvSpPr>
        <p:spPr>
          <a:xfrm>
            <a:off x="7856653" y="2873112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정육면체 56"/>
          <p:cNvSpPr/>
          <p:nvPr/>
        </p:nvSpPr>
        <p:spPr>
          <a:xfrm>
            <a:off x="6286062" y="3711568"/>
            <a:ext cx="950787" cy="487594"/>
          </a:xfrm>
          <a:prstGeom prst="cube">
            <a:avLst>
              <a:gd name="adj" fmla="val 5306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정육면체 26"/>
          <p:cNvSpPr/>
          <p:nvPr/>
        </p:nvSpPr>
        <p:spPr>
          <a:xfrm>
            <a:off x="6540519" y="2095492"/>
            <a:ext cx="950787" cy="487594"/>
          </a:xfrm>
          <a:prstGeom prst="cube">
            <a:avLst>
              <a:gd name="adj" fmla="val 53062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6540519" y="1866244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6540519" y="1630581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6540518" y="1398109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7168104" y="2638264"/>
            <a:ext cx="213756" cy="18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7491305" y="2482184"/>
            <a:ext cx="971210" cy="33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373642" y="2629471"/>
            <a:ext cx="213756" cy="18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5314852" y="2483348"/>
            <a:ext cx="971210" cy="33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 flipV="1">
            <a:off x="6393894" y="3457471"/>
            <a:ext cx="213756" cy="18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262262" y="3501014"/>
            <a:ext cx="971210" cy="33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7023093" y="3457471"/>
            <a:ext cx="213756" cy="18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7397271" y="3500205"/>
            <a:ext cx="971210" cy="33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07921" y="4165272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050414" y="3949260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122299" y="3981137"/>
            <a:ext cx="2085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4975760" y="3283511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5427233" y="3041840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10541" y="3133661"/>
            <a:ext cx="338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6002171" y="3299747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6453644" y="3058076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5536952" y="3149897"/>
            <a:ext cx="338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7031532" y="3298352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7483005" y="3056681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6566313" y="3148502"/>
            <a:ext cx="338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8060893" y="3295484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8512366" y="3053813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595674" y="3145634"/>
            <a:ext cx="338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6744800" y="2517348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7196273" y="2275677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205774" y="1970195"/>
            <a:ext cx="338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35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446102" y="3670328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1x1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(1x1x5)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010393" y="3513791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3x3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(3x3x5)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7108419" y="3479023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5x5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(5x5x5)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7715309" y="3670327"/>
            <a:ext cx="698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Max pooling</a:t>
            </a:r>
            <a:endParaRPr lang="ko-KR" altLang="en-US" sz="7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24" y="2455798"/>
            <a:ext cx="2448251" cy="1216707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27" y="4738454"/>
            <a:ext cx="2448251" cy="1216707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405011" y="1546608"/>
            <a:ext cx="294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Inception module, naïve version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Q. Is 1x1 is enough????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383494" y="3807868"/>
            <a:ext cx="355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Problem : </a:t>
            </a:r>
            <a:r>
              <a:rPr lang="en-US" altLang="ko-KR" sz="1200" b="1" u="sng" dirty="0"/>
              <a:t>Filter depth is large when it goes deeper</a:t>
            </a:r>
            <a:endParaRPr lang="ko-KR" altLang="en-US" sz="1200" b="1" dirty="0"/>
          </a:p>
        </p:txBody>
      </p:sp>
      <p:sp>
        <p:nvSpPr>
          <p:cNvPr id="86" name="직사각형 8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2) Inception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9500" y="1261390"/>
            <a:ext cx="385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2) Architecture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05011" y="1546608"/>
            <a:ext cx="343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Inception module with dimensionality reduction</a:t>
            </a:r>
          </a:p>
        </p:txBody>
      </p:sp>
      <p:sp>
        <p:nvSpPr>
          <p:cNvPr id="59" name="정육면체 58"/>
          <p:cNvSpPr/>
          <p:nvPr/>
        </p:nvSpPr>
        <p:spPr>
          <a:xfrm>
            <a:off x="1293518" y="4227449"/>
            <a:ext cx="950787" cy="487594"/>
          </a:xfrm>
          <a:prstGeom prst="cube">
            <a:avLst>
              <a:gd name="adj" fmla="val 53062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3228273" y="4229612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정육면체 60"/>
          <p:cNvSpPr/>
          <p:nvPr/>
        </p:nvSpPr>
        <p:spPr>
          <a:xfrm>
            <a:off x="5163028" y="4234019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정육면체 61"/>
          <p:cNvSpPr/>
          <p:nvPr/>
        </p:nvSpPr>
        <p:spPr>
          <a:xfrm>
            <a:off x="7097783" y="4229638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정육면체 62"/>
          <p:cNvSpPr/>
          <p:nvPr/>
        </p:nvSpPr>
        <p:spPr>
          <a:xfrm>
            <a:off x="4119971" y="5063808"/>
            <a:ext cx="950787" cy="487594"/>
          </a:xfrm>
          <a:prstGeom prst="cube">
            <a:avLst>
              <a:gd name="adj" fmla="val 5306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4259116" y="2549079"/>
            <a:ext cx="950787" cy="487594"/>
          </a:xfrm>
          <a:prstGeom prst="cube">
            <a:avLst>
              <a:gd name="adj" fmla="val 53062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정육면체 64"/>
          <p:cNvSpPr/>
          <p:nvPr/>
        </p:nvSpPr>
        <p:spPr>
          <a:xfrm>
            <a:off x="4259116" y="2319831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4259116" y="2084168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4259115" y="1851696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464200" y="4858939"/>
            <a:ext cx="1711408" cy="58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41830" y="5517512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4884323" y="5301500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819428" y="5321729"/>
            <a:ext cx="36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128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302023" y="4657834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854351" y="4504896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6789876" y="4502160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128</a:t>
            </a:r>
            <a:endParaRPr lang="ko-KR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4470597" y="2998226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92" name="TextBox 91"/>
          <p:cNvSpPr txBox="1"/>
          <p:nvPr/>
        </p:nvSpPr>
        <p:spPr>
          <a:xfrm>
            <a:off x="5002711" y="2804234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460657" y="5167840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1x1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(1x1x128)</a:t>
            </a:r>
            <a:endParaRPr lang="ko-KR" altLang="en-US" sz="700" dirty="0"/>
          </a:p>
        </p:txBody>
      </p:sp>
      <p:sp>
        <p:nvSpPr>
          <p:cNvPr id="95" name="TextBox 94"/>
          <p:cNvSpPr txBox="1"/>
          <p:nvPr/>
        </p:nvSpPr>
        <p:spPr>
          <a:xfrm>
            <a:off x="3910276" y="3857878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3x3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(3x3x32)</a:t>
            </a:r>
            <a:endParaRPr lang="ko-KR" altLang="en-US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5916914" y="3846664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5x5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(5x5x16)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1400" y="5149824"/>
            <a:ext cx="698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Max pooling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1488257" y="4670215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2040585" y="4505629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5035" y="4439093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64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64586" y="4659487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16914" y="4506549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2439" y="4503813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429831" y="4657453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982159" y="4504515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17684" y="4501779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32</a:t>
            </a:r>
            <a:endParaRPr lang="ko-KR" altLang="en-US" sz="900" dirty="0"/>
          </a:p>
        </p:txBody>
      </p:sp>
      <p:cxnSp>
        <p:nvCxnSpPr>
          <p:cNvPr id="107" name="직선 화살표 연결선 106"/>
          <p:cNvCxnSpPr/>
          <p:nvPr/>
        </p:nvCxnSpPr>
        <p:spPr>
          <a:xfrm flipH="1" flipV="1">
            <a:off x="1969078" y="4860387"/>
            <a:ext cx="1711408" cy="58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141239" y="4888286"/>
            <a:ext cx="223347" cy="194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4049490" y="4888286"/>
            <a:ext cx="223347" cy="194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609274" y="4935020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1x1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(1x1x128)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04778" y="4935020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1x1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(1x1x128)</a:t>
            </a:r>
            <a:endParaRPr lang="ko-KR" altLang="en-US" sz="700" dirty="0"/>
          </a:p>
        </p:txBody>
      </p:sp>
      <p:sp>
        <p:nvSpPr>
          <p:cNvPr id="111" name="정육면체 110"/>
          <p:cNvSpPr/>
          <p:nvPr/>
        </p:nvSpPr>
        <p:spPr>
          <a:xfrm>
            <a:off x="3265086" y="3392660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66644" y="3820501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018972" y="3667563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954497" y="3664827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15" name="정육면체 114"/>
          <p:cNvSpPr/>
          <p:nvPr/>
        </p:nvSpPr>
        <p:spPr>
          <a:xfrm>
            <a:off x="5209826" y="3390460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411384" y="3815928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963712" y="3662990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899237" y="3660254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19" name="정육면체 118"/>
          <p:cNvSpPr/>
          <p:nvPr/>
        </p:nvSpPr>
        <p:spPr>
          <a:xfrm>
            <a:off x="7097783" y="3390460"/>
            <a:ext cx="950787" cy="487594"/>
          </a:xfrm>
          <a:prstGeom prst="cube">
            <a:avLst>
              <a:gd name="adj" fmla="val 5306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302023" y="3818656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54351" y="3665718"/>
            <a:ext cx="320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15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789876" y="3662982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787278" y="3911863"/>
            <a:ext cx="0" cy="2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732018" y="3910043"/>
            <a:ext cx="0" cy="2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7622657" y="3917687"/>
            <a:ext cx="0" cy="2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49072" y="3891825"/>
            <a:ext cx="51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1x1 </a:t>
            </a:r>
            <a:r>
              <a:rPr lang="en-US" altLang="ko-KR" sz="700" dirty="0" err="1"/>
              <a:t>conv</a:t>
            </a:r>
            <a:endParaRPr lang="en-US" altLang="ko-KR" sz="700" dirty="0"/>
          </a:p>
          <a:p>
            <a:pPr algn="ctr"/>
            <a:r>
              <a:rPr lang="en-US" altLang="ko-KR" sz="700" dirty="0"/>
              <a:t>(1x1x128)</a:t>
            </a:r>
            <a:endParaRPr lang="ko-KR" alt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927105" y="2442920"/>
            <a:ext cx="3857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96</a:t>
            </a:r>
            <a:endParaRPr lang="ko-KR" altLang="en-US" sz="900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 flipV="1">
            <a:off x="5381844" y="2816402"/>
            <a:ext cx="1711408" cy="58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 flipV="1">
            <a:off x="5209260" y="3171850"/>
            <a:ext cx="223347" cy="194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4019257" y="3166177"/>
            <a:ext cx="223347" cy="194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1912406" y="2874824"/>
            <a:ext cx="1762395" cy="1205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473" y="2288710"/>
            <a:ext cx="27218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(1x1x128)x(64+32+16+16) + (5x5x16)x8 </a:t>
            </a:r>
          </a:p>
          <a:p>
            <a:r>
              <a:rPr lang="en-US" altLang="ko-KR" sz="1050" dirty="0"/>
              <a:t>+ (3x3x32)x8 = </a:t>
            </a:r>
            <a:r>
              <a:rPr lang="en-US" altLang="ko-KR" sz="1050" u="sng" dirty="0"/>
              <a:t>21,888</a:t>
            </a:r>
            <a:endParaRPr lang="ko-KR" altLang="en-US" sz="105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911268" y="2111108"/>
            <a:ext cx="18812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5x5x128x96 = </a:t>
            </a:r>
            <a:r>
              <a:rPr lang="en-US" altLang="ko-KR" sz="1050" u="sng" dirty="0"/>
              <a:t>307,200</a:t>
            </a:r>
            <a:endParaRPr lang="ko-KR" altLang="en-US" sz="1050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417809" y="2061769"/>
            <a:ext cx="2769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# of parameters of this inception module</a:t>
            </a:r>
            <a:endParaRPr lang="ko-KR" altLang="en-US" sz="11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226534" y="1779435"/>
            <a:ext cx="2769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# of parameters of 5x5 </a:t>
            </a:r>
            <a:r>
              <a:rPr lang="en-US" altLang="ko-KR" sz="1100" b="1" dirty="0" err="1"/>
              <a:t>conv</a:t>
            </a:r>
            <a:r>
              <a:rPr lang="en-US" altLang="ko-KR" sz="1100" b="1" dirty="0"/>
              <a:t> for same output</a:t>
            </a:r>
            <a:endParaRPr lang="ko-KR" alt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2989222" y="6171054"/>
            <a:ext cx="385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Q. What about 2x2, 3x3 </a:t>
            </a:r>
            <a:r>
              <a:rPr lang="en-US" altLang="ko-KR" sz="1200" dirty="0" err="1"/>
              <a:t>conv</a:t>
            </a:r>
            <a:r>
              <a:rPr lang="en-US" altLang="ko-KR" sz="1200" dirty="0"/>
              <a:t> for dimensionality reduction?</a:t>
            </a:r>
          </a:p>
          <a:p>
            <a:r>
              <a:rPr lang="en-US" altLang="ko-KR" sz="1200" dirty="0"/>
              <a:t>      : Compressed information is hard to process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82375" y="2730579"/>
            <a:ext cx="17816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(1x1x128)x64 + (5x5x128)x8 </a:t>
            </a:r>
          </a:p>
          <a:p>
            <a:r>
              <a:rPr lang="en-US" altLang="ko-KR" sz="1050" dirty="0"/>
              <a:t>+ (3x3x128)x8 = </a:t>
            </a:r>
            <a:r>
              <a:rPr lang="en-US" altLang="ko-KR" sz="1050" u="sng" dirty="0"/>
              <a:t>43,008</a:t>
            </a:r>
            <a:endParaRPr lang="ko-KR" altLang="en-US" sz="1050" u="sng" dirty="0"/>
          </a:p>
        </p:txBody>
      </p:sp>
      <p:sp>
        <p:nvSpPr>
          <p:cNvPr id="79" name="TextBox 78"/>
          <p:cNvSpPr txBox="1"/>
          <p:nvPr/>
        </p:nvSpPr>
        <p:spPr>
          <a:xfrm>
            <a:off x="6253795" y="2468969"/>
            <a:ext cx="2769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# of parameters of naïve inception module</a:t>
            </a:r>
            <a:endParaRPr lang="ko-KR" altLang="en-US" sz="1100" b="1" dirty="0"/>
          </a:p>
        </p:txBody>
      </p:sp>
      <p:sp>
        <p:nvSpPr>
          <p:cNvPr id="84" name="직사각형 83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1" grpId="0"/>
      <p:bldP spid="36" grpId="0"/>
      <p:bldP spid="132" grpId="0"/>
      <p:bldP spid="133" grpId="0"/>
      <p:bldP spid="74" grpId="0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Model structure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07" y="1262463"/>
            <a:ext cx="4939792" cy="3175580"/>
          </a:xfrm>
          <a:prstGeom prst="rect">
            <a:avLst/>
          </a:prstGeom>
        </p:spPr>
      </p:pic>
      <p:pic>
        <p:nvPicPr>
          <p:cNvPr id="13" name="Picture 2" descr="Deep network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" y="4746038"/>
            <a:ext cx="7773838" cy="178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73977" y="2102538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91324" y="2102538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13306" y="2102538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62856" y="2102538"/>
            <a:ext cx="278713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9745" y="2102538"/>
            <a:ext cx="236429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73977" y="2567785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91324" y="2567785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13306" y="2567785"/>
            <a:ext cx="349550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62856" y="2567785"/>
            <a:ext cx="278713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9745" y="2567785"/>
            <a:ext cx="236429" cy="15725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793321" y="2236494"/>
            <a:ext cx="2329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522320" y="2237466"/>
            <a:ext cx="2329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5065" y="5120383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Inception(3a)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786881" y="5118733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Inception(3b)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459577" y="4895077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Inception(4a)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085231" y="4895077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Inception(4b)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650628" y="4779006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Inception(4c)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252312" y="4779006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Inception(4d)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9" y="4779006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Inception(4e)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508100" y="4622132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Inception(5a)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139577" y="4622132"/>
            <a:ext cx="751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Inception(5b)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5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267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4) Result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1" y="4107818"/>
            <a:ext cx="6638772" cy="1532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30" y="1483312"/>
            <a:ext cx="3604560" cy="22575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8730" y="1175535"/>
            <a:ext cx="16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Classification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38730" y="3790262"/>
            <a:ext cx="16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Detection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5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9032" y="6762989"/>
            <a:ext cx="9163032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1135380" y="993722"/>
            <a:ext cx="75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Matthew D. </a:t>
            </a:r>
            <a:r>
              <a:rPr lang="en-US" altLang="ko-KR" sz="1050" dirty="0" err="1"/>
              <a:t>Zeiler</a:t>
            </a:r>
            <a:r>
              <a:rPr lang="en-US" altLang="ko-KR" sz="1050" dirty="0"/>
              <a:t>, Rob Fergus, “Visualizing and Understanding Convolutional Networks”, Nov, 2013 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135380" y="1962679"/>
            <a:ext cx="7577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Christian </a:t>
            </a:r>
            <a:r>
              <a:rPr lang="en-US" altLang="ko-KR" sz="1050" dirty="0" err="1"/>
              <a:t>Szegedy</a:t>
            </a:r>
            <a:r>
              <a:rPr lang="en-US" altLang="ko-KR" sz="1050" dirty="0"/>
              <a:t>, Wei Liu, </a:t>
            </a:r>
            <a:r>
              <a:rPr lang="en-US" altLang="ko-KR" sz="1050" dirty="0" err="1"/>
              <a:t>Yangqing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Jia</a:t>
            </a:r>
            <a:r>
              <a:rPr lang="en-US" altLang="ko-KR" sz="1050" dirty="0"/>
              <a:t>, Pierre </a:t>
            </a:r>
            <a:r>
              <a:rPr lang="en-US" altLang="ko-KR" sz="1050" dirty="0" err="1"/>
              <a:t>Sermanet</a:t>
            </a:r>
            <a:r>
              <a:rPr lang="en-US" altLang="ko-KR" sz="1050" dirty="0"/>
              <a:t>, Scott Reed, </a:t>
            </a:r>
            <a:r>
              <a:rPr lang="en-US" altLang="ko-KR" sz="1050" dirty="0" err="1"/>
              <a:t>Dragomir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Anguelov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Dumitru</a:t>
            </a:r>
            <a:r>
              <a:rPr lang="en-US" altLang="ko-KR" sz="1050" dirty="0"/>
              <a:t> </a:t>
            </a:r>
            <a:r>
              <a:rPr lang="en-US" altLang="ko-KR" sz="1050" dirty="0" err="1"/>
              <a:t>Erhan</a:t>
            </a:r>
            <a:r>
              <a:rPr lang="en-US" altLang="ko-KR" sz="1050" dirty="0"/>
              <a:t>, Vincent </a:t>
            </a:r>
            <a:r>
              <a:rPr lang="en-US" altLang="ko-KR" sz="1050" dirty="0" err="1"/>
              <a:t>Vanhoucke</a:t>
            </a:r>
            <a:r>
              <a:rPr lang="en-US" altLang="ko-KR" sz="1050" dirty="0"/>
              <a:t>, Andrew </a:t>
            </a:r>
            <a:r>
              <a:rPr lang="en-US" altLang="ko-KR" sz="1050" dirty="0" err="1"/>
              <a:t>Rabinovich</a:t>
            </a:r>
            <a:r>
              <a:rPr lang="en-US" altLang="ko-KR" sz="1050" dirty="0"/>
              <a:t>, “Going Deeper with Convolutions”, Sep, 2014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5380" y="1313271"/>
            <a:ext cx="7955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Matthew D. </a:t>
            </a:r>
            <a:r>
              <a:rPr lang="en-US" altLang="ko-KR" sz="1050" dirty="0" err="1"/>
              <a:t>Zeiler</a:t>
            </a:r>
            <a:r>
              <a:rPr lang="en-US" altLang="ko-KR" sz="1050" dirty="0"/>
              <a:t>, Graham W. Taylor, Rob Fergus,” Adaptive </a:t>
            </a:r>
            <a:r>
              <a:rPr lang="en-US" altLang="ko-KR" sz="1050" dirty="0" err="1"/>
              <a:t>deconvolutional</a:t>
            </a:r>
            <a:r>
              <a:rPr lang="en-US" altLang="ko-KR" sz="1050" dirty="0"/>
              <a:t> networks for mid and high level feature learning”, Nov, 2011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1135380" y="1639313"/>
            <a:ext cx="75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Matthew D. </a:t>
            </a:r>
            <a:r>
              <a:rPr lang="en-US" altLang="ko-KR" sz="1050" dirty="0" err="1"/>
              <a:t>Zeiler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Dilip</a:t>
            </a:r>
            <a:r>
              <a:rPr lang="en-US" altLang="ko-KR" sz="1050" dirty="0"/>
              <a:t> Krishnan, Graham W. Taylor, Rob Fergus, “</a:t>
            </a:r>
            <a:r>
              <a:rPr lang="en-US" altLang="ko-KR" sz="1050" dirty="0" err="1"/>
              <a:t>Deconvolutional</a:t>
            </a:r>
            <a:r>
              <a:rPr lang="en-US" altLang="ko-KR" sz="1050" dirty="0"/>
              <a:t> Networks”, In CVPR, 2010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1135380" y="2419990"/>
            <a:ext cx="7577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S. Arora, A. </a:t>
            </a:r>
            <a:r>
              <a:rPr lang="en-US" altLang="ko-KR" sz="1050" dirty="0" err="1"/>
              <a:t>Bhaskara</a:t>
            </a:r>
            <a:r>
              <a:rPr lang="en-US" altLang="ko-KR" sz="1050" dirty="0"/>
              <a:t>, R. Ge, T. Ma, “Provable bounds for learning some deep representations”, </a:t>
            </a:r>
            <a:r>
              <a:rPr lang="en-US" altLang="ko-KR" sz="1050" dirty="0" err="1"/>
              <a:t>CoRR</a:t>
            </a:r>
            <a:r>
              <a:rPr lang="en-US" altLang="ko-KR" sz="1050" dirty="0"/>
              <a:t>, 2013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1135380" y="2715719"/>
            <a:ext cx="5738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Noh et.al, Learning Deconvolution Network for Semantic Segmentation, May, 2015 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1135380" y="2995756"/>
            <a:ext cx="8087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Jason Park, Image segmentation lecture note</a:t>
            </a:r>
          </a:p>
          <a:p>
            <a:r>
              <a:rPr lang="en-US" altLang="ko-KR" sz="1050" dirty="0"/>
              <a:t>http://dsba.korea.ac.kr/wp/wp-content/seminar/CS231n/CS231n%20seminar%20-%2013.%20Segmentation%20and%20attention-%20%EB%B0%95%EC%9E%AC%EC%84%A0.pdf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1127751" y="3851445"/>
            <a:ext cx="75854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Anil Thomas, Object recognition lecture note</a:t>
            </a:r>
          </a:p>
          <a:p>
            <a:r>
              <a:rPr lang="en-US" altLang="ko-KR" sz="1050" dirty="0"/>
              <a:t>https://www.slideshare.net/nervanasys/anil-thomas-object-recognition?ref=http://neon.nervanasys.com/docs/latest/introductory_resources.html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1127751" y="4428526"/>
            <a:ext cx="3056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ea typeface="맑은 고딕" panose="020B0503020000020004" pitchFamily="50" charset="-127"/>
              </a:rPr>
              <a:t>http://distill.pub/2016/deconv-checkerboard/</a:t>
            </a:r>
            <a:endParaRPr lang="ko-KR" altLang="en-US" sz="1050" dirty="0"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5380" y="3615019"/>
            <a:ext cx="4318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http://www.cs.toronto.edu/~guerzhoy/320/lec/upsampling.pdf</a:t>
            </a:r>
            <a:endParaRPr lang="ko-KR" altLang="en-US" sz="1050" dirty="0"/>
          </a:p>
        </p:txBody>
      </p:sp>
      <p:sp>
        <p:nvSpPr>
          <p:cNvPr id="50" name="직사각형 49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998356"/>
            <a:ext cx="3979611" cy="7600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3401" y="4116783"/>
            <a:ext cx="313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38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pperplate Gothic Bold" panose="020E0705020206020404" pitchFamily="34" charset="0"/>
                <a:ea typeface="나눔바른고딕" pitchFamily="50" charset="-127"/>
              </a:rPr>
              <a:t>ZF-Net</a:t>
            </a:r>
            <a:endParaRPr lang="ko-KR" altLang="en-US" sz="2800" b="1" spc="38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pperplate Gothic Bold" panose="020E0705020206020404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6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48" y="6720442"/>
            <a:ext cx="9163032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7" b="89867" l="8750" r="90179">
                        <a14:foregroundMark x1="90357" y1="53067" x2="90357" y2="53067"/>
                        <a14:foregroundMark x1="55179" y1="9867" x2="55179" y2="9867"/>
                        <a14:foregroundMark x1="65357" y1="53067" x2="65357" y2="53067"/>
                        <a14:foregroundMark x1="67143" y1="90133" x2="67143" y2="90133"/>
                        <a14:foregroundMark x1="19821" y1="56533" x2="19821" y2="56533"/>
                        <a14:foregroundMark x1="16964" y1="58667" x2="16964" y2="58667"/>
                        <a14:foregroundMark x1="10714" y1="58133" x2="10714" y2="58133"/>
                        <a14:foregroundMark x1="40357" y1="61067" x2="40357" y2="61067"/>
                        <a14:foregroundMark x1="41429" y1="48267" x2="41429" y2="48267"/>
                        <a14:foregroundMark x1="45357" y1="47467" x2="45357" y2="47467"/>
                        <a14:foregroundMark x1="45714" y1="47733" x2="45714" y2="47733"/>
                        <a14:foregroundMark x1="44821" y1="46667" x2="45357" y2="51733"/>
                        <a14:foregroundMark x1="47143" y1="63733" x2="39107" y2="55467"/>
                        <a14:foregroundMark x1="39107" y1="55467" x2="40714" y2="48267"/>
                        <a14:foregroundMark x1="42500" y1="45600" x2="40893" y2="52800"/>
                        <a14:foregroundMark x1="64464" y1="34667" x2="55714" y2="68267"/>
                        <a14:foregroundMark x1="66429" y1="33067" x2="75179" y2="67467"/>
                        <a14:foregroundMark x1="75536" y1="74933" x2="68214" y2="63733"/>
                        <a14:foregroundMark x1="68214" y1="63733" x2="58750" y2="63467"/>
                        <a14:foregroundMark x1="58750" y1="63467" x2="54107" y2="74933"/>
                        <a14:foregroundMark x1="54107" y1="74933" x2="53571" y2="70667"/>
                        <a14:foregroundMark x1="47143" y1="67467" x2="38393" y2="65067"/>
                        <a14:foregroundMark x1="38393" y1="65067" x2="39643" y2="57067"/>
                        <a14:foregroundMark x1="47857" y1="53333" x2="45714" y2="62667"/>
                        <a14:foregroundMark x1="25179" y1="39200" x2="29821" y2="50933"/>
                        <a14:foregroundMark x1="29821" y1="50933" x2="27143" y2="65067"/>
                        <a14:foregroundMark x1="27143" y1="65067" x2="18214" y2="69867"/>
                        <a14:foregroundMark x1="18214" y1="69867" x2="15893" y2="55733"/>
                        <a14:foregroundMark x1="15893" y1="55733" x2="20893" y2="44533"/>
                        <a14:foregroundMark x1="20893" y1="44533" x2="26786" y2="41600"/>
                        <a14:foregroundMark x1="24821" y1="39733" x2="15893" y2="47467"/>
                        <a14:foregroundMark x1="15893" y1="47467" x2="13036" y2="62133"/>
                        <a14:foregroundMark x1="13036" y1="62133" x2="26964" y2="78933"/>
                        <a14:foregroundMark x1="31964" y1="82933" x2="31964" y2="82933"/>
                        <a14:foregroundMark x1="55357" y1="10933" x2="47143" y2="17867"/>
                        <a14:foregroundMark x1="47143" y1="17867" x2="47857" y2="31733"/>
                        <a14:foregroundMark x1="47857" y1="31733" x2="57143" y2="28800"/>
                        <a14:foregroundMark x1="57143" y1="28800" x2="59286" y2="15200"/>
                        <a14:foregroundMark x1="59286" y1="15200" x2="53750" y2="9867"/>
                        <a14:foregroundMark x1="52857" y1="16533" x2="53750" y2="23200"/>
                        <a14:foregroundMark x1="24107" y1="41067" x2="14464" y2="40800"/>
                        <a14:foregroundMark x1="14464" y1="40800" x2="12143" y2="47200"/>
                        <a14:foregroundMark x1="9821" y1="68800" x2="9821" y2="68800"/>
                        <a14:foregroundMark x1="8929" y1="55200" x2="8929" y2="55200"/>
                        <a14:foregroundMark x1="8929" y1="53333" x2="8750" y2="60800"/>
                        <a14:foregroundMark x1="10874" y1="69333" x2="11071" y2="70133"/>
                        <a14:foregroundMark x1="10809" y1="69067" x2="10874" y2="69333"/>
                        <a14:foregroundMark x1="10678" y1="68533" x2="10809" y2="69067"/>
                        <a14:foregroundMark x1="9107" y1="62133" x2="10678" y2="68533"/>
                        <a14:foregroundMark x1="10536" y1="67467" x2="11071" y2="54133"/>
                        <a14:foregroundMark x1="11071" y1="54133" x2="12679" y2="49333"/>
                        <a14:foregroundMark x1="9643" y1="65867" x2="10357" y2="6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9" y="2257188"/>
            <a:ext cx="3326422" cy="22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92" y="891102"/>
            <a:ext cx="5625616" cy="48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113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1) Idea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alexne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5" y="1963943"/>
            <a:ext cx="7674918" cy="24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물음표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47" y="2852661"/>
            <a:ext cx="578862" cy="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물음표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30" y="2970116"/>
            <a:ext cx="578862" cy="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물음표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37" y="2852661"/>
            <a:ext cx="578862" cy="75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4365241" y="4518104"/>
            <a:ext cx="413518" cy="4360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88425" y="5088777"/>
            <a:ext cx="4997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Visualize Feature Layer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5732" y="5483246"/>
            <a:ext cx="2108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- Un-pooling</a:t>
            </a: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Deconvoltuion</a:t>
            </a:r>
            <a:endParaRPr lang="ko-KR" altLang="en-US" sz="1400" dirty="0">
              <a:latin typeface="+mn-ea"/>
            </a:endParaRPr>
          </a:p>
          <a:p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7" y="843448"/>
            <a:ext cx="205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/>
              </a:rPr>
              <a:t>2) Un-pooling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148" y="1132901"/>
            <a:ext cx="521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Remember location of maximum value before pooling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Restore input value in max location, otherwise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0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49850"/>
              </p:ext>
            </p:extLst>
          </p:nvPr>
        </p:nvGraphicFramePr>
        <p:xfrm>
          <a:off x="1843758" y="1979679"/>
          <a:ext cx="2219700" cy="159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25">
                  <a:extLst>
                    <a:ext uri="{9D8B030D-6E8A-4147-A177-3AD203B41FA5}">
                      <a16:colId xmlns:a16="http://schemas.microsoft.com/office/drawing/2014/main" val="1704314814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875988001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4249947827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4183092192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478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25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325915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927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32230"/>
              </p:ext>
            </p:extLst>
          </p:nvPr>
        </p:nvGraphicFramePr>
        <p:xfrm>
          <a:off x="5585942" y="2375117"/>
          <a:ext cx="1109850" cy="79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25">
                  <a:extLst>
                    <a:ext uri="{9D8B030D-6E8A-4147-A177-3AD203B41FA5}">
                      <a16:colId xmlns:a16="http://schemas.microsoft.com/office/drawing/2014/main" val="2343053732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1939472703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56632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48477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425577" y="2536699"/>
            <a:ext cx="931053" cy="47663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15735" y="2634289"/>
            <a:ext cx="104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Pooling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06672"/>
              </p:ext>
            </p:extLst>
          </p:nvPr>
        </p:nvGraphicFramePr>
        <p:xfrm>
          <a:off x="1843758" y="4924578"/>
          <a:ext cx="2219700" cy="159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25">
                  <a:extLst>
                    <a:ext uri="{9D8B030D-6E8A-4147-A177-3AD203B41FA5}">
                      <a16:colId xmlns:a16="http://schemas.microsoft.com/office/drawing/2014/main" val="1704314814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875988001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4249947827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4183092192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478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253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325915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9279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5141"/>
              </p:ext>
            </p:extLst>
          </p:nvPr>
        </p:nvGraphicFramePr>
        <p:xfrm>
          <a:off x="5585942" y="5320016"/>
          <a:ext cx="1109850" cy="795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25">
                  <a:extLst>
                    <a:ext uri="{9D8B030D-6E8A-4147-A177-3AD203B41FA5}">
                      <a16:colId xmlns:a16="http://schemas.microsoft.com/office/drawing/2014/main" val="2343053732"/>
                    </a:ext>
                  </a:extLst>
                </a:gridCol>
                <a:gridCol w="554925">
                  <a:extLst>
                    <a:ext uri="{9D8B030D-6E8A-4147-A177-3AD203B41FA5}">
                      <a16:colId xmlns:a16="http://schemas.microsoft.com/office/drawing/2014/main" val="1939472703"/>
                    </a:ext>
                  </a:extLst>
                </a:gridCol>
              </a:tblGrid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56632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48477"/>
                  </a:ext>
                </a:extLst>
              </a:tr>
            </a:tbl>
          </a:graphicData>
        </a:graphic>
      </p:graphicFrame>
      <p:sp>
        <p:nvSpPr>
          <p:cNvPr id="23" name="오른쪽 화살표 22"/>
          <p:cNvSpPr/>
          <p:nvPr/>
        </p:nvSpPr>
        <p:spPr>
          <a:xfrm rot="10800000">
            <a:off x="4425577" y="5481598"/>
            <a:ext cx="931053" cy="47663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425576" y="5555753"/>
            <a:ext cx="104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Un-Pooling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609204" y="3262807"/>
            <a:ext cx="430991" cy="20510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10642" y="4038442"/>
            <a:ext cx="10281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Switch</a:t>
            </a:r>
            <a:endParaRPr lang="ko-KR" altLang="en-US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55329"/>
              </p:ext>
            </p:extLst>
          </p:nvPr>
        </p:nvGraphicFramePr>
        <p:xfrm>
          <a:off x="5466471" y="3491588"/>
          <a:ext cx="14352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03">
                  <a:extLst>
                    <a:ext uri="{9D8B030D-6E8A-4147-A177-3AD203B41FA5}">
                      <a16:colId xmlns:a16="http://schemas.microsoft.com/office/drawing/2014/main" val="2897539585"/>
                    </a:ext>
                  </a:extLst>
                </a:gridCol>
                <a:gridCol w="358803">
                  <a:extLst>
                    <a:ext uri="{9D8B030D-6E8A-4147-A177-3AD203B41FA5}">
                      <a16:colId xmlns:a16="http://schemas.microsoft.com/office/drawing/2014/main" val="1013521031"/>
                    </a:ext>
                  </a:extLst>
                </a:gridCol>
                <a:gridCol w="358803">
                  <a:extLst>
                    <a:ext uri="{9D8B030D-6E8A-4147-A177-3AD203B41FA5}">
                      <a16:colId xmlns:a16="http://schemas.microsoft.com/office/drawing/2014/main" val="4203582358"/>
                    </a:ext>
                  </a:extLst>
                </a:gridCol>
                <a:gridCol w="358803">
                  <a:extLst>
                    <a:ext uri="{9D8B030D-6E8A-4147-A177-3AD203B41FA5}">
                      <a16:colId xmlns:a16="http://schemas.microsoft.com/office/drawing/2014/main" val="3912607637"/>
                    </a:ext>
                  </a:extLst>
                </a:gridCol>
              </a:tblGrid>
              <a:tr h="3077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89817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54165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04300"/>
                  </a:ext>
                </a:extLst>
              </a:tr>
              <a:tr h="30779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4854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>
            <a:off x="940506" y="2534466"/>
            <a:ext cx="565554" cy="4766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7185023" y="2534466"/>
            <a:ext cx="565554" cy="4766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7185023" y="5483687"/>
            <a:ext cx="565554" cy="4766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935692" y="5479365"/>
            <a:ext cx="565554" cy="4766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36952" y="5940667"/>
            <a:ext cx="12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+mn-ea"/>
              </a:rPr>
              <a:t>Reconsturction</a:t>
            </a:r>
            <a:r>
              <a:rPr lang="en-US" altLang="ko-KR" sz="1200" dirty="0">
                <a:latin typeface="+mn-ea"/>
              </a:rPr>
              <a:t> above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9096" y="3011105"/>
            <a:ext cx="107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</a:rPr>
              <a:t>Feature map</a:t>
            </a:r>
          </a:p>
          <a:p>
            <a:pPr algn="ctr"/>
            <a:r>
              <a:rPr lang="en-US" altLang="ko-KR" sz="1200" dirty="0">
                <a:latin typeface="+mn-ea"/>
              </a:rPr>
              <a:t>Below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1847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148" y="1132901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Transposed convolution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0485" y="1601787"/>
            <a:ext cx="1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Convolution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48873" y="1601787"/>
            <a:ext cx="17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Deconvolution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0" y="1971119"/>
            <a:ext cx="2724150" cy="1457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630" y="1971119"/>
            <a:ext cx="2724150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31413" y="4244003"/>
                <a:ext cx="5118998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13" y="4244003"/>
                <a:ext cx="5118998" cy="1493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3257" y="6193651"/>
                <a:ext cx="216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7" y="6193651"/>
                <a:ext cx="21696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96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6" y="5669808"/>
                <a:ext cx="474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56515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515" y="5669808"/>
                <a:ext cx="4748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49887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87" y="5669808"/>
                <a:ext cx="4748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이등변 삼각형 37"/>
          <p:cNvSpPr/>
          <p:nvPr/>
        </p:nvSpPr>
        <p:spPr>
          <a:xfrm rot="5400000">
            <a:off x="1592660" y="6288028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630726" y="6191734"/>
                <a:ext cx="216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26" y="6191734"/>
                <a:ext cx="21696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이등변 삼각형 47"/>
          <p:cNvSpPr/>
          <p:nvPr/>
        </p:nvSpPr>
        <p:spPr>
          <a:xfrm rot="5400000">
            <a:off x="5780129" y="6286111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9" name="TextBox 48"/>
          <p:cNvSpPr txBox="1"/>
          <p:nvPr/>
        </p:nvSpPr>
        <p:spPr>
          <a:xfrm>
            <a:off x="430840" y="3467539"/>
            <a:ext cx="3773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Im</a:t>
            </a:r>
            <a:r>
              <a:rPr lang="en-US" altLang="ko-KR" sz="900" dirty="0"/>
              <a:t> et.al, Generating images with recurrent adversarial networks, Dec, 2016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910623" y="3462105"/>
            <a:ext cx="3773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/>
              <a:t>Im</a:t>
            </a:r>
            <a:r>
              <a:rPr lang="en-US" altLang="ko-KR" sz="900" dirty="0"/>
              <a:t> et.al, Generating images with recurrent adversarial networks, Dec, 2016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974578" y="3810339"/>
            <a:ext cx="5514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Deconvolution is exactly same as backward convolution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32" y="3884734"/>
            <a:ext cx="148041" cy="14804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43999" y="4244003"/>
                <a:ext cx="5118998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999" y="4244003"/>
                <a:ext cx="5118998" cy="14933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28608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08" y="5669808"/>
                <a:ext cx="4748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31927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27" y="5669808"/>
                <a:ext cx="4748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25299" y="5669808"/>
                <a:ext cx="474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99" y="5669808"/>
                <a:ext cx="47481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148" y="1132901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Transposed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2501" y="1816592"/>
                <a:ext cx="5118998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1" y="1816592"/>
                <a:ext cx="5118998" cy="1493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87171" y="3360219"/>
                <a:ext cx="2169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171" y="3360219"/>
                <a:ext cx="21696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90821" y="3779820"/>
                <a:ext cx="1595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21" y="3779820"/>
                <a:ext cx="15954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이등변 삼각형 47"/>
          <p:cNvSpPr/>
          <p:nvPr/>
        </p:nvSpPr>
        <p:spPr>
          <a:xfrm rot="5400000">
            <a:off x="3692667" y="3890425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1100324" y="1467938"/>
            <a:ext cx="610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Assumption : each columns of H are </a:t>
            </a:r>
            <a:r>
              <a:rPr lang="en-US" altLang="ko-KR" sz="1400" b="1" dirty="0" smtClean="0"/>
              <a:t>orthonormal</a:t>
            </a:r>
            <a:endParaRPr lang="en-US" altLang="ko-K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154625" y="4761695"/>
                <a:ext cx="5118998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625" y="4761695"/>
                <a:ext cx="5118998" cy="1493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26147" y="4761695"/>
                <a:ext cx="5118998" cy="148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47" y="4761695"/>
                <a:ext cx="5118998" cy="1486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754858" y="4347005"/>
            <a:ext cx="1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Convolution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43246" y="4347005"/>
            <a:ext cx="17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Deconvolution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53940"/>
              </p:ext>
            </p:extLst>
          </p:nvPr>
        </p:nvGraphicFramePr>
        <p:xfrm>
          <a:off x="1239879" y="4761695"/>
          <a:ext cx="104903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78">
                  <a:extLst>
                    <a:ext uri="{9D8B030D-6E8A-4147-A177-3AD203B41FA5}">
                      <a16:colId xmlns:a16="http://schemas.microsoft.com/office/drawing/2014/main" val="649244596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204815770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134290571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34065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05897"/>
              </p:ext>
            </p:extLst>
          </p:nvPr>
        </p:nvGraphicFramePr>
        <p:xfrm>
          <a:off x="1591367" y="4990295"/>
          <a:ext cx="104903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78">
                  <a:extLst>
                    <a:ext uri="{9D8B030D-6E8A-4147-A177-3AD203B41FA5}">
                      <a16:colId xmlns:a16="http://schemas.microsoft.com/office/drawing/2014/main" val="649244596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204815770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134290571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34065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00050"/>
              </p:ext>
            </p:extLst>
          </p:nvPr>
        </p:nvGraphicFramePr>
        <p:xfrm>
          <a:off x="2699529" y="6009452"/>
          <a:ext cx="104903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78">
                  <a:extLst>
                    <a:ext uri="{9D8B030D-6E8A-4147-A177-3AD203B41FA5}">
                      <a16:colId xmlns:a16="http://schemas.microsoft.com/office/drawing/2014/main" val="649244596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204815770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134290571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34065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19161"/>
              </p:ext>
            </p:extLst>
          </p:nvPr>
        </p:nvGraphicFramePr>
        <p:xfrm>
          <a:off x="2347448" y="5781422"/>
          <a:ext cx="104903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78">
                  <a:extLst>
                    <a:ext uri="{9D8B030D-6E8A-4147-A177-3AD203B41FA5}">
                      <a16:colId xmlns:a16="http://schemas.microsoft.com/office/drawing/2014/main" val="649244596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204815770"/>
                    </a:ext>
                  </a:extLst>
                </a:gridCol>
                <a:gridCol w="349678">
                  <a:extLst>
                    <a:ext uri="{9D8B030D-6E8A-4147-A177-3AD203B41FA5}">
                      <a16:colId xmlns:a16="http://schemas.microsoft.com/office/drawing/2014/main" val="3134290571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3406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13348"/>
              </p:ext>
            </p:extLst>
          </p:nvPr>
        </p:nvGraphicFramePr>
        <p:xfrm>
          <a:off x="5616640" y="4807624"/>
          <a:ext cx="32099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5">
                  <a:extLst>
                    <a:ext uri="{9D8B030D-6E8A-4147-A177-3AD203B41FA5}">
                      <a16:colId xmlns:a16="http://schemas.microsoft.com/office/drawing/2014/main" val="3831868381"/>
                    </a:ext>
                  </a:extLst>
                </a:gridCol>
              </a:tblGrid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86523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96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32081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86224"/>
              </p:ext>
            </p:extLst>
          </p:nvPr>
        </p:nvGraphicFramePr>
        <p:xfrm>
          <a:off x="5937635" y="5031973"/>
          <a:ext cx="32099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5">
                  <a:extLst>
                    <a:ext uri="{9D8B030D-6E8A-4147-A177-3AD203B41FA5}">
                      <a16:colId xmlns:a16="http://schemas.microsoft.com/office/drawing/2014/main" val="3831868381"/>
                    </a:ext>
                  </a:extLst>
                </a:gridCol>
              </a:tblGrid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86523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96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3208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41946"/>
              </p:ext>
            </p:extLst>
          </p:nvPr>
        </p:nvGraphicFramePr>
        <p:xfrm>
          <a:off x="7818527" y="5552822"/>
          <a:ext cx="32099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5">
                  <a:extLst>
                    <a:ext uri="{9D8B030D-6E8A-4147-A177-3AD203B41FA5}">
                      <a16:colId xmlns:a16="http://schemas.microsoft.com/office/drawing/2014/main" val="3831868381"/>
                    </a:ext>
                  </a:extLst>
                </a:gridCol>
              </a:tblGrid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86523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96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3208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2944"/>
              </p:ext>
            </p:extLst>
          </p:nvPr>
        </p:nvGraphicFramePr>
        <p:xfrm>
          <a:off x="7497532" y="5330080"/>
          <a:ext cx="32099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5">
                  <a:extLst>
                    <a:ext uri="{9D8B030D-6E8A-4147-A177-3AD203B41FA5}">
                      <a16:colId xmlns:a16="http://schemas.microsoft.com/office/drawing/2014/main" val="3831868381"/>
                    </a:ext>
                  </a:extLst>
                </a:gridCol>
              </a:tblGrid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286523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6996"/>
                  </a:ext>
                </a:extLst>
              </a:tr>
              <a:tr h="223921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132081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6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20442"/>
            <a:ext cx="9144000" cy="1375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직사각형 39"/>
          <p:cNvSpPr/>
          <p:nvPr/>
        </p:nvSpPr>
        <p:spPr>
          <a:xfrm>
            <a:off x="0" y="2146"/>
            <a:ext cx="373226" cy="411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itchFamily="50" charset="-127"/>
              <a:ea typeface="나눔바른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9148" y="1935665"/>
                <a:ext cx="5118998" cy="148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8" y="1935665"/>
                <a:ext cx="5118998" cy="1486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20253" y="1503084"/>
                <a:ext cx="1595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53" y="1503084"/>
                <a:ext cx="15954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5209" y="3325097"/>
                <a:ext cx="865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209" y="3325097"/>
                <a:ext cx="86503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9519" y="3320111"/>
                <a:ext cx="1246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  <a:p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519" y="3320111"/>
                <a:ext cx="1246380" cy="523220"/>
              </a:xfrm>
              <a:prstGeom prst="rect">
                <a:avLst/>
              </a:prstGeom>
              <a:blipFill>
                <a:blip r:embed="rId5"/>
                <a:stretch>
                  <a:fillRect r="-5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53483" y="2004152"/>
                <a:ext cx="2714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83" y="2004152"/>
                <a:ext cx="271408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9148" y="1226085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How it works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148" y="3873046"/>
            <a:ext cx="5218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Size of Deconvolution output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888" y="4162571"/>
            <a:ext cx="4821696" cy="16522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24091" y="6116314"/>
            <a:ext cx="1627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o</a:t>
            </a:r>
            <a:r>
              <a:rPr lang="en-US" altLang="ko-KR" sz="1100" dirty="0"/>
              <a:t> = (</a:t>
            </a:r>
            <a:r>
              <a:rPr lang="en-US" altLang="ko-KR" sz="1100" dirty="0" err="1">
                <a:solidFill>
                  <a:schemeClr val="accent5"/>
                </a:solidFill>
              </a:rPr>
              <a:t>i</a:t>
            </a:r>
            <a:r>
              <a:rPr lang="en-US" altLang="ko-KR" sz="1100" dirty="0"/>
              <a:t> – k + 2 * p)/s + 1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0443" y="6105107"/>
            <a:ext cx="1467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o</a:t>
            </a:r>
            <a:r>
              <a:rPr lang="en-US" altLang="ko-KR" sz="1100" dirty="0"/>
              <a:t> = (</a:t>
            </a:r>
            <a:r>
              <a:rPr lang="en-US" altLang="ko-KR" sz="1100" dirty="0" err="1">
                <a:solidFill>
                  <a:schemeClr val="accent5"/>
                </a:solidFill>
              </a:rPr>
              <a:t>i</a:t>
            </a:r>
            <a:r>
              <a:rPr lang="en-US" altLang="ko-KR" sz="1100" dirty="0"/>
              <a:t> - 1) * s +  k </a:t>
            </a:r>
            <a:r>
              <a:rPr lang="en-US" altLang="ko-KR" sz="1100" dirty="0">
                <a:solidFill>
                  <a:schemeClr val="accent1"/>
                </a:solidFill>
              </a:rPr>
              <a:t>– 2*p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6310" y="6126803"/>
            <a:ext cx="1510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5"/>
                </a:solidFill>
              </a:rPr>
              <a:t>i</a:t>
            </a:r>
            <a:r>
              <a:rPr lang="en-US" altLang="ko-KR" sz="1100" dirty="0"/>
              <a:t> = (</a:t>
            </a:r>
            <a:r>
              <a:rPr lang="en-US" altLang="ko-KR" sz="1100" dirty="0">
                <a:solidFill>
                  <a:srgbClr val="FF0000"/>
                </a:solidFill>
              </a:rPr>
              <a:t>o</a:t>
            </a:r>
            <a:r>
              <a:rPr lang="en-US" altLang="ko-KR" sz="1100" dirty="0"/>
              <a:t> – k + 2 * p)/s + 1</a:t>
            </a:r>
            <a:endParaRPr lang="ko-KR" altLang="en-US" sz="1100" dirty="0"/>
          </a:p>
        </p:txBody>
      </p:sp>
      <p:sp>
        <p:nvSpPr>
          <p:cNvPr id="25" name="이등변 삼각형 24"/>
          <p:cNvSpPr/>
          <p:nvPr/>
        </p:nvSpPr>
        <p:spPr>
          <a:xfrm rot="5400000">
            <a:off x="3839916" y="6154636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432289" y="6154636"/>
            <a:ext cx="221338" cy="17497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28" name="TextBox 27"/>
          <p:cNvSpPr txBox="1"/>
          <p:nvPr/>
        </p:nvSpPr>
        <p:spPr>
          <a:xfrm>
            <a:off x="2782471" y="6423214"/>
            <a:ext cx="4065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o: output dimension, i: input dimension, k: kernel size, p: padding, s: stride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503950" y="5807879"/>
            <a:ext cx="4600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Noh et.al, Learning Deconvolution Network for Semantic Segmentation, May, 2015 </a:t>
            </a:r>
            <a:endParaRPr lang="ko-KR" altLang="en-US" sz="900" dirty="0"/>
          </a:p>
        </p:txBody>
      </p:sp>
      <p:sp>
        <p:nvSpPr>
          <p:cNvPr id="30" name="오른쪽 화살표 17"/>
          <p:cNvSpPr/>
          <p:nvPr/>
        </p:nvSpPr>
        <p:spPr>
          <a:xfrm>
            <a:off x="5697098" y="3348836"/>
            <a:ext cx="355685" cy="34096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5753483" y="3360151"/>
            <a:ext cx="195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Copying weight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978" y="843448"/>
            <a:ext cx="187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3) Deconvolution</a:t>
            </a:r>
            <a:endParaRPr lang="ko-KR" altLang="en-US" sz="1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40464" y="71431"/>
            <a:ext cx="762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ZF-Net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749970" y="71431"/>
            <a:ext cx="1129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Reference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49940" y="71431"/>
            <a:ext cx="1653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Google </a:t>
            </a:r>
            <a:r>
              <a:rPr lang="en-US" altLang="ko-KR" sz="1200" dirty="0" err="1">
                <a:solidFill>
                  <a:schemeClr val="bg1">
                    <a:lumMod val="75000"/>
                  </a:schemeClr>
                </a:solidFill>
                <a:latin typeface="Copperplate Gothic Bold" pitchFamily="34" charset="0"/>
                <a:ea typeface="나눔바른고딕" pitchFamily="50" charset="-127"/>
              </a:rPr>
              <a:t>LeNet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Copperplate Gothic Bold" pitchFamily="34" charset="0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02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0" grpId="0" animBg="1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7794</TotalTime>
  <Words>1474</Words>
  <Application>Microsoft Office PowerPoint</Application>
  <PresentationFormat>화면 슬라이드 쇼(4:3)</PresentationFormat>
  <Paragraphs>768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나눔바른고딕</vt:lpstr>
      <vt:lpstr>맑은 고딕</vt:lpstr>
      <vt:lpstr>배달의민족 도현</vt:lpstr>
      <vt:lpstr>Arial</vt:lpstr>
      <vt:lpstr>Calibri</vt:lpstr>
      <vt:lpstr>Calibri Light</vt:lpstr>
      <vt:lpstr>Cambria Math</vt:lpstr>
      <vt:lpstr>Copperplate Gothic Bold</vt:lpstr>
      <vt:lpstr>Stencil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Sexy_pskang</dc:creator>
  <cp:lastModifiedBy>MJ</cp:lastModifiedBy>
  <cp:revision>541</cp:revision>
  <dcterms:created xsi:type="dcterms:W3CDTF">2017-03-24T02:28:15Z</dcterms:created>
  <dcterms:modified xsi:type="dcterms:W3CDTF">2017-07-05T01:46:27Z</dcterms:modified>
</cp:coreProperties>
</file>