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00677-2C11-4F08-B4BC-A286CADFDDA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A439A802-9ED6-4A9F-88F5-1DBD74900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742079DF-6EBF-4567-A99E-87CB6EAD8BBB}"/>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Marcador de pie de página 4">
            <a:extLst>
              <a:ext uri="{FF2B5EF4-FFF2-40B4-BE49-F238E27FC236}">
                <a16:creationId xmlns:a16="http://schemas.microsoft.com/office/drawing/2014/main" id="{5B457DF7-5796-46D3-8A36-42BE817AA9F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FCBC04C-CC5D-41BE-9B85-1B5942894BF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102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279B7-2A99-4DAD-877B-28C68EEA0F3A}"/>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06784CC2-21FF-48FF-A13F-FEC9CFBC112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64C2402D-FCC9-4FF5-90C2-DFF25584CF3B}"/>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Marcador de pie de página 4">
            <a:extLst>
              <a:ext uri="{FF2B5EF4-FFF2-40B4-BE49-F238E27FC236}">
                <a16:creationId xmlns:a16="http://schemas.microsoft.com/office/drawing/2014/main" id="{C2F993BB-23C1-4D28-B61E-A1FAF7D31FE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6AF1345-F80A-438F-9D69-23A45D2ED4A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7206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2FAB38F-B5DA-4F7E-BFF1-45B69F9C172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1DEE75C2-9E35-4020-8427-7A3C22BAC22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DF4B2C8D-C420-458C-9A25-DBB013252C46}"/>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Marcador de pie de página 4">
            <a:extLst>
              <a:ext uri="{FF2B5EF4-FFF2-40B4-BE49-F238E27FC236}">
                <a16:creationId xmlns:a16="http://schemas.microsoft.com/office/drawing/2014/main" id="{C62018E5-20C4-4713-8763-3ED586B2B87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3A378659-7A58-42E3-A204-D7E2BAFB5B45}"/>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5124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E2B21-B3D1-42BF-9CA1-7EFD0B1DB8BA}"/>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A294C742-A5EE-4CAE-8639-D84808BCAF6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0BC89845-E779-4019-9B2C-3DF5F48401E9}"/>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Marcador de pie de página 4">
            <a:extLst>
              <a:ext uri="{FF2B5EF4-FFF2-40B4-BE49-F238E27FC236}">
                <a16:creationId xmlns:a16="http://schemas.microsoft.com/office/drawing/2014/main" id="{9A94F9BA-CC1E-4700-A338-CADC550DE837}"/>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E00E1E6-8FBF-4771-A230-E3B8680A61A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0025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7F44E-673D-4419-82BD-096026859AE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62E7D12D-397D-4691-91DF-6DED8F246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F1F2E7C-63F0-4E7D-97D8-4C1E8D0470B8}"/>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5" name="Marcador de pie de página 4">
            <a:extLst>
              <a:ext uri="{FF2B5EF4-FFF2-40B4-BE49-F238E27FC236}">
                <a16:creationId xmlns:a16="http://schemas.microsoft.com/office/drawing/2014/main" id="{E20302BC-93A1-415D-8DA8-C2010C1B541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BB1B90A-67BF-4930-B0C8-DDE82D3C82E9}"/>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456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A8C63-EDD8-4C0E-87F6-BD339B74BFBD}"/>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504C0E54-0FA2-4547-B894-7D4300290BB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57D37437-5DA6-4985-A466-150262E0E76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55D3343E-2DEC-489C-B947-B376E80EF633}"/>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6" name="Marcador de pie de página 5">
            <a:extLst>
              <a:ext uri="{FF2B5EF4-FFF2-40B4-BE49-F238E27FC236}">
                <a16:creationId xmlns:a16="http://schemas.microsoft.com/office/drawing/2014/main" id="{BEDF46A9-AEF1-4B31-8EBE-3FE4CDB986F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EAC9EC3-FF0B-4C3B-8AF3-2CF6CAE385FA}"/>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9729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E3C13-4720-4E22-BCB8-F17DA148546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EBB5B213-BAFC-43DD-ABC6-4DF3F056F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08848C-9472-483B-8828-3CF29AC5339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17F32E1D-EBA2-40EB-9D66-114B95999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97E766-F15D-4425-8174-7F3E65A15B5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39A12901-B847-48E7-8EBF-98BFDBC1938D}"/>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8" name="Marcador de pie de página 7">
            <a:extLst>
              <a:ext uri="{FF2B5EF4-FFF2-40B4-BE49-F238E27FC236}">
                <a16:creationId xmlns:a16="http://schemas.microsoft.com/office/drawing/2014/main" id="{3515C180-63EB-432C-B808-4EE816A4760C}"/>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E6BA1959-FB73-4D74-8C57-29382E604C6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9719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E37BC-C6D1-48C9-8959-90D2D894348B}"/>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42AF6D06-B933-4140-85E7-6F2DDD54FC98}"/>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4" name="Marcador de pie de página 3">
            <a:extLst>
              <a:ext uri="{FF2B5EF4-FFF2-40B4-BE49-F238E27FC236}">
                <a16:creationId xmlns:a16="http://schemas.microsoft.com/office/drawing/2014/main" id="{2513D5A4-6B99-4B63-ADF8-B0EF82751982}"/>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604D20EA-A186-4885-8CDD-1F5CCF6C877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821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54F27E1-6B16-424E-872F-EA994F4ECB17}"/>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3" name="Marcador de pie de página 2">
            <a:extLst>
              <a:ext uri="{FF2B5EF4-FFF2-40B4-BE49-F238E27FC236}">
                <a16:creationId xmlns:a16="http://schemas.microsoft.com/office/drawing/2014/main" id="{4681F70C-C98F-4B42-8213-E36891C42DB1}"/>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7DFAF834-8941-4FA0-84A4-CA01825E335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986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B712F-0BEB-402D-8222-C323B38FC6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DF760300-C635-414C-B4E6-9E2CF4566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115DC69F-5B27-45B2-BC0D-CFE182560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DA8C12-44BB-482F-A86E-AB869D8341CD}"/>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6" name="Marcador de pie de página 5">
            <a:extLst>
              <a:ext uri="{FF2B5EF4-FFF2-40B4-BE49-F238E27FC236}">
                <a16:creationId xmlns:a16="http://schemas.microsoft.com/office/drawing/2014/main" id="{43668446-E3BC-419B-8EFD-5DF600C3D008}"/>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DC8AFE3-3058-4CB5-8167-EDABFF7D6D5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0893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3A528-F0F3-4482-AB3E-56819034EE7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AE4E94AC-FC82-4717-9796-3E91BE2BC0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244578D5-4E0D-47BB-A186-44219B69E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3ABEA3-C5CF-4795-B507-28A232C7D338}"/>
              </a:ext>
            </a:extLst>
          </p:cNvPr>
          <p:cNvSpPr>
            <a:spLocks noGrp="1"/>
          </p:cNvSpPr>
          <p:nvPr>
            <p:ph type="dt" sz="half" idx="10"/>
          </p:nvPr>
        </p:nvSpPr>
        <p:spPr/>
        <p:txBody>
          <a:bodyPr/>
          <a:lstStyle/>
          <a:p>
            <a:fld id="{B61BEF0D-F0BB-DE4B-95CE-6DB70DBA9567}" type="datetimeFigureOut">
              <a:rPr lang="en-US" smtClean="0"/>
              <a:pPr/>
              <a:t>10/8/2019</a:t>
            </a:fld>
            <a:endParaRPr lang="en-US" dirty="0"/>
          </a:p>
        </p:txBody>
      </p:sp>
      <p:sp>
        <p:nvSpPr>
          <p:cNvPr id="6" name="Marcador de pie de página 5">
            <a:extLst>
              <a:ext uri="{FF2B5EF4-FFF2-40B4-BE49-F238E27FC236}">
                <a16:creationId xmlns:a16="http://schemas.microsoft.com/office/drawing/2014/main" id="{AF9D3F1D-3A6E-4F7C-BD09-DAECE263C8C6}"/>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C4AC7E2-CA46-4B3A-BEBC-603365183DB7}"/>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3753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357A905-41F2-4C1D-90A4-071B84DAC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4DFAACA1-1C7C-4693-A1BE-D1851B37F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1FAF6945-44ED-4EB8-86E0-2AE198B24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10/8/2019</a:t>
            </a:fld>
            <a:endParaRPr lang="en-US" dirty="0"/>
          </a:p>
        </p:txBody>
      </p:sp>
      <p:sp>
        <p:nvSpPr>
          <p:cNvPr id="5" name="Marcador de pie de página 4">
            <a:extLst>
              <a:ext uri="{FF2B5EF4-FFF2-40B4-BE49-F238E27FC236}">
                <a16:creationId xmlns:a16="http://schemas.microsoft.com/office/drawing/2014/main" id="{53DD581C-E866-4E25-A856-727A8FE7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96FBB2FF-4ABA-4117-AB12-2D53DFDAE0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4375505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US" dirty="0" err="1"/>
              <a:t>Programación</a:t>
            </a:r>
            <a:r>
              <a:rPr lang="en-US" dirty="0"/>
              <a:t> de </a:t>
            </a:r>
            <a:r>
              <a:rPr lang="en-US" dirty="0" err="1"/>
              <a:t>interrupciones</a:t>
            </a:r>
            <a:r>
              <a:rPr lang="en-US" dirty="0"/>
              <a:t> y </a:t>
            </a:r>
            <a:r>
              <a:rPr lang="en-US" dirty="0" err="1"/>
              <a:t>sistemas</a:t>
            </a:r>
            <a:r>
              <a:rPr lang="en-US" dirty="0"/>
              <a:t> </a:t>
            </a:r>
            <a:r>
              <a:rPr lang="en-US" dirty="0" err="1"/>
              <a:t>en</a:t>
            </a:r>
            <a:r>
              <a:rPr lang="en-US" dirty="0"/>
              <a:t> </a:t>
            </a:r>
            <a:r>
              <a:rPr lang="en-US" dirty="0" err="1"/>
              <a:t>tiempo</a:t>
            </a:r>
            <a:r>
              <a:rPr lang="en-US" dirty="0"/>
              <a:t> real</a:t>
            </a:r>
            <a:endParaRPr lang="es-GT" dirty="0"/>
          </a:p>
        </p:txBody>
      </p:sp>
      <p:sp>
        <p:nvSpPr>
          <p:cNvPr id="3" name="Subtítulo 2"/>
          <p:cNvSpPr>
            <a:spLocks noGrp="1"/>
          </p:cNvSpPr>
          <p:nvPr>
            <p:ph type="subTitle" idx="1"/>
          </p:nvPr>
        </p:nvSpPr>
        <p:spPr/>
        <p:txBody>
          <a:bodyPr/>
          <a:lstStyle/>
          <a:p>
            <a:r>
              <a:rPr lang="es-GT" dirty="0"/>
              <a:t>FIUSAC.  EIME</a:t>
            </a:r>
          </a:p>
          <a:p>
            <a:r>
              <a:rPr lang="es-GT" dirty="0"/>
              <a:t>Electrónica 5</a:t>
            </a:r>
          </a:p>
        </p:txBody>
      </p:sp>
    </p:spTree>
    <p:extLst>
      <p:ext uri="{BB962C8B-B14F-4D97-AF65-F5344CB8AC3E}">
        <p14:creationId xmlns:p14="http://schemas.microsoft.com/office/powerpoint/2010/main" val="282840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1" y="685800"/>
            <a:ext cx="10248831" cy="5715000"/>
          </a:xfrm>
        </p:spPr>
        <p:txBody>
          <a:bodyPr>
            <a:normAutofit fontScale="85000" lnSpcReduction="20000"/>
          </a:bodyPr>
          <a:lstStyle/>
          <a:p>
            <a:r>
              <a:rPr lang="es-GT" dirty="0"/>
              <a:t>Existen interrupciones periódicas (</a:t>
            </a:r>
            <a:r>
              <a:rPr lang="es-GT" dirty="0" err="1"/>
              <a:t>SysTick</a:t>
            </a:r>
            <a:r>
              <a:rPr lang="es-GT" dirty="0"/>
              <a:t>)</a:t>
            </a:r>
          </a:p>
          <a:p>
            <a:r>
              <a:rPr lang="es-GT" dirty="0"/>
              <a:t>La rutina de servicio de interrupción (ISR) es el módulo de software que se ejecuta cuando hay una solicitud de interrupción. </a:t>
            </a:r>
          </a:p>
          <a:p>
            <a:r>
              <a:rPr lang="es-GT" dirty="0"/>
              <a:t>Puede existir un solo ISR capaz de soportar todas las interrupciones (</a:t>
            </a:r>
            <a:r>
              <a:rPr lang="es-GT" dirty="0" err="1"/>
              <a:t>polled</a:t>
            </a:r>
            <a:r>
              <a:rPr lang="es-GT" dirty="0"/>
              <a:t> </a:t>
            </a:r>
            <a:r>
              <a:rPr lang="es-GT" dirty="0" err="1"/>
              <a:t>interrupts</a:t>
            </a:r>
            <a:r>
              <a:rPr lang="es-GT" dirty="0"/>
              <a:t>), o bien, varias ISR pequeñas, las cuales atienden a interrupciones especializadas (vector de interrupciones).</a:t>
            </a:r>
          </a:p>
          <a:p>
            <a:r>
              <a:rPr lang="es-GT" dirty="0"/>
              <a:t>Para indicar que se termina el servicio de interrupción, se coloca la instrucción BX LR</a:t>
            </a:r>
          </a:p>
          <a:p>
            <a:r>
              <a:rPr lang="es-GT" dirty="0"/>
              <a:t>Existen 2 punteros de pila: PSP y MSP.</a:t>
            </a:r>
          </a:p>
          <a:p>
            <a:r>
              <a:rPr lang="es-GT" dirty="0"/>
              <a:t>La interrupción debe cuando es momento de que actúe la función solicitada, y el ISR es el encargado de hacerla, y regresar lo antes posible al funcionamiento normal del programa.</a:t>
            </a:r>
          </a:p>
          <a:p>
            <a:r>
              <a:rPr lang="es-GT" dirty="0"/>
              <a:t>Se conoce como </a:t>
            </a:r>
            <a:r>
              <a:rPr lang="es-GT" b="1" dirty="0"/>
              <a:t>operación atómica</a:t>
            </a:r>
            <a:r>
              <a:rPr lang="es-GT" dirty="0"/>
              <a:t> a la secuencia que una vez iniciada debe de terminarse sin ser interrumpida.  Para implementar esto se debe:</a:t>
            </a:r>
          </a:p>
          <a:p>
            <a:pPr lvl="1"/>
            <a:r>
              <a:rPr lang="es-GT" dirty="0"/>
              <a:t>Guardar el valor actual de PRIMEMASK</a:t>
            </a:r>
          </a:p>
          <a:p>
            <a:pPr lvl="1"/>
            <a:r>
              <a:rPr lang="es-GT" dirty="0"/>
              <a:t>Deshabilitar las interrupciones</a:t>
            </a:r>
          </a:p>
          <a:p>
            <a:pPr lvl="1"/>
            <a:r>
              <a:rPr lang="es-GT" dirty="0"/>
              <a:t>Ejecutar la operación</a:t>
            </a:r>
          </a:p>
          <a:p>
            <a:pPr lvl="1"/>
            <a:r>
              <a:rPr lang="es-GT" dirty="0"/>
              <a:t>Reestablecer PRIMEMASK al valor previo</a:t>
            </a:r>
          </a:p>
        </p:txBody>
      </p:sp>
    </p:spTree>
    <p:extLst>
      <p:ext uri="{BB962C8B-B14F-4D97-AF65-F5344CB8AC3E}">
        <p14:creationId xmlns:p14="http://schemas.microsoft.com/office/powerpoint/2010/main" val="341575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a:t>Systick</a:t>
            </a:r>
            <a:r>
              <a:rPr lang="es-GT" dirty="0"/>
              <a:t> </a:t>
            </a:r>
            <a:r>
              <a:rPr lang="es-GT" dirty="0" err="1"/>
              <a:t>periodic</a:t>
            </a:r>
            <a:r>
              <a:rPr lang="es-GT" dirty="0"/>
              <a:t> </a:t>
            </a:r>
            <a:r>
              <a:rPr lang="es-GT" dirty="0" err="1"/>
              <a:t>interrupts</a:t>
            </a:r>
            <a:endParaRPr lang="es-GT" dirty="0"/>
          </a:p>
        </p:txBody>
      </p:sp>
      <p:sp>
        <p:nvSpPr>
          <p:cNvPr id="3" name="Marcador de contenido 2"/>
          <p:cNvSpPr>
            <a:spLocks noGrp="1"/>
          </p:cNvSpPr>
          <p:nvPr>
            <p:ph idx="1"/>
          </p:nvPr>
        </p:nvSpPr>
        <p:spPr>
          <a:xfrm>
            <a:off x="684212" y="685800"/>
            <a:ext cx="10898188" cy="4164496"/>
          </a:xfrm>
        </p:spPr>
        <p:txBody>
          <a:bodyPr>
            <a:normAutofit fontScale="92500" lnSpcReduction="20000"/>
          </a:bodyPr>
          <a:lstStyle/>
          <a:p>
            <a:r>
              <a:rPr lang="es-GT" dirty="0"/>
              <a:t>Se utilizan bajo las condiciones de:</a:t>
            </a:r>
          </a:p>
          <a:p>
            <a:pPr lvl="1"/>
            <a:r>
              <a:rPr lang="es-GT" dirty="0"/>
              <a:t>El hardware del puerto no pueda generar directamente las interrupciones</a:t>
            </a:r>
          </a:p>
          <a:p>
            <a:pPr lvl="1"/>
            <a:r>
              <a:rPr lang="es-GT" dirty="0"/>
              <a:t>Se desea que los puertos actúen en el </a:t>
            </a:r>
            <a:r>
              <a:rPr lang="es-GT" dirty="0" err="1"/>
              <a:t>background</a:t>
            </a:r>
            <a:endParaRPr lang="es-GT" dirty="0"/>
          </a:p>
          <a:p>
            <a:r>
              <a:rPr lang="es-GT" dirty="0"/>
              <a:t>El </a:t>
            </a:r>
            <a:r>
              <a:rPr lang="es-GT" dirty="0" err="1"/>
              <a:t>timer</a:t>
            </a:r>
            <a:r>
              <a:rPr lang="es-GT" dirty="0"/>
              <a:t> de </a:t>
            </a:r>
            <a:r>
              <a:rPr lang="es-GT" dirty="0" err="1"/>
              <a:t>SysTick</a:t>
            </a:r>
            <a:r>
              <a:rPr lang="es-GT" dirty="0"/>
              <a:t> es una manera simple de crear interrupciones periódicas.</a:t>
            </a:r>
          </a:p>
          <a:p>
            <a:r>
              <a:rPr lang="es-GT" dirty="0"/>
              <a:t>El </a:t>
            </a:r>
            <a:r>
              <a:rPr lang="es-GT" dirty="0" err="1"/>
              <a:t>SysTick</a:t>
            </a:r>
            <a:r>
              <a:rPr lang="es-GT" dirty="0"/>
              <a:t> tiene un contador de 24 bits que se </a:t>
            </a:r>
            <a:r>
              <a:rPr lang="es-GT" dirty="0" err="1"/>
              <a:t>decrementa</a:t>
            </a:r>
            <a:r>
              <a:rPr lang="es-GT" dirty="0"/>
              <a:t> con la frecuencia del bus del reloj.  Si </a:t>
            </a:r>
            <a:r>
              <a:rPr lang="es-GT" dirty="0" err="1"/>
              <a:t>Fbus</a:t>
            </a:r>
            <a:r>
              <a:rPr lang="es-GT" dirty="0"/>
              <a:t> es la frecuencia del bus reloj, y N el valor del registro RELOAD, la frecuencia de la interrupción periódica será </a:t>
            </a:r>
            <a:r>
              <a:rPr lang="es-GT" dirty="0" err="1"/>
              <a:t>Fbus</a:t>
            </a:r>
            <a:r>
              <a:rPr lang="es-GT" dirty="0"/>
              <a:t>/(N+1)</a:t>
            </a:r>
          </a:p>
          <a:p>
            <a:r>
              <a:rPr lang="es-GT" dirty="0"/>
              <a:t>El proceso es:</a:t>
            </a:r>
          </a:p>
          <a:p>
            <a:pPr lvl="1"/>
            <a:r>
              <a:rPr lang="es-GT" dirty="0"/>
              <a:t>Limpiar el bit ENABLE para apagar el </a:t>
            </a:r>
            <a:r>
              <a:rPr lang="es-GT" dirty="0" err="1"/>
              <a:t>SysTick</a:t>
            </a:r>
            <a:r>
              <a:rPr lang="es-GT" dirty="0"/>
              <a:t> durante la inicialización</a:t>
            </a:r>
          </a:p>
          <a:p>
            <a:pPr lvl="1"/>
            <a:r>
              <a:rPr lang="es-GT" dirty="0"/>
              <a:t>Set el registro RELOAD</a:t>
            </a:r>
          </a:p>
          <a:p>
            <a:pPr lvl="1"/>
            <a:r>
              <a:rPr lang="es-GT" dirty="0"/>
              <a:t>Escribir en el NVIC_ST_CURRENT_R el valor para limpiar el contador</a:t>
            </a:r>
          </a:p>
          <a:p>
            <a:pPr lvl="1"/>
            <a:r>
              <a:rPr lang="es-GT" dirty="0"/>
              <a:t>Escribir el modo deseado en el registro de control, NVIC_ST_CTRL_R</a:t>
            </a:r>
          </a:p>
        </p:txBody>
      </p:sp>
    </p:spTree>
    <p:extLst>
      <p:ext uri="{BB962C8B-B14F-4D97-AF65-F5344CB8AC3E}">
        <p14:creationId xmlns:p14="http://schemas.microsoft.com/office/powerpoint/2010/main" val="193073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5022574"/>
            <a:ext cx="8534400" cy="971825"/>
          </a:xfrm>
        </p:spPr>
        <p:txBody>
          <a:bodyPr/>
          <a:lstStyle/>
          <a:p>
            <a:r>
              <a:rPr lang="es-GT" dirty="0"/>
              <a:t>Sincronización I/O</a:t>
            </a:r>
          </a:p>
        </p:txBody>
      </p:sp>
      <p:sp>
        <p:nvSpPr>
          <p:cNvPr id="3" name="Marcador de contenido 2"/>
          <p:cNvSpPr>
            <a:spLocks noGrp="1"/>
          </p:cNvSpPr>
          <p:nvPr>
            <p:ph idx="1"/>
          </p:nvPr>
        </p:nvSpPr>
        <p:spPr>
          <a:xfrm>
            <a:off x="684212" y="685800"/>
            <a:ext cx="10142814" cy="4336774"/>
          </a:xfrm>
        </p:spPr>
        <p:txBody>
          <a:bodyPr>
            <a:normAutofit fontScale="92500" lnSpcReduction="20000"/>
          </a:bodyPr>
          <a:lstStyle/>
          <a:p>
            <a:r>
              <a:rPr lang="es-GT" b="1" dirty="0"/>
              <a:t>Latencia</a:t>
            </a:r>
            <a:r>
              <a:rPr lang="es-GT" dirty="0"/>
              <a:t> es el tiempo entre que el puerto solicita un servicio requerido y el tiempo en que dicho servicio se presta.  Incluye los retrasos en hardware más los retrasos en el software.</a:t>
            </a:r>
          </a:p>
          <a:p>
            <a:r>
              <a:rPr lang="es-GT" dirty="0"/>
              <a:t>Para un dispositivo de entrada, la latencia de software(o tiempo de respuesta), es el tiempo entre que el nuevo dato de entrada está listo y que el software lo lee.</a:t>
            </a:r>
          </a:p>
          <a:p>
            <a:r>
              <a:rPr lang="es-GT" dirty="0"/>
              <a:t>Para un dispositivo de salida, la latencia es el retraso entre que el dispositivo de salida libre y el software envía al dispositivo el nuevo dato.</a:t>
            </a:r>
          </a:p>
          <a:p>
            <a:r>
              <a:rPr lang="es-GT" dirty="0"/>
              <a:t>Un sistema en tiempo real es el que puede garantizar el peor escenario de latencia, es decir, el tiempo de respuesta sea corto y eficiente.</a:t>
            </a:r>
          </a:p>
          <a:p>
            <a:r>
              <a:rPr lang="es-GT" dirty="0"/>
              <a:t>El rendimiento o ancho de banda es el máximo flujo de datos en bytes/</a:t>
            </a:r>
            <a:r>
              <a:rPr lang="es-GT" dirty="0" err="1"/>
              <a:t>seg</a:t>
            </a:r>
            <a:r>
              <a:rPr lang="es-GT" dirty="0"/>
              <a:t> que puede ser procesado por el sistema</a:t>
            </a:r>
          </a:p>
        </p:txBody>
      </p:sp>
    </p:spTree>
    <p:extLst>
      <p:ext uri="{BB962C8B-B14F-4D97-AF65-F5344CB8AC3E}">
        <p14:creationId xmlns:p14="http://schemas.microsoft.com/office/powerpoint/2010/main" val="209230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1" y="685800"/>
            <a:ext cx="10805423" cy="1832113"/>
          </a:xfrm>
        </p:spPr>
        <p:txBody>
          <a:bodyPr>
            <a:normAutofit fontScale="92500" lnSpcReduction="10000"/>
          </a:bodyPr>
          <a:lstStyle/>
          <a:p>
            <a:r>
              <a:rPr lang="es-GT" dirty="0"/>
              <a:t>Prioridad determina el orden en que se atienden los servicios, cuando hay más de una solicitud.</a:t>
            </a:r>
          </a:p>
          <a:p>
            <a:r>
              <a:rPr lang="es-GT" dirty="0"/>
              <a:t>Existen 5 mecanismos para sincronizar el microcontrolador con los puertos.  Cada uno, sincroniza la transferencia de datos de puertos a una transición realizada.  Los métodos son:</a:t>
            </a:r>
          </a:p>
        </p:txBody>
      </p:sp>
      <p:graphicFrame>
        <p:nvGraphicFramePr>
          <p:cNvPr id="4" name="Tabla 3"/>
          <p:cNvGraphicFramePr>
            <a:graphicFrameLocks noGrp="1"/>
          </p:cNvGraphicFramePr>
          <p:nvPr>
            <p:extLst>
              <p:ext uri="{D42A27DB-BD31-4B8C-83A1-F6EECF244321}">
                <p14:modId xmlns:p14="http://schemas.microsoft.com/office/powerpoint/2010/main" val="1731175463"/>
              </p:ext>
            </p:extLst>
          </p:nvPr>
        </p:nvGraphicFramePr>
        <p:xfrm>
          <a:off x="490330" y="2627980"/>
          <a:ext cx="11211340" cy="3576320"/>
        </p:xfrm>
        <a:graphic>
          <a:graphicData uri="http://schemas.openxmlformats.org/drawingml/2006/table">
            <a:tbl>
              <a:tblPr firstRow="1" bandRow="1">
                <a:tableStyleId>{21E4AEA4-8DFA-4A89-87EB-49C32662AFE0}</a:tableStyleId>
              </a:tblPr>
              <a:tblGrid>
                <a:gridCol w="2388503">
                  <a:extLst>
                    <a:ext uri="{9D8B030D-6E8A-4147-A177-3AD203B41FA5}">
                      <a16:colId xmlns:a16="http://schemas.microsoft.com/office/drawing/2014/main" val="4118855772"/>
                    </a:ext>
                  </a:extLst>
                </a:gridCol>
                <a:gridCol w="8822837">
                  <a:extLst>
                    <a:ext uri="{9D8B030D-6E8A-4147-A177-3AD203B41FA5}">
                      <a16:colId xmlns:a16="http://schemas.microsoft.com/office/drawing/2014/main" val="2622971184"/>
                    </a:ext>
                  </a:extLst>
                </a:gridCol>
              </a:tblGrid>
              <a:tr h="370840">
                <a:tc>
                  <a:txBody>
                    <a:bodyPr/>
                    <a:lstStyle/>
                    <a:p>
                      <a:r>
                        <a:rPr lang="es-GT" dirty="0"/>
                        <a:t>Nombre</a:t>
                      </a:r>
                    </a:p>
                  </a:txBody>
                  <a:tcPr/>
                </a:tc>
                <a:tc>
                  <a:txBody>
                    <a:bodyPr/>
                    <a:lstStyle/>
                    <a:p>
                      <a:r>
                        <a:rPr lang="es-GT" dirty="0"/>
                        <a:t>Descripción</a:t>
                      </a:r>
                    </a:p>
                  </a:txBody>
                  <a:tcPr/>
                </a:tc>
                <a:extLst>
                  <a:ext uri="{0D108BD9-81ED-4DB2-BD59-A6C34878D82A}">
                    <a16:rowId xmlns:a16="http://schemas.microsoft.com/office/drawing/2014/main" val="1895891240"/>
                  </a:ext>
                </a:extLst>
              </a:tr>
              <a:tr h="370840">
                <a:tc>
                  <a:txBody>
                    <a:bodyPr/>
                    <a:lstStyle/>
                    <a:p>
                      <a:r>
                        <a:rPr lang="es-GT" dirty="0" err="1"/>
                        <a:t>Blind</a:t>
                      </a:r>
                      <a:r>
                        <a:rPr lang="es-GT" dirty="0"/>
                        <a:t> </a:t>
                      </a:r>
                      <a:r>
                        <a:rPr lang="es-GT" dirty="0" err="1"/>
                        <a:t>cycle</a:t>
                      </a:r>
                      <a:endParaRPr lang="es-GT" dirty="0"/>
                    </a:p>
                  </a:txBody>
                  <a:tcPr/>
                </a:tc>
                <a:tc>
                  <a:txBody>
                    <a:bodyPr/>
                    <a:lstStyle/>
                    <a:p>
                      <a:r>
                        <a:rPr lang="es-GT" dirty="0"/>
                        <a:t>El software espera un tiempo determinado y asume que el I/O a completado el proceso antes que el tiempo de espera haya concluido.</a:t>
                      </a:r>
                    </a:p>
                  </a:txBody>
                  <a:tcPr/>
                </a:tc>
                <a:extLst>
                  <a:ext uri="{0D108BD9-81ED-4DB2-BD59-A6C34878D82A}">
                    <a16:rowId xmlns:a16="http://schemas.microsoft.com/office/drawing/2014/main" val="1823358259"/>
                  </a:ext>
                </a:extLst>
              </a:tr>
              <a:tr h="370840">
                <a:tc>
                  <a:txBody>
                    <a:bodyPr/>
                    <a:lstStyle/>
                    <a:p>
                      <a:r>
                        <a:rPr lang="en-US" dirty="0" err="1"/>
                        <a:t>Espera</a:t>
                      </a:r>
                      <a:r>
                        <a:rPr lang="en-US" dirty="0"/>
                        <a:t> </a:t>
                      </a:r>
                      <a:r>
                        <a:rPr lang="en-US" dirty="0" err="1"/>
                        <a:t>ocupada</a:t>
                      </a:r>
                      <a:r>
                        <a:rPr lang="en-US" dirty="0"/>
                        <a:t> o polling</a:t>
                      </a:r>
                      <a:endParaRPr lang="es-GT" dirty="0"/>
                    </a:p>
                  </a:txBody>
                  <a:tcPr/>
                </a:tc>
                <a:tc>
                  <a:txBody>
                    <a:bodyPr/>
                    <a:lstStyle/>
                    <a:p>
                      <a:r>
                        <a:rPr lang="en-US" dirty="0"/>
                        <a:t>Loop de software que </a:t>
                      </a:r>
                      <a:r>
                        <a:rPr lang="en-US" dirty="0" err="1"/>
                        <a:t>revisa</a:t>
                      </a:r>
                      <a:r>
                        <a:rPr lang="en-US" dirty="0"/>
                        <a:t> el </a:t>
                      </a:r>
                      <a:r>
                        <a:rPr lang="en-US" dirty="0" err="1"/>
                        <a:t>estado</a:t>
                      </a:r>
                      <a:r>
                        <a:rPr lang="en-US" dirty="0"/>
                        <a:t> de </a:t>
                      </a:r>
                      <a:r>
                        <a:rPr lang="es-GT" dirty="0"/>
                        <a:t>I/O, y sale cuando se ha concluido la operación.  El UART utiliza este tipo de sincronización</a:t>
                      </a:r>
                    </a:p>
                  </a:txBody>
                  <a:tcPr/>
                </a:tc>
                <a:extLst>
                  <a:ext uri="{0D108BD9-81ED-4DB2-BD59-A6C34878D82A}">
                    <a16:rowId xmlns:a16="http://schemas.microsoft.com/office/drawing/2014/main" val="2287441497"/>
                  </a:ext>
                </a:extLst>
              </a:tr>
              <a:tr h="370840">
                <a:tc>
                  <a:txBody>
                    <a:bodyPr/>
                    <a:lstStyle/>
                    <a:p>
                      <a:r>
                        <a:rPr lang="es-GT" dirty="0"/>
                        <a:t>Interrupción</a:t>
                      </a:r>
                    </a:p>
                  </a:txBody>
                  <a:tcPr/>
                </a:tc>
                <a:tc>
                  <a:txBody>
                    <a:bodyPr/>
                    <a:lstStyle/>
                    <a:p>
                      <a:r>
                        <a:rPr lang="es-GT" dirty="0"/>
                        <a:t>Usa el hardware para causar una ejecución especial en el software. </a:t>
                      </a:r>
                    </a:p>
                  </a:txBody>
                  <a:tcPr/>
                </a:tc>
                <a:extLst>
                  <a:ext uri="{0D108BD9-81ED-4DB2-BD59-A6C34878D82A}">
                    <a16:rowId xmlns:a16="http://schemas.microsoft.com/office/drawing/2014/main" val="4292812935"/>
                  </a:ext>
                </a:extLst>
              </a:tr>
              <a:tr h="370840">
                <a:tc>
                  <a:txBody>
                    <a:bodyPr/>
                    <a:lstStyle/>
                    <a:p>
                      <a:r>
                        <a:rPr lang="es-GT" dirty="0"/>
                        <a:t>Puja periódica (</a:t>
                      </a:r>
                      <a:r>
                        <a:rPr lang="es-GT" dirty="0" err="1"/>
                        <a:t>periodic</a:t>
                      </a:r>
                      <a:r>
                        <a:rPr lang="es-GT" dirty="0"/>
                        <a:t> </a:t>
                      </a:r>
                      <a:r>
                        <a:rPr lang="es-GT" dirty="0" err="1"/>
                        <a:t>polling</a:t>
                      </a:r>
                      <a:r>
                        <a:rPr lang="es-GT" dirty="0"/>
                        <a:t>)</a:t>
                      </a:r>
                    </a:p>
                  </a:txBody>
                  <a:tcPr/>
                </a:tc>
                <a:tc>
                  <a:txBody>
                    <a:bodyPr/>
                    <a:lstStyle/>
                    <a:p>
                      <a:r>
                        <a:rPr lang="es-GT" dirty="0"/>
                        <a:t>Utiliza una interrupción de reloj para chequear periódicamente el estatus de los I/O.  Se utiliza en situaciones en las que se requieren interrupciones, pero el dispositivo de I/O no soporta una solicitud de interrupción directa.</a:t>
                      </a:r>
                    </a:p>
                  </a:txBody>
                  <a:tcPr/>
                </a:tc>
                <a:extLst>
                  <a:ext uri="{0D108BD9-81ED-4DB2-BD59-A6C34878D82A}">
                    <a16:rowId xmlns:a16="http://schemas.microsoft.com/office/drawing/2014/main" val="465658509"/>
                  </a:ext>
                </a:extLst>
              </a:tr>
              <a:tr h="370840">
                <a:tc>
                  <a:txBody>
                    <a:bodyPr/>
                    <a:lstStyle/>
                    <a:p>
                      <a:r>
                        <a:rPr lang="es-GT" dirty="0"/>
                        <a:t>DMA (acceso directo a memoria)</a:t>
                      </a:r>
                    </a:p>
                  </a:txBody>
                  <a:tcPr/>
                </a:tc>
                <a:tc>
                  <a:txBody>
                    <a:bodyPr/>
                    <a:lstStyle/>
                    <a:p>
                      <a:r>
                        <a:rPr lang="es-GT" dirty="0"/>
                        <a:t>Aproximación de interface que transfiere datos directamente de-hacia la memoria.</a:t>
                      </a:r>
                    </a:p>
                  </a:txBody>
                  <a:tcPr/>
                </a:tc>
                <a:extLst>
                  <a:ext uri="{0D108BD9-81ED-4DB2-BD59-A6C34878D82A}">
                    <a16:rowId xmlns:a16="http://schemas.microsoft.com/office/drawing/2014/main" val="1803494353"/>
                  </a:ext>
                </a:extLst>
              </a:tr>
            </a:tbl>
          </a:graphicData>
        </a:graphic>
      </p:graphicFrame>
    </p:spTree>
    <p:extLst>
      <p:ext uri="{BB962C8B-B14F-4D97-AF65-F5344CB8AC3E}">
        <p14:creationId xmlns:p14="http://schemas.microsoft.com/office/powerpoint/2010/main" val="246103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Estados del hardware</a:t>
            </a:r>
          </a:p>
        </p:txBody>
      </p:sp>
      <p:sp>
        <p:nvSpPr>
          <p:cNvPr id="3" name="Marcador de contenido 2"/>
          <p:cNvSpPr>
            <a:spLocks noGrp="1"/>
          </p:cNvSpPr>
          <p:nvPr>
            <p:ph idx="1"/>
          </p:nvPr>
        </p:nvSpPr>
        <p:spPr>
          <a:xfrm>
            <a:off x="684211" y="449540"/>
            <a:ext cx="10527127" cy="1593574"/>
          </a:xfrm>
        </p:spPr>
        <p:txBody>
          <a:bodyPr>
            <a:normAutofit/>
          </a:bodyPr>
          <a:lstStyle/>
          <a:p>
            <a:r>
              <a:rPr lang="es-GT" sz="1800" dirty="0"/>
              <a:t>Desocupado: cuando el dispositivo está deshabilitado o inactivo, no existe transferencia de I/O</a:t>
            </a:r>
          </a:p>
          <a:p>
            <a:r>
              <a:rPr lang="es-GT" sz="1800" dirty="0"/>
              <a:t>Ocupado</a:t>
            </a:r>
          </a:p>
          <a:p>
            <a:r>
              <a:rPr lang="es-GT" sz="1800" dirty="0"/>
              <a:t>Listo</a:t>
            </a:r>
          </a:p>
        </p:txBody>
      </p:sp>
      <p:sp>
        <p:nvSpPr>
          <p:cNvPr id="4" name="CuadroTexto 3"/>
          <p:cNvSpPr txBox="1"/>
          <p:nvPr/>
        </p:nvSpPr>
        <p:spPr>
          <a:xfrm>
            <a:off x="684210" y="2043114"/>
            <a:ext cx="10527127" cy="2308324"/>
          </a:xfrm>
          <a:prstGeom prst="rect">
            <a:avLst/>
          </a:prstGeom>
          <a:noFill/>
        </p:spPr>
        <p:txBody>
          <a:bodyPr wrap="square" rtlCol="0">
            <a:spAutoFit/>
          </a:bodyPr>
          <a:lstStyle/>
          <a:p>
            <a:pPr marL="285750" indent="-285750">
              <a:buFont typeface="Arial" panose="020B0604020202020204" pitchFamily="34" charset="0"/>
              <a:buChar char="•"/>
            </a:pPr>
            <a:r>
              <a:rPr lang="es-GT" dirty="0">
                <a:solidFill>
                  <a:schemeClr val="bg2">
                    <a:lumMod val="50000"/>
                  </a:schemeClr>
                </a:solidFill>
              </a:rPr>
              <a:t>Asociado al estado que puede dar el hardware, está el estado de la bandera, que especifica si está ocupado (0) o listo (1).</a:t>
            </a:r>
          </a:p>
          <a:p>
            <a:pPr marL="285750" indent="-285750">
              <a:buFont typeface="Arial" panose="020B0604020202020204" pitchFamily="34" charset="0"/>
              <a:buChar char="•"/>
            </a:pPr>
            <a:r>
              <a:rPr lang="es-GT" dirty="0">
                <a:solidFill>
                  <a:schemeClr val="bg2">
                    <a:lumMod val="50000"/>
                  </a:schemeClr>
                </a:solidFill>
              </a:rPr>
              <a:t>La sincronización de hardware-software ocurre debido a la interacción con esta bandera</a:t>
            </a:r>
          </a:p>
          <a:p>
            <a:pPr marL="742950" lvl="1" indent="-285750">
              <a:buFont typeface="Arial" panose="020B0604020202020204" pitchFamily="34" charset="0"/>
              <a:buChar char="•"/>
            </a:pPr>
            <a:r>
              <a:rPr lang="es-GT" dirty="0">
                <a:solidFill>
                  <a:schemeClr val="bg2">
                    <a:lumMod val="50000"/>
                  </a:schemeClr>
                </a:solidFill>
              </a:rPr>
              <a:t>El hardware coloca la </a:t>
            </a:r>
            <a:r>
              <a:rPr lang="es-GT" dirty="0" err="1">
                <a:solidFill>
                  <a:schemeClr val="bg2">
                    <a:lumMod val="50000"/>
                  </a:schemeClr>
                </a:solidFill>
              </a:rPr>
              <a:t>badera</a:t>
            </a:r>
            <a:r>
              <a:rPr lang="es-GT" dirty="0">
                <a:solidFill>
                  <a:schemeClr val="bg2">
                    <a:lumMod val="50000"/>
                  </a:schemeClr>
                </a:solidFill>
              </a:rPr>
              <a:t> cuando el componente de hardware está completo</a:t>
            </a:r>
          </a:p>
          <a:p>
            <a:pPr marL="742950" lvl="1" indent="-285750">
              <a:buFont typeface="Arial" panose="020B0604020202020204" pitchFamily="34" charset="0"/>
              <a:buChar char="•"/>
            </a:pPr>
            <a:r>
              <a:rPr lang="es-GT" dirty="0">
                <a:solidFill>
                  <a:schemeClr val="bg2">
                    <a:lumMod val="50000"/>
                  </a:schemeClr>
                </a:solidFill>
              </a:rPr>
              <a:t>El software puede leer la bandera para determinar si el dispositivo está ocupado o listo</a:t>
            </a:r>
          </a:p>
          <a:p>
            <a:pPr marL="742950" lvl="1" indent="-285750">
              <a:buFont typeface="Arial" panose="020B0604020202020204" pitchFamily="34" charset="0"/>
              <a:buChar char="•"/>
            </a:pPr>
            <a:r>
              <a:rPr lang="es-GT" dirty="0">
                <a:solidFill>
                  <a:schemeClr val="bg2">
                    <a:lumMod val="50000"/>
                  </a:schemeClr>
                </a:solidFill>
              </a:rPr>
              <a:t>El software puede limpiar la bandera, dando a entender que ya está completo</a:t>
            </a:r>
          </a:p>
          <a:p>
            <a:pPr marL="742950" lvl="1" indent="-285750">
              <a:buFont typeface="Arial" panose="020B0604020202020204" pitchFamily="34" charset="0"/>
              <a:buChar char="•"/>
            </a:pPr>
            <a:r>
              <a:rPr lang="es-GT" dirty="0">
                <a:solidFill>
                  <a:schemeClr val="bg2">
                    <a:lumMod val="50000"/>
                  </a:schemeClr>
                </a:solidFill>
              </a:rPr>
              <a:t>La bandera sirve como desencadenante para una interrupción</a:t>
            </a:r>
          </a:p>
        </p:txBody>
      </p:sp>
    </p:spTree>
    <p:extLst>
      <p:ext uri="{BB962C8B-B14F-4D97-AF65-F5344CB8AC3E}">
        <p14:creationId xmlns:p14="http://schemas.microsoft.com/office/powerpoint/2010/main" val="321885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2" y="685800"/>
            <a:ext cx="9652484" cy="5304183"/>
          </a:xfrm>
        </p:spPr>
        <p:txBody>
          <a:bodyPr>
            <a:normAutofit lnSpcReduction="10000"/>
          </a:bodyPr>
          <a:lstStyle/>
          <a:p>
            <a:r>
              <a:rPr lang="es-GT" dirty="0"/>
              <a:t>El problema con los dispositivos de I/O es que éstos son más lentos que la ejecución del software.</a:t>
            </a:r>
          </a:p>
          <a:p>
            <a:r>
              <a:rPr lang="es-GT" dirty="0"/>
              <a:t>Para un dispositivo de entrada: </a:t>
            </a:r>
          </a:p>
          <a:p>
            <a:pPr lvl="1"/>
            <a:r>
              <a:rPr lang="es-GT" dirty="0"/>
              <a:t>el software inicia esperando a esa entrada</a:t>
            </a:r>
          </a:p>
          <a:p>
            <a:pPr lvl="1"/>
            <a:r>
              <a:rPr lang="es-GT" dirty="0"/>
              <a:t>cuando el dato está ocupado, se crea una nueva entrada</a:t>
            </a:r>
          </a:p>
          <a:p>
            <a:pPr lvl="1"/>
            <a:r>
              <a:rPr lang="es-GT" dirty="0"/>
              <a:t>Cuando el dato está listo, el nuevo dato está disponible</a:t>
            </a:r>
          </a:p>
          <a:p>
            <a:pPr lvl="1"/>
            <a:r>
              <a:rPr lang="es-GT" dirty="0"/>
              <a:t>Cuando el dispositivo de entrada hace la transición de ocupado a listo, el software sigue adelante</a:t>
            </a:r>
          </a:p>
          <a:p>
            <a:r>
              <a:rPr lang="es-GT" dirty="0"/>
              <a:t>Se conoce como </a:t>
            </a:r>
            <a:r>
              <a:rPr lang="es-GT" b="1" dirty="0" err="1"/>
              <a:t>bound</a:t>
            </a:r>
            <a:r>
              <a:rPr lang="es-GT" dirty="0"/>
              <a:t> cuando el ancho de banda se ve limitado por la velocidad del hardware de I/O</a:t>
            </a:r>
          </a:p>
          <a:p>
            <a:r>
              <a:rPr lang="es-GT" dirty="0"/>
              <a:t>Si el dispositivo de entrada fuera más rápido que el software, el tiempo de espera sería de 0 </a:t>
            </a:r>
            <a:r>
              <a:rPr lang="es-GT" dirty="0" err="1"/>
              <a:t>segs</a:t>
            </a:r>
            <a:r>
              <a:rPr lang="es-GT" dirty="0"/>
              <a:t>.  A esto se le conoce como </a:t>
            </a:r>
            <a:r>
              <a:rPr lang="es-GT" b="1" dirty="0"/>
              <a:t>CPU </a:t>
            </a:r>
            <a:r>
              <a:rPr lang="es-GT" b="1" dirty="0" err="1"/>
              <a:t>bound</a:t>
            </a:r>
            <a:endParaRPr lang="es-GT" dirty="0"/>
          </a:p>
        </p:txBody>
      </p:sp>
    </p:spTree>
    <p:extLst>
      <p:ext uri="{BB962C8B-B14F-4D97-AF65-F5344CB8AC3E}">
        <p14:creationId xmlns:p14="http://schemas.microsoft.com/office/powerpoint/2010/main" val="188910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Conceptos de interrupción</a:t>
            </a:r>
          </a:p>
        </p:txBody>
      </p:sp>
    </p:spTree>
    <p:extLst>
      <p:ext uri="{BB962C8B-B14F-4D97-AF65-F5344CB8AC3E}">
        <p14:creationId xmlns:p14="http://schemas.microsoft.com/office/powerpoint/2010/main" val="21410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1" y="685800"/>
            <a:ext cx="9522107" cy="5486400"/>
          </a:xfrm>
        </p:spPr>
        <p:txBody>
          <a:bodyPr>
            <a:normAutofit fontScale="85000" lnSpcReduction="20000"/>
          </a:bodyPr>
          <a:lstStyle/>
          <a:p>
            <a:r>
              <a:rPr lang="es-GT" dirty="0"/>
              <a:t>Interrupción es la transferencia automática a una ejecución de software para responder a un evento solicitado por hardware(</a:t>
            </a:r>
            <a:r>
              <a:rPr lang="es-GT" b="1" dirty="0" err="1"/>
              <a:t>trigger</a:t>
            </a:r>
            <a:r>
              <a:rPr lang="es-GT" dirty="0"/>
              <a:t> o disparador).</a:t>
            </a:r>
          </a:p>
          <a:p>
            <a:r>
              <a:rPr lang="es-GT" dirty="0"/>
              <a:t>Cuando el hardware solicita un servicio, éste se coloca en un estado de transición para ser atendido, levantando la bandera </a:t>
            </a:r>
            <a:r>
              <a:rPr lang="es-GT" dirty="0" err="1"/>
              <a:t>trigger</a:t>
            </a:r>
            <a:r>
              <a:rPr lang="es-GT" dirty="0"/>
              <a:t>.  </a:t>
            </a:r>
          </a:p>
          <a:p>
            <a:r>
              <a:rPr lang="es-GT" dirty="0" err="1"/>
              <a:t>T</a:t>
            </a:r>
            <a:r>
              <a:rPr lang="es-GT" b="1" dirty="0" err="1"/>
              <a:t>hread</a:t>
            </a:r>
            <a:r>
              <a:rPr lang="es-GT" dirty="0"/>
              <a:t> es el camino o acción que se solicita ante la petición de interrupción.  Por cada interrupción solicitada, se crea un nuevo </a:t>
            </a:r>
            <a:r>
              <a:rPr lang="es-GT" dirty="0" err="1"/>
              <a:t>thread</a:t>
            </a:r>
            <a:r>
              <a:rPr lang="es-GT" dirty="0"/>
              <a:t>.</a:t>
            </a:r>
          </a:p>
          <a:p>
            <a:r>
              <a:rPr lang="es-GT" dirty="0"/>
              <a:t>Un sistema </a:t>
            </a:r>
            <a:r>
              <a:rPr lang="es-GT" b="1" dirty="0" err="1"/>
              <a:t>multi-thread</a:t>
            </a:r>
            <a:r>
              <a:rPr lang="es-GT" dirty="0"/>
              <a:t> se considera </a:t>
            </a:r>
            <a:r>
              <a:rPr lang="es-GT" dirty="0" err="1"/>
              <a:t>threads</a:t>
            </a:r>
            <a:r>
              <a:rPr lang="es-GT" dirty="0"/>
              <a:t> que cooperan para un mismo propósito, por consiguiente, es necesario crear caminos para que éstos se puedan comunicar y sincronizar entre sí.</a:t>
            </a:r>
          </a:p>
          <a:p>
            <a:r>
              <a:rPr lang="es-GT" dirty="0"/>
              <a:t>Los </a:t>
            </a:r>
            <a:r>
              <a:rPr lang="es-GT" dirty="0" err="1"/>
              <a:t>threads</a:t>
            </a:r>
            <a:r>
              <a:rPr lang="es-GT" dirty="0"/>
              <a:t> comparten accesos a dispositivos I/O, recursos del sistema, variables globales; mientras que los procesos tienen variables globales separadas así como recursos de sistema.</a:t>
            </a:r>
          </a:p>
          <a:p>
            <a:r>
              <a:rPr lang="es-GT" dirty="0"/>
              <a:t>Un </a:t>
            </a:r>
            <a:r>
              <a:rPr lang="es-GT" b="1" dirty="0"/>
              <a:t>proceso</a:t>
            </a:r>
            <a:r>
              <a:rPr lang="es-GT" dirty="0"/>
              <a:t> se define como la acción del software que se está ejecutando.</a:t>
            </a:r>
          </a:p>
          <a:p>
            <a:r>
              <a:rPr lang="es-GT" dirty="0"/>
              <a:t>Para terminar una interrupción, se debe colocar la instrucción BX LR</a:t>
            </a:r>
          </a:p>
          <a:p>
            <a:r>
              <a:rPr lang="es-GT" dirty="0"/>
              <a:t>Limpiar la bandera </a:t>
            </a:r>
            <a:r>
              <a:rPr lang="es-GT" dirty="0" err="1"/>
              <a:t>trigger</a:t>
            </a:r>
            <a:r>
              <a:rPr lang="es-GT" dirty="0"/>
              <a:t> se conoce como </a:t>
            </a:r>
            <a:r>
              <a:rPr lang="es-GT" b="1" dirty="0" err="1"/>
              <a:t>acknowledgement</a:t>
            </a:r>
            <a:endParaRPr lang="es-GT" dirty="0"/>
          </a:p>
        </p:txBody>
      </p:sp>
    </p:spTree>
    <p:extLst>
      <p:ext uri="{BB962C8B-B14F-4D97-AF65-F5344CB8AC3E}">
        <p14:creationId xmlns:p14="http://schemas.microsoft.com/office/powerpoint/2010/main" val="13045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2" y="349624"/>
            <a:ext cx="11256776" cy="6051176"/>
          </a:xfrm>
        </p:spPr>
        <p:txBody>
          <a:bodyPr>
            <a:normAutofit fontScale="92500" lnSpcReduction="20000"/>
          </a:bodyPr>
          <a:lstStyle/>
          <a:p>
            <a:r>
              <a:rPr lang="es-GT" b="1" dirty="0"/>
              <a:t>ARM (</a:t>
            </a:r>
            <a:r>
              <a:rPr lang="es-GT" b="1" dirty="0" err="1"/>
              <a:t>disarm</a:t>
            </a:r>
            <a:r>
              <a:rPr lang="es-GT" b="1" dirty="0"/>
              <a:t>)</a:t>
            </a:r>
            <a:r>
              <a:rPr lang="es-GT" dirty="0"/>
              <a:t> un dispositivo, significa que se habilita o deshabilita la fuente de interrupciones.  Cada </a:t>
            </a:r>
            <a:r>
              <a:rPr lang="es-GT" dirty="0" err="1"/>
              <a:t>trigger</a:t>
            </a:r>
            <a:r>
              <a:rPr lang="es-GT" dirty="0"/>
              <a:t> de interrupción potencial tienen un bit de habilitación (</a:t>
            </a:r>
            <a:r>
              <a:rPr lang="es-GT" dirty="0" err="1"/>
              <a:t>arm</a:t>
            </a:r>
            <a:r>
              <a:rPr lang="es-GT" dirty="0"/>
              <a:t>).</a:t>
            </a:r>
          </a:p>
          <a:p>
            <a:r>
              <a:rPr lang="es-GT" b="1" dirty="0" err="1"/>
              <a:t>Enable</a:t>
            </a:r>
            <a:r>
              <a:rPr lang="es-GT" b="1" dirty="0"/>
              <a:t> (</a:t>
            </a:r>
            <a:r>
              <a:rPr lang="es-GT" b="1" dirty="0" err="1"/>
              <a:t>disable</a:t>
            </a:r>
            <a:r>
              <a:rPr lang="es-GT" b="1" dirty="0"/>
              <a:t>)</a:t>
            </a:r>
            <a:r>
              <a:rPr lang="es-GT" dirty="0"/>
              <a:t> significa que se permiten interrupciones a la vez, o se posponen las interrupciones para un tiempo.  Se deshabilitan las interrupciones cuando no es conveniente atenderlas, para ello, se coloca en 1 el bit I de PRIMEMASK</a:t>
            </a:r>
          </a:p>
          <a:p>
            <a:r>
              <a:rPr lang="es-GT" dirty="0"/>
              <a:t>El software tiene control dinámico sobre algunos aspectos de la secuencia de solicitud de interrupción:</a:t>
            </a:r>
          </a:p>
          <a:p>
            <a:pPr lvl="1"/>
            <a:r>
              <a:rPr lang="es-GT" dirty="0"/>
              <a:t>Cada </a:t>
            </a:r>
            <a:r>
              <a:rPr lang="es-GT" dirty="0" err="1"/>
              <a:t>Trigger</a:t>
            </a:r>
            <a:r>
              <a:rPr lang="es-GT" dirty="0"/>
              <a:t> potencial, tienen separado el bit </a:t>
            </a:r>
            <a:r>
              <a:rPr lang="es-GT" dirty="0" err="1"/>
              <a:t>arm</a:t>
            </a:r>
            <a:r>
              <a:rPr lang="es-GT" dirty="0"/>
              <a:t> para que el software pueda activarlo o desactivarlo. El software activará los bits de los dispositivos a los cuales se permite una interrupción y desactivará los bits asociados a los que no se les permite interrumpir.  Este proceso se hace individualmente, bit por bit.</a:t>
            </a:r>
          </a:p>
          <a:p>
            <a:pPr lvl="1"/>
            <a:r>
              <a:rPr lang="es-GT" dirty="0"/>
              <a:t>Habilitación del bit de activación de interrupción, específicamente, el bit 0 del registro PRIMEMASK es el bit de máscara de interrupción.  Si el valor es 1, la mayoría de las interrupciones están permitidas.</a:t>
            </a:r>
          </a:p>
          <a:p>
            <a:pPr lvl="1"/>
            <a:r>
              <a:rPr lang="es-GT" dirty="0"/>
              <a:t>Prioridad, el registro BASEPRI previene interrupciones de baja prioridad, pero mantiene activas las de alta prioridad.  El número que se coloca en este registro, es el nivel que se ve bloqueado, por ejemplo, colocar 3 en BASEPRI significa que se permiten las interrupciones de nivel 0, 1 y 2.</a:t>
            </a:r>
          </a:p>
          <a:p>
            <a:pPr lvl="1"/>
            <a:r>
              <a:rPr lang="es-GT" dirty="0"/>
              <a:t>Existen 5 condiciones para que una interrupción sea generada: </a:t>
            </a:r>
            <a:r>
              <a:rPr lang="es-GT" dirty="0" err="1"/>
              <a:t>device</a:t>
            </a:r>
            <a:r>
              <a:rPr lang="es-GT" dirty="0"/>
              <a:t> </a:t>
            </a:r>
            <a:r>
              <a:rPr lang="es-GT" dirty="0" err="1"/>
              <a:t>arm</a:t>
            </a:r>
            <a:r>
              <a:rPr lang="es-GT" dirty="0"/>
              <a:t>, NVIC </a:t>
            </a:r>
            <a:r>
              <a:rPr lang="es-GT" dirty="0" err="1"/>
              <a:t>enable</a:t>
            </a:r>
            <a:r>
              <a:rPr lang="es-GT" dirty="0"/>
              <a:t>, global </a:t>
            </a:r>
            <a:r>
              <a:rPr lang="es-GT" dirty="0" err="1"/>
              <a:t>enable</a:t>
            </a:r>
            <a:r>
              <a:rPr lang="es-GT" dirty="0"/>
              <a:t>, </a:t>
            </a:r>
            <a:r>
              <a:rPr lang="es-GT" dirty="0" err="1"/>
              <a:t>level</a:t>
            </a:r>
            <a:r>
              <a:rPr lang="es-GT" dirty="0"/>
              <a:t> y </a:t>
            </a:r>
            <a:r>
              <a:rPr lang="es-GT" dirty="0" err="1"/>
              <a:t>trigger</a:t>
            </a:r>
            <a:r>
              <a:rPr lang="es-GT" dirty="0"/>
              <a:t>.</a:t>
            </a:r>
          </a:p>
        </p:txBody>
      </p:sp>
    </p:spTree>
    <p:extLst>
      <p:ext uri="{BB962C8B-B14F-4D97-AF65-F5344CB8AC3E}">
        <p14:creationId xmlns:p14="http://schemas.microsoft.com/office/powerpoint/2010/main" val="281050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Secuencia de eventos causados por una interrupción (</a:t>
            </a:r>
            <a:r>
              <a:rPr lang="es-GT" dirty="0" err="1"/>
              <a:t>Context</a:t>
            </a:r>
            <a:r>
              <a:rPr lang="es-GT" dirty="0"/>
              <a:t> </a:t>
            </a:r>
            <a:r>
              <a:rPr lang="es-GT" dirty="0" err="1"/>
              <a:t>switch</a:t>
            </a:r>
            <a:r>
              <a:rPr lang="es-GT" dirty="0"/>
              <a:t>)</a:t>
            </a:r>
          </a:p>
        </p:txBody>
      </p:sp>
      <p:sp>
        <p:nvSpPr>
          <p:cNvPr id="3" name="Marcador de contenido 2"/>
          <p:cNvSpPr>
            <a:spLocks noGrp="1"/>
          </p:cNvSpPr>
          <p:nvPr>
            <p:ph idx="1"/>
          </p:nvPr>
        </p:nvSpPr>
        <p:spPr/>
        <p:txBody>
          <a:bodyPr>
            <a:normAutofit lnSpcReduction="10000"/>
          </a:bodyPr>
          <a:lstStyle/>
          <a:p>
            <a:pPr marL="457200" indent="-457200">
              <a:buFont typeface="+mj-lt"/>
              <a:buAutoNum type="arabicPeriod"/>
            </a:pPr>
            <a:r>
              <a:rPr lang="es-GT" dirty="0"/>
              <a:t>Instrucción en curso es terminada</a:t>
            </a:r>
          </a:p>
          <a:p>
            <a:pPr marL="457200" indent="-457200">
              <a:buFont typeface="+mj-lt"/>
              <a:buAutoNum type="arabicPeriod"/>
            </a:pPr>
            <a:r>
              <a:rPr lang="es-GT" dirty="0"/>
              <a:t>La ejecución del programa principal se suspende, enviando el contenido de 8 registros (R0, R1, R2, R3, R12, LR, PC y PSR) a la pila, en ese orden.  Si el punto flotante está activado, se envían esas 18 palabras adicionales a la pila.</a:t>
            </a:r>
          </a:p>
          <a:p>
            <a:pPr marL="457200" indent="-457200">
              <a:buFont typeface="+mj-lt"/>
              <a:buAutoNum type="arabicPeriod"/>
            </a:pPr>
            <a:r>
              <a:rPr lang="es-GT" dirty="0"/>
              <a:t>LR se coloca en un valor específico, el cual está definido por el servicio de interrupción (ISR) a atender (vector de interrupción)</a:t>
            </a:r>
          </a:p>
          <a:p>
            <a:pPr marL="457200" indent="-457200">
              <a:buFont typeface="+mj-lt"/>
              <a:buAutoNum type="arabicPeriod"/>
            </a:pPr>
            <a:r>
              <a:rPr lang="es-GT" dirty="0"/>
              <a:t>IPSR se activa con el número de interrupción que está siendo procesada</a:t>
            </a:r>
          </a:p>
          <a:p>
            <a:pPr marL="457200" indent="-457200">
              <a:buFont typeface="+mj-lt"/>
              <a:buAutoNum type="arabicPeriod"/>
            </a:pPr>
            <a:r>
              <a:rPr lang="es-GT" dirty="0"/>
              <a:t>PC es cargado con la dirección del vector ISR.</a:t>
            </a:r>
          </a:p>
        </p:txBody>
      </p:sp>
    </p:spTree>
    <p:extLst>
      <p:ext uri="{BB962C8B-B14F-4D97-AF65-F5344CB8AC3E}">
        <p14:creationId xmlns:p14="http://schemas.microsoft.com/office/powerpoint/2010/main" val="11214826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1694</TotalTime>
  <Words>1455</Words>
  <Application>Microsoft Office PowerPoint</Application>
  <PresentationFormat>Panorámica</PresentationFormat>
  <Paragraphs>85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Programación de interrupciones y sistemas en tiempo real</vt:lpstr>
      <vt:lpstr>Sincronización I/O</vt:lpstr>
      <vt:lpstr>Presentación de PowerPoint</vt:lpstr>
      <vt:lpstr>Estados del hardware</vt:lpstr>
      <vt:lpstr>Presentación de PowerPoint</vt:lpstr>
      <vt:lpstr>Conceptos de interrupción</vt:lpstr>
      <vt:lpstr>Presentación de PowerPoint</vt:lpstr>
      <vt:lpstr>Presentación de PowerPoint</vt:lpstr>
      <vt:lpstr>Secuencia de eventos causados por una interrupción (Context switch)</vt:lpstr>
      <vt:lpstr>Presentación de PowerPoint</vt:lpstr>
      <vt:lpstr>Systick periodic interrupts</vt:lpstr>
    </vt:vector>
  </TitlesOfParts>
  <Company>FIUSAC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interrupciones y sistemas en tiempo real</dc:title>
  <dc:subject>Interrupciones</dc:subject>
  <dc:creator>Loukota Rodriguez</dc:creator>
  <cp:keywords>Interrupciones</cp:keywords>
  <cp:lastModifiedBy>Ingrid de Loukota</cp:lastModifiedBy>
  <cp:revision>9</cp:revision>
  <dcterms:created xsi:type="dcterms:W3CDTF">2017-03-22T15:05:30Z</dcterms:created>
  <dcterms:modified xsi:type="dcterms:W3CDTF">2019-10-09T19:02:51Z</dcterms:modified>
  <cp:category>ARM</cp:category>
</cp:coreProperties>
</file>