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1" r:id="rId4"/>
    <p:sldId id="272" r:id="rId5"/>
    <p:sldId id="270" r:id="rId6"/>
    <p:sldId id="273" r:id="rId7"/>
    <p:sldId id="274" r:id="rId8"/>
    <p:sldId id="275" r:id="rId9"/>
    <p:sldId id="276" r:id="rId10"/>
    <p:sldId id="269" r:id="rId11"/>
    <p:sldId id="278" r:id="rId12"/>
    <p:sldId id="277" r:id="rId13"/>
    <p:sldId id="259" r:id="rId14"/>
    <p:sldId id="260" r:id="rId15"/>
    <p:sldId id="261" r:id="rId16"/>
    <p:sldId id="265" r:id="rId17"/>
    <p:sldId id="267" r:id="rId18"/>
    <p:sldId id="268" r:id="rId19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910F-945A-4D41-9A55-2DF034C4E899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50DCA-B1AB-4B0E-95FF-E8BAF72C72A4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5040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50DCA-B1AB-4B0E-95FF-E8BAF72C72A4}" type="slidenum">
              <a:rPr lang="es-GT" smtClean="0"/>
              <a:t>2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6196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DE38E16-F512-4253-833A-62ED967CB7DC}" type="datetimeFigureOut">
              <a:rPr lang="es-GT" smtClean="0"/>
              <a:t>6/09/2019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6FCCCFF-81AA-47D1-803E-56433E78B674}" type="slidenum">
              <a:rPr lang="es-GT" smtClean="0"/>
              <a:t>‹Nº›</a:t>
            </a:fld>
            <a:endParaRPr lang="es-G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Clase 2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Electrónica 5 </a:t>
            </a:r>
          </a:p>
          <a:p>
            <a:r>
              <a:rPr lang="es-GT" dirty="0" smtClean="0"/>
              <a:t>1er Semestre 2018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440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Direcciones Base para el Puerto</a:t>
            </a:r>
            <a:endParaRPr lang="es-GT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274558"/>
              </p:ext>
            </p:extLst>
          </p:nvPr>
        </p:nvGraphicFramePr>
        <p:xfrm>
          <a:off x="1547664" y="2564904"/>
          <a:ext cx="619601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Puerto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Constante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</a:t>
                      </a:r>
                      <a:endParaRPr lang="es-GT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0x40004000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0x40005000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0x40006000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0x40007000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0x40024000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0x40025000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Configuración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GT" dirty="0" smtClean="0"/>
              <a:t>Se deberá realizar la siguiente configuración siempre:</a:t>
            </a:r>
          </a:p>
          <a:p>
            <a:pPr marL="0" indent="0">
              <a:buNone/>
            </a:pPr>
            <a:r>
              <a:rPr lang="es-GT" dirty="0" smtClean="0"/>
              <a:t>	</a:t>
            </a:r>
          </a:p>
          <a:p>
            <a:pPr marL="0" indent="0">
              <a:buNone/>
            </a:pPr>
            <a:r>
              <a:rPr lang="es-GT" dirty="0"/>
              <a:t>	LDR R1, =GPIO_PORTF_AMSEL_R;</a:t>
            </a:r>
          </a:p>
          <a:p>
            <a:pPr marL="0" indent="0">
              <a:buNone/>
            </a:pPr>
            <a:r>
              <a:rPr lang="es-GT" dirty="0"/>
              <a:t>	LDR R0, [R1]</a:t>
            </a:r>
          </a:p>
          <a:p>
            <a:pPr marL="0" indent="0">
              <a:buNone/>
            </a:pPr>
            <a:r>
              <a:rPr lang="es-GT" dirty="0"/>
              <a:t>	BIC R0, R0, #</a:t>
            </a:r>
            <a:r>
              <a:rPr lang="es-GT" dirty="0" smtClean="0">
                <a:solidFill>
                  <a:srgbClr val="FF0000"/>
                </a:solidFill>
              </a:rPr>
              <a:t>0x02</a:t>
            </a:r>
          </a:p>
          <a:p>
            <a:pPr marL="0" indent="0">
              <a:buNone/>
            </a:pPr>
            <a:r>
              <a:rPr lang="es-GT" dirty="0"/>
              <a:t>	STR R0, [R1]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r>
              <a:rPr lang="es-GT" dirty="0"/>
              <a:t>	LDR R1, =GPIO_PORTF_PCTL_R </a:t>
            </a:r>
          </a:p>
          <a:p>
            <a:pPr marL="0" indent="0">
              <a:buNone/>
            </a:pPr>
            <a:r>
              <a:rPr lang="es-GT" dirty="0"/>
              <a:t>	LDR R0, [R1]</a:t>
            </a:r>
          </a:p>
          <a:p>
            <a:pPr marL="0" indent="0">
              <a:buNone/>
            </a:pPr>
            <a:r>
              <a:rPr lang="es-GT" dirty="0"/>
              <a:t>	BIC R0, R0, #0x0F000000; </a:t>
            </a:r>
          </a:p>
          <a:p>
            <a:pPr marL="0" indent="0">
              <a:buNone/>
            </a:pPr>
            <a:r>
              <a:rPr lang="es-GT" dirty="0"/>
              <a:t>	STR R0, [R1]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r>
              <a:rPr lang="es-GT" dirty="0"/>
              <a:t>	LDR R1, =GPIO_PORTF_DIR_R </a:t>
            </a:r>
          </a:p>
          <a:p>
            <a:pPr marL="0" indent="0">
              <a:buNone/>
            </a:pPr>
            <a:r>
              <a:rPr lang="es-GT" dirty="0"/>
              <a:t>	LDR R0, [R1]</a:t>
            </a:r>
          </a:p>
          <a:p>
            <a:pPr marL="0" indent="0">
              <a:buNone/>
            </a:pPr>
            <a:r>
              <a:rPr lang="es-GT" dirty="0"/>
              <a:t>	ORR R0, R0, #</a:t>
            </a:r>
            <a:r>
              <a:rPr lang="es-GT" dirty="0" smtClean="0">
                <a:solidFill>
                  <a:srgbClr val="FF0000"/>
                </a:solidFill>
              </a:rPr>
              <a:t>0x02</a:t>
            </a:r>
          </a:p>
          <a:p>
            <a:pPr marL="0" indent="0">
              <a:buNone/>
            </a:pPr>
            <a:r>
              <a:rPr lang="es-GT" dirty="0"/>
              <a:t>	STR R0, [R1]</a:t>
            </a:r>
          </a:p>
          <a:p>
            <a:pPr marL="0" indent="0">
              <a:buNone/>
            </a:pPr>
            <a:r>
              <a:rPr lang="es-GT" dirty="0"/>
              <a:t>	</a:t>
            </a:r>
          </a:p>
          <a:p>
            <a:pPr marL="0" indent="0">
              <a:buNone/>
            </a:pPr>
            <a:r>
              <a:rPr lang="es-GT" dirty="0"/>
              <a:t>	LDR R1, =GPIO_PORTF_AFSEL_R </a:t>
            </a:r>
          </a:p>
          <a:p>
            <a:pPr marL="0" indent="0">
              <a:buNone/>
            </a:pPr>
            <a:r>
              <a:rPr lang="es-GT" dirty="0"/>
              <a:t>	LDR R0, [R1]</a:t>
            </a:r>
          </a:p>
          <a:p>
            <a:pPr marL="0" indent="0">
              <a:buNone/>
            </a:pPr>
            <a:r>
              <a:rPr lang="es-GT" dirty="0"/>
              <a:t>	BIC R0, R0, #</a:t>
            </a:r>
            <a:r>
              <a:rPr lang="es-GT" dirty="0">
                <a:solidFill>
                  <a:srgbClr val="FF0000"/>
                </a:solidFill>
              </a:rPr>
              <a:t>0x02</a:t>
            </a:r>
            <a:r>
              <a:rPr lang="es-GT" dirty="0"/>
              <a:t>; 	</a:t>
            </a:r>
            <a:endParaRPr lang="es-GT" dirty="0" smtClean="0"/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STR </a:t>
            </a:r>
            <a:r>
              <a:rPr lang="es-GT" dirty="0"/>
              <a:t>R0, [R1]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r>
              <a:rPr lang="es-GT" dirty="0"/>
              <a:t>	LDR R1, =GPIO_PORTF_DEN_R       </a:t>
            </a:r>
          </a:p>
          <a:p>
            <a:pPr marL="0" indent="0">
              <a:buNone/>
            </a:pPr>
            <a:r>
              <a:rPr lang="es-GT" dirty="0"/>
              <a:t>    </a:t>
            </a:r>
            <a:r>
              <a:rPr lang="es-GT" dirty="0" smtClean="0"/>
              <a:t>	LDR </a:t>
            </a:r>
            <a:r>
              <a:rPr lang="es-GT" dirty="0"/>
              <a:t>R0, [R1]                    </a:t>
            </a:r>
          </a:p>
          <a:p>
            <a:pPr marL="0" indent="0">
              <a:buNone/>
            </a:pPr>
            <a:r>
              <a:rPr lang="es-GT" dirty="0"/>
              <a:t>    </a:t>
            </a:r>
            <a:r>
              <a:rPr lang="es-GT" dirty="0" smtClean="0"/>
              <a:t>	ORR</a:t>
            </a:r>
            <a:r>
              <a:rPr lang="es-GT" dirty="0"/>
              <a:t>	 R0,#</a:t>
            </a:r>
            <a:r>
              <a:rPr lang="es-GT" dirty="0">
                <a:solidFill>
                  <a:srgbClr val="FF0000"/>
                </a:solidFill>
              </a:rPr>
              <a:t>0x02</a:t>
            </a:r>
            <a:r>
              <a:rPr lang="es-GT" dirty="0"/>
              <a:t>;		</a:t>
            </a:r>
            <a:endParaRPr lang="es-GT" dirty="0" smtClean="0"/>
          </a:p>
          <a:p>
            <a:pPr marL="0" indent="0">
              <a:buNone/>
            </a:pPr>
            <a:r>
              <a:rPr lang="es-GT" dirty="0" smtClean="0"/>
              <a:t>    	STR </a:t>
            </a:r>
            <a:r>
              <a:rPr lang="es-GT" dirty="0"/>
              <a:t>R0, [R1] </a:t>
            </a:r>
          </a:p>
        </p:txBody>
      </p:sp>
    </p:spTree>
    <p:extLst>
      <p:ext uri="{BB962C8B-B14F-4D97-AF65-F5344CB8AC3E}">
        <p14:creationId xmlns:p14="http://schemas.microsoft.com/office/powerpoint/2010/main" val="358789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Direcciones Base para los Puertos.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GT" dirty="0" smtClean="0"/>
              <a:t>Dependiendo de que puerto vamos a utilizar, se modificaran los valores resaltados. </a:t>
            </a:r>
          </a:p>
          <a:p>
            <a:endParaRPr lang="es-GT" dirty="0" smtClean="0"/>
          </a:p>
          <a:p>
            <a:r>
              <a:rPr lang="es-GT" dirty="0"/>
              <a:t>GPIO_PORTF_AMSEL_R  </a:t>
            </a:r>
            <a:r>
              <a:rPr lang="es-GT" dirty="0" smtClean="0"/>
              <a:t>     </a:t>
            </a:r>
            <a:r>
              <a:rPr lang="es-GT" dirty="0"/>
              <a:t>EQU </a:t>
            </a:r>
            <a:r>
              <a:rPr lang="es-GT" dirty="0" smtClean="0"/>
              <a:t>0x400</a:t>
            </a:r>
            <a:r>
              <a:rPr lang="es-GT" dirty="0" smtClean="0">
                <a:solidFill>
                  <a:srgbClr val="FF0000"/>
                </a:solidFill>
              </a:rPr>
              <a:t>25</a:t>
            </a:r>
            <a:r>
              <a:rPr lang="es-GT" dirty="0" smtClean="0"/>
              <a:t>528; GPIO_PORTF_PCTL_R          </a:t>
            </a:r>
            <a:r>
              <a:rPr lang="es-GT" dirty="0"/>
              <a:t>EQU 0x400</a:t>
            </a:r>
            <a:r>
              <a:rPr lang="es-GT" dirty="0">
                <a:solidFill>
                  <a:srgbClr val="FF0000"/>
                </a:solidFill>
              </a:rPr>
              <a:t>25</a:t>
            </a:r>
            <a:r>
              <a:rPr lang="es-GT" dirty="0"/>
              <a:t>52C;</a:t>
            </a:r>
          </a:p>
          <a:p>
            <a:r>
              <a:rPr lang="es-GT" dirty="0"/>
              <a:t>GPIO_PORTF_DIR_R     </a:t>
            </a:r>
            <a:r>
              <a:rPr lang="es-GT" dirty="0" smtClean="0"/>
              <a:t>       EQU 0x400</a:t>
            </a:r>
            <a:r>
              <a:rPr lang="es-GT" dirty="0" smtClean="0">
                <a:solidFill>
                  <a:srgbClr val="FF0000"/>
                </a:solidFill>
              </a:rPr>
              <a:t>25</a:t>
            </a:r>
            <a:r>
              <a:rPr lang="es-GT" dirty="0" smtClean="0"/>
              <a:t>400</a:t>
            </a:r>
            <a:r>
              <a:rPr lang="es-GT" dirty="0"/>
              <a:t>;</a:t>
            </a:r>
          </a:p>
          <a:p>
            <a:r>
              <a:rPr lang="es-GT" dirty="0"/>
              <a:t>GPIO_PORTF_AFSEL_R    </a:t>
            </a:r>
            <a:r>
              <a:rPr lang="es-GT" dirty="0" smtClean="0"/>
              <a:t>    EQU 0x400</a:t>
            </a:r>
            <a:r>
              <a:rPr lang="es-GT" dirty="0" smtClean="0">
                <a:solidFill>
                  <a:srgbClr val="FF0000"/>
                </a:solidFill>
              </a:rPr>
              <a:t>25</a:t>
            </a:r>
            <a:r>
              <a:rPr lang="es-GT" dirty="0" smtClean="0"/>
              <a:t>420</a:t>
            </a:r>
            <a:r>
              <a:rPr lang="es-GT" dirty="0"/>
              <a:t>;</a:t>
            </a:r>
          </a:p>
          <a:p>
            <a:r>
              <a:rPr lang="es-GT" dirty="0"/>
              <a:t>GPIO_PORTF_DEN_R      </a:t>
            </a:r>
            <a:r>
              <a:rPr lang="es-GT" dirty="0" smtClean="0"/>
              <a:t>     EQU 0x400</a:t>
            </a:r>
            <a:r>
              <a:rPr lang="es-GT" dirty="0" smtClean="0">
                <a:solidFill>
                  <a:srgbClr val="FF0000"/>
                </a:solidFill>
              </a:rPr>
              <a:t>25</a:t>
            </a:r>
            <a:r>
              <a:rPr lang="es-GT" dirty="0" smtClean="0"/>
              <a:t>51C;</a:t>
            </a:r>
          </a:p>
          <a:p>
            <a:pPr lvl="2"/>
            <a:r>
              <a:rPr lang="es-GT" dirty="0" smtClean="0"/>
              <a:t>Valores específicos para el puerto F</a:t>
            </a:r>
          </a:p>
        </p:txBody>
      </p:sp>
    </p:spTree>
    <p:extLst>
      <p:ext uri="{BB962C8B-B14F-4D97-AF65-F5344CB8AC3E}">
        <p14:creationId xmlns:p14="http://schemas.microsoft.com/office/powerpoint/2010/main" val="8267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Direcciones Base para el </a:t>
            </a:r>
            <a:r>
              <a:rPr lang="es-ES" dirty="0" smtClean="0"/>
              <a:t>Bit</a:t>
            </a:r>
            <a:endParaRPr lang="es-GT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747566"/>
              </p:ext>
            </p:extLst>
          </p:nvPr>
        </p:nvGraphicFramePr>
        <p:xfrm>
          <a:off x="1463675" y="2119313"/>
          <a:ext cx="619601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Bit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Constante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0x0200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0x0100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0x0080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0x0040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0x0020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0x0010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0x0008</a:t>
                      </a:r>
                      <a:endParaRPr lang="es-GT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GT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0x0004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0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“Encender”</a:t>
            </a:r>
            <a:endParaRPr lang="es-GT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845241"/>
              </p:ext>
            </p:extLst>
          </p:nvPr>
        </p:nvGraphicFramePr>
        <p:xfrm>
          <a:off x="1463675" y="2119313"/>
          <a:ext cx="619601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“Encender” un bit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Constante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x80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x40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X20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x10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x08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x04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x02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x01</a:t>
                      </a:r>
                      <a:endParaRPr lang="es-G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547664" y="548209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desactivarlo se usa x00</a:t>
            </a:r>
          </a:p>
          <a:p>
            <a:r>
              <a:rPr lang="es-ES" dirty="0" smtClean="0"/>
              <a:t>Para activarlos todos por defecto se puede usar xFF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779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Tiva C</a:t>
            </a:r>
            <a:endParaRPr lang="es-G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275972"/>
            <a:ext cx="6196013" cy="338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Sufijos Necesarios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EQU: Crea un símbolo con la expresión asignada. </a:t>
            </a:r>
          </a:p>
          <a:p>
            <a:r>
              <a:rPr lang="es-ES" dirty="0" smtClean="0"/>
              <a:t>LDR: Cargar con Offset inmediato. Permite cargar 32 bits a un registro.</a:t>
            </a:r>
          </a:p>
          <a:p>
            <a:r>
              <a:rPr lang="es-ES" dirty="0" smtClean="0"/>
              <a:t>ORR: Realiza instrucciones OR bit por bit entre los operandos.</a:t>
            </a:r>
          </a:p>
          <a:p>
            <a:r>
              <a:rPr lang="es-ES" dirty="0" smtClean="0"/>
              <a:t>STR: Es lo opuesto a LDR. Guarda los 32 bits de un registro.</a:t>
            </a:r>
          </a:p>
          <a:p>
            <a:r>
              <a:rPr lang="es-ES" dirty="0" smtClean="0"/>
              <a:t>NOP: Le da una pausa al reloj para que se active.</a:t>
            </a:r>
          </a:p>
          <a:p>
            <a:r>
              <a:rPr lang="es-ES" dirty="0" smtClean="0"/>
              <a:t>BIC: Realiza un AND entre el primer n</a:t>
            </a:r>
            <a:r>
              <a:rPr lang="es-GT" dirty="0" smtClean="0"/>
              <a:t>ú</a:t>
            </a:r>
            <a:r>
              <a:rPr lang="es-ES" dirty="0" smtClean="0"/>
              <a:t>mero y el complemento del segundo.</a:t>
            </a:r>
          </a:p>
          <a:p>
            <a:endParaRPr lang="es-ES" dirty="0" smtClean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631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Tips</a:t>
            </a:r>
            <a:r>
              <a:rPr lang="es-GT" dirty="0" smtClean="0"/>
              <a:t> necesarios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Los pines A0-A1 puertos conectados a la PC</a:t>
            </a:r>
          </a:p>
          <a:p>
            <a:r>
              <a:rPr lang="es-GT" dirty="0" smtClean="0"/>
              <a:t>No configurar los pines PC0-PC3 son del JTAG.</a:t>
            </a:r>
          </a:p>
          <a:p>
            <a:r>
              <a:rPr lang="es-GT" dirty="0" smtClean="0"/>
              <a:t>PB6 esta conectado con PD0 y PB7 esta conectado con PD1.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382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Desbloquear una </a:t>
            </a:r>
            <a:r>
              <a:rPr lang="es-GT" dirty="0" err="1" smtClean="0"/>
              <a:t>tiva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29444"/>
            <a:ext cx="6196405" cy="3603812"/>
          </a:xfrm>
        </p:spPr>
        <p:txBody>
          <a:bodyPr>
            <a:normAutofit fontScale="92500"/>
          </a:bodyPr>
          <a:lstStyle/>
          <a:p>
            <a:r>
              <a:rPr lang="es-GT" dirty="0" smtClean="0"/>
              <a:t>Abrimos el programa </a:t>
            </a:r>
            <a:r>
              <a:rPr lang="es-GT" dirty="0" err="1" smtClean="0"/>
              <a:t>LMFlashProgrammer</a:t>
            </a:r>
            <a:r>
              <a:rPr lang="es-GT" dirty="0" smtClean="0"/>
              <a:t>.</a:t>
            </a:r>
          </a:p>
          <a:p>
            <a:r>
              <a:rPr lang="es-GT" dirty="0" smtClean="0"/>
              <a:t>En la primera pestaña seleccionamos el microcontrolador que estamos utilizando.</a:t>
            </a:r>
          </a:p>
          <a:p>
            <a:r>
              <a:rPr lang="es-GT" dirty="0" smtClean="0"/>
              <a:t>Nos dirigimos a </a:t>
            </a:r>
            <a:r>
              <a:rPr lang="es-GT" dirty="0" err="1" smtClean="0"/>
              <a:t>Other</a:t>
            </a:r>
            <a:r>
              <a:rPr lang="es-GT" dirty="0" smtClean="0"/>
              <a:t> </a:t>
            </a:r>
            <a:r>
              <a:rPr lang="es-GT" dirty="0" err="1" smtClean="0"/>
              <a:t>Utilities</a:t>
            </a:r>
            <a:r>
              <a:rPr lang="es-GT" dirty="0" smtClean="0"/>
              <a:t>.</a:t>
            </a:r>
          </a:p>
          <a:p>
            <a:r>
              <a:rPr lang="es-GT" dirty="0" smtClean="0"/>
              <a:t>Seleccionamos </a:t>
            </a:r>
            <a:r>
              <a:rPr lang="es-GT" dirty="0" err="1" smtClean="0"/>
              <a:t>Tempest</a:t>
            </a:r>
            <a:r>
              <a:rPr lang="es-GT" dirty="0" smtClean="0"/>
              <a:t> and </a:t>
            </a:r>
            <a:r>
              <a:rPr lang="es-GT" dirty="0" err="1" smtClean="0"/>
              <a:t>Firestorm</a:t>
            </a:r>
            <a:r>
              <a:rPr lang="es-GT" dirty="0" smtClean="0"/>
              <a:t> </a:t>
            </a:r>
            <a:r>
              <a:rPr lang="es-GT" dirty="0" err="1" smtClean="0"/>
              <a:t>Classes</a:t>
            </a:r>
            <a:r>
              <a:rPr lang="es-GT" dirty="0" smtClean="0"/>
              <a:t>.</a:t>
            </a:r>
          </a:p>
          <a:p>
            <a:r>
              <a:rPr lang="es-GT" dirty="0" smtClean="0"/>
              <a:t>Se siguen las instrucciones que indica el programa. </a:t>
            </a:r>
          </a:p>
          <a:p>
            <a:r>
              <a:rPr lang="es-GT" dirty="0" smtClean="0"/>
              <a:t>Con esto la </a:t>
            </a:r>
            <a:r>
              <a:rPr lang="es-GT" dirty="0" err="1" smtClean="0"/>
              <a:t>Tiva</a:t>
            </a:r>
            <a:r>
              <a:rPr lang="es-GT" dirty="0" smtClean="0"/>
              <a:t> se resetea, cualquier programa que se le haya quemado, se eliminará.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16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Bit Specific Addressing 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/>
              <a:t>Es una forma de acceder a los pines de un mismo </a:t>
            </a:r>
            <a:r>
              <a:rPr lang="es-GT" dirty="0" smtClean="0"/>
              <a:t>puerto</a:t>
            </a:r>
            <a:r>
              <a:rPr lang="es-GT" dirty="0"/>
              <a:t> </a:t>
            </a:r>
            <a:r>
              <a:rPr lang="es-GT" dirty="0" smtClean="0"/>
              <a:t>en forma paralela</a:t>
            </a:r>
          </a:p>
          <a:p>
            <a:pPr lvl="0"/>
            <a:endParaRPr lang="es-GT" dirty="0"/>
          </a:p>
          <a:p>
            <a:pPr lvl="0"/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050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Configuración de los Pines	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dirty="0" smtClean="0"/>
              <a:t>Se estarán habilitando los pines como entrada y salida digital.</a:t>
            </a:r>
          </a:p>
          <a:p>
            <a:r>
              <a:rPr lang="es-GT" dirty="0" smtClean="0"/>
              <a:t>La mayoría de los pines, tienen otras funciones que deben ser deshabilitadas como:</a:t>
            </a:r>
          </a:p>
          <a:p>
            <a:pPr lvl="1"/>
            <a:r>
              <a:rPr lang="es-GT" b="1" dirty="0" err="1" smtClean="0"/>
              <a:t>Uart</a:t>
            </a:r>
            <a:r>
              <a:rPr lang="es-GT" dirty="0" smtClean="0"/>
              <a:t>: Universal </a:t>
            </a:r>
            <a:r>
              <a:rPr lang="es-GT" dirty="0" err="1" smtClean="0"/>
              <a:t>asynchronous</a:t>
            </a:r>
            <a:r>
              <a:rPr lang="es-GT" dirty="0" smtClean="0"/>
              <a:t> receiver/</a:t>
            </a:r>
            <a:r>
              <a:rPr lang="es-GT" dirty="0" err="1" smtClean="0"/>
              <a:t>trasnmitter</a:t>
            </a:r>
            <a:endParaRPr lang="es-GT" dirty="0" smtClean="0"/>
          </a:p>
          <a:p>
            <a:pPr lvl="1"/>
            <a:r>
              <a:rPr lang="es-GT" b="1" dirty="0" smtClean="0"/>
              <a:t>SSI</a:t>
            </a:r>
            <a:r>
              <a:rPr lang="es-GT" dirty="0" smtClean="0"/>
              <a:t>: </a:t>
            </a:r>
            <a:r>
              <a:rPr lang="es-GT" dirty="0" err="1" smtClean="0"/>
              <a:t>Synchronous</a:t>
            </a:r>
            <a:r>
              <a:rPr lang="es-GT" dirty="0" smtClean="0"/>
              <a:t> serial interface</a:t>
            </a:r>
          </a:p>
          <a:p>
            <a:pPr lvl="1"/>
            <a:r>
              <a:rPr lang="es-GT" b="1" dirty="0" smtClean="0"/>
              <a:t>I2C</a:t>
            </a:r>
            <a:r>
              <a:rPr lang="es-GT" dirty="0" smtClean="0"/>
              <a:t>: Inter-</a:t>
            </a:r>
            <a:r>
              <a:rPr lang="es-GT" dirty="0" err="1" smtClean="0"/>
              <a:t>intragrated</a:t>
            </a:r>
            <a:r>
              <a:rPr lang="es-GT" dirty="0" smtClean="0"/>
              <a:t> </a:t>
            </a:r>
            <a:r>
              <a:rPr lang="es-GT" dirty="0" err="1" smtClean="0"/>
              <a:t>circuit</a:t>
            </a:r>
            <a:endParaRPr lang="es-GT" dirty="0" smtClean="0"/>
          </a:p>
          <a:p>
            <a:pPr lvl="1"/>
            <a:r>
              <a:rPr lang="es-GT" b="1" dirty="0" err="1" smtClean="0"/>
              <a:t>Timer</a:t>
            </a:r>
            <a:r>
              <a:rPr lang="es-GT" dirty="0" smtClean="0"/>
              <a:t>: </a:t>
            </a:r>
            <a:r>
              <a:rPr lang="es-GT" dirty="0" err="1" smtClean="0"/>
              <a:t>Periodic</a:t>
            </a:r>
            <a:r>
              <a:rPr lang="es-GT" dirty="0" smtClean="0"/>
              <a:t> </a:t>
            </a:r>
            <a:r>
              <a:rPr lang="es-GT" dirty="0" err="1" smtClean="0"/>
              <a:t>interrupts</a:t>
            </a:r>
            <a:r>
              <a:rPr lang="es-GT" dirty="0" smtClean="0"/>
              <a:t>, </a:t>
            </a:r>
          </a:p>
          <a:p>
            <a:pPr lvl="1"/>
            <a:r>
              <a:rPr lang="es-GT" b="1" dirty="0" smtClean="0"/>
              <a:t>PWM</a:t>
            </a:r>
            <a:r>
              <a:rPr lang="es-GT" dirty="0" smtClean="0"/>
              <a:t> Pulse </a:t>
            </a:r>
            <a:r>
              <a:rPr lang="es-GT" dirty="0" err="1" smtClean="0"/>
              <a:t>width</a:t>
            </a:r>
            <a:r>
              <a:rPr lang="es-GT" dirty="0" smtClean="0"/>
              <a:t> </a:t>
            </a:r>
            <a:r>
              <a:rPr lang="es-GT" dirty="0" err="1" smtClean="0"/>
              <a:t>modulation</a:t>
            </a:r>
            <a:endParaRPr lang="es-GT" dirty="0" smtClean="0"/>
          </a:p>
          <a:p>
            <a:pPr lvl="1"/>
            <a:r>
              <a:rPr lang="es-GT" b="1" dirty="0" smtClean="0"/>
              <a:t>ADC</a:t>
            </a:r>
            <a:r>
              <a:rPr lang="es-GT" dirty="0" smtClean="0"/>
              <a:t>: </a:t>
            </a:r>
            <a:r>
              <a:rPr lang="es-GT" dirty="0" err="1" smtClean="0"/>
              <a:t>Analog</a:t>
            </a:r>
            <a:r>
              <a:rPr lang="es-GT" dirty="0" smtClean="0"/>
              <a:t> to digital </a:t>
            </a:r>
            <a:r>
              <a:rPr lang="es-GT" dirty="0" err="1" smtClean="0"/>
              <a:t>converter</a:t>
            </a:r>
            <a:r>
              <a:rPr lang="es-GT" dirty="0" smtClean="0"/>
              <a:t>.</a:t>
            </a:r>
          </a:p>
          <a:p>
            <a:pPr lvl="1"/>
            <a:r>
              <a:rPr lang="es-GT" b="1" dirty="0" smtClean="0"/>
              <a:t>USB</a:t>
            </a:r>
            <a:r>
              <a:rPr lang="es-GT" dirty="0" smtClean="0"/>
              <a:t>: Universal serial bus</a:t>
            </a:r>
          </a:p>
          <a:p>
            <a:pPr lvl="1"/>
            <a:r>
              <a:rPr lang="es-GT" b="1" dirty="0" smtClean="0"/>
              <a:t>Can</a:t>
            </a:r>
            <a:r>
              <a:rPr lang="es-GT" dirty="0" smtClean="0"/>
              <a:t>: </a:t>
            </a:r>
            <a:r>
              <a:rPr lang="es-GT" dirty="0" err="1" smtClean="0"/>
              <a:t>Controller</a:t>
            </a:r>
            <a:r>
              <a:rPr lang="es-GT" dirty="0" smtClean="0"/>
              <a:t> </a:t>
            </a:r>
            <a:r>
              <a:rPr lang="es-GT" dirty="0" err="1" smtClean="0"/>
              <a:t>area</a:t>
            </a:r>
            <a:r>
              <a:rPr lang="es-GT" dirty="0" smtClean="0"/>
              <a:t> </a:t>
            </a:r>
            <a:r>
              <a:rPr lang="es-GT" dirty="0" err="1" smtClean="0"/>
              <a:t>network</a:t>
            </a:r>
            <a:endParaRPr lang="es-GT" dirty="0" smtClean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613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Reloj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Para poder utilizar un puerto, lo primero que se debe hacer, es activar el reloj.</a:t>
            </a:r>
          </a:p>
          <a:p>
            <a:r>
              <a:rPr lang="es-GT" dirty="0" smtClean="0"/>
              <a:t>Cada puerto tiene su reloj especifico.</a:t>
            </a:r>
          </a:p>
          <a:p>
            <a:r>
              <a:rPr lang="es-GT" dirty="0" smtClean="0"/>
              <a:t>Pueden activarse por separado, o haciendo la suma del valor de todos los relojes en un solo registro. </a:t>
            </a:r>
          </a:p>
          <a:p>
            <a:r>
              <a:rPr lang="es-GT" dirty="0" smtClean="0"/>
              <a:t>Deberán guiarse de la siguiente tabla.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674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activar el Reloj</a:t>
            </a:r>
            <a:endParaRPr lang="es-GT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61426"/>
              </p:ext>
            </p:extLst>
          </p:nvPr>
        </p:nvGraphicFramePr>
        <p:xfrm>
          <a:off x="1463675" y="2119313"/>
          <a:ext cx="61960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Puerto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Constante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X20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x10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x08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x04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x02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x01</a:t>
                      </a:r>
                      <a:endParaRPr lang="es-G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547664" y="548209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desactivarlo se usa x00</a:t>
            </a:r>
          </a:p>
          <a:p>
            <a:r>
              <a:rPr lang="es-ES" dirty="0" smtClean="0"/>
              <a:t>Para activarlos todos por defecto se puede usar x3F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93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Se deberá declarar una variable con el valor especifico del reloj de esta forma: </a:t>
            </a:r>
          </a:p>
          <a:p>
            <a:endParaRPr lang="es-G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3" t="11427" r="40534" b="44684"/>
          <a:stretch/>
        </p:blipFill>
        <p:spPr bwMode="auto">
          <a:xfrm>
            <a:off x="1835696" y="2996952"/>
            <a:ext cx="534162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6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Reloj Puerto F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Teniendo asignado el reloj, ahora debe activarse para el pin que vamos a utilizar.</a:t>
            </a:r>
          </a:p>
          <a:p>
            <a:endParaRPr lang="es-G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t="12000" r="39812" b="22445"/>
          <a:stretch/>
        </p:blipFill>
        <p:spPr bwMode="auto">
          <a:xfrm>
            <a:off x="2483768" y="2852936"/>
            <a:ext cx="4032448" cy="340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5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Configuraciones previas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AMSEL: Se deben eliminar las funciones analógicas. Puesto que se utilizará como función digital.</a:t>
            </a:r>
          </a:p>
          <a:p>
            <a:r>
              <a:rPr lang="es-GT" dirty="0" smtClean="0"/>
              <a:t>PCTL: Habilita los puertos como GPIO.</a:t>
            </a:r>
          </a:p>
          <a:p>
            <a:r>
              <a:rPr lang="es-GT" dirty="0" smtClean="0"/>
              <a:t>DIR: Establece si será entrada o salida el puerto.</a:t>
            </a:r>
          </a:p>
          <a:p>
            <a:r>
              <a:rPr lang="es-GT" dirty="0" smtClean="0"/>
              <a:t>AFSEL: Deshabilita otras funciones, lo establece como I/O</a:t>
            </a:r>
          </a:p>
        </p:txBody>
      </p:sp>
    </p:spTree>
    <p:extLst>
      <p:ext uri="{BB962C8B-B14F-4D97-AF65-F5344CB8AC3E}">
        <p14:creationId xmlns:p14="http://schemas.microsoft.com/office/powerpoint/2010/main" val="124433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Den: Habilita la función digital.</a:t>
            </a:r>
          </a:p>
          <a:p>
            <a:pPr marL="0" indent="0">
              <a:buNone/>
            </a:pPr>
            <a:r>
              <a:rPr lang="es-GT" dirty="0" smtClean="0"/>
              <a:t>Mascara para los pines:</a:t>
            </a:r>
          </a:p>
          <a:p>
            <a:pPr marL="0" indent="0">
              <a:buNone/>
            </a:pPr>
            <a:endParaRPr lang="es-GT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39477"/>
              </p:ext>
            </p:extLst>
          </p:nvPr>
        </p:nvGraphicFramePr>
        <p:xfrm>
          <a:off x="1547664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Registro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Offset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AMSEL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528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PCTL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52C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DIR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400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AFSEL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420</a:t>
                      </a:r>
                      <a:endParaRPr lang="es-G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smtClean="0"/>
                        <a:t>DEN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51C</a:t>
                      </a:r>
                      <a:endParaRPr lang="es-G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347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5320</TotalTime>
  <Words>600</Words>
  <Application>Microsoft Office PowerPoint</Application>
  <PresentationFormat>Presentación en pantalla (4:3)</PresentationFormat>
  <Paragraphs>171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Chincheta</vt:lpstr>
      <vt:lpstr>Clase 2</vt:lpstr>
      <vt:lpstr>Bit Specific Addressing </vt:lpstr>
      <vt:lpstr>Configuración de los Pines </vt:lpstr>
      <vt:lpstr>Reloj</vt:lpstr>
      <vt:lpstr>Como activar el Reloj</vt:lpstr>
      <vt:lpstr>Presentación de PowerPoint</vt:lpstr>
      <vt:lpstr>Reloj Puerto F</vt:lpstr>
      <vt:lpstr>Configuraciones previas</vt:lpstr>
      <vt:lpstr>Presentación de PowerPoint</vt:lpstr>
      <vt:lpstr>Direcciones Base para el Puerto</vt:lpstr>
      <vt:lpstr>Configuración</vt:lpstr>
      <vt:lpstr>Direcciones Base para los Puertos.</vt:lpstr>
      <vt:lpstr>Direcciones Base para el Bit</vt:lpstr>
      <vt:lpstr>“Encender”</vt:lpstr>
      <vt:lpstr>Puertos Tiva C</vt:lpstr>
      <vt:lpstr>Sufijos Necesarios</vt:lpstr>
      <vt:lpstr>Tips necesarios</vt:lpstr>
      <vt:lpstr>Desbloquear una tiva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Fabiola España</dc:creator>
  <cp:lastModifiedBy>Predator</cp:lastModifiedBy>
  <cp:revision>29</cp:revision>
  <dcterms:created xsi:type="dcterms:W3CDTF">2018-02-27T06:04:25Z</dcterms:created>
  <dcterms:modified xsi:type="dcterms:W3CDTF">2019-09-09T04:46:17Z</dcterms:modified>
</cp:coreProperties>
</file>