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1"/>
  </p:notesMasterIdLst>
  <p:sldIdLst>
    <p:sldId id="256" r:id="rId2"/>
    <p:sldId id="257" r:id="rId3"/>
    <p:sldId id="268" r:id="rId4"/>
    <p:sldId id="271" r:id="rId5"/>
    <p:sldId id="267" r:id="rId6"/>
    <p:sldId id="270" r:id="rId7"/>
    <p:sldId id="273" r:id="rId8"/>
    <p:sldId id="272"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4F7F0-C76D-4295-AD4F-6EE2994BCAF2}" type="datetimeFigureOut">
              <a:rPr lang="en-US" smtClean="0"/>
              <a:t>2/17/2025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50919-9066-4FDD-9EB3-7FAC55312716}" type="slidenum">
              <a:rPr lang="en-US" smtClean="0"/>
              <a:t>‹#›</a:t>
            </a:fld>
            <a:endParaRPr lang="en-US"/>
          </a:p>
        </p:txBody>
      </p:sp>
    </p:spTree>
    <p:extLst>
      <p:ext uri="{BB962C8B-B14F-4D97-AF65-F5344CB8AC3E}">
        <p14:creationId xmlns:p14="http://schemas.microsoft.com/office/powerpoint/2010/main" val="196076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FREJA START</a:t>
            </a:r>
          </a:p>
        </p:txBody>
      </p:sp>
      <p:sp>
        <p:nvSpPr>
          <p:cNvPr id="4" name="Slide Number Placeholder 3"/>
          <p:cNvSpPr>
            <a:spLocks noGrp="1"/>
          </p:cNvSpPr>
          <p:nvPr>
            <p:ph type="sldNum" sz="quarter" idx="5"/>
          </p:nvPr>
        </p:nvSpPr>
        <p:spPr/>
        <p:txBody>
          <a:bodyPr/>
          <a:lstStyle/>
          <a:p>
            <a:fld id="{46D50919-9066-4FDD-9EB3-7FAC55312716}" type="slidenum">
              <a:rPr lang="en-US" smtClean="0"/>
              <a:t>1</a:t>
            </a:fld>
            <a:endParaRPr lang="en-US"/>
          </a:p>
        </p:txBody>
      </p:sp>
    </p:spTree>
    <p:extLst>
      <p:ext uri="{BB962C8B-B14F-4D97-AF65-F5344CB8AC3E}">
        <p14:creationId xmlns:p14="http://schemas.microsoft.com/office/powerpoint/2010/main" val="302831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2/17/2025</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217531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2/17/2025</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88637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2/17/2025</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97156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2/17/2025</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0873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2/17/2025</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8550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2/17/2025</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0057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2/17/2025</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294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2/17/2025</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8378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2/17/2025</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58681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2/17/2025</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1131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2/17/2025</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08631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2/17/2025</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70915917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37" r:id="rId6"/>
    <p:sldLayoutId id="2147483733" r:id="rId7"/>
    <p:sldLayoutId id="2147483734" r:id="rId8"/>
    <p:sldLayoutId id="2147483735" r:id="rId9"/>
    <p:sldLayoutId id="2147483736" r:id="rId10"/>
    <p:sldLayoutId id="2147483738"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4" name="Picture 3" descr="Gadgets on a desk">
            <a:extLst>
              <a:ext uri="{FF2B5EF4-FFF2-40B4-BE49-F238E27FC236}">
                <a16:creationId xmlns:a16="http://schemas.microsoft.com/office/drawing/2014/main" id="{673E1139-C658-7D14-3E27-78741A42E23D}"/>
              </a:ext>
            </a:extLst>
          </p:cNvPr>
          <p:cNvPicPr>
            <a:picLocks noChangeAspect="1"/>
          </p:cNvPicPr>
          <p:nvPr/>
        </p:nvPicPr>
        <p:blipFill>
          <a:blip r:embed="rId3">
            <a:alphaModFix amt="40000"/>
          </a:blip>
          <a:srcRect t="4947" r="-1" b="20033"/>
          <a:stretch/>
        </p:blipFill>
        <p:spPr>
          <a:xfrm>
            <a:off x="20" y="10"/>
            <a:ext cx="12188932" cy="6857990"/>
          </a:xfrm>
          <a:prstGeom prst="rect">
            <a:avLst/>
          </a:prstGeom>
        </p:spPr>
      </p:pic>
      <p:sp>
        <p:nvSpPr>
          <p:cNvPr id="2" name="Title 1">
            <a:extLst>
              <a:ext uri="{FF2B5EF4-FFF2-40B4-BE49-F238E27FC236}">
                <a16:creationId xmlns:a16="http://schemas.microsoft.com/office/drawing/2014/main" id="{F652C97F-523A-DB1B-42B7-CD2B34AEA779}"/>
              </a:ext>
            </a:extLst>
          </p:cNvPr>
          <p:cNvSpPr>
            <a:spLocks noGrp="1"/>
          </p:cNvSpPr>
          <p:nvPr>
            <p:ph type="ctrTitle"/>
          </p:nvPr>
        </p:nvSpPr>
        <p:spPr>
          <a:xfrm>
            <a:off x="1549238" y="1145080"/>
            <a:ext cx="9090476" cy="2179601"/>
          </a:xfrm>
        </p:spPr>
        <p:txBody>
          <a:bodyPr anchor="b">
            <a:normAutofit/>
          </a:bodyPr>
          <a:lstStyle/>
          <a:p>
            <a:pPr algn="ctr"/>
            <a:r>
              <a:rPr lang="en-US" dirty="0">
                <a:solidFill>
                  <a:srgbClr val="FFFFFF"/>
                </a:solidFill>
              </a:rPr>
              <a:t>Dungeon Crawler</a:t>
            </a:r>
          </a:p>
        </p:txBody>
      </p:sp>
      <p:sp>
        <p:nvSpPr>
          <p:cNvPr id="3" name="Subtitle 2">
            <a:extLst>
              <a:ext uri="{FF2B5EF4-FFF2-40B4-BE49-F238E27FC236}">
                <a16:creationId xmlns:a16="http://schemas.microsoft.com/office/drawing/2014/main" id="{0EABB280-B4BF-3666-190B-A5B48D459AAB}"/>
              </a:ext>
            </a:extLst>
          </p:cNvPr>
          <p:cNvSpPr>
            <a:spLocks noGrp="1"/>
          </p:cNvSpPr>
          <p:nvPr>
            <p:ph type="subTitle" idx="1"/>
          </p:nvPr>
        </p:nvSpPr>
        <p:spPr>
          <a:xfrm>
            <a:off x="2999029" y="3774105"/>
            <a:ext cx="6190895" cy="1633040"/>
          </a:xfrm>
        </p:spPr>
        <p:txBody>
          <a:bodyPr anchor="t">
            <a:normAutofit/>
          </a:bodyPr>
          <a:lstStyle/>
          <a:p>
            <a:pPr algn="ctr"/>
            <a:r>
              <a:rPr lang="en-US" dirty="0">
                <a:solidFill>
                  <a:srgbClr val="FFFFFF"/>
                </a:solidFill>
              </a:rPr>
              <a:t>By MJ Schnee, Nick Bryant,  and Freja Kahle</a:t>
            </a:r>
          </a:p>
          <a:p>
            <a:pPr algn="ctr"/>
            <a:r>
              <a:rPr lang="en-US" dirty="0">
                <a:solidFill>
                  <a:srgbClr val="FFFFFF"/>
                </a:solidFill>
              </a:rPr>
              <a:t>Advisor: Dr. John Gallagher</a:t>
            </a:r>
          </a:p>
        </p:txBody>
      </p:sp>
      <p:sp>
        <p:nvSpPr>
          <p:cNvPr id="29" name="Freeform: Shape 28">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1"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8356" y="3533292"/>
            <a:ext cx="972241" cy="45718"/>
            <a:chOff x="4886325" y="3371754"/>
            <a:chExt cx="2418492" cy="113728"/>
          </a:xfrm>
          <a:solidFill>
            <a:schemeClr val="accent1"/>
          </a:solidFill>
        </p:grpSpPr>
        <p:sp>
          <p:nvSpPr>
            <p:cNvPr id="3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5"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9" name="Freeform: Shape 38">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1" name="Group 40">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42" name="Freeform: Shape 41">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3" name="Freeform: Shape 42">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43">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6"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681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F998-3440-21AB-D646-44FE58426320}"/>
              </a:ext>
            </a:extLst>
          </p:cNvPr>
          <p:cNvSpPr>
            <a:spLocks noGrp="1"/>
          </p:cNvSpPr>
          <p:nvPr>
            <p:ph type="title"/>
          </p:nvPr>
        </p:nvSpPr>
        <p:spPr/>
        <p:txBody>
          <a:bodyPr/>
          <a:lstStyle/>
          <a:p>
            <a:r>
              <a:rPr lang="en-US"/>
              <a:t>Project Purpose and Goal Statements</a:t>
            </a:r>
          </a:p>
        </p:txBody>
      </p:sp>
      <p:sp>
        <p:nvSpPr>
          <p:cNvPr id="3" name="Content Placeholder 2">
            <a:extLst>
              <a:ext uri="{FF2B5EF4-FFF2-40B4-BE49-F238E27FC236}">
                <a16:creationId xmlns:a16="http://schemas.microsoft.com/office/drawing/2014/main" id="{B27B5C49-0203-BF1A-86CC-B1C3D1A8DBB7}"/>
              </a:ext>
            </a:extLst>
          </p:cNvPr>
          <p:cNvSpPr>
            <a:spLocks noGrp="1"/>
          </p:cNvSpPr>
          <p:nvPr>
            <p:ph idx="1"/>
          </p:nvPr>
        </p:nvSpPr>
        <p:spPr/>
        <p:txBody>
          <a:bodyPr/>
          <a:lstStyle/>
          <a:p>
            <a:r>
              <a:rPr lang="en-US" b="1"/>
              <a:t>Project Purpose</a:t>
            </a:r>
          </a:p>
          <a:p>
            <a:r>
              <a:rPr lang="en-US"/>
              <a:t>Develop a multiplayer dungeon crawler video game taking inspiration from the Dungeon &amp; Dragons Adventure System board games</a:t>
            </a:r>
          </a:p>
          <a:p>
            <a:endParaRPr lang="en-US"/>
          </a:p>
          <a:p>
            <a:r>
              <a:rPr lang="en-US" b="1"/>
              <a:t>Goal Statements</a:t>
            </a:r>
            <a:endParaRPr lang="en-US"/>
          </a:p>
          <a:p>
            <a:pPr marL="342900" indent="-342900">
              <a:buFont typeface="Arial" panose="020B0604020202020204" pitchFamily="34" charset="0"/>
              <a:buChar char="•"/>
            </a:pPr>
            <a:r>
              <a:rPr lang="en-US"/>
              <a:t>Create a unique set of rules and mechanics for the game.</a:t>
            </a:r>
          </a:p>
          <a:p>
            <a:pPr marL="342900" indent="-342900">
              <a:buFont typeface="Arial" panose="020B0604020202020204" pitchFamily="34" charset="0"/>
              <a:buChar char="•"/>
            </a:pPr>
            <a:r>
              <a:rPr lang="en-US"/>
              <a:t>Allow players to connect online and play with others virtually.</a:t>
            </a:r>
          </a:p>
          <a:p>
            <a:pPr marL="342900" indent="-342900">
              <a:buFont typeface="Arial" panose="020B0604020202020204" pitchFamily="34" charset="0"/>
              <a:buChar char="•"/>
            </a:pPr>
            <a:r>
              <a:rPr lang="en-US"/>
              <a:t>Make a product that’s fun and easy to play with others.</a:t>
            </a:r>
          </a:p>
        </p:txBody>
      </p:sp>
    </p:spTree>
    <p:extLst>
      <p:ext uri="{BB962C8B-B14F-4D97-AF65-F5344CB8AC3E}">
        <p14:creationId xmlns:p14="http://schemas.microsoft.com/office/powerpoint/2010/main" val="4256521648"/>
      </p:ext>
    </p:extLst>
  </p:cSld>
  <p:clrMapOvr>
    <a:masterClrMapping/>
  </p:clrMapOvr>
  <mc:AlternateContent xmlns:mc="http://schemas.openxmlformats.org/markup-compatibility/2006" xmlns:p14="http://schemas.microsoft.com/office/powerpoint/2010/main">
    <mc:Choice Requires="p14">
      <p:transition spd="slow" p14:dur="2000" advTm="23978"/>
    </mc:Choice>
    <mc:Fallback xmlns="">
      <p:transition spd="slow" advTm="2397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70237-C6C6-EA5B-89C3-1496672C27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A8E07D-E81D-F8D1-DF62-F2C389A68299}"/>
              </a:ext>
            </a:extLst>
          </p:cNvPr>
          <p:cNvSpPr>
            <a:spLocks noGrp="1"/>
          </p:cNvSpPr>
          <p:nvPr>
            <p:ph type="title"/>
          </p:nvPr>
        </p:nvSpPr>
        <p:spPr/>
        <p:txBody>
          <a:bodyPr/>
          <a:lstStyle/>
          <a:p>
            <a:r>
              <a:rPr lang="en-US" dirty="0"/>
              <a:t>Intellectual Merits</a:t>
            </a:r>
          </a:p>
        </p:txBody>
      </p:sp>
      <p:sp>
        <p:nvSpPr>
          <p:cNvPr id="3" name="Content Placeholder 2">
            <a:extLst>
              <a:ext uri="{FF2B5EF4-FFF2-40B4-BE49-F238E27FC236}">
                <a16:creationId xmlns:a16="http://schemas.microsoft.com/office/drawing/2014/main" id="{92BAA3FC-FEFE-A86A-996C-BB7B32BEFE60}"/>
              </a:ext>
            </a:extLst>
          </p:cNvPr>
          <p:cNvSpPr>
            <a:spLocks noGrp="1"/>
          </p:cNvSpPr>
          <p:nvPr>
            <p:ph idx="1"/>
          </p:nvPr>
        </p:nvSpPr>
        <p:spPr/>
        <p:txBody>
          <a:bodyPr/>
          <a:lstStyle/>
          <a:p>
            <a:r>
              <a:rPr lang="en-US"/>
              <a:t>This project will focus on creating a </a:t>
            </a:r>
            <a:r>
              <a:rPr lang="en-US">
                <a:highlight>
                  <a:srgbClr val="C0C0C0"/>
                </a:highlight>
              </a:rPr>
              <a:t>virtual board game</a:t>
            </a:r>
            <a:r>
              <a:rPr lang="en-US"/>
              <a:t> which can be played with others across the internet. The rules and mechanics of the game will be inspired by the game loop of the Dungeons &amp; Dragons board games but will be original and unique. Since the game will be virtual, the rules and mechanics can be automated somewhat, which allows us to create mechanics that would not be possible with a physical game, such as </a:t>
            </a:r>
            <a:r>
              <a:rPr lang="en-US">
                <a:highlight>
                  <a:srgbClr val="C0C0C0"/>
                </a:highlight>
              </a:rPr>
              <a:t>automating random encounters</a:t>
            </a:r>
            <a:r>
              <a:rPr lang="en-US"/>
              <a:t>. We will be using the </a:t>
            </a:r>
            <a:r>
              <a:rPr lang="en-US">
                <a:highlight>
                  <a:srgbClr val="C0C0C0"/>
                </a:highlight>
              </a:rPr>
              <a:t>Unity</a:t>
            </a:r>
            <a:r>
              <a:rPr lang="en-US"/>
              <a:t> game engine to create the game along with the free assets it provides for students. The product should be a fun and unique </a:t>
            </a:r>
            <a:r>
              <a:rPr lang="en-US">
                <a:highlight>
                  <a:srgbClr val="C0C0C0"/>
                </a:highlight>
              </a:rPr>
              <a:t>cooperative online</a:t>
            </a:r>
            <a:r>
              <a:rPr lang="en-US"/>
              <a:t> board game.</a:t>
            </a:r>
          </a:p>
        </p:txBody>
      </p:sp>
    </p:spTree>
    <p:extLst>
      <p:ext uri="{BB962C8B-B14F-4D97-AF65-F5344CB8AC3E}">
        <p14:creationId xmlns:p14="http://schemas.microsoft.com/office/powerpoint/2010/main" val="1105930297"/>
      </p:ext>
    </p:extLst>
  </p:cSld>
  <p:clrMapOvr>
    <a:masterClrMapping/>
  </p:clrMapOvr>
  <mc:AlternateContent xmlns:mc="http://schemas.openxmlformats.org/markup-compatibility/2006" xmlns:p14="http://schemas.microsoft.com/office/powerpoint/2010/main">
    <mc:Choice Requires="p14">
      <p:transition spd="slow" p14:dur="2000" advTm="28784"/>
    </mc:Choice>
    <mc:Fallback xmlns="">
      <p:transition spd="slow" advTm="2878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BAEC9-087B-FE40-BF60-4A655C07D7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CF74BB-EADC-1EB1-19AE-084EAD25B53D}"/>
              </a:ext>
            </a:extLst>
          </p:cNvPr>
          <p:cNvSpPr>
            <a:spLocks noGrp="1"/>
          </p:cNvSpPr>
          <p:nvPr>
            <p:ph type="title"/>
          </p:nvPr>
        </p:nvSpPr>
        <p:spPr/>
        <p:txBody>
          <a:bodyPr/>
          <a:lstStyle/>
          <a:p>
            <a:r>
              <a:rPr lang="en-US" dirty="0"/>
              <a:t>Broader Impacts</a:t>
            </a:r>
          </a:p>
        </p:txBody>
      </p:sp>
      <p:sp>
        <p:nvSpPr>
          <p:cNvPr id="3" name="Content Placeholder 2">
            <a:extLst>
              <a:ext uri="{FF2B5EF4-FFF2-40B4-BE49-F238E27FC236}">
                <a16:creationId xmlns:a16="http://schemas.microsoft.com/office/drawing/2014/main" id="{AFEBA5D4-3485-6727-7CDC-C8724820E408}"/>
              </a:ext>
            </a:extLst>
          </p:cNvPr>
          <p:cNvSpPr>
            <a:spLocks noGrp="1"/>
          </p:cNvSpPr>
          <p:nvPr>
            <p:ph idx="1"/>
          </p:nvPr>
        </p:nvSpPr>
        <p:spPr/>
        <p:txBody>
          <a:bodyPr/>
          <a:lstStyle/>
          <a:p>
            <a:r>
              <a:rPr lang="en-US" b="0" i="0" dirty="0">
                <a:solidFill>
                  <a:srgbClr val="333333"/>
                </a:solidFill>
                <a:effectLst/>
                <a:latin typeface="Lato Extended"/>
              </a:rPr>
              <a:t>Our game will have an impact </a:t>
            </a:r>
            <a:r>
              <a:rPr lang="en-US" dirty="0">
                <a:solidFill>
                  <a:srgbClr val="333333"/>
                </a:solidFill>
                <a:latin typeface="Lato Extended"/>
              </a:rPr>
              <a:t>in the realm of entertainment and games. We believe the project will benefit society by bringing people together to play a cooperative game. Our desired outcome is simple: to have people enjoy playing our game.</a:t>
            </a:r>
            <a:endParaRPr lang="en-US" dirty="0"/>
          </a:p>
        </p:txBody>
      </p:sp>
    </p:spTree>
    <p:extLst>
      <p:ext uri="{BB962C8B-B14F-4D97-AF65-F5344CB8AC3E}">
        <p14:creationId xmlns:p14="http://schemas.microsoft.com/office/powerpoint/2010/main" val="1122934262"/>
      </p:ext>
    </p:extLst>
  </p:cSld>
  <p:clrMapOvr>
    <a:masterClrMapping/>
  </p:clrMapOvr>
  <mc:AlternateContent xmlns:mc="http://schemas.openxmlformats.org/markup-compatibility/2006" xmlns:p14="http://schemas.microsoft.com/office/powerpoint/2010/main">
    <mc:Choice Requires="p14">
      <p:transition spd="slow" p14:dur="2000" advTm="28784"/>
    </mc:Choice>
    <mc:Fallback xmlns="">
      <p:transition spd="slow" advTm="2878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1620F92-7076-DE43-765F-99AAAD2D38B3}"/>
            </a:ext>
          </a:extLst>
        </p:cNvPr>
        <p:cNvGrpSpPr/>
        <p:nvPr/>
      </p:nvGrpSpPr>
      <p:grpSpPr>
        <a:xfrm>
          <a:off x="0" y="0"/>
          <a:ext cx="0" cy="0"/>
          <a:chOff x="0" y="0"/>
          <a:chExt cx="0" cy="0"/>
        </a:xfrm>
      </p:grpSpPr>
      <p:sp>
        <p:nvSpPr>
          <p:cNvPr id="1082" name="Freeform: Shape 1081">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84" name="Group 1083">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85" name="Freeform: Shape 1084">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86" name="Freeform: Shape 1085">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87" name="Freeform: Shape 1086">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88"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89"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90"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91" name="Freeform: Shape 1090">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3" name="Freeform: Shape 1092">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95"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096"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97"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98"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99"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00"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101"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1103" name="Rectangle 1102">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677F2D55-BAA7-BE89-E998-EAE08E54BC0C}"/>
              </a:ext>
            </a:extLst>
          </p:cNvPr>
          <p:cNvSpPr>
            <a:spLocks noGrp="1"/>
          </p:cNvSpPr>
          <p:nvPr>
            <p:ph type="title"/>
          </p:nvPr>
        </p:nvSpPr>
        <p:spPr>
          <a:xfrm>
            <a:off x="530352" y="1122363"/>
            <a:ext cx="4887206" cy="1978346"/>
          </a:xfrm>
        </p:spPr>
        <p:txBody>
          <a:bodyPr vert="horz" lIns="91440" tIns="45720" rIns="91440" bIns="45720" rtlCol="0" anchor="b">
            <a:normAutofit/>
          </a:bodyPr>
          <a:lstStyle/>
          <a:p>
            <a:r>
              <a:rPr lang="en-US" sz="4000" dirty="0"/>
              <a:t>In-Depth</a:t>
            </a:r>
            <a:br>
              <a:rPr lang="en-US" sz="4000" dirty="0"/>
            </a:br>
            <a:r>
              <a:rPr lang="en-US" sz="4000" dirty="0"/>
              <a:t>Design Diagram</a:t>
            </a:r>
          </a:p>
        </p:txBody>
      </p:sp>
      <p:sp>
        <p:nvSpPr>
          <p:cNvPr id="1105" name="Freeform: Shape 1104">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70"/>
            <a:ext cx="3129498" cy="888208"/>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07" name="Group 1106">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1701611" y="285553"/>
            <a:ext cx="886141" cy="802496"/>
            <a:chOff x="10948005" y="3272152"/>
            <a:chExt cx="868640" cy="786648"/>
          </a:xfrm>
          <a:solidFill>
            <a:schemeClr val="accent1"/>
          </a:solidFill>
        </p:grpSpPr>
        <p:sp>
          <p:nvSpPr>
            <p:cNvPr id="1108" name="Freeform: Shape 1107">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09" name="Freeform: Shape 1108">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10" name="Freeform: Shape 1109">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11"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112"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13"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114" name="Freeform: Shape 1113">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6"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117"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118"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119"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2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2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12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1032" name="Picture 8">
            <a:extLst>
              <a:ext uri="{FF2B5EF4-FFF2-40B4-BE49-F238E27FC236}">
                <a16:creationId xmlns:a16="http://schemas.microsoft.com/office/drawing/2014/main" id="{2DB2AFE8-4B54-0C7A-8D16-5F07960232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70155" y="589788"/>
            <a:ext cx="5479678" cy="5678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511705"/>
      </p:ext>
    </p:extLst>
  </p:cSld>
  <p:clrMapOvr>
    <a:masterClrMapping/>
  </p:clrMapOvr>
  <mc:AlternateContent xmlns:mc="http://schemas.openxmlformats.org/markup-compatibility/2006" xmlns:p14="http://schemas.microsoft.com/office/powerpoint/2010/main">
    <mc:Choice Requires="p14">
      <p:transition spd="slow" p14:dur="2000" advTm="15226"/>
    </mc:Choice>
    <mc:Fallback xmlns="">
      <p:transition spd="slow" advTm="152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F9C493A-9F03-49B4-B3FB-19CE5AC11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9C46291-20FC-20F2-1D22-D54E030684C3}"/>
              </a:ext>
            </a:extLst>
          </p:cNvPr>
          <p:cNvSpPr>
            <a:spLocks noGrp="1"/>
          </p:cNvSpPr>
          <p:nvPr>
            <p:ph type="title"/>
          </p:nvPr>
        </p:nvSpPr>
        <p:spPr>
          <a:xfrm>
            <a:off x="525717" y="787068"/>
            <a:ext cx="4663649" cy="1455091"/>
          </a:xfrm>
        </p:spPr>
        <p:txBody>
          <a:bodyPr>
            <a:normAutofit/>
          </a:bodyPr>
          <a:lstStyle/>
          <a:p>
            <a:r>
              <a:rPr lang="en-US" dirty="0"/>
              <a:t>Technologies</a:t>
            </a:r>
          </a:p>
        </p:txBody>
      </p:sp>
      <p:sp>
        <p:nvSpPr>
          <p:cNvPr id="1035" name="Freeform: Shape 1034">
            <a:extLst>
              <a:ext uri="{FF2B5EF4-FFF2-40B4-BE49-F238E27FC236}">
                <a16:creationId xmlns:a16="http://schemas.microsoft.com/office/drawing/2014/main" id="{90A46C7D-C1BB-49B8-8D37-39742820E9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37" name="Graphic 78">
            <a:extLst>
              <a:ext uri="{FF2B5EF4-FFF2-40B4-BE49-F238E27FC236}">
                <a16:creationId xmlns:a16="http://schemas.microsoft.com/office/drawing/2014/main" id="{61BBAB6F-65E6-4E2B-B363-6AB27C84E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717" y="2585111"/>
            <a:ext cx="972241" cy="45718"/>
            <a:chOff x="4886325" y="3371754"/>
            <a:chExt cx="2418492" cy="113728"/>
          </a:xfrm>
          <a:solidFill>
            <a:schemeClr val="accent1"/>
          </a:solidFill>
        </p:grpSpPr>
        <p:sp>
          <p:nvSpPr>
            <p:cNvPr id="1038" name="Graphic 78">
              <a:extLst>
                <a:ext uri="{FF2B5EF4-FFF2-40B4-BE49-F238E27FC236}">
                  <a16:creationId xmlns:a16="http://schemas.microsoft.com/office/drawing/2014/main" id="{6DA3BBB2-E620-4C13-98C9-FE1EF7D2E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39" name="Graphic 78">
              <a:extLst>
                <a:ext uri="{FF2B5EF4-FFF2-40B4-BE49-F238E27FC236}">
                  <a16:creationId xmlns:a16="http://schemas.microsoft.com/office/drawing/2014/main" id="{ADC9AB5D-88A1-4FA9-B467-E8EF8FFE5B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40" name="Graphic 78">
                <a:extLst>
                  <a:ext uri="{FF2B5EF4-FFF2-40B4-BE49-F238E27FC236}">
                    <a16:creationId xmlns:a16="http://schemas.microsoft.com/office/drawing/2014/main" id="{0867B8E5-4535-4743-8235-6612FEA41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41" name="Graphic 78">
                <a:extLst>
                  <a:ext uri="{FF2B5EF4-FFF2-40B4-BE49-F238E27FC236}">
                    <a16:creationId xmlns:a16="http://schemas.microsoft.com/office/drawing/2014/main" id="{BE48FEA7-5915-4751-8090-63F30943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42" name="Graphic 78">
                <a:extLst>
                  <a:ext uri="{FF2B5EF4-FFF2-40B4-BE49-F238E27FC236}">
                    <a16:creationId xmlns:a16="http://schemas.microsoft.com/office/drawing/2014/main" id="{32B378CE-44FD-4120-B9ED-7828D4EE9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43" name="Graphic 78">
                <a:extLst>
                  <a:ext uri="{FF2B5EF4-FFF2-40B4-BE49-F238E27FC236}">
                    <a16:creationId xmlns:a16="http://schemas.microsoft.com/office/drawing/2014/main" id="{40FA43D3-D34B-4BC7-80D0-F3E75A222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Content Placeholder 2">
            <a:extLst>
              <a:ext uri="{FF2B5EF4-FFF2-40B4-BE49-F238E27FC236}">
                <a16:creationId xmlns:a16="http://schemas.microsoft.com/office/drawing/2014/main" id="{96DFB1E9-DA5E-4D51-5771-54C9A0E0A30B}"/>
              </a:ext>
            </a:extLst>
          </p:cNvPr>
          <p:cNvSpPr>
            <a:spLocks noGrp="1"/>
          </p:cNvSpPr>
          <p:nvPr>
            <p:ph idx="1"/>
          </p:nvPr>
        </p:nvSpPr>
        <p:spPr>
          <a:xfrm>
            <a:off x="525717" y="2796427"/>
            <a:ext cx="4663649" cy="3274503"/>
          </a:xfrm>
        </p:spPr>
        <p:txBody>
          <a:bodyPr>
            <a:normAutofit/>
          </a:bodyPr>
          <a:lstStyle/>
          <a:p>
            <a:pPr>
              <a:lnSpc>
                <a:spcPct val="100000"/>
              </a:lnSpc>
            </a:pPr>
            <a:r>
              <a:rPr lang="en-US" sz="1700" b="1" i="0">
                <a:effectLst/>
                <a:latin typeface="Lato Extended"/>
              </a:rPr>
              <a:t>Game-Engine</a:t>
            </a:r>
          </a:p>
          <a:p>
            <a:pPr>
              <a:lnSpc>
                <a:spcPct val="100000"/>
              </a:lnSpc>
            </a:pPr>
            <a:r>
              <a:rPr lang="en-US" sz="1700" b="0" i="0">
                <a:effectLst/>
                <a:latin typeface="Lato Extended"/>
              </a:rPr>
              <a:t>Unity, a modern game engine used by Indie and AAA developer studios alike.</a:t>
            </a:r>
          </a:p>
          <a:p>
            <a:pPr>
              <a:lnSpc>
                <a:spcPct val="100000"/>
              </a:lnSpc>
            </a:pPr>
            <a:r>
              <a:rPr lang="en-US" sz="1700" b="1" i="0">
                <a:effectLst/>
                <a:latin typeface="Lato Extended"/>
              </a:rPr>
              <a:t>AI</a:t>
            </a:r>
          </a:p>
          <a:p>
            <a:pPr>
              <a:lnSpc>
                <a:spcPct val="100000"/>
              </a:lnSpc>
            </a:pPr>
            <a:r>
              <a:rPr lang="en-US" sz="1700" b="0" i="0">
                <a:effectLst/>
                <a:latin typeface="Lato Extended"/>
              </a:rPr>
              <a:t>A* pathfinding and graph traversal algorithm. Similar to Dijkstra’s Algorithm but more informed and uses best-first-search. It a</a:t>
            </a:r>
            <a:r>
              <a:rPr lang="en-US" sz="1700">
                <a:latin typeface="Lato Extended"/>
              </a:rPr>
              <a:t>ttempts to take shortest path regardless of barriers and expands around obstacles to find shortest path in an optimal time.</a:t>
            </a:r>
            <a:endParaRPr lang="en-US" sz="1700" b="0" i="0">
              <a:effectLst/>
              <a:latin typeface="Lato Extended"/>
            </a:endParaRPr>
          </a:p>
        </p:txBody>
      </p:sp>
      <p:pic>
        <p:nvPicPr>
          <p:cNvPr id="9" name="Picture 8">
            <a:extLst>
              <a:ext uri="{FF2B5EF4-FFF2-40B4-BE49-F238E27FC236}">
                <a16:creationId xmlns:a16="http://schemas.microsoft.com/office/drawing/2014/main" id="{E1B4A4D5-4D24-B686-0FE5-9304D2C5712E}"/>
              </a:ext>
            </a:extLst>
          </p:cNvPr>
          <p:cNvPicPr>
            <a:picLocks noChangeAspect="1"/>
          </p:cNvPicPr>
          <p:nvPr/>
        </p:nvPicPr>
        <p:blipFill>
          <a:blip r:embed="rId2"/>
          <a:stretch>
            <a:fillRect/>
          </a:stretch>
        </p:blipFill>
        <p:spPr>
          <a:xfrm>
            <a:off x="5686560" y="2131031"/>
            <a:ext cx="4066470" cy="4056304"/>
          </a:xfrm>
          <a:prstGeom prst="rect">
            <a:avLst/>
          </a:prstGeom>
        </p:spPr>
      </p:pic>
      <p:pic>
        <p:nvPicPr>
          <p:cNvPr id="1028" name="Picture 4" descr="Unity Logo, symbol, meaning, history, PNG, brand">
            <a:extLst>
              <a:ext uri="{FF2B5EF4-FFF2-40B4-BE49-F238E27FC236}">
                <a16:creationId xmlns:a16="http://schemas.microsoft.com/office/drawing/2014/main" id="{B9C8F048-98F1-9231-EA14-D0C5F1D8C0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7543" y="945876"/>
            <a:ext cx="2304503" cy="1296283"/>
          </a:xfrm>
          <a:prstGeom prst="rect">
            <a:avLst/>
          </a:prstGeom>
          <a:noFill/>
          <a:extLst>
            <a:ext uri="{909E8E84-426E-40DD-AFC4-6F175D3DCCD1}">
              <a14:hiddenFill xmlns:a14="http://schemas.microsoft.com/office/drawing/2010/main">
                <a:solidFill>
                  <a:srgbClr val="FFFFFF"/>
                </a:solidFill>
              </a14:hiddenFill>
            </a:ext>
          </a:extLst>
        </p:spPr>
      </p:pic>
      <p:sp>
        <p:nvSpPr>
          <p:cNvPr id="1045" name="Freeform: Shape 1044">
            <a:extLst>
              <a:ext uri="{FF2B5EF4-FFF2-40B4-BE49-F238E27FC236}">
                <a16:creationId xmlns:a16="http://schemas.microsoft.com/office/drawing/2014/main" id="{55820E42-2F9D-41EF-B67F-522A133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47" name="Group 1046">
            <a:extLst>
              <a:ext uri="{FF2B5EF4-FFF2-40B4-BE49-F238E27FC236}">
                <a16:creationId xmlns:a16="http://schemas.microsoft.com/office/drawing/2014/main" id="{13D9BC31-B57D-4933-AD83-94F462D4C2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48" name="Freeform: Shape 1047">
              <a:extLst>
                <a:ext uri="{FF2B5EF4-FFF2-40B4-BE49-F238E27FC236}">
                  <a16:creationId xmlns:a16="http://schemas.microsoft.com/office/drawing/2014/main" id="{D84AFEA3-A055-41AE-96F3-34BA581424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49" name="Freeform: Shape 1048">
              <a:extLst>
                <a:ext uri="{FF2B5EF4-FFF2-40B4-BE49-F238E27FC236}">
                  <a16:creationId xmlns:a16="http://schemas.microsoft.com/office/drawing/2014/main" id="{9028771F-62FA-4349-B7A8-CE1682D2C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50" name="Freeform: Shape 1049">
              <a:extLst>
                <a:ext uri="{FF2B5EF4-FFF2-40B4-BE49-F238E27FC236}">
                  <a16:creationId xmlns:a16="http://schemas.microsoft.com/office/drawing/2014/main" id="{319CDEE6-CB2F-49F0-B237-2A26A3D1D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51" name="Graphic 12">
              <a:extLst>
                <a:ext uri="{FF2B5EF4-FFF2-40B4-BE49-F238E27FC236}">
                  <a16:creationId xmlns:a16="http://schemas.microsoft.com/office/drawing/2014/main" id="{3DD82286-02D2-4210-A797-5D502D44A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52" name="Graphic 15">
              <a:extLst>
                <a:ext uri="{FF2B5EF4-FFF2-40B4-BE49-F238E27FC236}">
                  <a16:creationId xmlns:a16="http://schemas.microsoft.com/office/drawing/2014/main" id="{735449F4-80DA-4E06-B3B6-B9F519F4A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53" name="Graphic 15">
              <a:extLst>
                <a:ext uri="{FF2B5EF4-FFF2-40B4-BE49-F238E27FC236}">
                  <a16:creationId xmlns:a16="http://schemas.microsoft.com/office/drawing/2014/main" id="{61FABA3B-05B6-433C-90F9-8D9691A84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54" name="Freeform: Shape 1053">
              <a:extLst>
                <a:ext uri="{FF2B5EF4-FFF2-40B4-BE49-F238E27FC236}">
                  <a16:creationId xmlns:a16="http://schemas.microsoft.com/office/drawing/2014/main" id="{E1FEBA45-D0A3-4091-9956-161EDA21A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1728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85330-7C7A-7312-31D0-C2B914FAA9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E424AD-45CA-B3D4-1ECB-5A3382867E0C}"/>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FBB0C65C-1E2E-559A-3ECD-1A67AE8E1430}"/>
              </a:ext>
            </a:extLst>
          </p:cNvPr>
          <p:cNvSpPr>
            <a:spLocks noGrp="1"/>
          </p:cNvSpPr>
          <p:nvPr>
            <p:ph idx="1"/>
          </p:nvPr>
        </p:nvSpPr>
        <p:spPr/>
        <p:txBody>
          <a:bodyPr/>
          <a:lstStyle/>
          <a:p>
            <a:r>
              <a:rPr lang="en-US" b="1" dirty="0"/>
              <a:t>1/31 – </a:t>
            </a:r>
            <a:r>
              <a:rPr lang="en-US" dirty="0"/>
              <a:t>A scene with simple UI and a character</a:t>
            </a:r>
            <a:endParaRPr lang="en-US" b="1" dirty="0"/>
          </a:p>
          <a:p>
            <a:r>
              <a:rPr lang="en-US" b="1" dirty="0"/>
              <a:t>2/7 – </a:t>
            </a:r>
            <a:r>
              <a:rPr lang="en-US" dirty="0"/>
              <a:t>A scene with placeholder UI and character</a:t>
            </a:r>
            <a:endParaRPr lang="en-US" b="1" dirty="0"/>
          </a:p>
          <a:p>
            <a:r>
              <a:rPr lang="en-US" b="1" dirty="0"/>
              <a:t>2/14 – </a:t>
            </a:r>
            <a:r>
              <a:rPr lang="en-US" dirty="0"/>
              <a:t>A scene with modeled, moveable, and turn-based players</a:t>
            </a:r>
            <a:endParaRPr lang="en-US" b="1" dirty="0"/>
          </a:p>
          <a:p>
            <a:r>
              <a:rPr lang="en-US" b="1" dirty="0"/>
              <a:t>2/21 – </a:t>
            </a:r>
            <a:r>
              <a:rPr lang="en-US" dirty="0"/>
              <a:t>Dungeon exploration with placeholder combat</a:t>
            </a:r>
            <a:endParaRPr lang="en-US" b="1" dirty="0"/>
          </a:p>
          <a:p>
            <a:r>
              <a:rPr lang="en-US" b="1" dirty="0"/>
              <a:t>Beyond – </a:t>
            </a:r>
            <a:r>
              <a:rPr lang="en-US" dirty="0"/>
              <a:t>End game goals, functioning combat, enemy variety, treasure</a:t>
            </a:r>
            <a:endParaRPr lang="en-US" b="1" dirty="0"/>
          </a:p>
        </p:txBody>
      </p:sp>
    </p:spTree>
    <p:extLst>
      <p:ext uri="{BB962C8B-B14F-4D97-AF65-F5344CB8AC3E}">
        <p14:creationId xmlns:p14="http://schemas.microsoft.com/office/powerpoint/2010/main" val="58530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89C15-1696-14D2-19A4-53E8984BC5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C8B775-4F92-FC7A-1DB1-5D0DDB9B04B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8281BF1-E0E7-5FFA-7D03-89320A135DB2}"/>
              </a:ext>
            </a:extLst>
          </p:cNvPr>
          <p:cNvSpPr>
            <a:spLocks noGrp="1"/>
          </p:cNvSpPr>
          <p:nvPr>
            <p:ph idx="1"/>
          </p:nvPr>
        </p:nvSpPr>
        <p:spPr/>
        <p:txBody>
          <a:bodyPr/>
          <a:lstStyle/>
          <a:p>
            <a:r>
              <a:rPr lang="en-US" dirty="0"/>
              <a:t>So far, our game is turn-based with 2 movable characters that can explore 2 new dungeon tiles that will each spawn an enemy. Currently our game does not have combat implemented and is very limiting in exploration. We will be moving through our test plan and implementing as many high-impact features as possible, aiming for the best game we can create within our given time constraint.</a:t>
            </a:r>
          </a:p>
        </p:txBody>
      </p:sp>
    </p:spTree>
    <p:extLst>
      <p:ext uri="{BB962C8B-B14F-4D97-AF65-F5344CB8AC3E}">
        <p14:creationId xmlns:p14="http://schemas.microsoft.com/office/powerpoint/2010/main" val="331333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3AED5-5F84-F5CE-1893-CA4F66DFEF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66852A-1A67-2686-8F71-BDB8DB716A07}"/>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40D9CBD5-13E5-4157-0A9A-380A546187B0}"/>
              </a:ext>
            </a:extLst>
          </p:cNvPr>
          <p:cNvSpPr>
            <a:spLocks noGrp="1"/>
          </p:cNvSpPr>
          <p:nvPr>
            <p:ph idx="1"/>
          </p:nvPr>
        </p:nvSpPr>
        <p:spPr/>
        <p:txBody>
          <a:bodyPr>
            <a:normAutofit fontScale="92500" lnSpcReduction="20000"/>
          </a:bodyPr>
          <a:lstStyle/>
          <a:p>
            <a:r>
              <a:rPr lang="en-US" b="1" i="0" dirty="0">
                <a:solidFill>
                  <a:srgbClr val="333333"/>
                </a:solidFill>
                <a:effectLst/>
                <a:latin typeface="Lato Extended"/>
              </a:rPr>
              <a:t>Time Constraint</a:t>
            </a:r>
          </a:p>
          <a:p>
            <a:r>
              <a:rPr lang="en-US" dirty="0">
                <a:solidFill>
                  <a:srgbClr val="333333"/>
                </a:solidFill>
                <a:latin typeface="Lato Extended"/>
              </a:rPr>
              <a:t>Making a game in such a short time window is difficult. To remedy this, we set simple goals for ourselves to achieve weekly and ensured a playable demo each week to prove those goals were met.</a:t>
            </a:r>
            <a:endParaRPr lang="en-US" i="0" dirty="0">
              <a:solidFill>
                <a:srgbClr val="333333"/>
              </a:solidFill>
              <a:effectLst/>
              <a:latin typeface="Lato Extended"/>
            </a:endParaRPr>
          </a:p>
          <a:p>
            <a:r>
              <a:rPr lang="en-US" b="1" dirty="0">
                <a:solidFill>
                  <a:srgbClr val="333333"/>
                </a:solidFill>
                <a:latin typeface="Lato Extended"/>
              </a:rPr>
              <a:t>Assets</a:t>
            </a:r>
          </a:p>
          <a:p>
            <a:r>
              <a:rPr lang="en-US" dirty="0">
                <a:solidFill>
                  <a:srgbClr val="333333"/>
                </a:solidFill>
                <a:latin typeface="Lato Extended"/>
              </a:rPr>
              <a:t>Our game had no budget, and we don’t have artistic skills. To ensure our game looks good, we needed to utilize any student given assets (models, animations, sounds etc.).</a:t>
            </a:r>
          </a:p>
          <a:p>
            <a:r>
              <a:rPr lang="en-US" b="1" i="0" dirty="0">
                <a:solidFill>
                  <a:srgbClr val="333333"/>
                </a:solidFill>
                <a:effectLst/>
                <a:latin typeface="Lato Extended"/>
              </a:rPr>
              <a:t>Learning</a:t>
            </a:r>
          </a:p>
          <a:p>
            <a:r>
              <a:rPr lang="en-US" dirty="0"/>
              <a:t>All of us are new to game development, as such we needed to take our time and learn the complexities of it through the tutorials that our game engine provided.</a:t>
            </a:r>
          </a:p>
        </p:txBody>
      </p:sp>
    </p:spTree>
    <p:extLst>
      <p:ext uri="{BB962C8B-B14F-4D97-AF65-F5344CB8AC3E}">
        <p14:creationId xmlns:p14="http://schemas.microsoft.com/office/powerpoint/2010/main" val="670173241"/>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1545</TotalTime>
  <Words>552</Words>
  <Application>Microsoft Office PowerPoint</Application>
  <PresentationFormat>Widescreen</PresentationFormat>
  <Paragraphs>38</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Lato Extended</vt:lpstr>
      <vt:lpstr>Aptos</vt:lpstr>
      <vt:lpstr>Arial</vt:lpstr>
      <vt:lpstr>Avenir Next LT Pro</vt:lpstr>
      <vt:lpstr>Avenir Next LT Pro Light</vt:lpstr>
      <vt:lpstr>Georgia Pro Semibold</vt:lpstr>
      <vt:lpstr>RocaVTI</vt:lpstr>
      <vt:lpstr>Dungeon Crawler</vt:lpstr>
      <vt:lpstr>Project Purpose and Goal Statements</vt:lpstr>
      <vt:lpstr>Intellectual Merits</vt:lpstr>
      <vt:lpstr>Broader Impacts</vt:lpstr>
      <vt:lpstr>In-Depth Design Diagram</vt:lpstr>
      <vt:lpstr>Technologies</vt:lpstr>
      <vt:lpstr>Milestones</vt:lpstr>
      <vt:lpstr>Results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Schnee, MJ (schneema)</dc:creator>
  <cp:lastModifiedBy>MJ Schnee</cp:lastModifiedBy>
  <cp:revision>12</cp:revision>
  <dcterms:created xsi:type="dcterms:W3CDTF">2024-10-24T14:00:19Z</dcterms:created>
  <dcterms:modified xsi:type="dcterms:W3CDTF">2025-02-18T00:57:18Z</dcterms:modified>
</cp:coreProperties>
</file>