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jpeg" ContentType="image/jpe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360" y="1604520"/>
            <a:ext cx="4984560" cy="3977280"/>
          </a:xfrm>
          <a:prstGeom prst="rect">
            <a:avLst/>
          </a:prstGeom>
          <a:ln>
            <a:noFill/>
          </a:ln>
        </p:spPr>
      </p:pic>
      <p:pic>
        <p:nvPicPr>
          <p:cNvPr id="42" name="" descr=""/>
          <p:cNvPicPr/>
          <p:nvPr/>
        </p:nvPicPr>
        <p:blipFill>
          <a:blip r:embed="rId3"/>
          <a:stretch/>
        </p:blipFill>
        <p:spPr>
          <a:xfrm>
            <a:off x="2079360" y="1604520"/>
            <a:ext cx="498456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82" name="" descr=""/>
          <p:cNvPicPr/>
          <p:nvPr/>
        </p:nvPicPr>
        <p:blipFill>
          <a:blip r:embed="rId2"/>
          <a:stretch/>
        </p:blipFill>
        <p:spPr>
          <a:xfrm>
            <a:off x="2079360" y="1604520"/>
            <a:ext cx="4984560" cy="3977280"/>
          </a:xfrm>
          <a:prstGeom prst="rect">
            <a:avLst/>
          </a:prstGeom>
          <a:ln>
            <a:noFill/>
          </a:ln>
        </p:spPr>
      </p:pic>
      <p:pic>
        <p:nvPicPr>
          <p:cNvPr id="83" name="" descr=""/>
          <p:cNvPicPr/>
          <p:nvPr/>
        </p:nvPicPr>
        <p:blipFill>
          <a:blip r:embed="rId3"/>
          <a:stretch/>
        </p:blipFill>
        <p:spPr>
          <a:xfrm>
            <a:off x="2079360" y="1604520"/>
            <a:ext cx="498456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9"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23" name="" descr=""/>
          <p:cNvPicPr/>
          <p:nvPr/>
        </p:nvPicPr>
        <p:blipFill>
          <a:blip r:embed="rId2"/>
          <a:stretch/>
        </p:blipFill>
        <p:spPr>
          <a:xfrm>
            <a:off x="2079360" y="1604520"/>
            <a:ext cx="4984560" cy="3977280"/>
          </a:xfrm>
          <a:prstGeom prst="rect">
            <a:avLst/>
          </a:prstGeom>
          <a:ln>
            <a:noFill/>
          </a:ln>
        </p:spPr>
      </p:pic>
      <p:pic>
        <p:nvPicPr>
          <p:cNvPr id="124" name="" descr=""/>
          <p:cNvPicPr/>
          <p:nvPr/>
        </p:nvPicPr>
        <p:blipFill>
          <a:blip r:embed="rId3"/>
          <a:stretch/>
        </p:blipFill>
        <p:spPr>
          <a:xfrm>
            <a:off x="2079360" y="1604520"/>
            <a:ext cx="498456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21600" y="-10800"/>
            <a:ext cx="9234000" cy="6930000"/>
          </a:xfrm>
          <a:prstGeom prst="rect">
            <a:avLst/>
          </a:prstGeom>
          <a:ln w="9360">
            <a:noFill/>
          </a:ln>
        </p:spPr>
      </p:pic>
      <p:sp>
        <p:nvSpPr>
          <p:cNvPr id="1"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2" name="Picture 2" descr=""/>
          <p:cNvPicPr/>
          <p:nvPr/>
        </p:nvPicPr>
        <p:blipFill>
          <a:blip r:embed="rId3"/>
          <a:stretch/>
        </p:blipFill>
        <p:spPr>
          <a:xfrm>
            <a:off x="3481560" y="6564240"/>
            <a:ext cx="2179800" cy="291240"/>
          </a:xfrm>
          <a:prstGeom prst="rect">
            <a:avLst/>
          </a:prstGeom>
          <a:ln>
            <a:noFill/>
          </a:ln>
        </p:spPr>
      </p:pic>
      <p:sp>
        <p:nvSpPr>
          <p:cNvPr id="3" name="CustomShape 2" hidden="1"/>
          <p:cNvSpPr/>
          <p:nvPr/>
        </p:nvSpPr>
        <p:spPr>
          <a:xfrm>
            <a:off x="380880" y="6655320"/>
            <a:ext cx="912960" cy="24156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pic>
        <p:nvPicPr>
          <p:cNvPr id="4" name="Picture 8" descr=""/>
          <p:cNvPicPr/>
          <p:nvPr/>
        </p:nvPicPr>
        <p:blipFill>
          <a:blip r:embed="rId4"/>
          <a:srcRect l="0" t="0" r="0" b="32220"/>
          <a:stretch/>
        </p:blipFill>
        <p:spPr>
          <a:xfrm>
            <a:off x="0" y="0"/>
            <a:ext cx="9142560" cy="4646880"/>
          </a:xfrm>
          <a:prstGeom prst="rect">
            <a:avLst/>
          </a:prstGeom>
          <a:ln>
            <a:noFill/>
          </a:ln>
        </p:spPr>
      </p:pic>
      <p:pic>
        <p:nvPicPr>
          <p:cNvPr id="5" name="Picture 3" descr=""/>
          <p:cNvPicPr/>
          <p:nvPr/>
        </p:nvPicPr>
        <p:blipFill>
          <a:blip r:embed="rId5"/>
          <a:srcRect l="0" t="0" r="73929" b="0"/>
          <a:stretch/>
        </p:blipFill>
        <p:spPr>
          <a:xfrm>
            <a:off x="7815960" y="6274440"/>
            <a:ext cx="727920" cy="582120"/>
          </a:xfrm>
          <a:prstGeom prst="rect">
            <a:avLst/>
          </a:prstGeom>
          <a:ln>
            <a:noFill/>
          </a:ln>
        </p:spPr>
      </p:pic>
      <p:sp>
        <p:nvSpPr>
          <p:cNvPr id="6" name="CustomShape 3"/>
          <p:cNvSpPr/>
          <p:nvPr/>
        </p:nvSpPr>
        <p:spPr>
          <a:xfrm>
            <a:off x="380880" y="6611760"/>
            <a:ext cx="912960" cy="24156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7"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2" descr=""/>
          <p:cNvPicPr/>
          <p:nvPr/>
        </p:nvPicPr>
        <p:blipFill>
          <a:blip r:embed="rId2"/>
          <a:stretch/>
        </p:blipFill>
        <p:spPr>
          <a:xfrm>
            <a:off x="-21600" y="-10800"/>
            <a:ext cx="9234000" cy="6930000"/>
          </a:xfrm>
          <a:prstGeom prst="rect">
            <a:avLst/>
          </a:prstGeom>
          <a:ln w="9360">
            <a:noFill/>
          </a:ln>
        </p:spPr>
      </p:pic>
      <p:sp>
        <p:nvSpPr>
          <p:cNvPr id="44"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45" name="Picture 2" descr=""/>
          <p:cNvPicPr/>
          <p:nvPr/>
        </p:nvPicPr>
        <p:blipFill>
          <a:blip r:embed="rId3"/>
          <a:stretch/>
        </p:blipFill>
        <p:spPr>
          <a:xfrm>
            <a:off x="3481560" y="6564240"/>
            <a:ext cx="2179800" cy="291240"/>
          </a:xfrm>
          <a:prstGeom prst="rect">
            <a:avLst/>
          </a:prstGeom>
          <a:ln>
            <a:noFill/>
          </a:ln>
        </p:spPr>
      </p:pic>
      <p:sp>
        <p:nvSpPr>
          <p:cNvPr id="46" name="CustomShape 2"/>
          <p:cNvSpPr/>
          <p:nvPr/>
        </p:nvSpPr>
        <p:spPr>
          <a:xfrm>
            <a:off x="380880" y="6655320"/>
            <a:ext cx="912960" cy="24156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47" name="CustomShape 3"/>
          <p:cNvSpPr/>
          <p:nvPr/>
        </p:nvSpPr>
        <p:spPr>
          <a:xfrm>
            <a:off x="3374640" y="6662160"/>
            <a:ext cx="2404440" cy="194400"/>
          </a:xfrm>
          <a:prstGeom prst="rect">
            <a:avLst/>
          </a:prstGeom>
          <a:solidFill>
            <a:schemeClr val="bg1"/>
          </a:solidFill>
          <a:ln w="12600">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9"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2" descr=""/>
          <p:cNvPicPr/>
          <p:nvPr/>
        </p:nvPicPr>
        <p:blipFill>
          <a:blip r:embed="rId2"/>
          <a:stretch/>
        </p:blipFill>
        <p:spPr>
          <a:xfrm>
            <a:off x="-21600" y="-10800"/>
            <a:ext cx="9234000" cy="6930000"/>
          </a:xfrm>
          <a:prstGeom prst="rect">
            <a:avLst/>
          </a:prstGeom>
          <a:ln w="9360">
            <a:noFill/>
          </a:ln>
        </p:spPr>
      </p:pic>
      <p:sp>
        <p:nvSpPr>
          <p:cNvPr id="85"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86" name="Picture 2" descr=""/>
          <p:cNvPicPr/>
          <p:nvPr/>
        </p:nvPicPr>
        <p:blipFill>
          <a:blip r:embed="rId3"/>
          <a:stretch/>
        </p:blipFill>
        <p:spPr>
          <a:xfrm>
            <a:off x="3481560" y="6564240"/>
            <a:ext cx="2179800" cy="291240"/>
          </a:xfrm>
          <a:prstGeom prst="rect">
            <a:avLst/>
          </a:prstGeom>
          <a:ln>
            <a:noFill/>
          </a:ln>
        </p:spPr>
      </p:pic>
      <p:sp>
        <p:nvSpPr>
          <p:cNvPr id="87" name="CustomShape 2"/>
          <p:cNvSpPr/>
          <p:nvPr/>
        </p:nvSpPr>
        <p:spPr>
          <a:xfrm>
            <a:off x="380880" y="6655320"/>
            <a:ext cx="912960" cy="24156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88" name="CustomShape 3"/>
          <p:cNvSpPr/>
          <p:nvPr/>
        </p:nvSpPr>
        <p:spPr>
          <a:xfrm>
            <a:off x="3374640" y="6662160"/>
            <a:ext cx="2404440" cy="194400"/>
          </a:xfrm>
          <a:prstGeom prst="rect">
            <a:avLst/>
          </a:prstGeom>
          <a:solidFill>
            <a:schemeClr val="bg1"/>
          </a:solidFill>
          <a:ln w="12600">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90"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79280" y="2035440"/>
            <a:ext cx="8560080" cy="59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000" spc="-1" strike="noStrike">
                <a:solidFill>
                  <a:srgbClr val="ffffff"/>
                </a:solidFill>
                <a:uFill>
                  <a:solidFill>
                    <a:srgbClr val="ffffff"/>
                  </a:solidFill>
                </a:uFill>
                <a:latin typeface="Arial"/>
                <a:ea typeface="Calibri"/>
              </a:rPr>
              <a:t>American Express Campus Analyze This 2017</a:t>
            </a:r>
            <a:endParaRPr b="0" lang="en-IN" sz="1800" spc="-1" strike="noStrike">
              <a:solidFill>
                <a:srgbClr val="000000"/>
              </a:solidFill>
              <a:uFill>
                <a:solidFill>
                  <a:srgbClr val="ffffff"/>
                </a:solidFill>
              </a:uFill>
              <a:latin typeface="Arial"/>
            </a:endParaRPr>
          </a:p>
        </p:txBody>
      </p:sp>
      <p:sp>
        <p:nvSpPr>
          <p:cNvPr id="126" name="CustomShape 2"/>
          <p:cNvSpPr/>
          <p:nvPr/>
        </p:nvSpPr>
        <p:spPr>
          <a:xfrm>
            <a:off x="605160" y="3004560"/>
            <a:ext cx="8090640" cy="5976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87720" y="24480"/>
            <a:ext cx="8351640" cy="547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Team Details</a:t>
            </a:r>
            <a:endParaRPr b="0" lang="en-IN" sz="1800" spc="-1" strike="noStrike">
              <a:solidFill>
                <a:srgbClr val="000000"/>
              </a:solidFill>
              <a:uFill>
                <a:solidFill>
                  <a:srgbClr val="ffffff"/>
                </a:solidFill>
              </a:uFill>
              <a:latin typeface="Arial"/>
            </a:endParaRPr>
          </a:p>
        </p:txBody>
      </p:sp>
      <p:graphicFrame>
        <p:nvGraphicFramePr>
          <p:cNvPr id="128" name="Table 2"/>
          <p:cNvGraphicFramePr/>
          <p:nvPr/>
        </p:nvGraphicFramePr>
        <p:xfrm>
          <a:off x="216000" y="2505960"/>
          <a:ext cx="8788320" cy="1367640"/>
        </p:xfrm>
        <a:graphic>
          <a:graphicData uri="http://schemas.openxmlformats.org/drawingml/2006/table">
            <a:tbl>
              <a:tblPr/>
              <a:tblGrid>
                <a:gridCol w="1600200"/>
                <a:gridCol w="1429920"/>
                <a:gridCol w="1211040"/>
                <a:gridCol w="1494360"/>
                <a:gridCol w="3053160"/>
              </a:tblGrid>
              <a:tr h="385560">
                <a:tc>
                  <a:txBody>
                    <a:bodyPr lIns="90000" rIns="90000"/>
                    <a:p>
                      <a:pPr>
                        <a:lnSpc>
                          <a:spcPct val="100000"/>
                        </a:lnSpc>
                      </a:pPr>
                      <a:r>
                        <a:rPr b="0" lang="en-IN" sz="1800" spc="-1" strike="noStrike">
                          <a:solidFill>
                            <a:srgbClr val="000000"/>
                          </a:solidFill>
                          <a:uFill>
                            <a:solidFill>
                              <a:srgbClr val="ffffff"/>
                            </a:solidFill>
                          </a:uFill>
                          <a:latin typeface="Arial"/>
                        </a:rPr>
                        <a:t>Name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000000"/>
                          </a:solidFill>
                          <a:uFill>
                            <a:solidFill>
                              <a:srgbClr val="ffffff"/>
                            </a:solidFill>
                          </a:uFill>
                          <a:latin typeface="Arial"/>
                        </a:rPr>
                        <a:t>Campus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000000"/>
                          </a:solidFill>
                          <a:uFill>
                            <a:solidFill>
                              <a:srgbClr val="ffffff"/>
                            </a:solidFill>
                          </a:uFill>
                          <a:latin typeface="Arial"/>
                        </a:rPr>
                        <a:t>Roll No.</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000000"/>
                          </a:solidFill>
                          <a:uFill>
                            <a:solidFill>
                              <a:srgbClr val="ffffff"/>
                            </a:solidFill>
                          </a:uFill>
                          <a:latin typeface="Arial"/>
                        </a:rPr>
                        <a:t>Mobile No.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000000"/>
                          </a:solidFill>
                          <a:uFill>
                            <a:solidFill>
                              <a:srgbClr val="ffffff"/>
                            </a:solidFill>
                          </a:uFill>
                          <a:latin typeface="Arial"/>
                        </a:rPr>
                        <a:t>Email Id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09400">
                <a:tc>
                  <a:txBody>
                    <a:bodyPr lIns="90000" rIns="90000"/>
                    <a:p>
                      <a:r>
                        <a:rPr b="0" lang="en-IN" sz="1800" spc="-1" strike="noStrike">
                          <a:solidFill>
                            <a:srgbClr val="000000"/>
                          </a:solidFill>
                          <a:uFill>
                            <a:solidFill>
                              <a:srgbClr val="ffffff"/>
                            </a:solidFill>
                          </a:uFill>
                          <a:latin typeface="Arial"/>
                        </a:rPr>
                        <a:t>Manjeet singh</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IIT Roorkee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15312019</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8171614147</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mjsingh.iitr@gmail.com</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73040">
                <a:tc>
                  <a:txBody>
                    <a:bodyPr lIns="90000" rIns="90000"/>
                    <a:p>
                      <a:r>
                        <a:rPr b="0" lang="en-IN" sz="1800" spc="-1" strike="noStrike">
                          <a:solidFill>
                            <a:srgbClr val="000000"/>
                          </a:solidFill>
                          <a:uFill>
                            <a:solidFill>
                              <a:srgbClr val="ffffff"/>
                            </a:solidFill>
                          </a:uFill>
                          <a:latin typeface="Arial"/>
                        </a:rPr>
                        <a:t>Rishabh jain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IIT Roorkee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15312023</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Times New Roman"/>
                        </a:rPr>
                        <a:t>8920412233</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jainrishabh880@gmail.com</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29" name="CustomShape 3"/>
          <p:cNvSpPr/>
          <p:nvPr/>
        </p:nvSpPr>
        <p:spPr>
          <a:xfrm>
            <a:off x="600120" y="1285920"/>
            <a:ext cx="3613320" cy="4550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0000"/>
                </a:solidFill>
                <a:uFill>
                  <a:solidFill>
                    <a:srgbClr val="ffffff"/>
                  </a:solidFill>
                </a:uFill>
                <a:latin typeface="Arial"/>
                <a:ea typeface="DejaVu Sans"/>
              </a:rPr>
              <a:t>Team Name</a:t>
            </a:r>
            <a:r>
              <a:rPr b="1" lang="en-IN" sz="2400" spc="-1" strike="noStrike">
                <a:solidFill>
                  <a:srgbClr val="000000"/>
                </a:solidFill>
                <a:uFill>
                  <a:solidFill>
                    <a:srgbClr val="ffffff"/>
                  </a:solidFill>
                </a:uFill>
                <a:latin typeface="Arial"/>
                <a:ea typeface="DejaVu Sans"/>
              </a:rPr>
              <a:t> : Hawkeye</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87720" y="24480"/>
            <a:ext cx="8351640" cy="547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Estimation Technique Used</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197280" y="752400"/>
            <a:ext cx="8803800" cy="2649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2" name="CustomShape 3"/>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uFill>
                  <a:solidFill>
                    <a:srgbClr val="ffffff"/>
                  </a:solidFill>
                </a:uFill>
                <a:latin typeface="Calibri"/>
                <a:ea typeface="DejaVu Sans"/>
              </a:rPr>
              <a:t>Modeling technique</a:t>
            </a:r>
            <a:endParaRPr b="0" lang="en-IN" sz="1800" spc="-1" strike="noStrike">
              <a:solidFill>
                <a:srgbClr val="000000"/>
              </a:solidFill>
              <a:uFill>
                <a:solidFill>
                  <a:srgbClr val="ffffff"/>
                </a:solidFill>
              </a:uFill>
              <a:latin typeface="Arial"/>
            </a:endParaRPr>
          </a:p>
        </p:txBody>
      </p:sp>
      <p:sp>
        <p:nvSpPr>
          <p:cNvPr id="133" name="CustomShape 4"/>
          <p:cNvSpPr/>
          <p:nvPr/>
        </p:nvSpPr>
        <p:spPr>
          <a:xfrm>
            <a:off x="457200" y="1604520"/>
            <a:ext cx="8228520" cy="39765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First we made 2 columns from 3-3 one-hot encodings(last 6 columns in train data) as card_extension and cadr_acceptance.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We made two datasets. First for card_extension target and second for card_acceptance and fill 0 values in 2 columns by using Pivot table.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Then we checked remove skewness for by using log, cbrt, boxcox transformation to respective columns for each datasets by using histogram visualization and correlation of the features with target.</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87720" y="24480"/>
            <a:ext cx="8351640" cy="547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Estimation Technique Used</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197280" y="752400"/>
            <a:ext cx="8803800" cy="19173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6" name="CustomShape 3"/>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uFill>
                  <a:solidFill>
                    <a:srgbClr val="ffffff"/>
                  </a:solidFill>
                </a:uFill>
                <a:latin typeface="Calibri"/>
                <a:ea typeface="DejaVu Sans"/>
              </a:rPr>
              <a:t>Modeling technique</a:t>
            </a:r>
            <a:endParaRPr b="0" lang="en-IN" sz="1800" spc="-1" strike="noStrike">
              <a:solidFill>
                <a:srgbClr val="000000"/>
              </a:solidFill>
              <a:uFill>
                <a:solidFill>
                  <a:srgbClr val="ffffff"/>
                </a:solidFill>
              </a:uFill>
              <a:latin typeface="Arial"/>
            </a:endParaRPr>
          </a:p>
        </p:txBody>
      </p:sp>
      <p:sp>
        <p:nvSpPr>
          <p:cNvPr id="137" name="CustomShape 4"/>
          <p:cNvSpPr/>
          <p:nvPr/>
        </p:nvSpPr>
        <p:spPr>
          <a:xfrm>
            <a:off x="457200" y="1604520"/>
            <a:ext cx="8228520" cy="39765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Then we used PCA with 25 components and merge it with corresponding datasets and by this we get the ~20% gain in card_extension prediction accuracy.</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Then we select important features by using XGBoost’s feature_importances_ operation</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Then we used xgboost and neural network on second data for prediction of card_acceptance</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87720" y="24480"/>
            <a:ext cx="8351640" cy="547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Strategy to decide final list</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197280" y="752400"/>
            <a:ext cx="8803800" cy="1185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40" name="CustomShape 3"/>
          <p:cNvSpPr/>
          <p:nvPr/>
        </p:nvSpPr>
        <p:spPr>
          <a:xfrm>
            <a:off x="457200" y="273600"/>
            <a:ext cx="8228520" cy="1144080"/>
          </a:xfrm>
          <a:prstGeom prst="rect">
            <a:avLst/>
          </a:prstGeom>
          <a:noFill/>
          <a:ln>
            <a:noFill/>
          </a:ln>
        </p:spPr>
        <p:style>
          <a:lnRef idx="0"/>
          <a:fillRef idx="0"/>
          <a:effectRef idx="0"/>
          <a:fontRef idx="minor"/>
        </p:style>
      </p:sp>
      <p:sp>
        <p:nvSpPr>
          <p:cNvPr id="141" name="CustomShape 4"/>
          <p:cNvSpPr/>
          <p:nvPr/>
        </p:nvSpPr>
        <p:spPr>
          <a:xfrm>
            <a:off x="457200" y="1604520"/>
            <a:ext cx="8228520" cy="39765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First from second data we get the probability of card_acceptance and sort it in decreasing order and get approx. 204 out of Top 350 (total 504 out of 1040) prediction that the client will accept a card.</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And then we get the the cm_key from 1040 predictions and predicted the card type by using first data</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For ordering we first put the 350 predictions and after that we put 650 prediction using card type prediction probability so that we early get more correct cards. </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87720" y="24480"/>
            <a:ext cx="8351640" cy="547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Details of each Variable used in the logic/mode/strategy</a:t>
            </a:r>
            <a:endParaRPr b="0" lang="en-IN" sz="1800" spc="-1" strike="noStrike">
              <a:solidFill>
                <a:srgbClr val="000000"/>
              </a:solidFill>
              <a:uFill>
                <a:solidFill>
                  <a:srgbClr val="ffffff"/>
                </a:solidFill>
              </a:uFill>
              <a:latin typeface="Arial"/>
            </a:endParaRPr>
          </a:p>
        </p:txBody>
      </p:sp>
      <p:sp>
        <p:nvSpPr>
          <p:cNvPr id="143" name="CustomShape 2"/>
          <p:cNvSpPr/>
          <p:nvPr/>
        </p:nvSpPr>
        <p:spPr>
          <a:xfrm>
            <a:off x="197280" y="752400"/>
            <a:ext cx="8803800" cy="15516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44" name="CustomShape 3"/>
          <p:cNvSpPr/>
          <p:nvPr/>
        </p:nvSpPr>
        <p:spPr>
          <a:xfrm>
            <a:off x="457200" y="273600"/>
            <a:ext cx="8228520" cy="1144080"/>
          </a:xfrm>
          <a:prstGeom prst="rect">
            <a:avLst/>
          </a:prstGeom>
          <a:noFill/>
          <a:ln>
            <a:noFill/>
          </a:ln>
        </p:spPr>
        <p:style>
          <a:lnRef idx="0"/>
          <a:fillRef idx="0"/>
          <a:effectRef idx="0"/>
          <a:fontRef idx="minor"/>
        </p:style>
      </p:sp>
      <p:sp>
        <p:nvSpPr>
          <p:cNvPr id="145" name="CustomShape 4"/>
          <p:cNvSpPr/>
          <p:nvPr/>
        </p:nvSpPr>
        <p:spPr>
          <a:xfrm>
            <a:off x="457200" y="1604520"/>
            <a:ext cx="8228520" cy="39765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We mixed the variables of data and PCA of data and some important data variables are: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Retail spend in quarter 3, Family size, Customer spending capacity, Number of months the account has been set up, and some PCA features that explain variance of the data vary well.</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87720" y="24480"/>
            <a:ext cx="8351640" cy="547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Reasons for Technique(s) Used</a:t>
            </a:r>
            <a:endParaRPr b="0" lang="en-IN" sz="1800" spc="-1" strike="noStrike">
              <a:solidFill>
                <a:srgbClr val="000000"/>
              </a:solidFill>
              <a:uFill>
                <a:solidFill>
                  <a:srgbClr val="ffffff"/>
                </a:solidFill>
              </a:uFill>
              <a:latin typeface="Arial"/>
            </a:endParaRPr>
          </a:p>
        </p:txBody>
      </p:sp>
      <p:sp>
        <p:nvSpPr>
          <p:cNvPr id="147" name="CustomShape 2"/>
          <p:cNvSpPr/>
          <p:nvPr/>
        </p:nvSpPr>
        <p:spPr>
          <a:xfrm>
            <a:off x="197280" y="752400"/>
            <a:ext cx="8803800" cy="1551600"/>
          </a:xfrm>
          <a:prstGeom prst="rect">
            <a:avLst/>
          </a:prstGeom>
          <a:noFill/>
          <a:ln>
            <a:noFill/>
          </a:ln>
        </p:spPr>
        <p:style>
          <a:lnRef idx="0"/>
          <a:fillRef idx="0"/>
          <a:effectRef idx="0"/>
          <a:fontRef idx="minor"/>
        </p:style>
      </p:sp>
      <p:sp>
        <p:nvSpPr>
          <p:cNvPr id="148" name="CustomShape 3"/>
          <p:cNvSpPr/>
          <p:nvPr/>
        </p:nvSpPr>
        <p:spPr>
          <a:xfrm>
            <a:off x="457200" y="273600"/>
            <a:ext cx="8228520" cy="1144080"/>
          </a:xfrm>
          <a:prstGeom prst="rect">
            <a:avLst/>
          </a:prstGeom>
          <a:noFill/>
          <a:ln>
            <a:noFill/>
          </a:ln>
        </p:spPr>
        <p:style>
          <a:lnRef idx="0"/>
          <a:fillRef idx="0"/>
          <a:effectRef idx="0"/>
          <a:fontRef idx="minor"/>
        </p:style>
      </p:sp>
      <p:sp>
        <p:nvSpPr>
          <p:cNvPr id="149" name="CustomShape 4"/>
          <p:cNvSpPr/>
          <p:nvPr/>
        </p:nvSpPr>
        <p:spPr>
          <a:xfrm>
            <a:off x="457200" y="1604520"/>
            <a:ext cx="8228520" cy="39765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If we know that out of 1000 atleast 500 of them are going to get accepted then we can put them on the top by using probability.</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So we first predict the chances of the cm_keys for card_acceptance and then we label them by another model and used probabilty to put maximum correct card label plus max. card_acceptance chances cm_keys on the Top.</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RIM Template 20121011</Template>
  <TotalTime>2594</TotalTime>
  <Application>LibreOffice/5.1.6.2$Linux_X86_64 LibreOffice_project/10m0$Build-2</Application>
  <Words>96</Words>
  <Paragraphs>17</Paragraphs>
  <Company>American Express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2013-03-25T08:52:41Z</dcterms:created>
  <dc:creator>Author: Rachna Gothi</dc:creator>
  <dc:description/>
  <dc:language>en-IN</dc:language>
  <cp:lastModifiedBy/>
  <cp:lastPrinted>2011-08-01T15:38:59Z</cp:lastPrinted>
  <dcterms:modified xsi:type="dcterms:W3CDTF">2017-08-27T23:46:52Z</dcterms:modified>
  <cp:revision>251</cp:revision>
  <dc:subject/>
  <dc:title>Analyze This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Tanya Joshi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Tanya Joshi</vt:lpwstr>
  </property>
  <property fmtid="{D5CDD505-2E9C-101B-9397-08002B2CF9AE}" pid="6" name="AppVersion">
    <vt:lpwstr>15.0000</vt:lpwstr>
  </property>
  <property fmtid="{D5CDD505-2E9C-101B-9397-08002B2CF9AE}" pid="7" name="Company">
    <vt:lpwstr>American Express</vt:lpwstr>
  </property>
  <property fmtid="{D5CDD505-2E9C-101B-9397-08002B2CF9AE}" pid="8" name="HiddenSlides">
    <vt:i4>0</vt:i4>
  </property>
  <property fmtid="{D5CDD505-2E9C-101B-9397-08002B2CF9AE}" pid="9" name="HyperlinksChanged">
    <vt:bool>0</vt:bool>
  </property>
  <property fmtid="{D5CDD505-2E9C-101B-9397-08002B2CF9AE}" pid="10" name="LinksUpToDate">
    <vt:bool>0</vt:bool>
  </property>
  <property fmtid="{D5CDD505-2E9C-101B-9397-08002B2CF9AE}" pid="11" name="MMClips">
    <vt:i4>0</vt:i4>
  </property>
  <property fmtid="{D5CDD505-2E9C-101B-9397-08002B2CF9AE}" pid="12" name="Notes">
    <vt:i4>0</vt:i4>
  </property>
  <property fmtid="{D5CDD505-2E9C-101B-9397-08002B2CF9AE}" pid="13" name="PresentationFormat">
    <vt:lpwstr>On-screen Show (4:3)</vt:lpwstr>
  </property>
  <property fmtid="{D5CDD505-2E9C-101B-9397-08002B2CF9AE}" pid="14" name="ScaleCrop">
    <vt:bool>0</vt:bool>
  </property>
  <property fmtid="{D5CDD505-2E9C-101B-9397-08002B2CF9AE}" pid="15" name="ShareDoc">
    <vt:bool>0</vt:bool>
  </property>
  <property fmtid="{D5CDD505-2E9C-101B-9397-08002B2CF9AE}" pid="16" name="Slides">
    <vt:i4>6</vt:i4>
  </property>
</Properties>
</file>