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4" Type="http://schemas.openxmlformats.org/officeDocument/2006/relationships/viewProps" Target="viewProps.xml"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List_of_postal_codes_of_Canada:_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666666"/>
                </a:solidFill>
                <a:latin typeface="Courier"/>
              </a:rPr>
              <a:t>!</a:t>
            </a:r>
            <a:r>
              <a:rPr>
                <a:latin typeface="Courier"/>
              </a:rPr>
              <a:t>pip install </a:t>
            </a:r>
            <a:r>
              <a:rPr>
                <a:solidFill>
                  <a:srgbClr val="666666"/>
                </a:solidFill>
                <a:latin typeface="Courier"/>
              </a:rPr>
              <a:t>--</a:t>
            </a:r>
            <a:r>
              <a:rPr>
                <a:latin typeface="Courier"/>
              </a:rPr>
              <a:t>upgrade pip</a:t>
            </a:r>
            <a:br/>
            <a:r>
              <a:rPr>
                <a:solidFill>
                  <a:srgbClr val="666666"/>
                </a:solidFill>
                <a:latin typeface="Courier"/>
              </a:rPr>
              <a:t>!</a:t>
            </a:r>
            <a:r>
              <a:rPr>
                <a:latin typeface="Courier"/>
              </a:rPr>
              <a:t>pip install beautifulsoup4</a:t>
            </a:r>
            <a:br/>
            <a:r>
              <a:rPr>
                <a:solidFill>
                  <a:srgbClr val="666666"/>
                </a:solidFill>
                <a:latin typeface="Courier"/>
              </a:rPr>
              <a:t>!</a:t>
            </a:r>
            <a:r>
              <a:rPr>
                <a:latin typeface="Courier"/>
              </a:rPr>
              <a:t>pip install requests</a:t>
            </a:r>
            <a:br/>
            <a:r>
              <a:rPr>
                <a:solidFill>
                  <a:srgbClr val="666666"/>
                </a:solidFill>
                <a:latin typeface="Courier"/>
              </a:rPr>
              <a:t>!</a:t>
            </a:r>
            <a:r>
              <a:rPr>
                <a:latin typeface="Courier"/>
              </a:rPr>
              <a:t>pip install lxml</a:t>
            </a:r>
            <a:br/>
            <a:r>
              <a:rPr>
                <a:solidFill>
                  <a:srgbClr val="666666"/>
                </a:solidFill>
                <a:latin typeface="Courier"/>
              </a:rPr>
              <a:t>!</a:t>
            </a:r>
            <a:r>
              <a:rPr>
                <a:latin typeface="Courier"/>
              </a:rPr>
              <a:t>pip install geopy</a:t>
            </a:r>
            <a:br/>
            <a:r>
              <a:rPr>
                <a:solidFill>
                  <a:srgbClr val="666666"/>
                </a:solidFill>
                <a:latin typeface="Courier"/>
              </a:rPr>
              <a:t>!</a:t>
            </a:r>
            <a:r>
              <a:rPr>
                <a:latin typeface="Courier"/>
              </a:rPr>
              <a:t>pip install sklearn</a:t>
            </a:r>
            <a:br/>
            <a:r>
              <a:rPr>
                <a:solidFill>
                  <a:srgbClr val="666666"/>
                </a:solidFill>
                <a:latin typeface="Courier"/>
              </a:rPr>
              <a:t>!</a:t>
            </a:r>
            <a:r>
              <a:rPr>
                <a:latin typeface="Courier"/>
              </a:rPr>
              <a:t>pip install scikit</a:t>
            </a:r>
            <a:r>
              <a:rPr>
                <a:solidFill>
                  <a:srgbClr val="666666"/>
                </a:solidFill>
                <a:latin typeface="Courier"/>
              </a:rPr>
              <a:t>-</a:t>
            </a:r>
            <a:r>
              <a:rPr>
                <a:latin typeface="Courier"/>
              </a:rPr>
              <a:t>learn</a:t>
            </a:r>
            <a:br/>
            <a:r>
              <a:rPr>
                <a:solidFill>
                  <a:srgbClr val="666666"/>
                </a:solidFill>
                <a:latin typeface="Courier"/>
              </a:rPr>
              <a:t>!</a:t>
            </a:r>
            <a:r>
              <a:rPr>
                <a:latin typeface="Courier"/>
              </a:rPr>
              <a:t>pip install folium</a:t>
            </a:r>
          </a:p>
          <a:p>
            <a:pPr lvl="0" indent="0">
              <a:buNone/>
            </a:pPr>
            <a:r>
              <a:rPr>
                <a:latin typeface="Courier"/>
              </a:rPr>
              <a:t>Defaulting to user installation because normal site-packages is not writeable
Requirement already satisfied: pip in /Users/mj/Library/Python/3.7/lib/python/site-packages (21.1.3)
Defaulting to user installation because normal site-packages is not writeable
Requirement already satisfied: beautifulsoup4 in /Users/mj/Library/Python/3.7/lib/python/site-packages (4.9.3)
Requirement already satisfied: soupsieve&gt;1.2 in /Users/mj/Library/Python/3.7/lib/python/site-packages (from beautifulsoup4) (2.2.1)
Defaulting to user installation because normal site-packages is not writeable
Requirement already satisfied: requests in /Users/mj/Library/Python/3.7/lib/python/site-packages (2.26.0)
Requirement already satisfied: urllib3&lt;1.27,&gt;=1.21.1 in /Users/mj/Library/Python/3.7/lib/python/site-packages (from requests) (1.26.6)
Requirement already satisfied: idna&lt;4,&gt;=2.5 in /Users/mj/Library/Python/3.7/lib/python/site-packages (from requests) (3.2)
Requirement already satisfied: certifi&gt;=2017.4.17 in /Users/mj/Library/Python/3.7/lib/python/site-packages (from requests) (2021.5.30)
Requirement already satisfied: charset-normalizer~=2.0.0 in /Users/mj/Library/Python/3.7/lib/python/site-packages (from requests) (2.0.2)
Defaulting to user installation because normal site-packages is not writeable
Requirement already satisfied: lxml in /Users/mj/Library/Python/3.7/lib/python/site-packages (4.6.3)
Defaulting to user installation because normal site-packages is not writeable
Requirement already satisfied: geopy in /Users/mj/Library/Python/3.7/lib/python/site-packages (2.2.0)
Requirement already satisfied: geographiclib&lt;2,&gt;=1.49 in /Users/mj/Library/Python/3.7/lib/python/site-packages (from geopy) (1.52)
Defaulting to user installation because normal site-packages is not writeable
Requirement already satisfied: sklearn in /Users/mj/Library/Python/3.7/lib/python/site-packages (0.0)
Requirement already satisfied: scikit-learn in /Users/mj/Library/Python/3.7/lib/python/site-packages (from sklearn) (0.24.2)
Requirement already satisfied: scipy&gt;=0.19.1 in /Library/Frameworks/Python.framework/Versions/3.7/lib/python3.7/site-packages (from scikit-learn-&gt;sklearn) (1.3.1)
Requirement already satisfied: threadpoolctl&gt;=2.0.0 in /Users/mj/Library/Python/3.7/lib/python/site-packages (from scikit-learn-&gt;sklearn) (2.2.0)
Requirement already satisfied: numpy&gt;=1.13.3 in /Library/Frameworks/Python.framework/Versions/3.7/lib/python3.7/site-packages (from scikit-learn-&gt;sklearn) (1.17.1)
Requirement already satisfied: joblib&gt;=0.11 in /Users/mj/Library/Python/3.7/lib/python/site-packages (from scikit-learn-&gt;sklearn) (1.0.1)
Defaulting to user installation because normal site-packages is not writeable
Requirement already satisfied: scikit-learn in /Users/mj/Library/Python/3.7/lib/python/site-packages (0.24.2)
Requirement already satisfied: threadpoolctl&gt;=2.0.0 in /Users/mj/Library/Python/3.7/lib/python/site-packages (from scikit-learn) (2.2.0)
Requirement already satisfied: scipy&gt;=0.19.1 in /Library/Frameworks/Python.framework/Versions/3.7/lib/python3.7/site-packages (from scikit-learn) (1.3.1)
Requirement already satisfied: joblib&gt;=0.11 in /Users/mj/Library/Python/3.7/lib/python/site-packages (from scikit-learn) (1.0.1)
Requirement already satisfied: numpy&gt;=1.13.3 in /Library/Frameworks/Python.framework/Versions/3.7/lib/python3.7/site-packages (from scikit-learn) (1.17.1)
Defaulting to user installation because normal site-packages is not writeable
Requirement already satisfied: folium in /Users/mj/Library/Python/3.7/lib/python/site-packages (0.12.1)
Requirement already satisfied: jinja2&gt;=2.9 in /Library/Frameworks/Python.framework/Versions/3.7/lib/python3.7/site-packages (from folium) (2.10.1)
Requirement already satisfied: branca&gt;=0.3.0 in /Users/mj/Library/Python/3.7/lib/python/site-packages (from folium) (0.4.2)
Requirement already satisfied: requests in /Users/mj/Library/Python/3.7/lib/python/site-packages (from folium) (2.26.0)
Requirement already satisfied: numpy in /Library/Frameworks/Python.framework/Versions/3.7/lib/python3.7/site-packages (from folium) (1.17.1)
Requirement already satisfied: MarkupSafe&gt;=0.23 in /Library/Frameworks/Python.framework/Versions/3.7/lib/python3.7/site-packages (from jinja2&gt;=2.9-&gt;folium) (1.1.1)
Requirement already satisfied: charset-normalizer~=2.0.0 in /Users/mj/Library/Python/3.7/lib/python/site-packages (from requests-&gt;folium) (2.0.2)
Requirement already satisfied: idna&lt;4,&gt;=2.5 in /Users/mj/Library/Python/3.7/lib/python/site-packages (from requests-&gt;folium) (3.2)
Requirement already satisfied: urllib3&lt;1.27,&gt;=1.21.1 in /Users/mj/Library/Python/3.7/lib/python/site-packages (from requests-&gt;folium) (1.26.6)
Requirement already satisfied: certifi&gt;=2017.4.17 in /Users/mj/Library/Python/3.7/lib/python/site-packages (from requests-&gt;folium) (2021.5.30)
</a:t>
            </a:r>
          </a:p>
          <a:p>
            <a:pPr lvl="0" marL="0" indent="0">
              <a:spcBef>
                <a:spcPts val="3000"/>
              </a:spcBef>
              <a:buNone/>
            </a:pPr>
            <a:r>
              <a:rPr b="1"/>
              <a:t>Data processing and Cleaning of the Postal Codes of Canada</a:t>
            </a:r>
          </a:p>
          <a:p>
            <a:pPr lvl="0" indent="0">
              <a:buNone/>
            </a:pPr>
            <a:r>
              <a:rPr>
                <a:latin typeface="Courier"/>
              </a:rPr>
              <a:t>import requests</a:t>
            </a:r>
            <a:br/>
            <a:r>
              <a:rPr>
                <a:latin typeface="Courier"/>
              </a:rPr>
              <a:t>import lxml.html as lh</a:t>
            </a:r>
            <a:br/>
            <a:r>
              <a:rPr>
                <a:latin typeface="Courier"/>
              </a:rPr>
              <a:t>import bs4 as bs</a:t>
            </a:r>
            <a:br/>
            <a:r>
              <a:rPr>
                <a:latin typeface="Courier"/>
              </a:rPr>
              <a:t>import urllib.request</a:t>
            </a:r>
            <a:br/>
            <a:r>
              <a:rPr>
                <a:latin typeface="Courier"/>
              </a:rPr>
              <a:t>import folium</a:t>
            </a:r>
            <a:br/>
            <a:r>
              <a:rPr>
                <a:latin typeface="Courier"/>
              </a:rPr>
              <a:t>import matplotlib.pyplot as plt </a:t>
            </a:r>
            <a:r>
              <a:rPr i="1">
                <a:solidFill>
                  <a:srgbClr val="60A0B0"/>
                </a:solidFill>
                <a:latin typeface="Courier"/>
              </a:rPr>
              <a:t># plotting library</a:t>
            </a:r>
            <a:br/>
            <a:r>
              <a:rPr>
                <a:latin typeface="Courier"/>
              </a:rPr>
              <a:t>import matplotlib.cm as cm</a:t>
            </a:r>
            <a:br/>
            <a:r>
              <a:rPr>
                <a:latin typeface="Courier"/>
              </a:rPr>
              <a:t>import matplotlib.colors as colors</a:t>
            </a:r>
            <a:br/>
            <a:r>
              <a:rPr i="1">
                <a:solidFill>
                  <a:srgbClr val="60A0B0"/>
                </a:solidFill>
                <a:latin typeface="Courier"/>
              </a:rPr>
              <a:t># import k-means from clustering stage</a:t>
            </a:r>
            <a:br/>
            <a:r>
              <a:rPr>
                <a:latin typeface="Courier"/>
              </a:rPr>
              <a:t>from sklearn.cluster import KMeans</a:t>
            </a:r>
            <a:br/>
            <a:br/>
            <a:r>
              <a:rPr>
                <a:latin typeface="Courier"/>
              </a:rPr>
              <a:t>import numpy as np </a:t>
            </a:r>
            <a:r>
              <a:rPr i="1">
                <a:solidFill>
                  <a:srgbClr val="60A0B0"/>
                </a:solidFill>
                <a:latin typeface="Courier"/>
              </a:rPr>
              <a:t># library to handle data in a vectorized manner</a:t>
            </a:r>
            <a:br/>
            <a:r>
              <a:rPr>
                <a:latin typeface="Courier"/>
              </a:rPr>
              <a:t>import pandas as pd </a:t>
            </a:r>
            <a:r>
              <a:rPr i="1">
                <a:solidFill>
                  <a:srgbClr val="60A0B0"/>
                </a:solidFill>
                <a:latin typeface="Courier"/>
              </a:rPr>
              <a:t># library for data analsysis</a:t>
            </a:r>
            <a:br/>
            <a:br/>
            <a:r>
              <a:rPr>
                <a:latin typeface="Courier"/>
              </a:rPr>
              <a:t>pd.set_option(</a:t>
            </a:r>
            <a:r>
              <a:rPr>
                <a:solidFill>
                  <a:srgbClr val="4070A0"/>
                </a:solidFill>
                <a:latin typeface="Courier"/>
              </a:rPr>
              <a:t>'display.max_columns'</a:t>
            </a:r>
            <a:r>
              <a:rPr>
                <a:latin typeface="Courier"/>
              </a:rPr>
              <a:t>, </a:t>
            </a:r>
            <a:r>
              <a:rPr>
                <a:solidFill>
                  <a:srgbClr val="19177C"/>
                </a:solidFill>
                <a:latin typeface="Courier"/>
              </a:rPr>
              <a:t>None</a:t>
            </a:r>
            <a:r>
              <a:rPr>
                <a:latin typeface="Courier"/>
              </a:rPr>
              <a:t>)</a:t>
            </a:r>
            <a:br/>
            <a:r>
              <a:rPr>
                <a:latin typeface="Courier"/>
              </a:rPr>
              <a:t>pd.set_option(</a:t>
            </a:r>
            <a:r>
              <a:rPr>
                <a:solidFill>
                  <a:srgbClr val="4070A0"/>
                </a:solidFill>
                <a:latin typeface="Courier"/>
              </a:rPr>
              <a:t>'display.max_rows'</a:t>
            </a:r>
            <a:r>
              <a:rPr>
                <a:latin typeface="Courier"/>
              </a:rPr>
              <a:t>, </a:t>
            </a:r>
            <a:r>
              <a:rPr>
                <a:solidFill>
                  <a:srgbClr val="19177C"/>
                </a:solidFill>
                <a:latin typeface="Courier"/>
              </a:rPr>
              <a:t>None</a:t>
            </a:r>
            <a:r>
              <a:rPr>
                <a:latin typeface="Courier"/>
              </a:rPr>
              <a:t>)</a:t>
            </a:r>
            <a:br/>
            <a:br/>
            <a:r>
              <a:rPr>
                <a:latin typeface="Courier"/>
              </a:rPr>
              <a:t>import json </a:t>
            </a:r>
            <a:r>
              <a:rPr i="1">
                <a:solidFill>
                  <a:srgbClr val="60A0B0"/>
                </a:solidFill>
                <a:latin typeface="Courier"/>
              </a:rPr>
              <a:t># library to handle JSON files</a:t>
            </a:r>
            <a:br/>
            <a:br/>
            <a:br/>
            <a:r>
              <a:rPr>
                <a:latin typeface="Courier"/>
              </a:rPr>
              <a:t>from geopy.geocoders import Nominatim </a:t>
            </a:r>
            <a:br/>
            <a:r>
              <a:rPr>
                <a:latin typeface="Courier"/>
              </a:rPr>
              <a:t>GeoLocator </a:t>
            </a:r>
            <a:r>
              <a:rPr>
                <a:solidFill>
                  <a:srgbClr val="666666"/>
                </a:solidFill>
                <a:latin typeface="Courier"/>
              </a:rPr>
              <a:t>=</a:t>
            </a:r>
            <a:r>
              <a:rPr>
                <a:latin typeface="Courier"/>
              </a:rPr>
              <a:t> Nominatim(user_agent</a:t>
            </a:r>
            <a:r>
              <a:rPr>
                <a:solidFill>
                  <a:srgbClr val="666666"/>
                </a:solidFill>
                <a:latin typeface="Courier"/>
              </a:rPr>
              <a:t>=</a:t>
            </a:r>
            <a:r>
              <a:rPr>
                <a:solidFill>
                  <a:srgbClr val="4070A0"/>
                </a:solidFill>
                <a:latin typeface="Courier"/>
              </a:rPr>
              <a:t>'My-IBMNotebook'</a:t>
            </a:r>
            <a:r>
              <a:rPr>
                <a:latin typeface="Courier"/>
              </a:rPr>
              <a:t>)</a:t>
            </a:r>
            <a:r>
              <a:rPr i="1">
                <a:solidFill>
                  <a:srgbClr val="60A0B0"/>
                </a:solidFill>
                <a:latin typeface="Courier"/>
              </a:rPr>
              <a:t># convert an address into latitude and longitude values</a:t>
            </a:r>
          </a:p>
          <a:p>
            <a:pPr lvl="0" indent="0">
              <a:buNone/>
            </a:pPr>
          </a:p>
          <a:p>
            <a:pPr lvl="0" indent="0">
              <a:buNone/>
            </a:pPr>
            <a:r>
              <a:rPr>
                <a:latin typeface="Courier"/>
              </a:rPr>
              <a:t>import numpy as np </a:t>
            </a:r>
            <a:r>
              <a:rPr i="1">
                <a:solidFill>
                  <a:srgbClr val="60A0B0"/>
                </a:solidFill>
                <a:latin typeface="Courier"/>
              </a:rPr>
              <a:t># library to handle data in a vectorized manner</a:t>
            </a:r>
            <a:br/>
            <a:r>
              <a:rPr>
                <a:latin typeface="Courier"/>
              </a:rPr>
              <a:t>import pandas as pd </a:t>
            </a:r>
            <a:r>
              <a:rPr i="1">
                <a:solidFill>
                  <a:srgbClr val="60A0B0"/>
                </a:solidFill>
                <a:latin typeface="Courier"/>
              </a:rPr>
              <a:t># library for data analsysis</a:t>
            </a:r>
            <a:br/>
            <a:br/>
            <a:r>
              <a:rPr>
                <a:latin typeface="Courier"/>
              </a:rPr>
              <a:t>pd.set_option(</a:t>
            </a:r>
            <a:r>
              <a:rPr>
                <a:solidFill>
                  <a:srgbClr val="4070A0"/>
                </a:solidFill>
                <a:latin typeface="Courier"/>
              </a:rPr>
              <a:t>'display.max_columns'</a:t>
            </a:r>
            <a:r>
              <a:rPr>
                <a:latin typeface="Courier"/>
              </a:rPr>
              <a:t>, </a:t>
            </a:r>
            <a:r>
              <a:rPr>
                <a:solidFill>
                  <a:srgbClr val="19177C"/>
                </a:solidFill>
                <a:latin typeface="Courier"/>
              </a:rPr>
              <a:t>None</a:t>
            </a:r>
            <a:r>
              <a:rPr>
                <a:latin typeface="Courier"/>
              </a:rPr>
              <a:t>)</a:t>
            </a:r>
            <a:br/>
            <a:r>
              <a:rPr>
                <a:latin typeface="Courier"/>
              </a:rPr>
              <a:t>pd.set_option(</a:t>
            </a:r>
            <a:r>
              <a:rPr>
                <a:solidFill>
                  <a:srgbClr val="4070A0"/>
                </a:solidFill>
                <a:latin typeface="Courier"/>
              </a:rPr>
              <a:t>'display.max_rows'</a:t>
            </a:r>
            <a:r>
              <a:rPr>
                <a:latin typeface="Courier"/>
              </a:rPr>
              <a:t>, </a:t>
            </a:r>
            <a:r>
              <a:rPr>
                <a:solidFill>
                  <a:srgbClr val="19177C"/>
                </a:solidFill>
                <a:latin typeface="Courier"/>
              </a:rPr>
              <a:t>None</a:t>
            </a:r>
            <a:r>
              <a:rPr>
                <a:latin typeface="Courier"/>
              </a:rPr>
              <a:t>)</a:t>
            </a:r>
            <a:br/>
            <a:br/>
            <a:r>
              <a:rPr>
                <a:latin typeface="Courier"/>
              </a:rPr>
              <a:t>import json </a:t>
            </a:r>
            <a:r>
              <a:rPr i="1">
                <a:solidFill>
                  <a:srgbClr val="60A0B0"/>
                </a:solidFill>
                <a:latin typeface="Courier"/>
              </a:rPr>
              <a:t># library to handle JSON files</a:t>
            </a:r>
            <a:br/>
            <a:br/>
            <a:br/>
            <a:r>
              <a:rPr>
                <a:latin typeface="Courier"/>
              </a:rPr>
              <a:t>from geopy.geocoders import Nominatim </a:t>
            </a:r>
            <a:br/>
            <a:br/>
            <a:r>
              <a:rPr>
                <a:latin typeface="Courier"/>
              </a:rPr>
              <a:t>GeoLocator </a:t>
            </a:r>
            <a:r>
              <a:rPr>
                <a:solidFill>
                  <a:srgbClr val="666666"/>
                </a:solidFill>
                <a:latin typeface="Courier"/>
              </a:rPr>
              <a:t>=</a:t>
            </a:r>
            <a:r>
              <a:rPr>
                <a:latin typeface="Courier"/>
              </a:rPr>
              <a:t> Nominatim(user_agent</a:t>
            </a:r>
            <a:r>
              <a:rPr>
                <a:solidFill>
                  <a:srgbClr val="666666"/>
                </a:solidFill>
                <a:latin typeface="Courier"/>
              </a:rPr>
              <a:t>=</a:t>
            </a:r>
            <a:r>
              <a:rPr>
                <a:solidFill>
                  <a:srgbClr val="4070A0"/>
                </a:solidFill>
                <a:latin typeface="Courier"/>
              </a:rPr>
              <a:t>'My-Application'</a:t>
            </a:r>
            <a:r>
              <a:rPr>
                <a:latin typeface="Courier"/>
              </a:rPr>
              <a:t>)</a:t>
            </a:r>
            <a:r>
              <a:rPr i="1">
                <a:solidFill>
                  <a:srgbClr val="60A0B0"/>
                </a:solidFill>
                <a:latin typeface="Courier"/>
              </a:rPr>
              <a:t># convert an address into latitude and longitude values</a:t>
            </a:r>
            <a:br/>
            <a:br/>
            <a:r>
              <a:rPr>
                <a:latin typeface="Courier"/>
              </a:rPr>
              <a:t>import requests </a:t>
            </a:r>
            <a:r>
              <a:rPr i="1">
                <a:solidFill>
                  <a:srgbClr val="60A0B0"/>
                </a:solidFill>
                <a:latin typeface="Courier"/>
              </a:rPr>
              <a:t># library to handle requests</a:t>
            </a:r>
            <a:br/>
            <a:r>
              <a:rPr>
                <a:latin typeface="Courier"/>
              </a:rPr>
              <a:t>from pandas.io.json import json_normalize </a:t>
            </a:r>
            <a:r>
              <a:rPr i="1">
                <a:solidFill>
                  <a:srgbClr val="60A0B0"/>
                </a:solidFill>
                <a:latin typeface="Courier"/>
              </a:rPr>
              <a:t># tranform JSON file into a pandas dataframe</a:t>
            </a:r>
            <a:br/>
            <a:br/>
            <a:r>
              <a:rPr i="1">
                <a:solidFill>
                  <a:srgbClr val="60A0B0"/>
                </a:solidFill>
                <a:latin typeface="Courier"/>
              </a:rPr>
              <a:t># Matplotlib and associated plotting modules</a:t>
            </a:r>
            <a:br/>
            <a:r>
              <a:rPr>
                <a:latin typeface="Courier"/>
              </a:rPr>
              <a:t>import matplotlib.cm as cm</a:t>
            </a:r>
            <a:br/>
            <a:r>
              <a:rPr>
                <a:latin typeface="Courier"/>
              </a:rPr>
              <a:t>import matplotlib.colors as colors</a:t>
            </a:r>
            <a:br/>
            <a:br/>
            <a:r>
              <a:rPr i="1">
                <a:solidFill>
                  <a:srgbClr val="60A0B0"/>
                </a:solidFill>
                <a:latin typeface="Courier"/>
              </a:rPr>
              <a:t># import k-means from clustering stage</a:t>
            </a:r>
            <a:br/>
            <a:r>
              <a:rPr>
                <a:latin typeface="Courier"/>
              </a:rPr>
              <a:t>from sklearn.cluster import KMeans</a:t>
            </a:r>
            <a:br/>
            <a:br/>
            <a:br/>
            <a:r>
              <a:rPr>
                <a:latin typeface="Courier"/>
              </a:rPr>
              <a:t>import folium </a:t>
            </a:r>
            <a:r>
              <a:rPr i="1">
                <a:solidFill>
                  <a:srgbClr val="60A0B0"/>
                </a:solidFill>
                <a:latin typeface="Courier"/>
              </a:rPr>
              <a:t># map rendering library</a:t>
            </a:r>
            <a:br/>
            <a:br/>
            <a:r>
              <a:rPr>
                <a:latin typeface="Courier"/>
              </a:rPr>
              <a:t>print(</a:t>
            </a:r>
            <a:r>
              <a:rPr>
                <a:solidFill>
                  <a:srgbClr val="4070A0"/>
                </a:solidFill>
                <a:latin typeface="Courier"/>
              </a:rPr>
              <a:t>'Libraries imported.'</a:t>
            </a:r>
            <a:r>
              <a:rPr>
                <a:latin typeface="Courier"/>
              </a:rPr>
              <a:t>)</a:t>
            </a:r>
          </a:p>
          <a:p>
            <a:pPr lvl="0" indent="0">
              <a:buNone/>
            </a:pPr>
            <a:r>
              <a:rPr>
                <a:latin typeface="Courier"/>
              </a:rPr>
              <a:t>Libraries imported.
</a:t>
            </a:r>
          </a:p>
          <a:p>
            <a:pPr lvl="0" indent="0">
              <a:buNone/>
            </a:pPr>
            <a:r>
              <a:rPr>
                <a:latin typeface="Courier"/>
              </a:rPr>
              <a:t>url </a:t>
            </a:r>
            <a:r>
              <a:rPr>
                <a:solidFill>
                  <a:srgbClr val="666666"/>
                </a:solidFill>
                <a:latin typeface="Courier"/>
              </a:rPr>
              <a:t>=</a:t>
            </a:r>
            <a:r>
              <a:rPr>
                <a:latin typeface="Courier"/>
              </a:rPr>
              <a:t> </a:t>
            </a:r>
            <a:r>
              <a:rPr>
                <a:solidFill>
                  <a:srgbClr val="4070A0"/>
                </a:solidFill>
                <a:latin typeface="Courier"/>
              </a:rPr>
              <a:t>"https://en.wikipedia.org/wiki/List_of_postal_codes_of_Canada:_M"</a:t>
            </a:r>
            <a:br/>
            <a:r>
              <a:rPr>
                <a:latin typeface="Courier"/>
              </a:rPr>
              <a:t>res </a:t>
            </a:r>
            <a:r>
              <a:rPr>
                <a:solidFill>
                  <a:srgbClr val="666666"/>
                </a:solidFill>
                <a:latin typeface="Courier"/>
              </a:rPr>
              <a:t>=</a:t>
            </a:r>
            <a:r>
              <a:rPr>
                <a:latin typeface="Courier"/>
              </a:rPr>
              <a:t> requests.get(url)</a:t>
            </a:r>
            <a:br/>
            <a:r>
              <a:rPr>
                <a:latin typeface="Courier"/>
              </a:rPr>
              <a:t>soup </a:t>
            </a:r>
            <a:r>
              <a:rPr>
                <a:solidFill>
                  <a:srgbClr val="666666"/>
                </a:solidFill>
                <a:latin typeface="Courier"/>
              </a:rPr>
              <a:t>=</a:t>
            </a:r>
            <a:r>
              <a:rPr>
                <a:latin typeface="Courier"/>
              </a:rPr>
              <a:t> bs.BeautifulSoup(res.content,</a:t>
            </a:r>
            <a:r>
              <a:rPr>
                <a:solidFill>
                  <a:srgbClr val="4070A0"/>
                </a:solidFill>
                <a:latin typeface="Courier"/>
              </a:rPr>
              <a:t>'lxml'</a:t>
            </a:r>
            <a:r>
              <a:rPr>
                <a:latin typeface="Courier"/>
              </a:rPr>
              <a:t>)</a:t>
            </a:r>
          </a:p>
          <a:p>
            <a:pPr lvl="0" marL="0" indent="0">
              <a:spcBef>
                <a:spcPts val="3000"/>
              </a:spcBef>
              <a:buNone/>
            </a:pPr>
            <a:r>
              <a:rPr b="1"/>
              <a:t>Data Processing</a:t>
            </a:r>
          </a:p>
          <a:p>
            <a:pPr lvl="0" indent="0">
              <a:buNone/>
            </a:pPr>
            <a:r>
              <a:rPr>
                <a:latin typeface="Courier"/>
              </a:rPr>
              <a:t>table_contents</a:t>
            </a:r>
            <a:r>
              <a:rPr>
                <a:solidFill>
                  <a:srgbClr val="666666"/>
                </a:solidFill>
                <a:latin typeface="Courier"/>
              </a:rPr>
              <a:t>=</a:t>
            </a:r>
            <a:r>
              <a:rPr>
                <a:latin typeface="Courier"/>
              </a:rPr>
              <a:t>[]</a:t>
            </a:r>
            <a:br/>
            <a:r>
              <a:rPr>
                <a:latin typeface="Courier"/>
              </a:rPr>
              <a:t>table</a:t>
            </a:r>
            <a:r>
              <a:rPr>
                <a:solidFill>
                  <a:srgbClr val="666666"/>
                </a:solidFill>
                <a:latin typeface="Courier"/>
              </a:rPr>
              <a:t>=</a:t>
            </a:r>
            <a:r>
              <a:rPr>
                <a:latin typeface="Courier"/>
              </a:rPr>
              <a:t>soup.find(</a:t>
            </a:r>
            <a:r>
              <a:rPr>
                <a:solidFill>
                  <a:srgbClr val="4070A0"/>
                </a:solidFill>
                <a:latin typeface="Courier"/>
              </a:rPr>
              <a:t>'table'</a:t>
            </a:r>
            <a:r>
              <a:rPr>
                <a:latin typeface="Courier"/>
              </a:rPr>
              <a:t>)</a:t>
            </a:r>
            <a:br/>
            <a:r>
              <a:rPr b="1">
                <a:solidFill>
                  <a:srgbClr val="007020"/>
                </a:solidFill>
                <a:latin typeface="Courier"/>
              </a:rPr>
              <a:t>for</a:t>
            </a:r>
            <a:r>
              <a:rPr>
                <a:latin typeface="Courier"/>
              </a:rPr>
              <a:t> row </a:t>
            </a:r>
            <a:r>
              <a:rPr b="1">
                <a:solidFill>
                  <a:srgbClr val="007020"/>
                </a:solidFill>
                <a:latin typeface="Courier"/>
              </a:rPr>
              <a:t>in</a:t>
            </a:r>
            <a:r>
              <a:rPr>
                <a:latin typeface="Courier"/>
              </a:rPr>
              <a:t> table.findAll(</a:t>
            </a:r>
            <a:r>
              <a:rPr>
                <a:solidFill>
                  <a:srgbClr val="4070A0"/>
                </a:solidFill>
                <a:latin typeface="Courier"/>
              </a:rPr>
              <a:t>'td'</a:t>
            </a:r>
            <a:r>
              <a:rPr>
                <a:latin typeface="Courier"/>
              </a:rPr>
              <a:t>):</a:t>
            </a:r>
            <a:br/>
            <a:r>
              <a:rPr>
                <a:latin typeface="Courier"/>
              </a:rPr>
              <a:t>    cell </a:t>
            </a:r>
            <a:r>
              <a:rPr>
                <a:solidFill>
                  <a:srgbClr val="666666"/>
                </a:solidFill>
                <a:latin typeface="Courier"/>
              </a:rPr>
              <a:t>=</a:t>
            </a:r>
            <a:r>
              <a:rPr>
                <a:latin typeface="Courier"/>
              </a:rPr>
              <a:t> {}</a:t>
            </a:r>
            <a:br/>
            <a:r>
              <a:rPr>
                <a:latin typeface="Courier"/>
              </a:rPr>
              <a:t>    </a:t>
            </a:r>
            <a:r>
              <a:rPr b="1">
                <a:solidFill>
                  <a:srgbClr val="007020"/>
                </a:solidFill>
                <a:latin typeface="Courier"/>
              </a:rPr>
              <a:t>if</a:t>
            </a:r>
            <a:r>
              <a:rPr>
                <a:latin typeface="Courier"/>
              </a:rPr>
              <a:t> row.span.text</a:t>
            </a:r>
            <a:r>
              <a:rPr>
                <a:solidFill>
                  <a:srgbClr val="666666"/>
                </a:solidFill>
                <a:latin typeface="Courier"/>
              </a:rPr>
              <a:t>==</a:t>
            </a:r>
            <a:r>
              <a:rPr>
                <a:solidFill>
                  <a:srgbClr val="4070A0"/>
                </a:solidFill>
                <a:latin typeface="Courier"/>
              </a:rPr>
              <a:t>'Not assigned'</a:t>
            </a:r>
            <a:r>
              <a:rPr>
                <a:latin typeface="Courier"/>
              </a:rPr>
              <a:t>:</a:t>
            </a:r>
            <a:br/>
            <a:r>
              <a:rPr>
                <a:latin typeface="Courier"/>
              </a:rPr>
              <a:t>        </a:t>
            </a:r>
            <a:r>
              <a:rPr b="1">
                <a:solidFill>
                  <a:srgbClr val="007020"/>
                </a:solidFill>
                <a:latin typeface="Courier"/>
              </a:rPr>
              <a:t>pass</a:t>
            </a:r>
            <a:br/>
            <a:r>
              <a:rPr>
                <a:latin typeface="Courier"/>
              </a:rPr>
              <a:t>    </a:t>
            </a:r>
            <a:r>
              <a:rPr b="1">
                <a:solidFill>
                  <a:srgbClr val="007020"/>
                </a:solidFill>
                <a:latin typeface="Courier"/>
              </a:rPr>
              <a:t>else</a:t>
            </a:r>
            <a:r>
              <a:rPr>
                <a:latin typeface="Courier"/>
              </a:rPr>
              <a:t>:</a:t>
            </a:r>
            <a:br/>
            <a:r>
              <a:rPr>
                <a:latin typeface="Courier"/>
              </a:rPr>
              <a:t>        cell[</a:t>
            </a:r>
            <a:r>
              <a:rPr>
                <a:solidFill>
                  <a:srgbClr val="4070A0"/>
                </a:solidFill>
                <a:latin typeface="Courier"/>
              </a:rPr>
              <a:t>'PostalCode'</a:t>
            </a:r>
            <a:r>
              <a:rPr>
                <a:latin typeface="Courier"/>
              </a:rPr>
              <a:t>] </a:t>
            </a:r>
            <a:r>
              <a:rPr>
                <a:solidFill>
                  <a:srgbClr val="666666"/>
                </a:solidFill>
                <a:latin typeface="Courier"/>
              </a:rPr>
              <a:t>=</a:t>
            </a:r>
            <a:r>
              <a:rPr>
                <a:latin typeface="Courier"/>
              </a:rPr>
              <a:t> row.p.text[:</a:t>
            </a:r>
            <a:r>
              <a:rPr>
                <a:solidFill>
                  <a:srgbClr val="40A070"/>
                </a:solidFill>
                <a:latin typeface="Courier"/>
              </a:rPr>
              <a:t>3</a:t>
            </a:r>
            <a:r>
              <a:rPr>
                <a:latin typeface="Courier"/>
              </a:rPr>
              <a:t>]</a:t>
            </a:r>
            <a:br/>
            <a:r>
              <a:rPr>
                <a:latin typeface="Courier"/>
              </a:rPr>
              <a:t>        cell[</a:t>
            </a:r>
            <a:r>
              <a:rPr>
                <a:solidFill>
                  <a:srgbClr val="4070A0"/>
                </a:solidFill>
                <a:latin typeface="Courier"/>
              </a:rPr>
              <a:t>'Borough'</a:t>
            </a:r>
            <a:r>
              <a:rPr>
                <a:latin typeface="Courier"/>
              </a:rPr>
              <a:t>] </a:t>
            </a:r>
            <a:r>
              <a:rPr>
                <a:solidFill>
                  <a:srgbClr val="666666"/>
                </a:solidFill>
                <a:latin typeface="Courier"/>
              </a:rPr>
              <a:t>=</a:t>
            </a:r>
            <a:r>
              <a:rPr>
                <a:latin typeface="Courier"/>
              </a:rPr>
              <a:t> (row.span.text).split(</a:t>
            </a:r>
            <a:r>
              <a:rPr>
                <a:solidFill>
                  <a:srgbClr val="4070A0"/>
                </a:solidFill>
                <a:latin typeface="Courier"/>
              </a:rPr>
              <a:t>'('</a:t>
            </a:r>
            <a:r>
              <a:rPr>
                <a:latin typeface="Courier"/>
              </a:rPr>
              <a:t>)[</a:t>
            </a:r>
            <a:r>
              <a:rPr>
                <a:solidFill>
                  <a:srgbClr val="40A070"/>
                </a:solidFill>
                <a:latin typeface="Courier"/>
              </a:rPr>
              <a:t>0</a:t>
            </a:r>
            <a:r>
              <a:rPr>
                <a:latin typeface="Courier"/>
              </a:rPr>
              <a:t>]</a:t>
            </a:r>
            <a:br/>
            <a:r>
              <a:rPr>
                <a:latin typeface="Courier"/>
              </a:rPr>
              <a:t>        cell[</a:t>
            </a:r>
            <a:r>
              <a:rPr>
                <a:solidFill>
                  <a:srgbClr val="4070A0"/>
                </a:solidFill>
                <a:latin typeface="Courier"/>
              </a:rPr>
              <a:t>'Neighborhood'</a:t>
            </a:r>
            <a:r>
              <a:rPr>
                <a:latin typeface="Courier"/>
              </a:rPr>
              <a:t>] </a:t>
            </a:r>
            <a:r>
              <a:rPr>
                <a:solidFill>
                  <a:srgbClr val="666666"/>
                </a:solidFill>
                <a:latin typeface="Courier"/>
              </a:rPr>
              <a:t>=</a:t>
            </a:r>
            <a:r>
              <a:rPr>
                <a:latin typeface="Courier"/>
              </a:rPr>
              <a:t> (((((row.span.text).split(</a:t>
            </a:r>
            <a:r>
              <a:rPr>
                <a:solidFill>
                  <a:srgbClr val="4070A0"/>
                </a:solidFill>
                <a:latin typeface="Courier"/>
              </a:rPr>
              <a:t>'('</a:t>
            </a:r>
            <a:r>
              <a:rPr>
                <a:latin typeface="Courier"/>
              </a:rPr>
              <a:t>)[</a:t>
            </a:r>
            <a:r>
              <a:rPr>
                <a:solidFill>
                  <a:srgbClr val="40A070"/>
                </a:solidFill>
                <a:latin typeface="Courier"/>
              </a:rPr>
              <a:t>1</a:t>
            </a:r>
            <a:r>
              <a:rPr>
                <a:latin typeface="Courier"/>
              </a:rPr>
              <a:t>]).strip(</a:t>
            </a:r>
            <a:r>
              <a:rPr>
                <a:solidFill>
                  <a:srgbClr val="4070A0"/>
                </a:solidFill>
                <a:latin typeface="Courier"/>
              </a:rPr>
              <a:t>')'</a:t>
            </a:r>
            <a:r>
              <a:rPr>
                <a:latin typeface="Courier"/>
              </a:rPr>
              <a:t>)).replace(</a:t>
            </a:r>
            <a:r>
              <a:rPr>
                <a:solidFill>
                  <a:srgbClr val="4070A0"/>
                </a:solidFill>
                <a:latin typeface="Courier"/>
              </a:rPr>
              <a:t>' /'</a:t>
            </a:r>
            <a:r>
              <a:rPr>
                <a:latin typeface="Courier"/>
              </a:rPr>
              <a:t>,</a:t>
            </a:r>
            <a:r>
              <a:rPr>
                <a:solidFill>
                  <a:srgbClr val="4070A0"/>
                </a:solidFill>
                <a:latin typeface="Courier"/>
              </a:rPr>
              <a:t>','</a:t>
            </a:r>
            <a:r>
              <a:rPr>
                <a:latin typeface="Courier"/>
              </a:rPr>
              <a:t>)).replace(</a:t>
            </a:r>
            <a:r>
              <a:rPr>
                <a:solidFill>
                  <a:srgbClr val="4070A0"/>
                </a:solidFill>
                <a:latin typeface="Courier"/>
              </a:rPr>
              <a:t>')'</a:t>
            </a:r>
            <a:r>
              <a:rPr>
                <a:latin typeface="Courier"/>
              </a:rPr>
              <a:t>,</a:t>
            </a:r>
            <a:r>
              <a:rPr>
                <a:solidFill>
                  <a:srgbClr val="4070A0"/>
                </a:solidFill>
                <a:latin typeface="Courier"/>
              </a:rPr>
              <a:t>' '</a:t>
            </a:r>
            <a:r>
              <a:rPr>
                <a:latin typeface="Courier"/>
              </a:rPr>
              <a:t>)).strip(</a:t>
            </a:r>
            <a:r>
              <a:rPr>
                <a:solidFill>
                  <a:srgbClr val="4070A0"/>
                </a:solidFill>
                <a:latin typeface="Courier"/>
              </a:rPr>
              <a:t>' '</a:t>
            </a:r>
            <a:r>
              <a:rPr>
                <a:latin typeface="Courier"/>
              </a:rPr>
              <a:t>)</a:t>
            </a:r>
            <a:br/>
            <a:r>
              <a:rPr>
                <a:latin typeface="Courier"/>
              </a:rPr>
              <a:t>        table_contents.append(cell)</a:t>
            </a:r>
          </a:p>
          <a:p>
            <a:pPr lvl="0" marL="0" indent="0">
              <a:spcBef>
                <a:spcPts val="3000"/>
              </a:spcBef>
              <a:buNone/>
            </a:pPr>
            <a:r>
              <a:rPr b="1"/>
              <a:t>Data Cleaning and printing the data</a:t>
            </a:r>
          </a:p>
          <a:p>
            <a:pPr lvl="0" indent="0">
              <a:buNone/>
            </a:pPr>
            <a:r>
              <a:rPr i="1">
                <a:solidFill>
                  <a:srgbClr val="60A0B0"/>
                </a:solidFill>
                <a:latin typeface="Courier"/>
              </a:rPr>
              <a:t>#print(table_contents)</a:t>
            </a:r>
            <a:br/>
            <a:r>
              <a:rPr>
                <a:latin typeface="Courier"/>
              </a:rPr>
              <a:t>df</a:t>
            </a:r>
            <a:r>
              <a:rPr>
                <a:solidFill>
                  <a:srgbClr val="666666"/>
                </a:solidFill>
                <a:latin typeface="Courier"/>
              </a:rPr>
              <a:t>=</a:t>
            </a:r>
            <a:r>
              <a:rPr>
                <a:latin typeface="Courier"/>
              </a:rPr>
              <a:t>pd.DataFrame(table_contents)</a:t>
            </a:r>
            <a:br/>
            <a:r>
              <a:rPr>
                <a:latin typeface="Courier"/>
              </a:rPr>
              <a:t>df[</a:t>
            </a:r>
            <a:r>
              <a:rPr>
                <a:solidFill>
                  <a:srgbClr val="4070A0"/>
                </a:solidFill>
                <a:latin typeface="Courier"/>
              </a:rPr>
              <a:t>'Borough'</a:t>
            </a:r>
            <a:r>
              <a:rPr>
                <a:latin typeface="Courier"/>
              </a:rPr>
              <a:t>]</a:t>
            </a:r>
            <a:r>
              <a:rPr>
                <a:solidFill>
                  <a:srgbClr val="666666"/>
                </a:solidFill>
                <a:latin typeface="Courier"/>
              </a:rPr>
              <a:t>=</a:t>
            </a:r>
            <a:r>
              <a:rPr>
                <a:latin typeface="Courier"/>
              </a:rPr>
              <a:t>df[</a:t>
            </a:r>
            <a:r>
              <a:rPr>
                <a:solidFill>
                  <a:srgbClr val="4070A0"/>
                </a:solidFill>
                <a:latin typeface="Courier"/>
              </a:rPr>
              <a:t>'Borough'</a:t>
            </a:r>
            <a:r>
              <a:rPr>
                <a:latin typeface="Courier"/>
              </a:rPr>
              <a:t>].replace({</a:t>
            </a:r>
            <a:r>
              <a:rPr>
                <a:solidFill>
                  <a:srgbClr val="4070A0"/>
                </a:solidFill>
                <a:latin typeface="Courier"/>
              </a:rPr>
              <a:t>'Downtown TorontoStn A PO Boxes25 The Esplanade'</a:t>
            </a:r>
            <a:r>
              <a:rPr>
                <a:latin typeface="Courier"/>
              </a:rPr>
              <a:t>:</a:t>
            </a:r>
            <a:r>
              <a:rPr>
                <a:solidFill>
                  <a:srgbClr val="4070A0"/>
                </a:solidFill>
                <a:latin typeface="Courier"/>
              </a:rPr>
              <a:t>'Downtown Toronto Stn A'</a:t>
            </a:r>
            <a:r>
              <a:rPr>
                <a:latin typeface="Courier"/>
              </a:rPr>
              <a:t>,</a:t>
            </a:r>
            <a:br/>
            <a:r>
              <a:rPr>
                <a:latin typeface="Courier"/>
              </a:rPr>
              <a:t>                                             </a:t>
            </a:r>
            <a:r>
              <a:rPr>
                <a:solidFill>
                  <a:srgbClr val="4070A0"/>
                </a:solidFill>
                <a:latin typeface="Courier"/>
              </a:rPr>
              <a:t>'East TorontoBusiness reply mail Processing Centre969 Eastern'</a:t>
            </a:r>
            <a:r>
              <a:rPr>
                <a:latin typeface="Courier"/>
              </a:rPr>
              <a:t>:</a:t>
            </a:r>
            <a:r>
              <a:rPr>
                <a:solidFill>
                  <a:srgbClr val="4070A0"/>
                </a:solidFill>
                <a:latin typeface="Courier"/>
              </a:rPr>
              <a:t>'East Toronto Business'</a:t>
            </a:r>
            <a:r>
              <a:rPr>
                <a:latin typeface="Courier"/>
              </a:rPr>
              <a:t>,</a:t>
            </a:r>
            <a:br/>
            <a:r>
              <a:rPr>
                <a:latin typeface="Courier"/>
              </a:rPr>
              <a:t>                                             </a:t>
            </a:r>
            <a:r>
              <a:rPr>
                <a:solidFill>
                  <a:srgbClr val="4070A0"/>
                </a:solidFill>
                <a:latin typeface="Courier"/>
              </a:rPr>
              <a:t>'EtobicokeNorthwest'</a:t>
            </a:r>
            <a:r>
              <a:rPr>
                <a:latin typeface="Courier"/>
              </a:rPr>
              <a:t>:</a:t>
            </a:r>
            <a:r>
              <a:rPr>
                <a:solidFill>
                  <a:srgbClr val="4070A0"/>
                </a:solidFill>
                <a:latin typeface="Courier"/>
              </a:rPr>
              <a:t>'Etobicoke Northwest'</a:t>
            </a:r>
            <a:r>
              <a:rPr>
                <a:latin typeface="Courier"/>
              </a:rPr>
              <a:t>,</a:t>
            </a:r>
            <a:r>
              <a:rPr>
                <a:solidFill>
                  <a:srgbClr val="4070A0"/>
                </a:solidFill>
                <a:latin typeface="Courier"/>
              </a:rPr>
              <a:t>'East YorkEast Toronto'</a:t>
            </a:r>
            <a:r>
              <a:rPr>
                <a:latin typeface="Courier"/>
              </a:rPr>
              <a:t>:</a:t>
            </a:r>
            <a:r>
              <a:rPr>
                <a:solidFill>
                  <a:srgbClr val="4070A0"/>
                </a:solidFill>
                <a:latin typeface="Courier"/>
              </a:rPr>
              <a:t>'East York/East Toronto'</a:t>
            </a:r>
            <a:r>
              <a:rPr>
                <a:latin typeface="Courier"/>
              </a:rPr>
              <a:t>,</a:t>
            </a:r>
            <a:br/>
            <a:r>
              <a:rPr>
                <a:latin typeface="Courier"/>
              </a:rPr>
              <a:t>                                             </a:t>
            </a:r>
            <a:r>
              <a:rPr>
                <a:solidFill>
                  <a:srgbClr val="4070A0"/>
                </a:solidFill>
                <a:latin typeface="Courier"/>
              </a:rPr>
              <a:t>'MississaugaCanada Post Gateway Processing Centre'</a:t>
            </a:r>
            <a:r>
              <a:rPr>
                <a:latin typeface="Courier"/>
              </a:rPr>
              <a:t>:</a:t>
            </a:r>
            <a:r>
              <a:rPr>
                <a:solidFill>
                  <a:srgbClr val="4070A0"/>
                </a:solidFill>
                <a:latin typeface="Courier"/>
              </a:rPr>
              <a:t>'Mississauga'</a:t>
            </a:r>
            <a:r>
              <a:rPr>
                <a:latin typeface="Courier"/>
              </a:rPr>
              <a:t>})</a:t>
            </a:r>
            <a:br/>
            <a:r>
              <a:rPr>
                <a:latin typeface="Courier"/>
              </a:rPr>
              <a:t>df</a:t>
            </a:r>
          </a:p>
          <a:p>
            <a:pPr lvl="0" indent="0">
              <a:buNone/>
            </a:pPr>
            <a:r>
              <a:rPr>
                <a:latin typeface="Courier"/>
              </a:rPr>
              <a:t>    PostalCode                 Borough  \
0          M3A              North York   
1          M4A              North York   
2          M5A        Downtown Toronto   
3          M6A              North York   
4          M7A            Queen's Park   
5          M9A               Etobicoke   
6          M1B             Scarborough   
7          M3B              North York   
8          M4B               East York   
9          M5B        Downtown Toronto   
10         M6B              North York   
11         M9B               Etobicoke   
12         M1C             Scarborough   
13         M3C              North York   
14         M4C               East York   
15         M5C        Downtown Toronto   
16         M6C                    York   
17         M9C               Etobicoke   
18         M1E             Scarborough   
19         M4E            East Toronto   
20         M5E        Downtown Toronto   
21         M6E                    York   
22         M1G             Scarborough   
23         M4G               East York   
24         M5G        Downtown Toronto   
25         M6G        Downtown Toronto   
26         M1H             Scarborough   
27         M2H              North York   
28         M3H              North York   
29         M4H               East York   
30         M5H        Downtown Toronto   
31         M6H            West Toronto   
32         M1J             Scarborough   
33         M2J              North York   
34         M3J              North York   
35         M4J  East York/East Toronto   
36         M5J        Downtown Toronto   
37         M6J            West Toronto   
38         M1K             Scarborough   
39         M2K              North York   
40         M3K              North York   
41         M4K            East Toronto   
42         M5K        Downtown Toronto   
43         M6K            West Toronto   
44         M1L             Scarborough   
45         M2L              North York   
46         M3L              North York   
47         M4L            East Toronto   
48         M5L        Downtown Toronto   
49         M6L              North York   
50         M9L              North York   
51         M1M             Scarborough   
52         M2M              North York   
53         M3M              North York   
54         M4M            East Toronto   
55         M5M              North York   
56         M6M                    York   
57         M9M              North York   
58         M1N             Scarborough   
59         M2N              North York   
60         M3N              North York   
61         M4N         Central Toronto   
62         M5N         Central Toronto   
63         M6N                    York   
64         M9N                    York   
65         M1P             Scarborough   
66         M2P              North York   
67         M4P         Central Toronto   
68         M5P         Central Toronto   
69         M6P            West Toronto   
70         M9P               Etobicoke   
71         M1R             Scarborough   
72         M2R              North York   
73         M4R         Central Toronto   
74         M5R         Central Toronto   
75         M6R            West Toronto   
76         M7R             Mississauga   
77         M9R               Etobicoke   
78         M1S             Scarborough   
79         M4S         Central Toronto   
80         M5S        Downtown Toronto   
81         M6S            West Toronto   
82         M1T             Scarborough   
83         M4T         Central Toronto   
84         M5T        Downtown Toronto   
85         M1V             Scarborough   
86         M4V         Central Toronto   
87         M5V        Downtown Toronto   
88         M8V               Etobicoke   
89         M9V               Etobicoke   
90         M1W             Scarborough   
91         M4W        Downtown Toronto   
92         M5W  Downtown Toronto Stn A   
93         M8W               Etobicoke   
94         M9W     Etobicoke Northwest   
95         M1X             Scarborough   
96         M4X        Downtown Toronto   
97         M5X        Downtown Toronto   
98         M8X               Etobicoke   
99         M4Y        Downtown Toronto   
100        M7Y   East Toronto Business   
101        M8Y               Etobicoke   
102        M8Z               Etobicoke   
                                          Neighborhood  
0                                            Parkwoods  
1                                     Victoria Village  
2                            Regent Park, Harbourfront  
3                     Lawrence Manor, Lawrence Heights  
4                        Ontario Provincial Government  
5                                     Islington Avenue  
6                                       Malvern, Rouge  
7                                      Don Mills North  
8                      Parkview Hill, Woodbine Gardens  
9                             Garden District, Ryerson  
10                                           Glencairn  
11   West Deane Park, Princess Gardens, Martin Grov...  
12              Rouge Hill, Port Union, Highland Creek  
13                                     Don Mills South  
14                                    Woodbine Heights  
15                                      St. James Town  
16                                  Humewood-Cedarvale  
17   Eringate, Bloordale Gardens, Old Burnhamthorpe...  
18                   Guildwood, Morningside, West Hill  
19                                         The Beaches  
20                                         Berczy Park  
21                                 Caledonia-Fairbanks  
22                                              Woburn  
23                                             Leaside  
24                                  Central Bay Street  
25                                            Christie  
26                                           Cedarbrae  
27                                   Hillcrest Village  
28     Bathurst Manor, Wilson Heights, Downsview North  
29                                    Thorncliffe Park  
30                            Richmond, Adelaide, King  
31                        Dufferin, Dovercourt Village  
32                                 Scarborough Village  
33                        Fairview, Henry Farm, Oriole  
34                     Northwood Park, York University  
35                                  The Danforth  East  
36   Harbourfront East, Union Station, Toronto Islands  
37                            Little Portugal, Trinity  
38         Kennedy Park, Ionview, East Birchmount Park  
39                                     Bayview Village  
40                                      Downsview East  
41                        The Danforth West, Riverdale  
42            Toronto Dominion Centre, Design Exchange  
43        Brockton, Parkdale Village, Exhibition Place  
44                     Golden Mile, Clairlea, Oakridge  
45                            York Mills, Silver Hills  
46                                      Downsview West  
47                      India Bazaar, The Beaches West  
48                      Commerce Court, Victoria Hotel  
49            North Park, Maple Leaf Park, Upwood Park  
50                                       Humber Summit  
51     Cliffside, Cliffcrest, Scarborough Village West  
52                             Willowdale, Newtonbrook  
53                                   Downsview Central  
54                                     Studio District  
55                   Bedford Park, Lawrence Manor East  
56    Del Ray, Mount Dennis, Keelsdale and Silverthorn  
57                                    Humberlea, Emery  
58                         Birch Cliff, Cliffside West  
59                                    Willowdale South  
60                                 Downsview Northwest  
61                                       Lawrence Park  
62                                            Roselawn  
63                       Runnymede, The Junction North  
64                                              Weston  
65   Dorset Park, Wexford Heights, Scarborough Town...  
66                                     York Mills West  
67                                    Davisville North  
68                            Forest Hill North &amp; West  
69                       High Park, The Junction South  
70                                           Westmount  
71                                   Wexford, Maryvale  
72                                     Willowdale West  
73                                  North Toronto West  
74                 The Annex, North Midtown, Yorkville  
75                              Parkdale, Roncesvalles  
76                                      Enclave of L4W  
77   Kingsview Village, St. Phillips, Martin Grove ...  
78                                           Agincourt  
79                                          Davisville  
80                      University of Toronto, Harbord  
81                                  Runnymede, Swansea  
82             Clarks Corners, Tam O'Shanter, Sullivan  
83                         Moore Park, Summerhill East  
84           Kensington Market, Chinatown, Grange Park  
85   Milliken, Agincourt North, Steeles East, L'Amo...  
86   Summerhill West, Rathnelly, South Hill, Forest...  
87   CN Tower, King and Spadina, Railway Lands, Har...  
88        New Toronto, Mimico South, Humber Bay Shores  
89   South Steeles, Silverstone, Humbergate, Jamest...  
90                       Steeles West, L'Amoreaux West  
91                                            Rosedale  
92                                      Enclave of M5E  
93                              Alderwood, Long Branch  
94   Clairville, Humberwood, Woodbine Downs, West H...  
95                                         Upper Rouge  
96                         St. James Town, Cabbagetown  
97              First Canadian Place, Underground city  
98       The Kingsway, Montgomery Road, Old Mill North  
99                                Church and Wellesley  
100                                     Enclave of M4L  
101  Old Mill South, King's Mill Park, Sunnylea, Hu...  
102  Mimico NW, The Queensway West, South of Bloor,...  </a:t>
            </a:r>
          </a:p>
          <a:p>
            <a:pPr lvl="0" marL="0" indent="0">
              <a:spcBef>
                <a:spcPts val="3000"/>
              </a:spcBef>
              <a:buNone/>
            </a:pPr>
            <a:r>
              <a:rPr b="1"/>
              <a:t>shape of the data</a:t>
            </a:r>
          </a:p>
          <a:p>
            <a:pPr lvl="0" indent="0">
              <a:buNone/>
            </a:pPr>
            <a:r>
              <a:rPr>
                <a:latin typeface="Courier"/>
              </a:rPr>
              <a:t>df.shape</a:t>
            </a:r>
          </a:p>
          <a:p>
            <a:pPr lvl="0" indent="0">
              <a:buNone/>
            </a:pPr>
            <a:r>
              <a:rPr>
                <a:latin typeface="Courier"/>
              </a:rPr>
              <a:t>(103, 3)</a:t>
            </a:r>
          </a:p>
          <a:p>
            <a:pPr lvl="0" marL="0" indent="0">
              <a:spcBef>
                <a:spcPts val="3000"/>
              </a:spcBef>
              <a:buNone/>
            </a:pPr>
            <a:r>
              <a:rPr b="1"/>
              <a:t>Geo coordinates of the data</a:t>
            </a:r>
          </a:p>
          <a:p>
            <a:pPr lvl="0" marL="0" indent="0">
              <a:spcBef>
                <a:spcPts val="3000"/>
              </a:spcBef>
              <a:buNone/>
            </a:pPr>
            <a:r>
              <a:rPr b="1"/>
              <a:t>Reading the csv file containing the coordinates</a:t>
            </a:r>
          </a:p>
          <a:p>
            <a:pPr lvl="0" indent="0">
              <a:buNone/>
            </a:pPr>
            <a:r>
              <a:rPr>
                <a:latin typeface="Courier"/>
              </a:rPr>
              <a:t>df_geo</a:t>
            </a:r>
            <a:r>
              <a:rPr>
                <a:solidFill>
                  <a:srgbClr val="666666"/>
                </a:solidFill>
                <a:latin typeface="Courier"/>
              </a:rPr>
              <a:t>=</a:t>
            </a:r>
            <a:r>
              <a:rPr>
                <a:latin typeface="Courier"/>
              </a:rPr>
              <a:t>pd.read_csv(</a:t>
            </a:r>
            <a:r>
              <a:rPr>
                <a:solidFill>
                  <a:srgbClr val="4070A0"/>
                </a:solidFill>
                <a:latin typeface="Courier"/>
              </a:rPr>
              <a:t>'Geospatial_Coordinates.csv'</a:t>
            </a:r>
            <a:r>
              <a:rPr>
                <a:latin typeface="Courier"/>
              </a:rPr>
              <a:t>)</a:t>
            </a:r>
            <a:br/>
            <a:r>
              <a:rPr>
                <a:latin typeface="Courier"/>
              </a:rPr>
              <a:t>df_geo</a:t>
            </a:r>
          </a:p>
          <a:p>
            <a:pPr lvl="0" indent="0">
              <a:buNone/>
            </a:pPr>
            <a:r>
              <a:rPr>
                <a:latin typeface="Courier"/>
              </a:rPr>
              <a:t>    Postal Code   Latitude  Longitude
0           M1B  43.806686 -79.194353
1           M1C  43.784535 -79.160497
2           M1E  43.763573 -79.188711
3           M1G  43.770992 -79.216917
4           M1H  43.773136 -79.239476
5           M1J  43.744734 -79.239476
6           M1K  43.727929 -79.262029
7           M1L  43.711112 -79.284577
8           M1M  43.716316 -79.239476
9           M1N  43.692657 -79.264848
10          M1P  43.757410 -79.273304
11          M1R  43.750072 -79.295849
12          M1S  43.794200 -79.262029
13          M1T  43.781638 -79.304302
14          M1V  43.815252 -79.284577
15          M1W  43.799525 -79.318389
16          M1X  43.836125 -79.205636
17          M2H  43.803762 -79.363452
18          M2J  43.778517 -79.346556
19          M2K  43.786947 -79.385975
20          M2L  43.757490 -79.374714
21          M2M  43.789053 -79.408493
22          M2N  43.770120 -79.408493
23          M2P  43.752758 -79.400049
24          M2R  43.782736 -79.442259
25          M3A  43.753259 -79.329656
26          M3B  43.745906 -79.352188
27          M3C  43.725900 -79.340923
28          M3H  43.754328 -79.442259
29          M3J  43.767980 -79.487262
30          M3K  43.737473 -79.464763
31          M3L  43.739015 -79.506944
32          M3M  43.728496 -79.495697
33          M3N  43.761631 -79.520999
34          M4A  43.725882 -79.315572
35          M4B  43.706397 -79.309937
36          M4C  43.695344 -79.318389
37          M4E  43.676357 -79.293031
38          M4G  43.709060 -79.363452
39          M4H  43.705369 -79.349372
40          M4J  43.685347 -79.338106
41          M4K  43.679557 -79.352188
42          M4L  43.668999 -79.315572
43          M4M  43.659526 -79.340923
44          M4N  43.728020 -79.388790
45          M4P  43.712751 -79.390197
46          M4R  43.715383 -79.405678
47          M4S  43.704324 -79.388790
48          M4T  43.689574 -79.383160
49          M4V  43.686412 -79.400049
50          M4W  43.679563 -79.377529
51          M4X  43.667967 -79.367675
52          M4Y  43.665860 -79.383160
53          M5A  43.654260 -79.360636
54          M5B  43.657162 -79.378937
55          M5C  43.651494 -79.375418
56          M5E  43.644771 -79.373306
57          M5G  43.657952 -79.387383
58          M5H  43.650571 -79.384568
59          M5J  43.640816 -79.381752
60          M5K  43.647177 -79.381576
61          M5L  43.648198 -79.379817
62          M5M  43.733283 -79.419750
63          M5N  43.711695 -79.416936
64          M5P  43.696948 -79.411307
65          M5R  43.672710 -79.405678
66          M5S  43.662696 -79.400049
67          M5T  43.653206 -79.400049
68          M5V  43.628947 -79.394420
69          M5W  43.646435 -79.374846
70          M5X  43.648429 -79.382280
71          M6A  43.718518 -79.464763
72          M6B  43.709577 -79.445073
73          M6C  43.693781 -79.428191
74          M6E  43.689026 -79.453512
75          M6G  43.669542 -79.422564
76          M6H  43.669005 -79.442259
77          M6J  43.647927 -79.419750
78          M6K  43.636847 -79.428191
79          M6L  43.713756 -79.490074
80          M6M  43.691116 -79.476013
81          M6N  43.673185 -79.487262
82          M6P  43.661608 -79.464763
83          M6R  43.648960 -79.456325
84          M6S  43.651571 -79.484450
85          M7A  43.662301 -79.389494
86          M7R  43.636966 -79.615819
87          M7Y  43.662744 -79.321558
88          M8V  43.605647 -79.501321
89          M8W  43.602414 -79.543484
90          M8X  43.653654 -79.506944
91          M8Y  43.636258 -79.498509
92          M8Z  43.628841 -79.520999
93          M9A  43.667856 -79.532242
94          M9B  43.650943 -79.554724
95          M9C  43.643515 -79.577201
96          M9L  43.756303 -79.565963
97          M9M  43.724766 -79.532242
98          M9N  43.706876 -79.518188
99          M9P  43.696319 -79.532242
100         M9R  43.688905 -79.554724
101         M9V  43.739416 -79.588437
102         M9W  43.706748 -79.594054</a:t>
            </a:r>
          </a:p>
          <a:p>
            <a:pPr lvl="0" marL="0" indent="0">
              <a:spcBef>
                <a:spcPts val="3000"/>
              </a:spcBef>
              <a:buNone/>
            </a:pPr>
            <a:r>
              <a:rPr b="1"/>
              <a:t>Merging two tables for the langitude and longitudes of the neighbourhoods in canada data</a:t>
            </a:r>
          </a:p>
          <a:p>
            <a:pPr lvl="0" indent="0">
              <a:buNone/>
            </a:pPr>
            <a:r>
              <a:rPr>
                <a:latin typeface="Courier"/>
              </a:rPr>
              <a:t>df_geo</a:t>
            </a:r>
            <a:r>
              <a:rPr>
                <a:solidFill>
                  <a:srgbClr val="666666"/>
                </a:solidFill>
                <a:latin typeface="Courier"/>
              </a:rPr>
              <a:t>=</a:t>
            </a:r>
            <a:r>
              <a:rPr>
                <a:latin typeface="Courier"/>
              </a:rPr>
              <a:t>df_geo.rename({</a:t>
            </a:r>
            <a:r>
              <a:rPr>
                <a:solidFill>
                  <a:srgbClr val="4070A0"/>
                </a:solidFill>
                <a:latin typeface="Courier"/>
              </a:rPr>
              <a:t>'Postal Code'</a:t>
            </a:r>
            <a:r>
              <a:rPr>
                <a:latin typeface="Courier"/>
              </a:rPr>
              <a:t>:</a:t>
            </a:r>
            <a:r>
              <a:rPr>
                <a:solidFill>
                  <a:srgbClr val="4070A0"/>
                </a:solidFill>
                <a:latin typeface="Courier"/>
              </a:rPr>
              <a:t>'PostalCode'</a:t>
            </a:r>
            <a:r>
              <a:rPr>
                <a:latin typeface="Courier"/>
              </a:rPr>
              <a:t>},axis</a:t>
            </a:r>
            <a:r>
              <a:rPr>
                <a:solidFill>
                  <a:srgbClr val="666666"/>
                </a:solidFill>
                <a:latin typeface="Courier"/>
              </a:rPr>
              <a:t>=</a:t>
            </a:r>
            <a:r>
              <a:rPr>
                <a:solidFill>
                  <a:srgbClr val="40A070"/>
                </a:solidFill>
                <a:latin typeface="Courier"/>
              </a:rPr>
              <a:t>1</a:t>
            </a:r>
            <a:r>
              <a:rPr>
                <a:latin typeface="Courier"/>
              </a:rPr>
              <a:t>)</a:t>
            </a:r>
            <a:br/>
            <a:r>
              <a:rPr>
                <a:latin typeface="Courier"/>
              </a:rPr>
              <a:t>df3 </a:t>
            </a:r>
            <a:r>
              <a:rPr>
                <a:solidFill>
                  <a:srgbClr val="666666"/>
                </a:solidFill>
                <a:latin typeface="Courier"/>
              </a:rPr>
              <a:t>=</a:t>
            </a:r>
            <a:r>
              <a:rPr>
                <a:latin typeface="Courier"/>
              </a:rPr>
              <a:t> pd.merge(df,df_geo,on</a:t>
            </a:r>
            <a:r>
              <a:rPr>
                <a:solidFill>
                  <a:srgbClr val="666666"/>
                </a:solidFill>
                <a:latin typeface="Courier"/>
              </a:rPr>
              <a:t>=</a:t>
            </a:r>
            <a:r>
              <a:rPr>
                <a:solidFill>
                  <a:srgbClr val="4070A0"/>
                </a:solidFill>
                <a:latin typeface="Courier"/>
              </a:rPr>
              <a:t>'PostalCode'</a:t>
            </a:r>
            <a:r>
              <a:rPr>
                <a:latin typeface="Courier"/>
              </a:rPr>
              <a:t>)</a:t>
            </a:r>
            <a:br/>
            <a:r>
              <a:rPr>
                <a:latin typeface="Courier"/>
              </a:rPr>
              <a:t>df3</a:t>
            </a:r>
          </a:p>
          <a:p>
            <a:pPr lvl="0" indent="0">
              <a:buNone/>
            </a:pPr>
            <a:r>
              <a:rPr>
                <a:latin typeface="Courier"/>
              </a:rPr>
              <a:t>    PostalCode                 Borough  \
0          M3A              North York   
1          M4A              North York   
2          M5A        Downtown Toronto   
3          M6A              North York   
4          M7A            Queen's Park   
5          M9A               Etobicoke   
6          M1B             Scarborough   
7          M3B              North York   
8          M4B               East York   
9          M5B        Downtown Toronto   
10         M6B              North York   
11         M9B               Etobicoke   
12         M1C             Scarborough   
13         M3C              North York   
14         M4C               East York   
15         M5C        Downtown Toronto   
16         M6C                    York   
17         M9C               Etobicoke   
18         M1E             Scarborough   
19         M4E            East Toronto   
20         M5E        Downtown Toronto   
21         M6E                    York   
22         M1G             Scarborough   
23         M4G               East York   
24         M5G        Downtown Toronto   
25         M6G        Downtown Toronto   
26         M1H             Scarborough   
27         M2H              North York   
28         M3H              North York   
29         M4H               East York   
30         M5H        Downtown Toronto   
31         M6H            West Toronto   
32         M1J             Scarborough   
33         M2J              North York   
34         M3J              North York   
35         M4J  East York/East Toronto   
36         M5J        Downtown Toronto   
37         M6J            West Toronto   
38         M1K             Scarborough   
39         M2K              North York   
40         M3K              North York   
41         M4K            East Toronto   
42         M5K        Downtown Toronto   
43         M6K            West Toronto   
44         M1L             Scarborough   
45         M2L              North York   
46         M3L              North York   
47         M4L            East Toronto   
48         M5L        Downtown Toronto   
49         M6L              North York   
50         M9L              North York   
51         M1M             Scarborough   
52         M2M              North York   
53         M3M              North York   
54         M4M            East Toronto   
55         M5M              North York   
56         M6M                    York   
57         M9M              North York   
58         M1N             Scarborough   
59         M2N              North York   
60         M3N              North York   
61         M4N         Central Toronto   
62         M5N         Central Toronto   
63         M6N                    York   
64         M9N                    York   
65         M1P             Scarborough   
66         M2P              North York   
67         M4P         Central Toronto   
68         M5P         Central Toronto   
69         M6P            West Toronto   
70         M9P               Etobicoke   
71         M1R             Scarborough   
72         M2R              North York   
73         M4R         Central Toronto   
74         M5R         Central Toronto   
75         M6R            West Toronto   
76         M7R             Mississauga   
77         M9R               Etobicoke   
78         M1S             Scarborough   
79         M4S         Central Toronto   
80         M5S        Downtown Toronto   
81         M6S            West Toronto   
82         M1T             Scarborough   
83         M4T         Central Toronto   
84         M5T        Downtown Toronto   
85         M1V             Scarborough   
86         M4V         Central Toronto   
87         M5V        Downtown Toronto   
88         M8V               Etobicoke   
89         M9V               Etobicoke   
90         M1W             Scarborough   
91         M4W        Downtown Toronto   
92         M5W  Downtown Toronto Stn A   
93         M8W               Etobicoke   
94         M9W     Etobicoke Northwest   
95         M1X             Scarborough   
96         M4X        Downtown Toronto   
97         M5X        Downtown Toronto   
98         M8X               Etobicoke   
99         M4Y        Downtown Toronto   
100        M7Y   East Toronto Business   
101        M8Y               Etobicoke   
102        M8Z               Etobicoke   
                                          Neighborhood   Latitude  Longitude  
0                                            Parkwoods  43.753259 -79.329656  
1                                     Victoria Village  43.725882 -79.315572  
2                            Regent Park, Harbourfront  43.654260 -79.360636  
3                     Lawrence Manor, Lawrence Heights  43.718518 -79.464763  
4                        Ontario Provincial Government  43.662301 -79.389494  
5                                     Islington Avenue  43.667856 -79.532242  
6                                       Malvern, Rouge  43.806686 -79.194353  
7                                      Don Mills North  43.745906 -79.352188  
8                      Parkview Hill, Woodbine Gardens  43.706397 -79.309937  
9                             Garden District, Ryerson  43.657162 -79.378937  
10                                           Glencairn  43.709577 -79.445073  
11   West Deane Park, Princess Gardens, Martin Grov...  43.650943 -79.554724  
12              Rouge Hill, Port Union, Highland Creek  43.784535 -79.160497  
13                                     Don Mills South  43.725900 -79.340923  
14                                    Woodbine Heights  43.695344 -79.318389  
15                                      St. James Town  43.651494 -79.375418  
16                                  Humewood-Cedarvale  43.693781 -79.428191  
17   Eringate, Bloordale Gardens, Old Burnhamthorpe...  43.643515 -79.577201  
18                   Guildwood, Morningside, West Hill  43.763573 -79.188711  
19                                         The Beaches  43.676357 -79.293031  
20                                         Berczy Park  43.644771 -79.373306  
21                                 Caledonia-Fairbanks  43.689026 -79.453512  
22                                              Woburn  43.770992 -79.216917  
23                                             Leaside  43.709060 -79.363452  
24                                  Central Bay Street  43.657952 -79.387383  
25                                            Christie  43.669542 -79.422564  
26                                           Cedarbrae  43.773136 -79.239476  
27                                   Hillcrest Village  43.803762 -79.363452  
28     Bathurst Manor, Wilson Heights, Downsview North  43.754328 -79.442259  
29                                    Thorncliffe Park  43.705369 -79.349372  
30                            Richmond, Adelaide, King  43.650571 -79.384568  
31                        Dufferin, Dovercourt Village  43.669005 -79.442259  
32                                 Scarborough Village  43.744734 -79.239476  
33                        Fairview, Henry Farm, Oriole  43.778517 -79.346556  
34                     Northwood Park, York University  43.767980 -79.487262  
35                                  The Danforth  East  43.685347 -79.338106  
36   Harbourfront East, Union Station, Toronto Islands  43.640816 -79.381752  
37                            Little Portugal, Trinity  43.647927 -79.419750  
38         Kennedy Park, Ionview, East Birchmount Park  43.727929 -79.262029  
39                                     Bayview Village  43.786947 -79.385975  
40                                      Downsview East  43.737473 -79.464763  
41                        The Danforth West, Riverdale  43.679557 -79.352188  
42            Toronto Dominion Centre, Design Exchange  43.647177 -79.381576  
43        Brockton, Parkdale Village, Exhibition Place  43.636847 -79.428191  
44                     Golden Mile, Clairlea, Oakridge  43.711112 -79.284577  
45                            York Mills, Silver Hills  43.757490 -79.374714  
46                                      Downsview West  43.739015 -79.506944  
47                      India Bazaar, The Beaches West  43.668999 -79.315572  
48                      Commerce Court, Victoria Hotel  43.648198 -79.379817  
49            North Park, Maple Leaf Park, Upwood Park  43.713756 -79.490074  
50                                       Humber Summit  43.756303 -79.565963  
51     Cliffside, Cliffcrest, Scarborough Village West  43.716316 -79.239476  
52                             Willowdale, Newtonbrook  43.789053 -79.408493  
53                                   Downsview Central  43.728496 -79.495697  
54                                     Studio District  43.659526 -79.340923  
55                   Bedford Park, Lawrence Manor East  43.733283 -79.419750  
56    Del Ray, Mount Dennis, Keelsdale and Silverthorn  43.691116 -79.476013  
57                                    Humberlea, Emery  43.724766 -79.532242  
58                         Birch Cliff, Cliffside West  43.692657 -79.264848  
59                                    Willowdale South  43.770120 -79.408493  
60                                 Downsview Northwest  43.761631 -79.520999  
61                                       Lawrence Park  43.728020 -79.388790  
62                                            Roselawn  43.711695 -79.416936  
63                       Runnymede, The Junction North  43.673185 -79.487262  
64                                              Weston  43.706876 -79.518188  
65   Dorset Park, Wexford Heights, Scarborough Town...  43.757410 -79.273304  
66                                     York Mills West  43.752758 -79.400049  
67                                    Davisville North  43.712751 -79.390197  
68                            Forest Hill North &amp; West  43.696948 -79.411307  
69                       High Park, The Junction South  43.661608 -79.464763  
70                                           Westmount  43.696319 -79.532242  
71                                   Wexford, Maryvale  43.750072 -79.295849  
72                                     Willowdale West  43.782736 -79.442259  
73                                  North Toronto West  43.715383 -79.405678  
74                 The Annex, North Midtown, Yorkville  43.672710 -79.405678  
75                              Parkdale, Roncesvalles  43.648960 -79.456325  
76                                      Enclave of L4W  43.636966 -79.615819  
77   Kingsview Village, St. Phillips, Martin Grove ...  43.688905 -79.554724  
78                                           Agincourt  43.794200 -79.262029  
79                                          Davisville  43.704324 -79.388790  
80                      University of Toronto, Harbord  43.662696 -79.400049  
81                                  Runnymede, Swansea  43.651571 -79.484450  
82             Clarks Corners, Tam O'Shanter, Sullivan  43.781638 -79.304302  
83                         Moore Park, Summerhill East  43.689574 -79.383160  
84           Kensington Market, Chinatown, Grange Park  43.653206 -79.400049  
85   Milliken, Agincourt North, Steeles East, L'Amo...  43.815252 -79.284577  
86   Summerhill West, Rathnelly, South Hill, Forest...  43.686412 -79.400049  
87   CN Tower, King and Spadina, Railway Lands, Har...  43.628947 -79.394420  
88        New Toronto, Mimico South, Humber Bay Shores  43.605647 -79.501321  
89   South Steeles, Silverstone, Humbergate, Jamest...  43.739416 -79.588437  
90                       Steeles West, L'Amoreaux West  43.799525 -79.318389  
91                                            Rosedale  43.679563 -79.377529  
92                                      Enclave of M5E  43.646435 -79.374846  
93                              Alderwood, Long Branch  43.602414 -79.543484  
94   Clairville, Humberwood, Woodbine Downs, West H...  43.706748 -79.594054  
95                                         Upper Rouge  43.836125 -79.205636  
96                         St. James Town, Cabbagetown  43.667967 -79.367675  
97              First Canadian Place, Underground city  43.648429 -79.382280  
98       The Kingsway, Montgomery Road, Old Mill North  43.653654 -79.506944  
99                                Church and Wellesley  43.665860 -79.383160  
100                                     Enclave of M4L  43.662744 -79.321558  
101  Old Mill South, King's Mill Park, Sunnylea, Hu...  43.636258 -79.498509  
102  Mimico NW, The Queensway West, South of Bloor,...  43.628841 -79.520999  </a:t>
            </a:r>
          </a:p>
          <a:p>
            <a:pPr lvl="0" indent="0">
              <a:buNone/>
            </a:pPr>
            <a:r>
              <a:rPr>
                <a:latin typeface="Courier"/>
              </a:rPr>
              <a:t>df3.shape</a:t>
            </a:r>
          </a:p>
          <a:p>
            <a:pPr lvl="0" indent="0">
              <a:buNone/>
            </a:pPr>
            <a:r>
              <a:rPr>
                <a:latin typeface="Courier"/>
              </a:rPr>
              <a:t>(103, 5)</a:t>
            </a:r>
          </a:p>
          <a:p>
            <a:pPr lvl="0" indent="0">
              <a:buNone/>
            </a:pPr>
            <a:r>
              <a:rPr>
                <a:latin typeface="Courier"/>
              </a:rPr>
              <a:t>address </a:t>
            </a:r>
            <a:r>
              <a:rPr>
                <a:solidFill>
                  <a:srgbClr val="666666"/>
                </a:solidFill>
                <a:latin typeface="Courier"/>
              </a:rPr>
              <a:t>=</a:t>
            </a:r>
            <a:r>
              <a:rPr>
                <a:latin typeface="Courier"/>
              </a:rPr>
              <a:t> </a:t>
            </a:r>
            <a:r>
              <a:rPr>
                <a:solidFill>
                  <a:srgbClr val="4070A0"/>
                </a:solidFill>
                <a:latin typeface="Courier"/>
              </a:rPr>
              <a:t>'Toronto, Ontario Canada'</a:t>
            </a:r>
            <a:br/>
            <a:br/>
            <a:r>
              <a:rPr>
                <a:latin typeface="Courier"/>
              </a:rPr>
              <a:t>geolocator </a:t>
            </a:r>
            <a:r>
              <a:rPr>
                <a:solidFill>
                  <a:srgbClr val="666666"/>
                </a:solidFill>
                <a:latin typeface="Courier"/>
              </a:rPr>
              <a:t>=</a:t>
            </a:r>
            <a:r>
              <a:rPr>
                <a:latin typeface="Courier"/>
              </a:rPr>
              <a:t> Nominatim(user_agent</a:t>
            </a:r>
            <a:r>
              <a:rPr>
                <a:solidFill>
                  <a:srgbClr val="666666"/>
                </a:solidFill>
                <a:latin typeface="Courier"/>
              </a:rPr>
              <a:t>=</a:t>
            </a:r>
            <a:r>
              <a:rPr>
                <a:solidFill>
                  <a:srgbClr val="4070A0"/>
                </a:solidFill>
                <a:latin typeface="Courier"/>
              </a:rPr>
              <a:t>"http"</a:t>
            </a:r>
            <a:r>
              <a:rPr>
                <a:latin typeface="Courier"/>
              </a:rPr>
              <a:t>)</a:t>
            </a:r>
            <a:br/>
            <a:r>
              <a:rPr>
                <a:latin typeface="Courier"/>
              </a:rPr>
              <a:t>location </a:t>
            </a:r>
            <a:r>
              <a:rPr>
                <a:solidFill>
                  <a:srgbClr val="666666"/>
                </a:solidFill>
                <a:latin typeface="Courier"/>
              </a:rPr>
              <a:t>=</a:t>
            </a:r>
            <a:r>
              <a:rPr>
                <a:latin typeface="Courier"/>
              </a:rPr>
              <a:t> geolocator.geocode(address)</a:t>
            </a:r>
            <a:br/>
            <a:r>
              <a:rPr>
                <a:latin typeface="Courier"/>
              </a:rPr>
              <a:t>latitude </a:t>
            </a:r>
            <a:r>
              <a:rPr>
                <a:solidFill>
                  <a:srgbClr val="666666"/>
                </a:solidFill>
                <a:latin typeface="Courier"/>
              </a:rPr>
              <a:t>=</a:t>
            </a:r>
            <a:r>
              <a:rPr>
                <a:latin typeface="Courier"/>
              </a:rPr>
              <a:t> location.latitude</a:t>
            </a:r>
            <a:br/>
            <a:r>
              <a:rPr>
                <a:latin typeface="Courier"/>
              </a:rPr>
              <a:t>longitude </a:t>
            </a:r>
            <a:r>
              <a:rPr>
                <a:solidFill>
                  <a:srgbClr val="666666"/>
                </a:solidFill>
                <a:latin typeface="Courier"/>
              </a:rPr>
              <a:t>=</a:t>
            </a:r>
            <a:r>
              <a:rPr>
                <a:latin typeface="Courier"/>
              </a:rPr>
              <a:t> location.longitude</a:t>
            </a:r>
            <a:br/>
            <a:r>
              <a:rPr>
                <a:latin typeface="Courier"/>
              </a:rPr>
              <a:t>print(</a:t>
            </a:r>
            <a:r>
              <a:rPr>
                <a:solidFill>
                  <a:srgbClr val="4070A0"/>
                </a:solidFill>
                <a:latin typeface="Courier"/>
              </a:rPr>
              <a:t>'The geograpical coordinate of Toronto Canada are {}, {}.'</a:t>
            </a:r>
            <a:r>
              <a:rPr>
                <a:latin typeface="Courier"/>
              </a:rPr>
              <a:t>.format(latitude, longitude))</a:t>
            </a:r>
          </a:p>
          <a:p>
            <a:pPr lvl="0" indent="0">
              <a:buNone/>
            </a:pPr>
            <a:r>
              <a:rPr>
                <a:latin typeface="Courier"/>
              </a:rPr>
              <a:t>The geograpical coordinate of Toronto Canada are 43.6534817, -79.3839347.
</a:t>
            </a:r>
          </a:p>
          <a:p>
            <a:pPr lvl="0" marL="0" indent="0">
              <a:spcBef>
                <a:spcPts val="3000"/>
              </a:spcBef>
              <a:buNone/>
            </a:pPr>
            <a:r>
              <a:rPr b="1"/>
              <a:t>Clustering and the plotting of the neighbourhoods of Canada which contain Toronto in their Borough</a:t>
            </a:r>
          </a:p>
          <a:p>
            <a:pPr lvl="0" marL="0" indent="0">
              <a:spcBef>
                <a:spcPts val="3000"/>
              </a:spcBef>
              <a:buNone/>
            </a:pPr>
            <a:r>
              <a:rPr b="1"/>
              <a:t>Getting all the rows from the data frame which contains Toronto in their Borough.</a:t>
            </a:r>
          </a:p>
          <a:p>
            <a:pPr lvl="0" indent="0">
              <a:buNone/>
            </a:pPr>
            <a:r>
              <a:rPr>
                <a:latin typeface="Courier"/>
              </a:rPr>
              <a:t>df4 </a:t>
            </a:r>
            <a:r>
              <a:rPr>
                <a:solidFill>
                  <a:srgbClr val="666666"/>
                </a:solidFill>
                <a:latin typeface="Courier"/>
              </a:rPr>
              <a:t>=</a:t>
            </a:r>
            <a:r>
              <a:rPr>
                <a:latin typeface="Courier"/>
              </a:rPr>
              <a:t> df3[df3[</a:t>
            </a:r>
            <a:r>
              <a:rPr>
                <a:solidFill>
                  <a:srgbClr val="4070A0"/>
                </a:solidFill>
                <a:latin typeface="Courier"/>
              </a:rPr>
              <a:t>'Borough'</a:t>
            </a:r>
            <a:r>
              <a:rPr>
                <a:latin typeface="Courier"/>
              </a:rPr>
              <a:t>].str.contains(</a:t>
            </a:r>
            <a:r>
              <a:rPr>
                <a:solidFill>
                  <a:srgbClr val="4070A0"/>
                </a:solidFill>
                <a:latin typeface="Courier"/>
              </a:rPr>
              <a:t>'Toronto'</a:t>
            </a:r>
            <a:r>
              <a:rPr>
                <a:latin typeface="Courier"/>
              </a:rPr>
              <a:t>,regex</a:t>
            </a:r>
            <a:r>
              <a:rPr>
                <a:solidFill>
                  <a:srgbClr val="666666"/>
                </a:solidFill>
                <a:latin typeface="Courier"/>
              </a:rPr>
              <a:t>=</a:t>
            </a:r>
            <a:r>
              <a:rPr>
                <a:solidFill>
                  <a:srgbClr val="19177C"/>
                </a:solidFill>
                <a:latin typeface="Courier"/>
              </a:rPr>
              <a:t>False</a:t>
            </a:r>
            <a:r>
              <a:rPr>
                <a:latin typeface="Courier"/>
              </a:rPr>
              <a:t>)]</a:t>
            </a:r>
            <a:br/>
            <a:r>
              <a:rPr>
                <a:latin typeface="Courier"/>
              </a:rPr>
              <a:t>df4</a:t>
            </a:r>
          </a:p>
          <a:p>
            <a:pPr lvl="0" indent="0">
              <a:buNone/>
            </a:pPr>
            <a:r>
              <a:rPr>
                <a:latin typeface="Courier"/>
              </a:rPr>
              <a:t>    PostalCode                 Borough  \
2          M5A        Downtown Toronto   
9          M5B        Downtown Toronto   
15         M5C        Downtown Toronto   
19         M4E            East Toronto   
20         M5E        Downtown Toronto   
24         M5G        Downtown Toronto   
25         M6G        Downtown Toronto   
30         M5H        Downtown Toronto   
31         M6H            West Toronto   
35         M4J  East York/East Toronto   
36         M5J        Downtown Toronto   
37         M6J            West Toronto   
41         M4K            East Toronto   
42         M5K        Downtown Toronto   
43         M6K            West Toronto   
47         M4L            East Toronto   
48         M5L        Downtown Toronto   
54         M4M            East Toronto   
61         M4N         Central Toronto   
62         M5N         Central Toronto   
67         M4P         Central Toronto   
68         M5P         Central Toronto   
69         M6P            West Toronto   
73         M4R         Central Toronto   
74         M5R         Central Toronto   
75         M6R            West Toronto   
79         M4S         Central Toronto   
80         M5S        Downtown Toronto   
81         M6S            West Toronto   
83         M4T         Central Toronto   
84         M5T        Downtown Toronto   
86         M4V         Central Toronto   
87         M5V        Downtown Toronto   
91         M4W        Downtown Toronto   
92         M5W  Downtown Toronto Stn A   
96         M4X        Downtown Toronto   
97         M5X        Downtown Toronto   
99         M4Y        Downtown Toronto   
100        M7Y   East Toronto Business   
                                          Neighborhood   Latitude  Longitude  
2                            Regent Park, Harbourfront  43.654260 -79.360636  
9                             Garden District, Ryerson  43.657162 -79.378937  
15                                      St. James Town  43.651494 -79.375418  
19                                         The Beaches  43.676357 -79.293031  
20                                         Berczy Park  43.644771 -79.373306  
24                                  Central Bay Street  43.657952 -79.387383  
25                                            Christie  43.669542 -79.422564  
30                            Richmond, Adelaide, King  43.650571 -79.384568  
31                        Dufferin, Dovercourt Village  43.669005 -79.442259  
35                                  The Danforth  East  43.685347 -79.338106  
36   Harbourfront East, Union Station, Toronto Islands  43.640816 -79.381752  
37                            Little Portugal, Trinity  43.647927 -79.419750  
41                        The Danforth West, Riverdale  43.679557 -79.352188  
42            Toronto Dominion Centre, Design Exchange  43.647177 -79.381576  
43        Brockton, Parkdale Village, Exhibition Place  43.636847 -79.428191  
47                      India Bazaar, The Beaches West  43.668999 -79.315572  
48                      Commerce Court, Victoria Hotel  43.648198 -79.379817  
54                                     Studio District  43.659526 -79.340923  
61                                       Lawrence Park  43.728020 -79.388790  
62                                            Roselawn  43.711695 -79.416936  
67                                    Davisville North  43.712751 -79.390197  
68                            Forest Hill North &amp; West  43.696948 -79.411307  
69                       High Park, The Junction South  43.661608 -79.464763  
73                                  North Toronto West  43.715383 -79.405678  
74                 The Annex, North Midtown, Yorkville  43.672710 -79.405678  
75                              Parkdale, Roncesvalles  43.648960 -79.456325  
79                                          Davisville  43.704324 -79.388790  
80                      University of Toronto, Harbord  43.662696 -79.400049  
81                                  Runnymede, Swansea  43.651571 -79.484450  
83                         Moore Park, Summerhill East  43.689574 -79.383160  
84           Kensington Market, Chinatown, Grange Park  43.653206 -79.400049  
86   Summerhill West, Rathnelly, South Hill, Forest...  43.686412 -79.400049  
87   CN Tower, King and Spadina, Railway Lands, Har...  43.628947 -79.394420  
91                                            Rosedale  43.679563 -79.377529  
92                                      Enclave of M5E  43.646435 -79.374846  
96                         St. James Town, Cabbagetown  43.667967 -79.367675  
97              First Canadian Place, Underground city  43.648429 -79.382280  
99                                Church and Wellesley  43.665860 -79.383160  
100                                     Enclave of M4L  43.662744 -79.321558  </a:t>
            </a:r>
          </a:p>
          <a:p>
            <a:pPr lvl="0" marL="0" indent="0">
              <a:spcBef>
                <a:spcPts val="3000"/>
              </a:spcBef>
              <a:buNone/>
            </a:pPr>
            <a:r>
              <a:rPr b="1"/>
              <a:t>Visualizing all the Neighbourhoods of the above data frame using Folium</a:t>
            </a:r>
          </a:p>
          <a:p>
            <a:pPr lvl="0" indent="0">
              <a:buNone/>
            </a:pPr>
            <a:r>
              <a:rPr>
                <a:latin typeface="Courier"/>
              </a:rPr>
              <a:t>map_toronto </a:t>
            </a:r>
            <a:r>
              <a:rPr>
                <a:solidFill>
                  <a:srgbClr val="666666"/>
                </a:solidFill>
                <a:latin typeface="Courier"/>
              </a:rPr>
              <a:t>=</a:t>
            </a:r>
            <a:r>
              <a:rPr>
                <a:latin typeface="Courier"/>
              </a:rPr>
              <a:t> folium.Map(location</a:t>
            </a:r>
            <a:r>
              <a:rPr>
                <a:solidFill>
                  <a:srgbClr val="666666"/>
                </a:solidFill>
                <a:latin typeface="Courier"/>
              </a:rPr>
              <a:t>=</a:t>
            </a:r>
            <a:r>
              <a:rPr>
                <a:latin typeface="Courier"/>
              </a:rPr>
              <a:t>[</a:t>
            </a:r>
            <a:r>
              <a:rPr>
                <a:solidFill>
                  <a:srgbClr val="40A070"/>
                </a:solidFill>
                <a:latin typeface="Courier"/>
              </a:rPr>
              <a:t>43.651070</a:t>
            </a:r>
            <a:r>
              <a:rPr>
                <a:latin typeface="Courier"/>
              </a:rPr>
              <a:t>,</a:t>
            </a:r>
            <a:r>
              <a:rPr>
                <a:solidFill>
                  <a:srgbClr val="666666"/>
                </a:solidFill>
                <a:latin typeface="Courier"/>
              </a:rPr>
              <a:t>-</a:t>
            </a:r>
            <a:r>
              <a:rPr>
                <a:solidFill>
                  <a:srgbClr val="40A070"/>
                </a:solidFill>
                <a:latin typeface="Courier"/>
              </a:rPr>
              <a:t>79.347015</a:t>
            </a:r>
            <a:r>
              <a:rPr>
                <a:latin typeface="Courier"/>
              </a:rPr>
              <a:t>],zoom_start</a:t>
            </a:r>
            <a:r>
              <a:rPr>
                <a:solidFill>
                  <a:srgbClr val="666666"/>
                </a:solidFill>
                <a:latin typeface="Courier"/>
              </a:rPr>
              <a:t>=</a:t>
            </a:r>
            <a:r>
              <a:rPr>
                <a:solidFill>
                  <a:srgbClr val="40A070"/>
                </a:solidFill>
                <a:latin typeface="Courier"/>
              </a:rPr>
              <a:t>10</a:t>
            </a:r>
            <a:r>
              <a:rPr>
                <a:latin typeface="Courier"/>
              </a:rPr>
              <a:t>)</a:t>
            </a:r>
            <a:br/>
            <a:br/>
            <a:r>
              <a:rPr b="1">
                <a:solidFill>
                  <a:srgbClr val="007020"/>
                </a:solidFill>
                <a:latin typeface="Courier"/>
              </a:rPr>
              <a:t>for</a:t>
            </a:r>
            <a:r>
              <a:rPr>
                <a:latin typeface="Courier"/>
              </a:rPr>
              <a:t> lat,lng,borough,neighborhood </a:t>
            </a:r>
            <a:r>
              <a:rPr b="1">
                <a:solidFill>
                  <a:srgbClr val="007020"/>
                </a:solidFill>
                <a:latin typeface="Courier"/>
              </a:rPr>
              <a:t>in</a:t>
            </a:r>
            <a:r>
              <a:rPr>
                <a:latin typeface="Courier"/>
              </a:rPr>
              <a:t> zip(df4[</a:t>
            </a:r>
            <a:r>
              <a:rPr>
                <a:solidFill>
                  <a:srgbClr val="4070A0"/>
                </a:solidFill>
                <a:latin typeface="Courier"/>
              </a:rPr>
              <a:t>'Latitude'</a:t>
            </a:r>
            <a:r>
              <a:rPr>
                <a:latin typeface="Courier"/>
              </a:rPr>
              <a:t>],df4[</a:t>
            </a:r>
            <a:r>
              <a:rPr>
                <a:solidFill>
                  <a:srgbClr val="4070A0"/>
                </a:solidFill>
                <a:latin typeface="Courier"/>
              </a:rPr>
              <a:t>'Longitude'</a:t>
            </a:r>
            <a:r>
              <a:rPr>
                <a:latin typeface="Courier"/>
              </a:rPr>
              <a:t>],df4[</a:t>
            </a:r>
            <a:r>
              <a:rPr>
                <a:solidFill>
                  <a:srgbClr val="4070A0"/>
                </a:solidFill>
                <a:latin typeface="Courier"/>
              </a:rPr>
              <a:t>'Borough'</a:t>
            </a:r>
            <a:r>
              <a:rPr>
                <a:latin typeface="Courier"/>
              </a:rPr>
              <a:t>],df4[</a:t>
            </a:r>
            <a:r>
              <a:rPr>
                <a:solidFill>
                  <a:srgbClr val="4070A0"/>
                </a:solidFill>
                <a:latin typeface="Courier"/>
              </a:rPr>
              <a:t>'Neighborhood'</a:t>
            </a:r>
            <a:r>
              <a:rPr>
                <a:latin typeface="Courier"/>
              </a:rPr>
              <a:t>]):</a:t>
            </a:r>
            <a:br/>
            <a:r>
              <a:rPr>
                <a:latin typeface="Courier"/>
              </a:rPr>
              <a:t>    label </a:t>
            </a:r>
            <a:r>
              <a:rPr>
                <a:solidFill>
                  <a:srgbClr val="666666"/>
                </a:solidFill>
                <a:latin typeface="Courier"/>
              </a:rPr>
              <a:t>=</a:t>
            </a:r>
            <a:r>
              <a:rPr>
                <a:latin typeface="Courier"/>
              </a:rPr>
              <a:t> </a:t>
            </a:r>
            <a:r>
              <a:rPr>
                <a:solidFill>
                  <a:srgbClr val="4070A0"/>
                </a:solidFill>
                <a:latin typeface="Courier"/>
              </a:rPr>
              <a:t>'{}, {}'</a:t>
            </a:r>
            <a:r>
              <a:rPr>
                <a:latin typeface="Courier"/>
              </a:rPr>
              <a:t>.format(neighborhood, borough)</a:t>
            </a:r>
            <a:br/>
            <a:r>
              <a:rPr>
                <a:latin typeface="Courier"/>
              </a:rPr>
              <a:t>    label </a:t>
            </a:r>
            <a:r>
              <a:rPr>
                <a:solidFill>
                  <a:srgbClr val="666666"/>
                </a:solidFill>
                <a:latin typeface="Courier"/>
              </a:rPr>
              <a:t>=</a:t>
            </a:r>
            <a:r>
              <a:rPr>
                <a:latin typeface="Courier"/>
              </a:rPr>
              <a:t> folium.Popup(label, parse_html</a:t>
            </a:r>
            <a:r>
              <a:rPr>
                <a:solidFill>
                  <a:srgbClr val="666666"/>
                </a:solidFill>
                <a:latin typeface="Courier"/>
              </a:rPr>
              <a:t>=</a:t>
            </a:r>
            <a:r>
              <a:rPr>
                <a:solidFill>
                  <a:srgbClr val="19177C"/>
                </a:solidFill>
                <a:latin typeface="Courier"/>
              </a:rPr>
              <a:t>True</a:t>
            </a:r>
            <a:r>
              <a:rPr>
                <a:latin typeface="Courier"/>
              </a:rPr>
              <a:t>)</a:t>
            </a:r>
            <a:br/>
            <a:r>
              <a:rPr>
                <a:latin typeface="Courier"/>
              </a:rPr>
              <a:t>    folium.CircleMarker(</a:t>
            </a:r>
            <a:br/>
            <a:r>
              <a:rPr>
                <a:latin typeface="Courier"/>
              </a:rPr>
              <a:t>    [lat,lng],</a:t>
            </a:r>
            <a:br/>
            <a:r>
              <a:rPr>
                <a:latin typeface="Courier"/>
              </a:rPr>
              <a:t>    radius</a:t>
            </a:r>
            <a:r>
              <a:rPr>
                <a:solidFill>
                  <a:srgbClr val="666666"/>
                </a:solidFill>
                <a:latin typeface="Courier"/>
              </a:rPr>
              <a:t>=</a:t>
            </a:r>
            <a:r>
              <a:rPr>
                <a:solidFill>
                  <a:srgbClr val="40A070"/>
                </a:solidFill>
                <a:latin typeface="Courier"/>
              </a:rPr>
              <a:t>5</a:t>
            </a:r>
            <a:r>
              <a:rPr>
                <a:latin typeface="Courier"/>
              </a:rPr>
              <a:t>,</a:t>
            </a:r>
            <a:br/>
            <a:r>
              <a:rPr>
                <a:latin typeface="Courier"/>
              </a:rPr>
              <a:t>    popup</a:t>
            </a:r>
            <a:r>
              <a:rPr>
                <a:solidFill>
                  <a:srgbClr val="666666"/>
                </a:solidFill>
                <a:latin typeface="Courier"/>
              </a:rPr>
              <a:t>=</a:t>
            </a:r>
            <a:r>
              <a:rPr>
                <a:latin typeface="Courier"/>
              </a:rPr>
              <a:t>label,</a:t>
            </a:r>
            <a:br/>
            <a:r>
              <a:rPr>
                <a:latin typeface="Courier"/>
              </a:rPr>
              <a:t>    color</a:t>
            </a:r>
            <a:r>
              <a:rPr>
                <a:solidFill>
                  <a:srgbClr val="666666"/>
                </a:solidFill>
                <a:latin typeface="Courier"/>
              </a:rPr>
              <a:t>=</a:t>
            </a:r>
            <a:r>
              <a:rPr>
                <a:solidFill>
                  <a:srgbClr val="4070A0"/>
                </a:solidFill>
                <a:latin typeface="Courier"/>
              </a:rPr>
              <a:t>'blue'</a:t>
            </a:r>
            <a:r>
              <a:rPr>
                <a:latin typeface="Courier"/>
              </a:rPr>
              <a:t>,</a:t>
            </a:r>
            <a:br/>
            <a:r>
              <a:rPr>
                <a:latin typeface="Courier"/>
              </a:rPr>
              <a:t>    fill</a:t>
            </a:r>
            <a:r>
              <a:rPr>
                <a:solidFill>
                  <a:srgbClr val="666666"/>
                </a:solidFill>
                <a:latin typeface="Courier"/>
              </a:rPr>
              <a:t>=</a:t>
            </a:r>
            <a:r>
              <a:rPr>
                <a:solidFill>
                  <a:srgbClr val="19177C"/>
                </a:solidFill>
                <a:latin typeface="Courier"/>
              </a:rPr>
              <a:t>True</a:t>
            </a:r>
            <a:r>
              <a:rPr>
                <a:latin typeface="Courier"/>
              </a:rPr>
              <a:t>,</a:t>
            </a:r>
            <a:br/>
            <a:r>
              <a:rPr>
                <a:latin typeface="Courier"/>
              </a:rPr>
              <a:t>    fill_color</a:t>
            </a:r>
            <a:r>
              <a:rPr>
                <a:solidFill>
                  <a:srgbClr val="666666"/>
                </a:solidFill>
                <a:latin typeface="Courier"/>
              </a:rPr>
              <a:t>=</a:t>
            </a:r>
            <a:r>
              <a:rPr>
                <a:solidFill>
                  <a:srgbClr val="4070A0"/>
                </a:solidFill>
                <a:latin typeface="Courier"/>
              </a:rPr>
              <a:t>'#3186cc'</a:t>
            </a:r>
            <a:r>
              <a:rPr>
                <a:latin typeface="Courier"/>
              </a:rPr>
              <a:t>,</a:t>
            </a:r>
            <a:br/>
            <a:r>
              <a:rPr>
                <a:latin typeface="Courier"/>
              </a:rPr>
              <a:t>    fill_opacity</a:t>
            </a:r>
            <a:r>
              <a:rPr>
                <a:solidFill>
                  <a:srgbClr val="666666"/>
                </a:solidFill>
                <a:latin typeface="Courier"/>
              </a:rPr>
              <a:t>=</a:t>
            </a:r>
            <a:r>
              <a:rPr>
                <a:solidFill>
                  <a:srgbClr val="40A070"/>
                </a:solidFill>
                <a:latin typeface="Courier"/>
              </a:rPr>
              <a:t>0.7</a:t>
            </a:r>
            <a:r>
              <a:rPr>
                <a:latin typeface="Courier"/>
              </a:rPr>
              <a:t>,</a:t>
            </a:r>
            <a:br/>
            <a:r>
              <a:rPr>
                <a:latin typeface="Courier"/>
              </a:rPr>
              <a:t>    parse_html</a:t>
            </a:r>
            <a:r>
              <a:rPr>
                <a:solidFill>
                  <a:srgbClr val="666666"/>
                </a:solidFill>
                <a:latin typeface="Courier"/>
              </a:rPr>
              <a:t>=</a:t>
            </a:r>
            <a:r>
              <a:rPr>
                <a:solidFill>
                  <a:srgbClr val="19177C"/>
                </a:solidFill>
                <a:latin typeface="Courier"/>
              </a:rPr>
              <a:t>False</a:t>
            </a:r>
            <a:r>
              <a:rPr>
                <a:latin typeface="Courier"/>
              </a:rPr>
              <a:t>).add_to(map_toronto)</a:t>
            </a:r>
            <a:br/>
            <a:r>
              <a:rPr>
                <a:latin typeface="Courier"/>
              </a:rPr>
              <a:t>map_toronto</a:t>
            </a:r>
          </a:p>
          <a:p>
            <a:pPr lvl="0" indent="0">
              <a:buNone/>
            </a:pPr>
            <a:r>
              <a:rPr>
                <a:latin typeface="Courier"/>
              </a:rPr>
              <a:t>&lt;folium.folium.Map at 0x7fec415d14d0&gt;</a:t>
            </a:r>
          </a:p>
          <a:p>
            <a:pPr lvl="0" marL="0" indent="0">
              <a:spcBef>
                <a:spcPts val="3000"/>
              </a:spcBef>
              <a:buNone/>
            </a:pPr>
            <a:r>
              <a:rPr b="1"/>
              <a:t>Using KMeans clustering for the clsutering of the neighbourhoods</a:t>
            </a:r>
          </a:p>
          <a:p>
            <a:pPr lvl="0" indent="0">
              <a:buNone/>
            </a:pPr>
            <a:r>
              <a:rPr>
                <a:latin typeface="Courier"/>
              </a:rPr>
              <a:t>k</a:t>
            </a:r>
            <a:r>
              <a:rPr>
                <a:solidFill>
                  <a:srgbClr val="666666"/>
                </a:solidFill>
                <a:latin typeface="Courier"/>
              </a:rPr>
              <a:t>=</a:t>
            </a:r>
            <a:r>
              <a:rPr>
                <a:solidFill>
                  <a:srgbClr val="40A070"/>
                </a:solidFill>
                <a:latin typeface="Courier"/>
              </a:rPr>
              <a:t>5</a:t>
            </a:r>
            <a:br/>
            <a:r>
              <a:rPr>
                <a:latin typeface="Courier"/>
              </a:rPr>
              <a:t>toronto_clustering </a:t>
            </a:r>
            <a:r>
              <a:rPr>
                <a:solidFill>
                  <a:srgbClr val="666666"/>
                </a:solidFill>
                <a:latin typeface="Courier"/>
              </a:rPr>
              <a:t>=</a:t>
            </a:r>
            <a:r>
              <a:rPr>
                <a:latin typeface="Courier"/>
              </a:rPr>
              <a:t> df4.drop([</a:t>
            </a:r>
            <a:r>
              <a:rPr>
                <a:solidFill>
                  <a:srgbClr val="4070A0"/>
                </a:solidFill>
                <a:latin typeface="Courier"/>
              </a:rPr>
              <a:t>'PostalCode'</a:t>
            </a:r>
            <a:r>
              <a:rPr>
                <a:latin typeface="Courier"/>
              </a:rPr>
              <a:t>,</a:t>
            </a:r>
            <a:r>
              <a:rPr>
                <a:solidFill>
                  <a:srgbClr val="4070A0"/>
                </a:solidFill>
                <a:latin typeface="Courier"/>
              </a:rPr>
              <a:t>'Borough'</a:t>
            </a:r>
            <a:r>
              <a:rPr>
                <a:latin typeface="Courier"/>
              </a:rPr>
              <a:t>,</a:t>
            </a:r>
            <a:r>
              <a:rPr>
                <a:solidFill>
                  <a:srgbClr val="4070A0"/>
                </a:solidFill>
                <a:latin typeface="Courier"/>
              </a:rPr>
              <a:t>'Neighborhood'</a:t>
            </a:r>
            <a:r>
              <a:rPr>
                <a:latin typeface="Courier"/>
              </a:rPr>
              <a:t>],</a:t>
            </a:r>
            <a:r>
              <a:rPr>
                <a:solidFill>
                  <a:srgbClr val="40A070"/>
                </a:solidFill>
                <a:latin typeface="Courier"/>
              </a:rPr>
              <a:t>1</a:t>
            </a:r>
            <a:r>
              <a:rPr>
                <a:latin typeface="Courier"/>
              </a:rPr>
              <a:t>)</a:t>
            </a:r>
            <a:br/>
            <a:r>
              <a:rPr>
                <a:latin typeface="Courier"/>
              </a:rPr>
              <a:t>kmeans </a:t>
            </a:r>
            <a:r>
              <a:rPr>
                <a:solidFill>
                  <a:srgbClr val="666666"/>
                </a:solidFill>
                <a:latin typeface="Courier"/>
              </a:rPr>
              <a:t>=</a:t>
            </a:r>
            <a:r>
              <a:rPr>
                <a:latin typeface="Courier"/>
              </a:rPr>
              <a:t> KMeans(n_clusters </a:t>
            </a:r>
            <a:r>
              <a:rPr>
                <a:solidFill>
                  <a:srgbClr val="666666"/>
                </a:solidFill>
                <a:latin typeface="Courier"/>
              </a:rPr>
              <a:t>=</a:t>
            </a:r>
            <a:r>
              <a:rPr>
                <a:latin typeface="Courier"/>
              </a:rPr>
              <a:t> k,random_state</a:t>
            </a:r>
            <a:r>
              <a:rPr>
                <a:solidFill>
                  <a:srgbClr val="666666"/>
                </a:solidFill>
                <a:latin typeface="Courier"/>
              </a:rPr>
              <a:t>=</a:t>
            </a:r>
            <a:r>
              <a:rPr>
                <a:solidFill>
                  <a:srgbClr val="40A070"/>
                </a:solidFill>
                <a:latin typeface="Courier"/>
              </a:rPr>
              <a:t>0</a:t>
            </a:r>
            <a:r>
              <a:rPr>
                <a:latin typeface="Courier"/>
              </a:rPr>
              <a:t>).fit(toronto_clustering)</a:t>
            </a:r>
            <a:br/>
            <a:r>
              <a:rPr>
                <a:latin typeface="Courier"/>
              </a:rPr>
              <a:t>kmeans.labels_</a:t>
            </a:r>
            <a:br/>
            <a:r>
              <a:rPr>
                <a:latin typeface="Courier"/>
              </a:rPr>
              <a:t>df4.insert(</a:t>
            </a:r>
            <a:r>
              <a:rPr>
                <a:solidFill>
                  <a:srgbClr val="40A070"/>
                </a:solidFill>
                <a:latin typeface="Courier"/>
              </a:rPr>
              <a:t>0</a:t>
            </a:r>
            <a:r>
              <a:rPr>
                <a:latin typeface="Courier"/>
              </a:rPr>
              <a:t>, </a:t>
            </a:r>
            <a:r>
              <a:rPr>
                <a:solidFill>
                  <a:srgbClr val="4070A0"/>
                </a:solidFill>
                <a:latin typeface="Courier"/>
              </a:rPr>
              <a:t>'Cluster Labels'</a:t>
            </a:r>
            <a:r>
              <a:rPr>
                <a:latin typeface="Courier"/>
              </a:rPr>
              <a:t>, kmeans.labels_)</a:t>
            </a:r>
          </a:p>
          <a:p>
            <a:pPr lvl="0" indent="0">
              <a:buNone/>
            </a:pPr>
            <a:r>
              <a:rPr>
                <a:latin typeface="Courier"/>
              </a:rPr>
              <a:t>df4</a:t>
            </a:r>
          </a:p>
          <a:p>
            <a:pPr lvl="0" indent="0">
              <a:buNone/>
            </a:pPr>
            <a:r>
              <a:rPr>
                <a:latin typeface="Courier"/>
              </a:rPr>
              <a:t>     Cluster Labels PostalCode                 Borough  \
2                 4        M5A        Downtown Toronto   
9                 4        M5B        Downtown Toronto   
15                4        M5C        Downtown Toronto   
19                1        M4E            East Toronto   
20                4        M5E        Downtown Toronto   
24                4        M5G        Downtown Toronto   
25                0        M6G        Downtown Toronto   
30                4        M5H        Downtown Toronto   
31                3        M6H            West Toronto   
35                1        M4J  East York/East Toronto   
36                4        M5J        Downtown Toronto   
37                0        M6J            West Toronto   
41                1        M4K            East Toronto   
42                4        M5K        Downtown Toronto   
43                0        M6K            West Toronto   
47                1        M4L            East Toronto   
48                4        M5L        Downtown Toronto   
54                1        M4M            East Toronto   
61                2        M4N         Central Toronto   
62                2        M5N         Central Toronto   
67                2        M4P         Central Toronto   
68                2        M5P         Central Toronto   
69                3        M6P            West Toronto   
73                2        M4R         Central Toronto   
74                0        M5R         Central Toronto   
75                3        M6R            West Toronto   
79                2        M4S         Central Toronto   
80                0        M5S        Downtown Toronto   
81                3        M6S            West Toronto   
83                2        M4T         Central Toronto   
84                0        M5T        Downtown Toronto   
86                2        M4V         Central Toronto   
87                0        M5V        Downtown Toronto   
91                4        M4W        Downtown Toronto   
92                4        M5W  Downtown Toronto Stn A   
96                4        M4X        Downtown Toronto   
97                4        M5X        Downtown Toronto   
99                4        M4Y        Downtown Toronto   
100               1        M7Y   East Toronto Business   
                                          Neighborhood   Latitude  Longitude  
2                            Regent Park, Harbourfront  43.654260 -79.360636  
9                             Garden District, Ryerson  43.657162 -79.378937  
15                                      St. James Town  43.651494 -79.375418  
19                                         The Beaches  43.676357 -79.293031  
20                                         Berczy Park  43.644771 -79.373306  
24                                  Central Bay Street  43.657952 -79.387383  
25                                            Christie  43.669542 -79.422564  
30                            Richmond, Adelaide, King  43.650571 -79.384568  
31                        Dufferin, Dovercourt Village  43.669005 -79.442259  
35                                  The Danforth  East  43.685347 -79.338106  
36   Harbourfront East, Union Station, Toronto Islands  43.640816 -79.381752  
37                            Little Portugal, Trinity  43.647927 -79.419750  
41                        The Danforth West, Riverdale  43.679557 -79.352188  
42            Toronto Dominion Centre, Design Exchange  43.647177 -79.381576  
43        Brockton, Parkdale Village, Exhibition Place  43.636847 -79.428191  
47                      India Bazaar, The Beaches West  43.668999 -79.315572  
48                      Commerce Court, Victoria Hotel  43.648198 -79.379817  
54                                     Studio District  43.659526 -79.340923  
61                                       Lawrence Park  43.728020 -79.388790  
62                                            Roselawn  43.711695 -79.416936  
67                                    Davisville North  43.712751 -79.390197  
68                            Forest Hill North &amp; West  43.696948 -79.411307  
69                       High Park, The Junction South  43.661608 -79.464763  
73                                  North Toronto West  43.715383 -79.405678  
74                 The Annex, North Midtown, Yorkville  43.672710 -79.405678  
75                              Parkdale, Roncesvalles  43.648960 -79.456325  
79                                          Davisville  43.704324 -79.388790  
80                      University of Toronto, Harbord  43.662696 -79.400049  
81                                  Runnymede, Swansea  43.651571 -79.484450  
83                         Moore Park, Summerhill East  43.689574 -79.383160  
84           Kensington Market, Chinatown, Grange Park  43.653206 -79.400049  
86   Summerhill West, Rathnelly, South Hill, Forest...  43.686412 -79.400049  
87   CN Tower, King and Spadina, Railway Lands, Har...  43.628947 -79.394420  
91                                            Rosedale  43.679563 -79.377529  
92                                      Enclave of M5E  43.646435 -79.374846  
96                         St. James Town, Cabbagetown  43.667967 -79.367675  
97              First Canadian Place, Underground city  43.648429 -79.382280  
99                                Church and Wellesley  43.665860 -79.383160  
100                                     Enclave of M4L  43.662744 -79.321558  </a:t>
            </a:r>
          </a:p>
          <a:p>
            <a:pPr lvl="0" indent="0">
              <a:buNone/>
            </a:pPr>
            <a:r>
              <a:rPr i="1">
                <a:solidFill>
                  <a:srgbClr val="60A0B0"/>
                </a:solidFill>
                <a:latin typeface="Courier"/>
              </a:rPr>
              <a:t># create map</a:t>
            </a:r>
            <a:br/>
            <a:r>
              <a:rPr>
                <a:latin typeface="Courier"/>
              </a:rPr>
              <a:t>map_clusters </a:t>
            </a:r>
            <a:r>
              <a:rPr>
                <a:solidFill>
                  <a:srgbClr val="666666"/>
                </a:solidFill>
                <a:latin typeface="Courier"/>
              </a:rPr>
              <a:t>=</a:t>
            </a:r>
            <a:r>
              <a:rPr>
                <a:latin typeface="Courier"/>
              </a:rPr>
              <a:t> folium.Map(location</a:t>
            </a:r>
            <a:r>
              <a:rPr>
                <a:solidFill>
                  <a:srgbClr val="666666"/>
                </a:solidFill>
                <a:latin typeface="Courier"/>
              </a:rPr>
              <a:t>=</a:t>
            </a:r>
            <a:r>
              <a:rPr>
                <a:latin typeface="Courier"/>
              </a:rPr>
              <a:t>[</a:t>
            </a:r>
            <a:r>
              <a:rPr>
                <a:solidFill>
                  <a:srgbClr val="40A070"/>
                </a:solidFill>
                <a:latin typeface="Courier"/>
              </a:rPr>
              <a:t>43.651070</a:t>
            </a:r>
            <a:r>
              <a:rPr>
                <a:latin typeface="Courier"/>
              </a:rPr>
              <a:t>,</a:t>
            </a:r>
            <a:r>
              <a:rPr>
                <a:solidFill>
                  <a:srgbClr val="666666"/>
                </a:solidFill>
                <a:latin typeface="Courier"/>
              </a:rPr>
              <a:t>-</a:t>
            </a:r>
            <a:r>
              <a:rPr>
                <a:solidFill>
                  <a:srgbClr val="40A070"/>
                </a:solidFill>
                <a:latin typeface="Courier"/>
              </a:rPr>
              <a:t>79.347015</a:t>
            </a:r>
            <a:r>
              <a:rPr>
                <a:latin typeface="Courier"/>
              </a:rPr>
              <a:t>],zoom_start</a:t>
            </a:r>
            <a:r>
              <a:rPr>
                <a:solidFill>
                  <a:srgbClr val="666666"/>
                </a:solidFill>
                <a:latin typeface="Courier"/>
              </a:rPr>
              <a:t>=</a:t>
            </a:r>
            <a:r>
              <a:rPr>
                <a:solidFill>
                  <a:srgbClr val="40A070"/>
                </a:solidFill>
                <a:latin typeface="Courier"/>
              </a:rPr>
              <a:t>10</a:t>
            </a:r>
            <a:r>
              <a:rPr>
                <a:latin typeface="Courier"/>
              </a:rPr>
              <a:t>)</a:t>
            </a:r>
            <a:br/>
            <a:br/>
            <a:r>
              <a:rPr i="1">
                <a:solidFill>
                  <a:srgbClr val="60A0B0"/>
                </a:solidFill>
                <a:latin typeface="Courier"/>
              </a:rPr>
              <a:t># set color scheme for the clusters</a:t>
            </a:r>
            <a:br/>
            <a:r>
              <a:rPr>
                <a:latin typeface="Courier"/>
              </a:rPr>
              <a:t>x </a:t>
            </a:r>
            <a:r>
              <a:rPr>
                <a:solidFill>
                  <a:srgbClr val="666666"/>
                </a:solidFill>
                <a:latin typeface="Courier"/>
              </a:rPr>
              <a:t>=</a:t>
            </a:r>
            <a:r>
              <a:rPr>
                <a:latin typeface="Courier"/>
              </a:rPr>
              <a:t> np.arange(k)</a:t>
            </a:r>
            <a:br/>
            <a:r>
              <a:rPr>
                <a:latin typeface="Courier"/>
              </a:rPr>
              <a:t>ys </a:t>
            </a:r>
            <a:r>
              <a:rPr>
                <a:solidFill>
                  <a:srgbClr val="666666"/>
                </a:solidFill>
                <a:latin typeface="Courier"/>
              </a:rPr>
              <a:t>=</a:t>
            </a:r>
            <a:r>
              <a:rPr>
                <a:latin typeface="Courier"/>
              </a:rPr>
              <a:t> [i </a:t>
            </a:r>
            <a:r>
              <a:rPr>
                <a:solidFill>
                  <a:srgbClr val="666666"/>
                </a:solidFill>
                <a:latin typeface="Courier"/>
              </a:rPr>
              <a:t>+</a:t>
            </a:r>
            <a:r>
              <a:rPr>
                <a:latin typeface="Courier"/>
              </a:rPr>
              <a:t> x </a:t>
            </a:r>
            <a:r>
              <a:rPr>
                <a:solidFill>
                  <a:srgbClr val="666666"/>
                </a:solidFill>
                <a:latin typeface="Courier"/>
              </a:rPr>
              <a:t>+</a:t>
            </a:r>
            <a:r>
              <a:rPr>
                <a:latin typeface="Courier"/>
              </a:rPr>
              <a:t> (i</a:t>
            </a:r>
            <a:r>
              <a:rPr>
                <a:solidFill>
                  <a:srgbClr val="666666"/>
                </a:solidFill>
                <a:latin typeface="Courier"/>
              </a:rPr>
              <a:t>*</a:t>
            </a:r>
            <a:r>
              <a:rPr>
                <a:latin typeface="Courier"/>
              </a:rPr>
              <a:t>x)</a:t>
            </a:r>
            <a:r>
              <a:rPr>
                <a:solidFill>
                  <a:srgbClr val="666666"/>
                </a:solidFill>
                <a:latin typeface="Courier"/>
              </a:rPr>
              <a:t>**</a:t>
            </a:r>
            <a:r>
              <a:rPr>
                <a:solidFill>
                  <a:srgbClr val="40A070"/>
                </a:solidFill>
                <a:latin typeface="Courier"/>
              </a:rPr>
              <a:t>2</a:t>
            </a:r>
            <a:r>
              <a:rPr>
                <a:latin typeface="Courier"/>
              </a:rPr>
              <a:t> </a:t>
            </a:r>
            <a:r>
              <a:rPr b="1">
                <a:solidFill>
                  <a:srgbClr val="007020"/>
                </a:solidFill>
                <a:latin typeface="Courier"/>
              </a:rPr>
              <a:t>for</a:t>
            </a:r>
            <a:r>
              <a:rPr>
                <a:latin typeface="Courier"/>
              </a:rPr>
              <a:t> i </a:t>
            </a:r>
            <a:r>
              <a:rPr b="1">
                <a:solidFill>
                  <a:srgbClr val="007020"/>
                </a:solidFill>
                <a:latin typeface="Courier"/>
              </a:rPr>
              <a:t>in</a:t>
            </a:r>
            <a:r>
              <a:rPr>
                <a:latin typeface="Courier"/>
              </a:rPr>
              <a:t> range(k)]</a:t>
            </a:r>
            <a:br/>
            <a:r>
              <a:rPr>
                <a:latin typeface="Courier"/>
              </a:rPr>
              <a:t>colors_array </a:t>
            </a:r>
            <a:r>
              <a:rPr>
                <a:solidFill>
                  <a:srgbClr val="666666"/>
                </a:solidFill>
                <a:latin typeface="Courier"/>
              </a:rPr>
              <a:t>=</a:t>
            </a:r>
            <a:r>
              <a:rPr>
                <a:latin typeface="Courier"/>
              </a:rPr>
              <a:t> cm.rainbow(np.linspace(</a:t>
            </a:r>
            <a:r>
              <a:rPr>
                <a:solidFill>
                  <a:srgbClr val="40A070"/>
                </a:solidFill>
                <a:latin typeface="Courier"/>
              </a:rPr>
              <a:t>0</a:t>
            </a:r>
            <a:r>
              <a:rPr>
                <a:latin typeface="Courier"/>
              </a:rPr>
              <a:t>, </a:t>
            </a:r>
            <a:r>
              <a:rPr>
                <a:solidFill>
                  <a:srgbClr val="40A070"/>
                </a:solidFill>
                <a:latin typeface="Courier"/>
              </a:rPr>
              <a:t>1</a:t>
            </a:r>
            <a:r>
              <a:rPr>
                <a:latin typeface="Courier"/>
              </a:rPr>
              <a:t>, len(ys)))</a:t>
            </a:r>
            <a:br/>
            <a:r>
              <a:rPr>
                <a:latin typeface="Courier"/>
              </a:rPr>
              <a:t>rainbow </a:t>
            </a:r>
            <a:r>
              <a:rPr>
                <a:solidFill>
                  <a:srgbClr val="666666"/>
                </a:solidFill>
                <a:latin typeface="Courier"/>
              </a:rPr>
              <a:t>=</a:t>
            </a:r>
            <a:r>
              <a:rPr>
                <a:latin typeface="Courier"/>
              </a:rPr>
              <a:t> [colors.rgb2hex(i) </a:t>
            </a:r>
            <a:r>
              <a:rPr b="1">
                <a:solidFill>
                  <a:srgbClr val="007020"/>
                </a:solidFill>
                <a:latin typeface="Courier"/>
              </a:rPr>
              <a:t>for</a:t>
            </a:r>
            <a:r>
              <a:rPr>
                <a:latin typeface="Courier"/>
              </a:rPr>
              <a:t> i </a:t>
            </a:r>
            <a:r>
              <a:rPr b="1">
                <a:solidFill>
                  <a:srgbClr val="007020"/>
                </a:solidFill>
                <a:latin typeface="Courier"/>
              </a:rPr>
              <a:t>in</a:t>
            </a:r>
            <a:r>
              <a:rPr>
                <a:latin typeface="Courier"/>
              </a:rPr>
              <a:t> colors_array]</a:t>
            </a:r>
            <a:br/>
            <a:br/>
            <a:r>
              <a:rPr i="1">
                <a:solidFill>
                  <a:srgbClr val="60A0B0"/>
                </a:solidFill>
                <a:latin typeface="Courier"/>
              </a:rPr>
              <a:t># add markers to the map</a:t>
            </a:r>
            <a:br/>
            <a:r>
              <a:rPr>
                <a:latin typeface="Courier"/>
              </a:rPr>
              <a:t>markers_colors </a:t>
            </a:r>
            <a:r>
              <a:rPr>
                <a:solidFill>
                  <a:srgbClr val="666666"/>
                </a:solidFill>
                <a:latin typeface="Courier"/>
              </a:rPr>
              <a:t>=</a:t>
            </a:r>
            <a:r>
              <a:rPr>
                <a:latin typeface="Courier"/>
              </a:rPr>
              <a:t> []</a:t>
            </a:r>
            <a:br/>
            <a:r>
              <a:rPr b="1">
                <a:solidFill>
                  <a:srgbClr val="007020"/>
                </a:solidFill>
                <a:latin typeface="Courier"/>
              </a:rPr>
              <a:t>for</a:t>
            </a:r>
            <a:r>
              <a:rPr>
                <a:latin typeface="Courier"/>
              </a:rPr>
              <a:t> lat, lon, neighbourhood, cluster </a:t>
            </a:r>
            <a:r>
              <a:rPr b="1">
                <a:solidFill>
                  <a:srgbClr val="007020"/>
                </a:solidFill>
                <a:latin typeface="Courier"/>
              </a:rPr>
              <a:t>in</a:t>
            </a:r>
            <a:r>
              <a:rPr>
                <a:latin typeface="Courier"/>
              </a:rPr>
              <a:t> zip(df4[</a:t>
            </a:r>
            <a:r>
              <a:rPr>
                <a:solidFill>
                  <a:srgbClr val="4070A0"/>
                </a:solidFill>
                <a:latin typeface="Courier"/>
              </a:rPr>
              <a:t>'Latitude'</a:t>
            </a:r>
            <a:r>
              <a:rPr>
                <a:latin typeface="Courier"/>
              </a:rPr>
              <a:t>], df4[</a:t>
            </a:r>
            <a:r>
              <a:rPr>
                <a:solidFill>
                  <a:srgbClr val="4070A0"/>
                </a:solidFill>
                <a:latin typeface="Courier"/>
              </a:rPr>
              <a:t>'Longitude'</a:t>
            </a:r>
            <a:r>
              <a:rPr>
                <a:latin typeface="Courier"/>
              </a:rPr>
              <a:t>], df4[</a:t>
            </a:r>
            <a:r>
              <a:rPr>
                <a:solidFill>
                  <a:srgbClr val="4070A0"/>
                </a:solidFill>
                <a:latin typeface="Courier"/>
              </a:rPr>
              <a:t>'Neighborhood'</a:t>
            </a:r>
            <a:r>
              <a:rPr>
                <a:latin typeface="Courier"/>
              </a:rPr>
              <a:t>], df4[</a:t>
            </a:r>
            <a:r>
              <a:rPr>
                <a:solidFill>
                  <a:srgbClr val="4070A0"/>
                </a:solidFill>
                <a:latin typeface="Courier"/>
              </a:rPr>
              <a:t>'Cluster Labels'</a:t>
            </a:r>
            <a:r>
              <a:rPr>
                <a:latin typeface="Courier"/>
              </a:rPr>
              <a:t>]):</a:t>
            </a:r>
            <a:br/>
            <a:r>
              <a:rPr>
                <a:latin typeface="Courier"/>
              </a:rPr>
              <a:t>    label </a:t>
            </a:r>
            <a:r>
              <a:rPr>
                <a:solidFill>
                  <a:srgbClr val="666666"/>
                </a:solidFill>
                <a:latin typeface="Courier"/>
              </a:rPr>
              <a:t>=</a:t>
            </a:r>
            <a:r>
              <a:rPr>
                <a:latin typeface="Courier"/>
              </a:rPr>
              <a:t> folium.Popup(</a:t>
            </a:r>
            <a:r>
              <a:rPr>
                <a:solidFill>
                  <a:srgbClr val="4070A0"/>
                </a:solidFill>
                <a:latin typeface="Courier"/>
              </a:rPr>
              <a:t>' Cluster '</a:t>
            </a:r>
            <a:r>
              <a:rPr>
                <a:latin typeface="Courier"/>
              </a:rPr>
              <a:t> </a:t>
            </a:r>
            <a:r>
              <a:rPr>
                <a:solidFill>
                  <a:srgbClr val="666666"/>
                </a:solidFill>
                <a:latin typeface="Courier"/>
              </a:rPr>
              <a:t>+</a:t>
            </a:r>
            <a:r>
              <a:rPr>
                <a:latin typeface="Courier"/>
              </a:rPr>
              <a:t> str(cluster), parse_html</a:t>
            </a:r>
            <a:r>
              <a:rPr>
                <a:solidFill>
                  <a:srgbClr val="666666"/>
                </a:solidFill>
                <a:latin typeface="Courier"/>
              </a:rPr>
              <a:t>=</a:t>
            </a:r>
            <a:r>
              <a:rPr>
                <a:solidFill>
                  <a:srgbClr val="19177C"/>
                </a:solidFill>
                <a:latin typeface="Courier"/>
              </a:rPr>
              <a:t>True</a:t>
            </a:r>
            <a:r>
              <a:rPr>
                <a:latin typeface="Courier"/>
              </a:rPr>
              <a:t>)</a:t>
            </a:r>
            <a:br/>
            <a:r>
              <a:rPr>
                <a:latin typeface="Courier"/>
              </a:rPr>
              <a:t>    folium.CircleMarker(</a:t>
            </a:r>
            <a:br/>
            <a:r>
              <a:rPr>
                <a:latin typeface="Courier"/>
              </a:rPr>
              <a:t>        [lat, lon],</a:t>
            </a:r>
            <a:br/>
            <a:r>
              <a:rPr>
                <a:latin typeface="Courier"/>
              </a:rPr>
              <a:t>        radius</a:t>
            </a:r>
            <a:r>
              <a:rPr>
                <a:solidFill>
                  <a:srgbClr val="666666"/>
                </a:solidFill>
                <a:latin typeface="Courier"/>
              </a:rPr>
              <a:t>=</a:t>
            </a:r>
            <a:r>
              <a:rPr>
                <a:solidFill>
                  <a:srgbClr val="40A070"/>
                </a:solidFill>
                <a:latin typeface="Courier"/>
              </a:rPr>
              <a:t>5</a:t>
            </a:r>
            <a:r>
              <a:rPr>
                <a:latin typeface="Courier"/>
              </a:rPr>
              <a:t>,</a:t>
            </a:r>
            <a:br/>
            <a:r>
              <a:rPr>
                <a:latin typeface="Courier"/>
              </a:rPr>
              <a:t>        popup</a:t>
            </a:r>
            <a:r>
              <a:rPr>
                <a:solidFill>
                  <a:srgbClr val="666666"/>
                </a:solidFill>
                <a:latin typeface="Courier"/>
              </a:rPr>
              <a:t>=</a:t>
            </a:r>
            <a:r>
              <a:rPr>
                <a:latin typeface="Courier"/>
              </a:rPr>
              <a:t>label,</a:t>
            </a:r>
            <a:br/>
            <a:r>
              <a:rPr>
                <a:latin typeface="Courier"/>
              </a:rPr>
              <a:t>        color</a:t>
            </a:r>
            <a:r>
              <a:rPr>
                <a:solidFill>
                  <a:srgbClr val="666666"/>
                </a:solidFill>
                <a:latin typeface="Courier"/>
              </a:rPr>
              <a:t>=</a:t>
            </a:r>
            <a:r>
              <a:rPr>
                <a:latin typeface="Courier"/>
              </a:rPr>
              <a:t>rainbow[cluster</a:t>
            </a:r>
            <a:r>
              <a:rPr>
                <a:solidFill>
                  <a:srgbClr val="666666"/>
                </a:solidFill>
                <a:latin typeface="Courier"/>
              </a:rPr>
              <a:t>-</a:t>
            </a:r>
            <a:r>
              <a:rPr>
                <a:solidFill>
                  <a:srgbClr val="40A070"/>
                </a:solidFill>
                <a:latin typeface="Courier"/>
              </a:rPr>
              <a:t>1</a:t>
            </a:r>
            <a:r>
              <a:rPr>
                <a:latin typeface="Courier"/>
              </a:rPr>
              <a:t>],</a:t>
            </a:r>
            <a:br/>
            <a:r>
              <a:rPr>
                <a:latin typeface="Courier"/>
              </a:rPr>
              <a:t>        fill</a:t>
            </a:r>
            <a:r>
              <a:rPr>
                <a:solidFill>
                  <a:srgbClr val="666666"/>
                </a:solidFill>
                <a:latin typeface="Courier"/>
              </a:rPr>
              <a:t>=</a:t>
            </a:r>
            <a:r>
              <a:rPr>
                <a:solidFill>
                  <a:srgbClr val="19177C"/>
                </a:solidFill>
                <a:latin typeface="Courier"/>
              </a:rPr>
              <a:t>True</a:t>
            </a:r>
            <a:r>
              <a:rPr>
                <a:latin typeface="Courier"/>
              </a:rPr>
              <a:t>,</a:t>
            </a:r>
            <a:br/>
            <a:r>
              <a:rPr>
                <a:latin typeface="Courier"/>
              </a:rPr>
              <a:t>        fill_color</a:t>
            </a:r>
            <a:r>
              <a:rPr>
                <a:solidFill>
                  <a:srgbClr val="666666"/>
                </a:solidFill>
                <a:latin typeface="Courier"/>
              </a:rPr>
              <a:t>=</a:t>
            </a:r>
            <a:r>
              <a:rPr>
                <a:latin typeface="Courier"/>
              </a:rPr>
              <a:t>rainbow[cluster</a:t>
            </a:r>
            <a:r>
              <a:rPr>
                <a:solidFill>
                  <a:srgbClr val="666666"/>
                </a:solidFill>
                <a:latin typeface="Courier"/>
              </a:rPr>
              <a:t>-</a:t>
            </a:r>
            <a:r>
              <a:rPr>
                <a:solidFill>
                  <a:srgbClr val="40A070"/>
                </a:solidFill>
                <a:latin typeface="Courier"/>
              </a:rPr>
              <a:t>1</a:t>
            </a:r>
            <a:r>
              <a:rPr>
                <a:latin typeface="Courier"/>
              </a:rPr>
              <a:t>],</a:t>
            </a:r>
            <a:br/>
            <a:r>
              <a:rPr>
                <a:latin typeface="Courier"/>
              </a:rPr>
              <a:t>        fill_opacity</a:t>
            </a:r>
            <a:r>
              <a:rPr>
                <a:solidFill>
                  <a:srgbClr val="666666"/>
                </a:solidFill>
                <a:latin typeface="Courier"/>
              </a:rPr>
              <a:t>=</a:t>
            </a:r>
            <a:r>
              <a:rPr>
                <a:solidFill>
                  <a:srgbClr val="40A070"/>
                </a:solidFill>
                <a:latin typeface="Courier"/>
              </a:rPr>
              <a:t>0.7</a:t>
            </a:r>
            <a:r>
              <a:rPr>
                <a:latin typeface="Courier"/>
              </a:rPr>
              <a:t>).add_to(map_clusters)</a:t>
            </a:r>
            <a:br/>
            <a:r>
              <a:rPr>
                <a:latin typeface="Courier"/>
              </a:rPr>
              <a:t>       </a:t>
            </a:r>
            <a:br/>
            <a:r>
              <a:rPr>
                <a:latin typeface="Courier"/>
              </a:rPr>
              <a:t>map_clusters</a:t>
            </a:r>
          </a:p>
          <a:p>
            <a:pPr lvl="0" indent="0">
              <a:buNone/>
            </a:pPr>
            <a:r>
              <a:rPr>
                <a:latin typeface="Courier"/>
              </a:rPr>
              <a:t>&lt;folium.folium.Map at 0x7fec41999810&gt;</a:t>
            </a:r>
          </a:p>
          <a:p>
            <a:pPr lvl="0" marL="0" indent="0">
              <a:spcBef>
                <a:spcPts val="3000"/>
              </a:spcBef>
              <a:buNone/>
            </a:pPr>
            <a:r>
              <a:rPr b="1"/>
              <a:t>Utilizing foursquare API to explore and segment neighborhoods</a:t>
            </a:r>
          </a:p>
          <a:p>
            <a:pPr lvl="0" indent="0">
              <a:buNone/>
            </a:pPr>
            <a:r>
              <a:rPr>
                <a:latin typeface="Courier"/>
              </a:rPr>
              <a:t>CLIENT_ID </a:t>
            </a:r>
            <a:r>
              <a:rPr>
                <a:solidFill>
                  <a:srgbClr val="666666"/>
                </a:solidFill>
                <a:latin typeface="Courier"/>
              </a:rPr>
              <a:t>=</a:t>
            </a:r>
            <a:r>
              <a:rPr>
                <a:latin typeface="Courier"/>
              </a:rPr>
              <a:t> </a:t>
            </a:r>
            <a:r>
              <a:rPr>
                <a:solidFill>
                  <a:srgbClr val="4070A0"/>
                </a:solidFill>
                <a:latin typeface="Courier"/>
              </a:rPr>
              <a:t>'HWUAEI4NZJ5SNUPRXKO2AGDKKPJ2AVOTHLGGDJTAIF3WDYUW'</a:t>
            </a:r>
            <a:r>
              <a:rPr>
                <a:latin typeface="Courier"/>
              </a:rPr>
              <a:t> </a:t>
            </a:r>
            <a:r>
              <a:rPr i="1">
                <a:solidFill>
                  <a:srgbClr val="60A0B0"/>
                </a:solidFill>
                <a:latin typeface="Courier"/>
              </a:rPr>
              <a:t># your Foursquare ID</a:t>
            </a:r>
            <a:br/>
            <a:r>
              <a:rPr>
                <a:latin typeface="Courier"/>
              </a:rPr>
              <a:t>CLIENT_SECRET </a:t>
            </a:r>
            <a:r>
              <a:rPr>
                <a:solidFill>
                  <a:srgbClr val="666666"/>
                </a:solidFill>
                <a:latin typeface="Courier"/>
              </a:rPr>
              <a:t>=</a:t>
            </a:r>
            <a:r>
              <a:rPr>
                <a:latin typeface="Courier"/>
              </a:rPr>
              <a:t> </a:t>
            </a:r>
            <a:r>
              <a:rPr>
                <a:solidFill>
                  <a:srgbClr val="4070A0"/>
                </a:solidFill>
                <a:latin typeface="Courier"/>
              </a:rPr>
              <a:t>'2M5J4LSZABRGEQUIOS1EU3RSO0JOPVZ3TAWZM0AYPZUJMYP5'</a:t>
            </a:r>
            <a:r>
              <a:rPr>
                <a:latin typeface="Courier"/>
              </a:rPr>
              <a:t> </a:t>
            </a:r>
            <a:r>
              <a:rPr i="1">
                <a:solidFill>
                  <a:srgbClr val="60A0B0"/>
                </a:solidFill>
                <a:latin typeface="Courier"/>
              </a:rPr>
              <a:t># your Foursquare Secret</a:t>
            </a:r>
            <a:br/>
            <a:r>
              <a:rPr>
                <a:latin typeface="Courier"/>
              </a:rPr>
              <a:t>ACCESS_TOKEN </a:t>
            </a:r>
            <a:r>
              <a:rPr>
                <a:solidFill>
                  <a:srgbClr val="666666"/>
                </a:solidFill>
                <a:latin typeface="Courier"/>
              </a:rPr>
              <a:t>=</a:t>
            </a:r>
            <a:r>
              <a:rPr>
                <a:latin typeface="Courier"/>
              </a:rPr>
              <a:t> </a:t>
            </a:r>
            <a:r>
              <a:rPr>
                <a:solidFill>
                  <a:srgbClr val="4070A0"/>
                </a:solidFill>
                <a:latin typeface="Courier"/>
              </a:rPr>
              <a:t>'JL3KMOV1KGSUYRLR1QYCHJVPJHSFC3MMN41JKBDG5DAX2UY1'</a:t>
            </a:r>
            <a:r>
              <a:rPr>
                <a:latin typeface="Courier"/>
              </a:rPr>
              <a:t> </a:t>
            </a:r>
            <a:r>
              <a:rPr i="1">
                <a:solidFill>
                  <a:srgbClr val="60A0B0"/>
                </a:solidFill>
                <a:latin typeface="Courier"/>
              </a:rPr>
              <a:t># your FourSquare Access Token</a:t>
            </a:r>
            <a:br/>
            <a:r>
              <a:rPr>
                <a:latin typeface="Courier"/>
              </a:rPr>
              <a:t>VERSION </a:t>
            </a:r>
            <a:r>
              <a:rPr>
                <a:solidFill>
                  <a:srgbClr val="666666"/>
                </a:solidFill>
                <a:latin typeface="Courier"/>
              </a:rPr>
              <a:t>=</a:t>
            </a:r>
            <a:r>
              <a:rPr>
                <a:latin typeface="Courier"/>
              </a:rPr>
              <a:t> </a:t>
            </a:r>
            <a:r>
              <a:rPr>
                <a:solidFill>
                  <a:srgbClr val="4070A0"/>
                </a:solidFill>
                <a:latin typeface="Courier"/>
              </a:rPr>
              <a:t>'20180604'</a:t>
            </a:r>
            <a:br/>
            <a:r>
              <a:rPr>
                <a:latin typeface="Courier"/>
              </a:rPr>
              <a:t>LIMIT </a:t>
            </a:r>
            <a:r>
              <a:rPr>
                <a:solidFill>
                  <a:srgbClr val="666666"/>
                </a:solidFill>
                <a:latin typeface="Courier"/>
              </a:rPr>
              <a:t>=</a:t>
            </a:r>
            <a:r>
              <a:rPr>
                <a:latin typeface="Courier"/>
              </a:rPr>
              <a:t> </a:t>
            </a:r>
            <a:r>
              <a:rPr>
                <a:solidFill>
                  <a:srgbClr val="40A070"/>
                </a:solidFill>
                <a:latin typeface="Courier"/>
              </a:rPr>
              <a:t>30</a:t>
            </a:r>
            <a:br/>
            <a:r>
              <a:rPr>
                <a:latin typeface="Courier"/>
              </a:rPr>
              <a:t>print(</a:t>
            </a:r>
            <a:r>
              <a:rPr>
                <a:solidFill>
                  <a:srgbClr val="4070A0"/>
                </a:solidFill>
                <a:latin typeface="Courier"/>
              </a:rPr>
              <a:t>'Your credentails:'</a:t>
            </a:r>
            <a:r>
              <a:rPr>
                <a:latin typeface="Courier"/>
              </a:rPr>
              <a:t>)</a:t>
            </a:r>
            <a:br/>
            <a:r>
              <a:rPr>
                <a:latin typeface="Courier"/>
              </a:rPr>
              <a:t>print(</a:t>
            </a:r>
            <a:r>
              <a:rPr>
                <a:solidFill>
                  <a:srgbClr val="4070A0"/>
                </a:solidFill>
                <a:latin typeface="Courier"/>
              </a:rPr>
              <a:t>'CLIENT_ID: '</a:t>
            </a:r>
            <a:r>
              <a:rPr>
                <a:latin typeface="Courier"/>
              </a:rPr>
              <a:t> </a:t>
            </a:r>
            <a:r>
              <a:rPr>
                <a:solidFill>
                  <a:srgbClr val="666666"/>
                </a:solidFill>
                <a:latin typeface="Courier"/>
              </a:rPr>
              <a:t>+</a:t>
            </a:r>
            <a:r>
              <a:rPr>
                <a:latin typeface="Courier"/>
              </a:rPr>
              <a:t> CLIENT_ID)</a:t>
            </a:r>
            <a:br/>
            <a:r>
              <a:rPr>
                <a:latin typeface="Courier"/>
              </a:rPr>
              <a:t>print(</a:t>
            </a:r>
            <a:r>
              <a:rPr>
                <a:solidFill>
                  <a:srgbClr val="4070A0"/>
                </a:solidFill>
                <a:latin typeface="Courier"/>
              </a:rPr>
              <a:t>'CLIENT_SECRET:'</a:t>
            </a:r>
            <a:r>
              <a:rPr>
                <a:latin typeface="Courier"/>
              </a:rPr>
              <a:t> </a:t>
            </a:r>
            <a:r>
              <a:rPr>
                <a:solidFill>
                  <a:srgbClr val="666666"/>
                </a:solidFill>
                <a:latin typeface="Courier"/>
              </a:rPr>
              <a:t>+</a:t>
            </a:r>
            <a:r>
              <a:rPr>
                <a:latin typeface="Courier"/>
              </a:rPr>
              <a:t> CLIENT_SECRET)</a:t>
            </a:r>
          </a:p>
          <a:p>
            <a:pPr lvl="0" indent="0">
              <a:buNone/>
            </a:pPr>
            <a:r>
              <a:rPr>
                <a:latin typeface="Courier"/>
              </a:rPr>
              <a:t>Your credentails:
CLIENT_ID: HWUAEI4NZJ5SNUPRXKO2AGDKKPJ2AVOTHLGGDJTAIF3WDYUW
CLIENT_SECRET:2M5J4LSZABRGEQUIOS1EU3RSO0JOPVZ3TAWZM0AYPZUJMYP5
</a:t>
            </a:r>
          </a:p>
          <a:p>
            <a:pPr lvl="0" marL="0" indent="0">
              <a:spcBef>
                <a:spcPts val="3000"/>
              </a:spcBef>
              <a:buNone/>
            </a:pPr>
            <a:r>
              <a:rPr b="1"/>
              <a:t>Exploring neighborhood in Toronto</a:t>
            </a:r>
          </a:p>
          <a:p>
            <a:pPr lvl="0" indent="0">
              <a:buNone/>
            </a:pPr>
            <a:r>
              <a:rPr b="1">
                <a:solidFill>
                  <a:srgbClr val="007020"/>
                </a:solidFill>
                <a:latin typeface="Courier"/>
              </a:rPr>
              <a:t>def</a:t>
            </a:r>
            <a:r>
              <a:rPr>
                <a:latin typeface="Courier"/>
              </a:rPr>
              <a:t> getNearbyVenues(names, latitudes, longitudes, radius</a:t>
            </a:r>
            <a:r>
              <a:rPr>
                <a:solidFill>
                  <a:srgbClr val="666666"/>
                </a:solidFill>
                <a:latin typeface="Courier"/>
              </a:rPr>
              <a:t>=</a:t>
            </a:r>
            <a:r>
              <a:rPr>
                <a:solidFill>
                  <a:srgbClr val="40A070"/>
                </a:solidFill>
                <a:latin typeface="Courier"/>
              </a:rPr>
              <a:t>500</a:t>
            </a:r>
            <a:r>
              <a:rPr>
                <a:latin typeface="Courier"/>
              </a:rPr>
              <a:t>):</a:t>
            </a:r>
            <a:br/>
            <a:r>
              <a:rPr>
                <a:latin typeface="Courier"/>
              </a:rPr>
              <a:t>    </a:t>
            </a:r>
            <a:br/>
            <a:r>
              <a:rPr>
                <a:latin typeface="Courier"/>
              </a:rPr>
              <a:t>    venues_list</a:t>
            </a:r>
            <a:r>
              <a:rPr>
                <a:solidFill>
                  <a:srgbClr val="666666"/>
                </a:solidFill>
                <a:latin typeface="Courier"/>
              </a:rPr>
              <a:t>=</a:t>
            </a:r>
            <a:r>
              <a:rPr>
                <a:latin typeface="Courier"/>
              </a:rPr>
              <a:t>[]</a:t>
            </a:r>
            <a:br/>
            <a:r>
              <a:rPr>
                <a:latin typeface="Courier"/>
              </a:rPr>
              <a:t>    </a:t>
            </a:r>
            <a:r>
              <a:rPr b="1">
                <a:solidFill>
                  <a:srgbClr val="007020"/>
                </a:solidFill>
                <a:latin typeface="Courier"/>
              </a:rPr>
              <a:t>for</a:t>
            </a:r>
            <a:r>
              <a:rPr>
                <a:latin typeface="Courier"/>
              </a:rPr>
              <a:t> name, lat, lng </a:t>
            </a:r>
            <a:r>
              <a:rPr b="1">
                <a:solidFill>
                  <a:srgbClr val="007020"/>
                </a:solidFill>
                <a:latin typeface="Courier"/>
              </a:rPr>
              <a:t>in</a:t>
            </a:r>
            <a:r>
              <a:rPr>
                <a:latin typeface="Courier"/>
              </a:rPr>
              <a:t> zip(names, latitudes, longitudes):</a:t>
            </a:r>
            <a:br/>
            <a:r>
              <a:rPr>
                <a:latin typeface="Courier"/>
              </a:rPr>
              <a:t>        print(name)</a:t>
            </a:r>
            <a:br/>
            <a:r>
              <a:rPr>
                <a:latin typeface="Courier"/>
              </a:rPr>
              <a:t>        </a:t>
            </a:r>
            <a:br/>
            <a:r>
              <a:rPr>
                <a:latin typeface="Courier"/>
              </a:rPr>
              <a:t>        url </a:t>
            </a:r>
            <a:r>
              <a:rPr>
                <a:solidFill>
                  <a:srgbClr val="666666"/>
                </a:solidFill>
                <a:latin typeface="Courier"/>
              </a:rPr>
              <a:t>=</a:t>
            </a:r>
            <a:r>
              <a:rPr>
                <a:latin typeface="Courier"/>
              </a:rPr>
              <a:t> </a:t>
            </a:r>
            <a:r>
              <a:rPr>
                <a:solidFill>
                  <a:srgbClr val="4070A0"/>
                </a:solidFill>
                <a:latin typeface="Courier"/>
              </a:rPr>
              <a:t>'https://api.foursquare.com/v2/venues/explore?&amp;client_id=HWUAEI4NZJ5SNUPRXKO2AGDKKPJ2AVOTHLGGDJTAIF3WDYUW&amp;client_secret=2M5J4LSZABRGEQUIOS1EU3RSO0JOPVZ3TAWZM0AYPZUJMYP5&amp;v=20180604&amp;ll=43.668999,-79.315572&amp;radius=500&amp;limit=30'</a:t>
            </a:r>
            <a:r>
              <a:rPr>
                <a:latin typeface="Courier"/>
              </a:rPr>
              <a:t>.format(</a:t>
            </a:r>
            <a:br/>
            <a:r>
              <a:rPr>
                <a:latin typeface="Courier"/>
              </a:rPr>
              <a:t>            CLIENT_ID, CLIENT_SECRET, VERSION, lat, lng, radius, LIMIT)</a:t>
            </a:r>
            <a:br/>
            <a:r>
              <a:rPr>
                <a:latin typeface="Courier"/>
              </a:rPr>
              <a:t>        </a:t>
            </a:r>
            <a:br/>
            <a:r>
              <a:rPr>
                <a:latin typeface="Courier"/>
              </a:rPr>
              <a:t>        results </a:t>
            </a:r>
            <a:r>
              <a:rPr>
                <a:solidFill>
                  <a:srgbClr val="666666"/>
                </a:solidFill>
                <a:latin typeface="Courier"/>
              </a:rPr>
              <a:t>=</a:t>
            </a:r>
            <a:r>
              <a:rPr>
                <a:latin typeface="Courier"/>
              </a:rPr>
              <a:t> requests.get(url).json()[</a:t>
            </a:r>
            <a:r>
              <a:rPr>
                <a:solidFill>
                  <a:srgbClr val="4070A0"/>
                </a:solidFill>
                <a:latin typeface="Courier"/>
              </a:rPr>
              <a:t>"response"</a:t>
            </a:r>
            <a:r>
              <a:rPr>
                <a:latin typeface="Courier"/>
              </a:rPr>
              <a:t>][</a:t>
            </a:r>
            <a:r>
              <a:rPr>
                <a:solidFill>
                  <a:srgbClr val="4070A0"/>
                </a:solidFill>
                <a:latin typeface="Courier"/>
              </a:rPr>
              <a:t>'groups'</a:t>
            </a:r>
            <a:r>
              <a:rPr>
                <a:latin typeface="Courier"/>
              </a:rPr>
              <a:t>][</a:t>
            </a:r>
            <a:r>
              <a:rPr>
                <a:solidFill>
                  <a:srgbClr val="40A070"/>
                </a:solidFill>
                <a:latin typeface="Courier"/>
              </a:rPr>
              <a:t>0</a:t>
            </a:r>
            <a:r>
              <a:rPr>
                <a:latin typeface="Courier"/>
              </a:rPr>
              <a:t>][</a:t>
            </a:r>
            <a:r>
              <a:rPr>
                <a:solidFill>
                  <a:srgbClr val="4070A0"/>
                </a:solidFill>
                <a:latin typeface="Courier"/>
              </a:rPr>
              <a:t>'items'</a:t>
            </a:r>
            <a:r>
              <a:rPr>
                <a:latin typeface="Courier"/>
              </a:rPr>
              <a:t>]</a:t>
            </a:r>
            <a:br/>
            <a:r>
              <a:rPr>
                <a:latin typeface="Courier"/>
              </a:rPr>
              <a:t>        </a:t>
            </a:r>
            <a:br/>
            <a:r>
              <a:rPr>
                <a:latin typeface="Courier"/>
              </a:rPr>
              <a:t>        venues_list.append([( name, lat, lng, v[</a:t>
            </a:r>
            <a:r>
              <a:rPr>
                <a:solidFill>
                  <a:srgbClr val="4070A0"/>
                </a:solidFill>
                <a:latin typeface="Courier"/>
              </a:rPr>
              <a:t>'venue'</a:t>
            </a:r>
            <a:r>
              <a:rPr>
                <a:latin typeface="Courier"/>
              </a:rPr>
              <a:t>][</a:t>
            </a:r>
            <a:r>
              <a:rPr>
                <a:solidFill>
                  <a:srgbClr val="4070A0"/>
                </a:solidFill>
                <a:latin typeface="Courier"/>
              </a:rPr>
              <a:t>'name'</a:t>
            </a:r>
            <a:r>
              <a:rPr>
                <a:latin typeface="Courier"/>
              </a:rPr>
              <a:t>], v[</a:t>
            </a:r>
            <a:r>
              <a:rPr>
                <a:solidFill>
                  <a:srgbClr val="4070A0"/>
                </a:solidFill>
                <a:latin typeface="Courier"/>
              </a:rPr>
              <a:t>'venue'</a:t>
            </a:r>
            <a:r>
              <a:rPr>
                <a:latin typeface="Courier"/>
              </a:rPr>
              <a:t>][</a:t>
            </a:r>
            <a:r>
              <a:rPr>
                <a:solidFill>
                  <a:srgbClr val="4070A0"/>
                </a:solidFill>
                <a:latin typeface="Courier"/>
              </a:rPr>
              <a:t>'location'</a:t>
            </a:r>
            <a:r>
              <a:rPr>
                <a:latin typeface="Courier"/>
              </a:rPr>
              <a:t>][</a:t>
            </a:r>
            <a:r>
              <a:rPr>
                <a:solidFill>
                  <a:srgbClr val="4070A0"/>
                </a:solidFill>
                <a:latin typeface="Courier"/>
              </a:rPr>
              <a:t>'lat'</a:t>
            </a:r>
            <a:r>
              <a:rPr>
                <a:latin typeface="Courier"/>
              </a:rPr>
              <a:t>], v[</a:t>
            </a:r>
            <a:r>
              <a:rPr>
                <a:solidFill>
                  <a:srgbClr val="4070A0"/>
                </a:solidFill>
                <a:latin typeface="Courier"/>
              </a:rPr>
              <a:t>'venue'</a:t>
            </a:r>
            <a:r>
              <a:rPr>
                <a:latin typeface="Courier"/>
              </a:rPr>
              <a:t>][</a:t>
            </a:r>
            <a:r>
              <a:rPr>
                <a:solidFill>
                  <a:srgbClr val="4070A0"/>
                </a:solidFill>
                <a:latin typeface="Courier"/>
              </a:rPr>
              <a:t>'location'</a:t>
            </a:r>
            <a:r>
              <a:rPr>
                <a:latin typeface="Courier"/>
              </a:rPr>
              <a:t>][</a:t>
            </a:r>
            <a:r>
              <a:rPr>
                <a:solidFill>
                  <a:srgbClr val="4070A0"/>
                </a:solidFill>
                <a:latin typeface="Courier"/>
              </a:rPr>
              <a:t>'lng'</a:t>
            </a:r>
            <a:r>
              <a:rPr>
                <a:latin typeface="Courier"/>
              </a:rPr>
              <a:t>], v[</a:t>
            </a:r>
            <a:r>
              <a:rPr>
                <a:solidFill>
                  <a:srgbClr val="4070A0"/>
                </a:solidFill>
                <a:latin typeface="Courier"/>
              </a:rPr>
              <a:t>'venue'</a:t>
            </a:r>
            <a:r>
              <a:rPr>
                <a:latin typeface="Courier"/>
              </a:rPr>
              <a:t>][</a:t>
            </a:r>
            <a:r>
              <a:rPr>
                <a:solidFill>
                  <a:srgbClr val="4070A0"/>
                </a:solidFill>
                <a:latin typeface="Courier"/>
              </a:rPr>
              <a:t>'categories'</a:t>
            </a:r>
            <a:r>
              <a:rPr>
                <a:latin typeface="Courier"/>
              </a:rPr>
              <a:t>][</a:t>
            </a:r>
            <a:r>
              <a:rPr>
                <a:solidFill>
                  <a:srgbClr val="40A070"/>
                </a:solidFill>
                <a:latin typeface="Courier"/>
              </a:rPr>
              <a:t>0</a:t>
            </a:r>
            <a:r>
              <a:rPr>
                <a:latin typeface="Courier"/>
              </a:rPr>
              <a:t>][</a:t>
            </a:r>
            <a:r>
              <a:rPr>
                <a:solidFill>
                  <a:srgbClr val="4070A0"/>
                </a:solidFill>
                <a:latin typeface="Courier"/>
              </a:rPr>
              <a:t>'name'</a:t>
            </a:r>
            <a:r>
              <a:rPr>
                <a:latin typeface="Courier"/>
              </a:rPr>
              <a:t>]) </a:t>
            </a:r>
            <a:r>
              <a:rPr b="1">
                <a:solidFill>
                  <a:srgbClr val="007020"/>
                </a:solidFill>
                <a:latin typeface="Courier"/>
              </a:rPr>
              <a:t>for</a:t>
            </a:r>
            <a:r>
              <a:rPr>
                <a:latin typeface="Courier"/>
              </a:rPr>
              <a:t> v </a:t>
            </a:r>
            <a:r>
              <a:rPr b="1">
                <a:solidFill>
                  <a:srgbClr val="007020"/>
                </a:solidFill>
                <a:latin typeface="Courier"/>
              </a:rPr>
              <a:t>in</a:t>
            </a:r>
            <a:r>
              <a:rPr>
                <a:latin typeface="Courier"/>
              </a:rPr>
              <a:t> results])</a:t>
            </a:r>
            <a:br/>
            <a:br/>
            <a:r>
              <a:rPr>
                <a:latin typeface="Courier"/>
              </a:rPr>
              <a:t>    nearby_venues </a:t>
            </a:r>
            <a:r>
              <a:rPr>
                <a:solidFill>
                  <a:srgbClr val="666666"/>
                </a:solidFill>
                <a:latin typeface="Courier"/>
              </a:rPr>
              <a:t>=</a:t>
            </a:r>
            <a:r>
              <a:rPr>
                <a:latin typeface="Courier"/>
              </a:rPr>
              <a:t> pd.DataFrame([item </a:t>
            </a:r>
            <a:r>
              <a:rPr b="1">
                <a:solidFill>
                  <a:srgbClr val="007020"/>
                </a:solidFill>
                <a:latin typeface="Courier"/>
              </a:rPr>
              <a:t>for</a:t>
            </a:r>
            <a:r>
              <a:rPr>
                <a:latin typeface="Courier"/>
              </a:rPr>
              <a:t> venue_list </a:t>
            </a:r>
            <a:r>
              <a:rPr b="1">
                <a:solidFill>
                  <a:srgbClr val="007020"/>
                </a:solidFill>
                <a:latin typeface="Courier"/>
              </a:rPr>
              <a:t>in</a:t>
            </a:r>
            <a:r>
              <a:rPr>
                <a:latin typeface="Courier"/>
              </a:rPr>
              <a:t> venues_list </a:t>
            </a:r>
            <a:r>
              <a:rPr b="1">
                <a:solidFill>
                  <a:srgbClr val="007020"/>
                </a:solidFill>
                <a:latin typeface="Courier"/>
              </a:rPr>
              <a:t>for</a:t>
            </a:r>
            <a:r>
              <a:rPr>
                <a:latin typeface="Courier"/>
              </a:rPr>
              <a:t> item </a:t>
            </a:r>
            <a:r>
              <a:rPr b="1">
                <a:solidFill>
                  <a:srgbClr val="007020"/>
                </a:solidFill>
                <a:latin typeface="Courier"/>
              </a:rPr>
              <a:t>in</a:t>
            </a:r>
            <a:r>
              <a:rPr>
                <a:latin typeface="Courier"/>
              </a:rPr>
              <a:t> venue_list])</a:t>
            </a:r>
            <a:br/>
            <a:r>
              <a:rPr>
                <a:latin typeface="Courier"/>
              </a:rPr>
              <a:t>    nearby_venues.columns </a:t>
            </a:r>
            <a:r>
              <a:rPr>
                <a:solidFill>
                  <a:srgbClr val="666666"/>
                </a:solidFill>
                <a:latin typeface="Courier"/>
              </a:rPr>
              <a:t>=</a:t>
            </a:r>
            <a:r>
              <a:rPr>
                <a:latin typeface="Courier"/>
              </a:rPr>
              <a:t> [</a:t>
            </a:r>
            <a:r>
              <a:rPr>
                <a:solidFill>
                  <a:srgbClr val="4070A0"/>
                </a:solidFill>
                <a:latin typeface="Courier"/>
              </a:rPr>
              <a:t>'Neighborhood'</a:t>
            </a:r>
            <a:r>
              <a:rPr>
                <a:latin typeface="Courier"/>
              </a:rPr>
              <a:t>, </a:t>
            </a:r>
            <a:r>
              <a:rPr>
                <a:solidFill>
                  <a:srgbClr val="4070A0"/>
                </a:solidFill>
                <a:latin typeface="Courier"/>
              </a:rPr>
              <a:t>'Neighborhood Latitude'</a:t>
            </a:r>
            <a:r>
              <a:rPr>
                <a:latin typeface="Courier"/>
              </a:rPr>
              <a:t>, </a:t>
            </a:r>
            <a:r>
              <a:rPr>
                <a:solidFill>
                  <a:srgbClr val="4070A0"/>
                </a:solidFill>
                <a:latin typeface="Courier"/>
              </a:rPr>
              <a:t>'Neighborhood Longitude'</a:t>
            </a:r>
            <a:r>
              <a:rPr>
                <a:latin typeface="Courier"/>
              </a:rPr>
              <a:t>, </a:t>
            </a:r>
            <a:r>
              <a:rPr>
                <a:solidFill>
                  <a:srgbClr val="4070A0"/>
                </a:solidFill>
                <a:latin typeface="Courier"/>
              </a:rPr>
              <a:t>'Venue'</a:t>
            </a:r>
            <a:r>
              <a:rPr>
                <a:latin typeface="Courier"/>
              </a:rPr>
              <a:t>, </a:t>
            </a:r>
            <a:r>
              <a:rPr>
                <a:solidFill>
                  <a:srgbClr val="4070A0"/>
                </a:solidFill>
                <a:latin typeface="Courier"/>
              </a:rPr>
              <a:t>'Venue Latitude'</a:t>
            </a:r>
            <a:r>
              <a:rPr>
                <a:latin typeface="Courier"/>
              </a:rPr>
              <a:t>, </a:t>
            </a:r>
            <a:r>
              <a:rPr>
                <a:solidFill>
                  <a:srgbClr val="4070A0"/>
                </a:solidFill>
                <a:latin typeface="Courier"/>
              </a:rPr>
              <a:t>'Venue Longitude'</a:t>
            </a:r>
            <a:r>
              <a:rPr>
                <a:latin typeface="Courier"/>
              </a:rPr>
              <a:t>, </a:t>
            </a:r>
            <a:r>
              <a:rPr>
                <a:solidFill>
                  <a:srgbClr val="4070A0"/>
                </a:solidFill>
                <a:latin typeface="Courier"/>
              </a:rPr>
              <a:t>'Venue Category'</a:t>
            </a:r>
            <a:r>
              <a:rPr>
                <a:latin typeface="Courier"/>
              </a:rPr>
              <a:t>]</a:t>
            </a:r>
            <a:br/>
            <a:r>
              <a:rPr>
                <a:latin typeface="Courier"/>
              </a:rPr>
              <a:t>    </a:t>
            </a:r>
            <a:br/>
            <a:r>
              <a:rPr>
                <a:latin typeface="Courier"/>
              </a:rPr>
              <a:t>    </a:t>
            </a:r>
            <a:r>
              <a:rPr b="1">
                <a:solidFill>
                  <a:srgbClr val="007020"/>
                </a:solidFill>
                <a:latin typeface="Courier"/>
              </a:rPr>
              <a:t>return</a:t>
            </a:r>
            <a:r>
              <a:rPr>
                <a:latin typeface="Courier"/>
              </a:rPr>
              <a:t>(nearby_venues)</a:t>
            </a:r>
          </a:p>
          <a:p>
            <a:pPr lvl="0" marL="0" indent="0">
              <a:spcBef>
                <a:spcPts val="3000"/>
              </a:spcBef>
              <a:buNone/>
            </a:pPr>
            <a:r>
              <a:rPr b="1"/>
              <a:t>Retreiving all Venues</a:t>
            </a:r>
          </a:p>
          <a:p>
            <a:pPr lvl="0" indent="0">
              <a:buNone/>
            </a:pPr>
            <a:r>
              <a:rPr>
                <a:latin typeface="Courier"/>
              </a:rPr>
              <a:t>toronto_neighborhoods </a:t>
            </a:r>
            <a:r>
              <a:rPr>
                <a:solidFill>
                  <a:srgbClr val="666666"/>
                </a:solidFill>
                <a:latin typeface="Courier"/>
              </a:rPr>
              <a:t>=</a:t>
            </a:r>
            <a:r>
              <a:rPr>
                <a:latin typeface="Courier"/>
              </a:rPr>
              <a:t> df4</a:t>
            </a:r>
            <a:br/>
            <a:r>
              <a:rPr>
                <a:latin typeface="Courier"/>
              </a:rPr>
              <a:t>toronto_venues </a:t>
            </a:r>
            <a:r>
              <a:rPr>
                <a:solidFill>
                  <a:srgbClr val="666666"/>
                </a:solidFill>
                <a:latin typeface="Courier"/>
              </a:rPr>
              <a:t>=</a:t>
            </a:r>
            <a:r>
              <a:rPr>
                <a:latin typeface="Courier"/>
              </a:rPr>
              <a:t> getNearbyVenues(names</a:t>
            </a:r>
            <a:r>
              <a:rPr>
                <a:solidFill>
                  <a:srgbClr val="666666"/>
                </a:solidFill>
                <a:latin typeface="Courier"/>
              </a:rPr>
              <a:t>=</a:t>
            </a:r>
            <a:r>
              <a:rPr>
                <a:latin typeface="Courier"/>
              </a:rPr>
              <a:t>toronto_neighborhoods[</a:t>
            </a:r>
            <a:r>
              <a:rPr>
                <a:solidFill>
                  <a:srgbClr val="4070A0"/>
                </a:solidFill>
                <a:latin typeface="Courier"/>
              </a:rPr>
              <a:t>'Neighborhood'</a:t>
            </a:r>
            <a:r>
              <a:rPr>
                <a:latin typeface="Courier"/>
              </a:rPr>
              <a:t>],</a:t>
            </a:r>
            <a:br/>
            <a:r>
              <a:rPr>
                <a:latin typeface="Courier"/>
              </a:rPr>
              <a:t>                                   latitudes</a:t>
            </a:r>
            <a:r>
              <a:rPr>
                <a:solidFill>
                  <a:srgbClr val="666666"/>
                </a:solidFill>
                <a:latin typeface="Courier"/>
              </a:rPr>
              <a:t>=</a:t>
            </a:r>
            <a:r>
              <a:rPr>
                <a:latin typeface="Courier"/>
              </a:rPr>
              <a:t>toronto_neighborhoods[</a:t>
            </a:r>
            <a:r>
              <a:rPr>
                <a:solidFill>
                  <a:srgbClr val="4070A0"/>
                </a:solidFill>
                <a:latin typeface="Courier"/>
              </a:rPr>
              <a:t>'Latitude'</a:t>
            </a:r>
            <a:r>
              <a:rPr>
                <a:latin typeface="Courier"/>
              </a:rPr>
              <a:t>],</a:t>
            </a:r>
            <a:br/>
            <a:r>
              <a:rPr>
                <a:latin typeface="Courier"/>
              </a:rPr>
              <a:t>                                   longitudes</a:t>
            </a:r>
            <a:r>
              <a:rPr>
                <a:solidFill>
                  <a:srgbClr val="666666"/>
                </a:solidFill>
                <a:latin typeface="Courier"/>
              </a:rPr>
              <a:t>=</a:t>
            </a:r>
            <a:r>
              <a:rPr>
                <a:latin typeface="Courier"/>
              </a:rPr>
              <a:t>toronto_neighborhoods[</a:t>
            </a:r>
            <a:r>
              <a:rPr>
                <a:solidFill>
                  <a:srgbClr val="4070A0"/>
                </a:solidFill>
                <a:latin typeface="Courier"/>
              </a:rPr>
              <a:t>'Longitude'</a:t>
            </a:r>
            <a:r>
              <a:rPr>
                <a:latin typeface="Courier"/>
              </a:rPr>
              <a:t>]</a:t>
            </a:r>
            <a:br/>
            <a:r>
              <a:rPr>
                <a:latin typeface="Courier"/>
              </a:rPr>
              <a:t>                                  )</a:t>
            </a:r>
          </a:p>
          <a:p>
            <a:pPr lvl="0" indent="0">
              <a:buNone/>
            </a:pPr>
            <a:r>
              <a:rPr>
                <a:latin typeface="Courier"/>
              </a:rPr>
              <a:t>Regent Park, Harbourfront
Garden District, Ryerson
St. James Town
The Beaches
Berczy Park
Central Bay Street
Christie
Richmond, Adelaide, King
Dufferin, Dovercourt Village
The Danforth  East
Harbourfront East, Union Station, Toronto Islands
Little Portugal, Trinity
The Danforth West, Riverdale
Toronto Dominion Centre, Design Exchange
Brockton, Parkdale Village, Exhibition Place
India Bazaar, The Beaches West
Commerce Court, Victoria Hotel
Studio District
Lawrence Park
Roselawn
Davisville North
Forest Hill North &amp; West
High Park, The Junction South
North Toronto West
The Annex, North Midtown, Yorkville
Parkdale, Roncesvalles
Davisville
University of Toronto, Harbord
Runnymede, Swansea
Moore Park, Summerhill East
Kensington Market, Chinatown, Grange Park
Summerhill West, Rathnelly, South Hill, Forest Hill SE, Deer Park
CN Tower, King and Spadina, Railway Lands, Harbourfront West, Bathurst Quay, South Niagara, Island airport
Rosedale
Enclave of M5E
St. James Town, Cabbagetown
First Canadian Place, Underground city
Church and Wellesley
Enclave of M4L
</a:t>
            </a:r>
          </a:p>
          <a:p>
            <a:pPr lvl="0" indent="0">
              <a:buNone/>
            </a:pPr>
            <a:r>
              <a:rPr>
                <a:latin typeface="Courier"/>
              </a:rPr>
              <a:t>print(toronto_venues.shape)</a:t>
            </a:r>
            <a:br/>
            <a:r>
              <a:rPr>
                <a:latin typeface="Courier"/>
              </a:rPr>
              <a:t>toronto_venues.head()</a:t>
            </a:r>
          </a:p>
          <a:p>
            <a:pPr lvl="0" indent="0">
              <a:buNone/>
            </a:pPr>
            <a:r>
              <a:rPr>
                <a:latin typeface="Courier"/>
              </a:rPr>
              <a:t>(702, 7)
</a:t>
            </a:r>
          </a:p>
          <a:p>
            <a:pPr lvl="0" indent="0">
              <a:buNone/>
            </a:pPr>
            <a:r>
              <a:rPr>
                <a:latin typeface="Courier"/>
              </a:rPr>
              <a:t>                Neighborhood  Neighborhood Latitude  Neighborhood Longitude  \
0  Regent Park, Harbourfront               43.65426              -79.360636   
1  Regent Park, Harbourfront               43.65426              -79.360636   
2  Regent Park, Harbourfront               43.65426              -79.360636   
3  Regent Park, Harbourfront               43.65426              -79.360636   
4  Regent Park, Harbourfront               43.65426              -79.360636   
                        Venue  Venue Latitude  Venue Longitude  \
0              System Fitness       43.667171       -79.312733   
1  British Style Fish &amp; Chips       43.668723       -79.317139   
2           Brett's Ice Cream       43.667222       -79.312831   
3         The Burger's Priest       43.666731       -79.315556   
4                     O Sushi       43.666684       -79.316614   
         Venue Category  
0                   Gym  
1     Fish &amp; Chips Shop  
2        Ice Cream Shop  
3  Fast Food Restaurant  
4      Sushi Restaurant  </a:t>
            </a:r>
          </a:p>
          <a:p>
            <a:pPr lvl="0" indent="0">
              <a:buNone/>
            </a:pPr>
            <a:r>
              <a:rPr>
                <a:latin typeface="Courier"/>
              </a:rPr>
              <a:t>toronto_venues.groupby(</a:t>
            </a:r>
            <a:r>
              <a:rPr>
                <a:solidFill>
                  <a:srgbClr val="4070A0"/>
                </a:solidFill>
                <a:latin typeface="Courier"/>
              </a:rPr>
              <a:t>'Neighborhood'</a:t>
            </a:r>
            <a:r>
              <a:rPr>
                <a:latin typeface="Courier"/>
              </a:rPr>
              <a:t>).count()</a:t>
            </a:r>
          </a:p>
          <a:p>
            <a:pPr lvl="0" indent="0">
              <a:buNone/>
            </a:pPr>
            <a:r>
              <a:rPr>
                <a:latin typeface="Courier"/>
              </a:rPr>
              <a:t>                                                    Neighborhood Latitude  \
Neighborhood                                                                
Berczy Park                                                            18   
Brockton, Parkdale Village, Exhibition Place                           18   
CN Tower, King and Spadina, Railway Lands, Harb...                     18   
Central Bay Street                                                     18   
Christie                                                               18   
Church and Wellesley                                                   18   
Commerce Court, Victoria Hotel                                         18   
Davisville                                                             18   
Davisville North                                                       18   
Dufferin, Dovercourt Village                                           18   
Enclave of M4L                                                         18   
Enclave of M5E                                                         18   
First Canadian Place, Underground city                                 18   
Forest Hill North &amp; West                                               18   
Garden District, Ryerson                                               18   
Harbourfront East, Union Station, Toronto Islands                      18   
High Park, The Junction South                                          18   
India Bazaar, The Beaches West                                         18   
Kensington Market, Chinatown, Grange Park                              18   
Lawrence Park                                                          18   
Little Portugal, Trinity                                               18   
Moore Park, Summerhill East                                            18   
North Toronto West                                                     18   
Parkdale, Roncesvalles                                                 18   
Regent Park, Harbourfront                                              18   
Richmond, Adelaide, King                                               18   
Rosedale                                                               18   
Roselawn                                                               18   
Runnymede, Swansea                                                     18   
St. James Town                                                         18   
St. James Town, Cabbagetown                                            18   
Studio District                                                        18   
Summerhill West, Rathnelly, South Hill, Forest ...                     18   
The Annex, North Midtown, Yorkville                                    18   
The Beaches                                                            18   
The Danforth  East                                                     18   
The Danforth West, Riverdale                                           18   
Toronto Dominion Centre, Design Exchange                               18   
University of Toronto, Harbord                                         18   
                                                    Neighborhood Longitude  \
Neighborhood                                                                 
Berczy Park                                                             18   
Brockton, Parkdale Village, Exhibition Place                            18   
CN Tower, King and Spadina, Railway Lands, Harb...                      18   
Central Bay Street                                                      18   
Christie                                                                18   
Church and Wellesley                                                    18   
Commerce Court, Victoria Hotel                                          18   
Davisville                                                              18   
Davisville North                                                        18   
Dufferin, Dovercourt Village                                            18   
Enclave of M4L                                                          18   
Enclave of M5E                                                          18   
First Canadian Place, Underground city                                  18   
Forest Hill North &amp; West                                                18   
Garden District, Ryerson                                                18   
Harbourfront East, Union Station, Toronto Islands                       18   
High Park, The Junction South                                           18   
India Bazaar, The Beaches West                                          18   
Kensington Market, Chinatown, Grange Park                               18   
Lawrence Park                                                           18   
Little Portugal, Trinity                                                18   
Moore Park, Summerhill East                                             18   
North Toronto West                                                      18   
Parkdale, Roncesvalles                                                  18   
Regent Park, Harbourfront                                               18   
Richmond, Adelaide, King                                                18   
Rosedale                                                                18   
Roselawn                                                                18   
Runnymede, Swansea                                                      18   
St. James Town                                                          18   
St. James Town, Cabbagetown                                             18   
Studio District                                                         18   
Summerhill West, Rathnelly, South Hill, Forest ...                      18   
The Annex, North Midtown, Yorkville                                     18   
The Beaches                                                             18   
The Danforth  East                                                      18   
The Danforth West, Riverdale                                            18   
Toronto Dominion Centre, Design Exchange                                18   
University of Toronto, Harbord                                          18   
                                                    Venue  Venue Latitude  \
Neighborhood                                                                
Berczy Park                                            18              18   
Brockton, Parkdale Village, Exhibition Place           18              18   
CN Tower, King and Spadina, Railway Lands, Harb...     18              18   
Central Bay Street                                     18              18   
Christie                                               18              18   
Church and Wellesley                                   18              18   
Commerce Court, Victoria Hotel                         18              18   
Davisville                                             18              18   
Davisville North                                       18              18   
Dufferin, Dovercourt Village                           18              18   
Enclave of M4L                                         18              18   
Enclave of M5E                                         18              18   
First Canadian Place, Underground city                 18              18   
Forest Hill North &amp; West                               18              18   
Garden District, Ryerson                               18              18   
Harbourfront East, Union Station, Toronto Islands      18              18   
High Park, The Junction South                          18              18   
India Bazaar, The Beaches West                         18              18   
Kensington Market, Chinatown, Grange Park              18              18   
Lawrence Park                                          18              18   
Little Portugal, Trinity                               18              18   
Moore Park, Summerhill East                            18              18   
North Toronto West                                     18              18   
Parkdale, Roncesvalles                                 18              18   
Regent Park, Harbourfront                              18              18   
Richmond, Adelaide, King                               18              18   
Rosedale                                               18              18   
Roselawn                                               18              18   
Runnymede, Swansea                                     18              18   
St. James Town                                         18              18   
St. James Town, Cabbagetown                            18              18   
Studio District                                        18              18   
Summerhill West, Rathnelly, South Hill, Forest ...     18              18   
The Annex, North Midtown, Yorkville                    18              18   
The Beaches                                            18              18   
The Danforth  East                                     18              18   
The Danforth West, Riverdale                           18              18   
Toronto Dominion Centre, Design Exchange               18              18   
University of Toronto, Harbord                         18              18   
                                                    Venue Longitude  \
Neighborhood                                                          
Berczy Park                                                      18   
Brockton, Parkdale Village, Exhibition Place                     18   
CN Tower, King and Spadina, Railway Lands, Harb...               18   
Central Bay Street                                               18   
Christie                                                         18   
Church and Wellesley                                             18   
Commerce Court, Victoria Hotel                                   18   
Davisville                                                       18   
Davisville North                                                 18   
Dufferin, Dovercourt Village                                     18   
Enclave of M4L                                                   18   
Enclave of M5E                                                   18   
First Canadian Place, Underground city                           18   
Forest Hill North &amp; West                                         18   
Garden District, Ryerson                                         18   
Harbourfront East, Union Station, Toronto Islands                18   
High Park, The Junction South                                    18   
India Bazaar, The Beaches West                                   18   
Kensington Market, Chinatown, Grange Park                        18   
Lawrence Park                                                    18   
Little Portugal, Trinity                                         18   
Moore Park, Summerhill East                                      18   
North Toronto West                                               18   
Parkdale, Roncesvalles                                           18   
Regent Park, Harbourfront                                        18   
Richmond, Adelaide, King                                         18   
Rosedale                                                         18   
Roselawn                                                         18   
Runnymede, Swansea                                               18   
St. James Town                                                   18   
St. James Town, Cabbagetown                                      18   
Studio District                                                  18   
Summerhill West, Rathnelly, South Hill, Forest ...               18   
The Annex, North Midtown, Yorkville                              18   
The Beaches                                                      18   
The Danforth  East                                               18   
The Danforth West, Riverdale                                     18   
Toronto Dominion Centre, Design Exchange                         18   
University of Toronto, Harbord                                   18   
                                                    Venue Category  
Neighborhood                                                        
Berczy Park                                                     18  
Brockton, Parkdale Village, Exhibition Place                    18  
CN Tower, King and Spadina, Railway Lands, Harb...              18  
Central Bay Street                                              18  
Christie                                                        18  
Church and Wellesley                                            18  
Commerce Court, Victoria Hotel                                  18  
Davisville                                                      18  
Davisville North                                                18  
Dufferin, Dovercourt Village                                    18  
Enclave of M4L                                                  18  
Enclave of M5E                                                  18  
First Canadian Place, Underground city                          18  
Forest Hill North &amp; West                                        18  
Garden District, Ryerson                                        18  
Harbourfront East, Union Station, Toronto Islands               18  
High Park, The Junction South                                   18  
India Bazaar, The Beaches West                                  18  
Kensington Market, Chinatown, Grange Park                       18  
Lawrence Park                                                   18  
Little Portugal, Trinity                                        18  
Moore Park, Summerhill East                                     18  
North Toronto West                                              18  
Parkdale, Roncesvalles                                          18  
Regent Park, Harbourfront                                       18  
Richmond, Adelaide, King                                        18  
Rosedale                                                        18  
Roselawn                                                        18  
Runnymede, Swansea                                              18  
St. James Town                                                  18  
St. James Town, Cabbagetown                                     18  
Studio District                                                 18  
Summerhill West, Rathnelly, South Hill, Forest ...              18  
The Annex, North Midtown, Yorkville                             18  
The Beaches                                                     18  
The Danforth  East                                              18  
The Danforth West, Riverdale                                    18  
Toronto Dominion Centre, Design Exchange                        18  
University of Toronto, Harbord                                  18  </a:t>
            </a:r>
          </a:p>
          <a:p>
            <a:pPr lvl="0" indent="0">
              <a:buNone/>
            </a:pPr>
            <a:r>
              <a:rPr>
                <a:latin typeface="Courier"/>
              </a:rPr>
              <a:t>print(</a:t>
            </a:r>
            <a:r>
              <a:rPr>
                <a:solidFill>
                  <a:srgbClr val="4070A0"/>
                </a:solidFill>
                <a:latin typeface="Courier"/>
              </a:rPr>
              <a:t>'There are {} uniques categories.'</a:t>
            </a:r>
            <a:r>
              <a:rPr>
                <a:latin typeface="Courier"/>
              </a:rPr>
              <a:t>.format(len(toronto_venues[</a:t>
            </a:r>
            <a:r>
              <a:rPr>
                <a:solidFill>
                  <a:srgbClr val="4070A0"/>
                </a:solidFill>
                <a:latin typeface="Courier"/>
              </a:rPr>
              <a:t>'Venue Category'</a:t>
            </a:r>
            <a:r>
              <a:rPr>
                <a:latin typeface="Courier"/>
              </a:rPr>
              <a:t>].unique())))</a:t>
            </a:r>
          </a:p>
          <a:p>
            <a:pPr lvl="0" indent="0">
              <a:buNone/>
            </a:pPr>
            <a:r>
              <a:rPr>
                <a:latin typeface="Courier"/>
              </a:rPr>
              <a:t>There are 18 uniques categories.
</a:t>
            </a:r>
          </a:p>
          <a:p>
            <a:pPr lvl="0" marL="0" indent="0">
              <a:spcBef>
                <a:spcPts val="3000"/>
              </a:spcBef>
              <a:buNone/>
            </a:pPr>
            <a:r>
              <a:rPr b="1"/>
              <a:t>Analyzing each borough neighborhood</a:t>
            </a:r>
          </a:p>
          <a:p>
            <a:pPr lvl="0" indent="0">
              <a:buNone/>
            </a:pPr>
            <a:r>
              <a:rPr>
                <a:latin typeface="Courier"/>
              </a:rPr>
              <a:t>toronto_onehot </a:t>
            </a:r>
            <a:r>
              <a:rPr>
                <a:solidFill>
                  <a:srgbClr val="666666"/>
                </a:solidFill>
                <a:latin typeface="Courier"/>
              </a:rPr>
              <a:t>=</a:t>
            </a:r>
            <a:r>
              <a:rPr>
                <a:latin typeface="Courier"/>
              </a:rPr>
              <a:t> pd.get_dummies(toronto_venues[[</a:t>
            </a:r>
            <a:r>
              <a:rPr>
                <a:solidFill>
                  <a:srgbClr val="4070A0"/>
                </a:solidFill>
                <a:latin typeface="Courier"/>
              </a:rPr>
              <a:t>'Venue Category'</a:t>
            </a:r>
            <a:r>
              <a:rPr>
                <a:latin typeface="Courier"/>
              </a:rPr>
              <a:t>]], prefix</a:t>
            </a:r>
            <a:r>
              <a:rPr>
                <a:solidFill>
                  <a:srgbClr val="666666"/>
                </a:solidFill>
                <a:latin typeface="Courier"/>
              </a:rPr>
              <a:t>=</a:t>
            </a:r>
            <a:r>
              <a:rPr>
                <a:solidFill>
                  <a:srgbClr val="4070A0"/>
                </a:solidFill>
                <a:latin typeface="Courier"/>
              </a:rPr>
              <a:t>""</a:t>
            </a:r>
            <a:r>
              <a:rPr>
                <a:latin typeface="Courier"/>
              </a:rPr>
              <a:t>, prefix_sep</a:t>
            </a:r>
            <a:r>
              <a:rPr>
                <a:solidFill>
                  <a:srgbClr val="666666"/>
                </a:solidFill>
                <a:latin typeface="Courier"/>
              </a:rPr>
              <a:t>=</a:t>
            </a:r>
            <a:r>
              <a:rPr>
                <a:solidFill>
                  <a:srgbClr val="4070A0"/>
                </a:solidFill>
                <a:latin typeface="Courier"/>
              </a:rPr>
              <a:t>""</a:t>
            </a:r>
            <a:r>
              <a:rPr>
                <a:latin typeface="Courier"/>
              </a:rPr>
              <a:t>)</a:t>
            </a:r>
            <a:br/>
            <a:br/>
            <a:r>
              <a:rPr>
                <a:latin typeface="Courier"/>
              </a:rPr>
              <a:t>toronto_onehot[</a:t>
            </a:r>
            <a:r>
              <a:rPr>
                <a:solidFill>
                  <a:srgbClr val="4070A0"/>
                </a:solidFill>
                <a:latin typeface="Courier"/>
              </a:rPr>
              <a:t>'Neighborhood'</a:t>
            </a:r>
            <a:r>
              <a:rPr>
                <a:latin typeface="Courier"/>
              </a:rPr>
              <a:t>] </a:t>
            </a:r>
            <a:r>
              <a:rPr>
                <a:solidFill>
                  <a:srgbClr val="666666"/>
                </a:solidFill>
                <a:latin typeface="Courier"/>
              </a:rPr>
              <a:t>=</a:t>
            </a:r>
            <a:r>
              <a:rPr>
                <a:latin typeface="Courier"/>
              </a:rPr>
              <a:t> toronto_venues[</a:t>
            </a:r>
            <a:r>
              <a:rPr>
                <a:solidFill>
                  <a:srgbClr val="4070A0"/>
                </a:solidFill>
                <a:latin typeface="Courier"/>
              </a:rPr>
              <a:t>'Neighborhood'</a:t>
            </a:r>
            <a:r>
              <a:rPr>
                <a:latin typeface="Courier"/>
              </a:rPr>
              <a:t>] </a:t>
            </a:r>
            <a:br/>
            <a:br/>
            <a:r>
              <a:rPr>
                <a:latin typeface="Courier"/>
              </a:rPr>
              <a:t>fixed_columns </a:t>
            </a:r>
            <a:r>
              <a:rPr>
                <a:solidFill>
                  <a:srgbClr val="666666"/>
                </a:solidFill>
                <a:latin typeface="Courier"/>
              </a:rPr>
              <a:t>=</a:t>
            </a:r>
            <a:r>
              <a:rPr>
                <a:latin typeface="Courier"/>
              </a:rPr>
              <a:t> [toronto_onehot.columns[</a:t>
            </a:r>
            <a:r>
              <a:rPr>
                <a:solidFill>
                  <a:srgbClr val="666666"/>
                </a:solidFill>
                <a:latin typeface="Courier"/>
              </a:rPr>
              <a:t>-</a:t>
            </a:r>
            <a:r>
              <a:rPr>
                <a:solidFill>
                  <a:srgbClr val="40A070"/>
                </a:solidFill>
                <a:latin typeface="Courier"/>
              </a:rPr>
              <a:t>1</a:t>
            </a:r>
            <a:r>
              <a:rPr>
                <a:latin typeface="Courier"/>
              </a:rPr>
              <a:t>]] </a:t>
            </a:r>
            <a:r>
              <a:rPr>
                <a:solidFill>
                  <a:srgbClr val="666666"/>
                </a:solidFill>
                <a:latin typeface="Courier"/>
              </a:rPr>
              <a:t>+</a:t>
            </a:r>
            <a:r>
              <a:rPr>
                <a:latin typeface="Courier"/>
              </a:rPr>
              <a:t> list(toronto_onehot.columns[:</a:t>
            </a:r>
            <a:r>
              <a:rPr>
                <a:solidFill>
                  <a:srgbClr val="666666"/>
                </a:solidFill>
                <a:latin typeface="Courier"/>
              </a:rPr>
              <a:t>-</a:t>
            </a:r>
            <a:r>
              <a:rPr>
                <a:solidFill>
                  <a:srgbClr val="40A070"/>
                </a:solidFill>
                <a:latin typeface="Courier"/>
              </a:rPr>
              <a:t>1</a:t>
            </a:r>
            <a:r>
              <a:rPr>
                <a:latin typeface="Courier"/>
              </a:rPr>
              <a:t>])</a:t>
            </a:r>
            <a:br/>
            <a:r>
              <a:rPr>
                <a:latin typeface="Courier"/>
              </a:rPr>
              <a:t>toronto_onehot </a:t>
            </a:r>
            <a:r>
              <a:rPr>
                <a:solidFill>
                  <a:srgbClr val="666666"/>
                </a:solidFill>
                <a:latin typeface="Courier"/>
              </a:rPr>
              <a:t>=</a:t>
            </a:r>
            <a:r>
              <a:rPr>
                <a:latin typeface="Courier"/>
              </a:rPr>
              <a:t> toronto_onehot[fixed_columns]</a:t>
            </a:r>
            <a:br/>
            <a:br/>
            <a:r>
              <a:rPr>
                <a:latin typeface="Courier"/>
              </a:rPr>
              <a:t>toronto_onehot.head()</a:t>
            </a:r>
          </a:p>
          <a:p>
            <a:pPr lvl="0" indent="0">
              <a:buNone/>
            </a:pPr>
            <a:r>
              <a:rPr>
                <a:latin typeface="Courier"/>
              </a:rPr>
              <a:t>                Neighborhood  Board Shop  Brewery  Burrito Place  \
0  Regent Park, Harbourfront           0        0              0   
1  Regent Park, Harbourfront           0        0              0   
2  Regent Park, Harbourfront           0        0              0   
3  Regent Park, Harbourfront           0        0              0   
4  Regent Park, Harbourfront           0        0              0   
   Fast Food Restaurant  Fish &amp; Chips Shop  Gym  Ice Cream Shop  \
0                     0                  0    1               0   
1                     0                  1    0               0   
2                     0                  0    0               1   
3                     1                  0    0               0   
4                     0                  0    0               0   
   Italian Restaurant  Liquor Store  Movie Theater  Park  Pet Store  \
0                   0             0              0     0          0   
1                   0             0              0     0          0   
2                   0             0              0     0          0   
3                   0             0              0     0          0   
4                   0             0              0     0          0   
   Pizza Place  Pub  Restaurant  Sandwich Place  Steakhouse  Sushi Restaurant  
0            0    0           0               0           0                 0  
1            0    0           0               0           0                 0  
2            0    0           0               0           0                 0  
3            0    0           0               0           0                 0  
4            0    0           0               0           0                 1  </a:t>
            </a:r>
          </a:p>
          <a:p>
            <a:pPr lvl="0" indent="0">
              <a:buNone/>
            </a:pPr>
            <a:r>
              <a:rPr>
                <a:latin typeface="Courier"/>
              </a:rPr>
              <a:t>toronto_onehot.shape</a:t>
            </a:r>
          </a:p>
          <a:p>
            <a:pPr lvl="0" indent="0">
              <a:buNone/>
            </a:pPr>
            <a:r>
              <a:rPr>
                <a:latin typeface="Courier"/>
              </a:rPr>
              <a:t>(702, 19)</a:t>
            </a:r>
          </a:p>
          <a:p>
            <a:pPr lvl="0" indent="0">
              <a:buNone/>
            </a:pPr>
            <a:r>
              <a:rPr>
                <a:latin typeface="Courier"/>
              </a:rPr>
              <a:t>toronto_grouped </a:t>
            </a:r>
            <a:r>
              <a:rPr>
                <a:solidFill>
                  <a:srgbClr val="666666"/>
                </a:solidFill>
                <a:latin typeface="Courier"/>
              </a:rPr>
              <a:t>=</a:t>
            </a:r>
            <a:r>
              <a:rPr>
                <a:latin typeface="Courier"/>
              </a:rPr>
              <a:t> toronto_onehot.groupby(</a:t>
            </a:r>
            <a:r>
              <a:rPr>
                <a:solidFill>
                  <a:srgbClr val="4070A0"/>
                </a:solidFill>
                <a:latin typeface="Courier"/>
              </a:rPr>
              <a:t>'Neighborhood'</a:t>
            </a:r>
            <a:r>
              <a:rPr>
                <a:latin typeface="Courier"/>
              </a:rPr>
              <a:t>).mean().reset_index()</a:t>
            </a:r>
            <a:br/>
            <a:r>
              <a:rPr>
                <a:latin typeface="Courier"/>
              </a:rPr>
              <a:t>toronto_grouped</a:t>
            </a:r>
          </a:p>
          <a:p>
            <a:pPr lvl="0" indent="0">
              <a:buNone/>
            </a:pPr>
            <a:r>
              <a:rPr>
                <a:latin typeface="Courier"/>
              </a:rPr>
              <a:t>                                         Neighborhood  Board Shop   Brewery  \
0                                         Berczy Park    0.055556  0.055556   
1        Brockton, Parkdale Village, Exhibition Place    0.055556  0.055556   
2   CN Tower, King and Spadina, Railway Lands, Har...    0.055556  0.055556   
3                                  Central Bay Street    0.055556  0.055556   
4                                            Christie    0.055556  0.055556   
5                                Church and Wellesley    0.055556  0.055556   
6                      Commerce Court, Victoria Hotel    0.055556  0.055556   
7                                          Davisville    0.055556  0.055556   
8                                    Davisville North    0.055556  0.055556   
9                        Dufferin, Dovercourt Village    0.055556  0.055556   
10                                     Enclave of M4L    0.055556  0.055556   
11                                     Enclave of M5E    0.055556  0.055556   
12             First Canadian Place, Underground city    0.055556  0.055556   
13                           Forest Hill North &amp; West    0.055556  0.055556   
14                           Garden District, Ryerson    0.055556  0.055556   
15  Harbourfront East, Union Station, Toronto Islands    0.055556  0.055556   
16                      High Park, The Junction South    0.055556  0.055556   
17                     India Bazaar, The Beaches West    0.055556  0.055556   
18          Kensington Market, Chinatown, Grange Park    0.055556  0.055556   
19                                      Lawrence Park    0.055556  0.055556   
20                           Little Portugal, Trinity    0.055556  0.055556   
21                        Moore Park, Summerhill East    0.055556  0.055556   
22                                 North Toronto West    0.055556  0.055556   
23                             Parkdale, Roncesvalles    0.055556  0.055556   
24                          Regent Park, Harbourfront    0.055556  0.055556   
25                           Richmond, Adelaide, King    0.055556  0.055556   
26                                           Rosedale    0.055556  0.055556   
27                                           Roselawn    0.055556  0.055556   
28                                 Runnymede, Swansea    0.055556  0.055556   
29                                     St. James Town    0.055556  0.055556   
30                        St. James Town, Cabbagetown    0.055556  0.055556   
31                                    Studio District    0.055556  0.055556   
32  Summerhill West, Rathnelly, South Hill, Forest...    0.055556  0.055556   
33                The Annex, North Midtown, Yorkville    0.055556  0.055556   
34                                        The Beaches    0.055556  0.055556   
35                                 The Danforth  East    0.055556  0.055556   
36                       The Danforth West, Riverdale    0.055556  0.055556   
37           Toronto Dominion Centre, Design Exchange    0.055556  0.055556   
38                     University of Toronto, Harbord    0.055556  0.055556   
    Burrito Place  Fast Food Restaurant  Fish &amp; Chips Shop       Gym  \
0        0.055556              0.055556           0.055556  0.055556   
1        0.055556              0.055556           0.055556  0.055556   
2        0.055556              0.055556           0.055556  0.055556   
3        0.055556              0.055556           0.055556  0.055556   
4        0.055556              0.055556           0.055556  0.055556   
5        0.055556              0.055556           0.055556  0.055556   
6        0.055556              0.055556           0.055556  0.055556   
7        0.055556              0.055556           0.055556  0.055556   
8        0.055556              0.055556           0.055556  0.055556   
9        0.055556              0.055556           0.055556  0.055556   
10       0.055556              0.055556           0.055556  0.055556   
11       0.055556              0.055556           0.055556  0.055556   
12       0.055556              0.055556           0.055556  0.055556   
13       0.055556              0.055556           0.055556  0.055556   
14       0.055556              0.055556           0.055556  0.055556   
15       0.055556              0.055556           0.055556  0.055556   
16       0.055556              0.055556           0.055556  0.055556   
17       0.055556              0.055556           0.055556  0.055556   
18       0.055556              0.055556           0.055556  0.055556   
19       0.055556              0.055556           0.055556  0.055556   
20       0.055556              0.055556           0.055556  0.055556   
21       0.055556              0.055556           0.055556  0.055556   
22       0.055556              0.055556           0.055556  0.055556   
23       0.055556              0.055556           0.055556  0.055556   
24       0.055556              0.055556           0.055556  0.055556   
25       0.055556              0.055556           0.055556  0.055556   
26       0.055556              0.055556           0.055556  0.055556   
27       0.055556              0.055556           0.055556  0.055556   
28       0.055556              0.055556           0.055556  0.055556   
29       0.055556              0.055556           0.055556  0.055556   
30       0.055556              0.055556           0.055556  0.055556   
31       0.055556              0.055556           0.055556  0.055556   
32       0.055556              0.055556           0.055556  0.055556   
33       0.055556              0.055556           0.055556  0.055556   
34       0.055556              0.055556           0.055556  0.055556   
35       0.055556              0.055556           0.055556  0.055556   
36       0.055556              0.055556           0.055556  0.055556   
37       0.055556              0.055556           0.055556  0.055556   
38       0.055556              0.055556           0.055556  0.055556   
    Ice Cream Shop  Italian Restaurant  Liquor Store  Movie Theater      Park  \
0         0.055556            0.055556      0.055556       0.055556  0.055556   
1         0.055556            0.055556      0.055556       0.055556  0.055556   
2         0.055556            0.055556      0.055556       0.055556  0.055556   
3         0.055556            0.055556      0.055556       0.055556  0.055556   
4         0.055556            0.055556      0.055556       0.055556  0.055556   
5         0.055556            0.055556      0.055556       0.055556  0.055556   
6         0.055556            0.055556      0.055556       0.055556  0.055556   
7         0.055556            0.055556      0.055556       0.055556  0.055556   
8         0.055556            0.055556      0.055556       0.055556  0.055556   
9         0.055556            0.055556      0.055556       0.055556  0.055556   
10        0.055556            0.055556      0.055556       0.055556  0.055556   
11        0.055556            0.055556      0.055556       0.055556  0.055556   
12        0.055556            0.055556      0.055556       0.055556  0.055556   
13        0.055556            0.055556      0.055556       0.055556  0.055556   
14        0.055556            0.055556      0.055556       0.055556  0.055556   
15        0.055556            0.055556      0.055556       0.055556  0.055556   
16        0.055556            0.055556      0.055556       0.055556  0.055556   
17        0.055556            0.055556      0.055556       0.055556  0.055556   
18        0.055556            0.055556      0.055556       0.055556  0.055556   
19        0.055556            0.055556      0.055556       0.055556  0.055556   
20        0.055556            0.055556      0.055556       0.055556  0.055556   
21        0.055556            0.055556      0.055556       0.055556  0.055556   
22        0.055556            0.055556      0.055556       0.055556  0.055556   
23        0.055556            0.055556      0.055556       0.055556  0.055556   
24        0.055556            0.055556      0.055556       0.055556  0.055556   
25        0.055556            0.055556      0.055556       0.055556  0.055556   
26        0.055556            0.055556      0.055556       0.055556  0.055556   
27        0.055556            0.055556      0.055556       0.055556  0.055556   
28        0.055556            0.055556      0.055556       0.055556  0.055556   
29        0.055556            0.055556      0.055556       0.055556  0.055556   
30        0.055556            0.055556      0.055556       0.055556  0.055556   
31        0.055556            0.055556      0.055556       0.055556  0.055556   
32        0.055556            0.055556      0.055556       0.055556  0.055556   
33        0.055556            0.055556      0.055556       0.055556  0.055556   
34        0.055556            0.055556      0.055556       0.055556  0.055556   
35        0.055556            0.055556      0.055556       0.055556  0.055556   
36        0.055556            0.055556      0.055556       0.055556  0.055556   
37        0.055556            0.055556      0.055556       0.055556  0.055556   
38        0.055556            0.055556      0.055556       0.055556  0.055556   
    Pet Store  Pizza Place       Pub  Restaurant  Sandwich Place  Steakhouse  \
0    0.055556     0.055556  0.055556    0.055556        0.055556    0.055556   
1    0.055556     0.055556  0.055556    0.055556        0.055556    0.055556   
2    0.055556     0.055556  0.055556    0.055556        0.055556    0.055556   
3    0.055556     0.055556  0.055556    0.055556        0.055556    0.055556   
4    0.055556     0.055556  0.055556    0.055556        0.055556    0.055556   
5    0.055556     0.055556  0.055556    0.055556        0.055556    0.055556   
6    0.055556     0.055556  0.055556    0.055556        0.055556    0.055556   
7    0.055556     0.055556  0.055556    0.055556        0.055556    0.055556   
8    0.055556     0.055556  0.055556    0.055556        0.055556    0.055556   
9    0.055556     0.055556  0.055556    0.055556        0.055556    0.055556   
10   0.055556     0.055556  0.055556    0.055556        0.055556    0.055556   
11   0.055556     0.055556  0.055556    0.055556        0.055556    0.055556   
12   0.055556     0.055556  0.055556    0.055556        0.055556    0.055556   
13   0.055556     0.055556  0.055556    0.055556        0.055556    0.055556   
14   0.055556     0.055556  0.055556    0.055556        0.055556    0.055556   
15   0.055556     0.055556  0.055556    0.055556        0.055556    0.055556   
16   0.055556     0.055556  0.055556    0.055556        0.055556    0.055556   
17   0.055556     0.055556  0.055556    0.055556        0.055556    0.055556   
18   0.055556     0.055556  0.055556    0.055556        0.055556    0.055556   
19   0.055556     0.055556  0.055556    0.055556        0.055556    0.055556   
20   0.055556     0.055556  0.055556    0.055556        0.055556    0.055556   
21   0.055556     0.055556  0.055556    0.055556        0.055556    0.055556   
22   0.055556     0.055556  0.055556    0.055556        0.055556    0.055556   
23   0.055556     0.055556  0.055556    0.055556        0.055556    0.055556   
24   0.055556     0.055556  0.055556    0.055556        0.055556    0.055556   
25   0.055556     0.055556  0.055556    0.055556        0.055556    0.055556   
26   0.055556     0.055556  0.055556    0.055556        0.055556    0.055556   
27   0.055556     0.055556  0.055556    0.055556        0.055556    0.055556   
28   0.055556     0.055556  0.055556    0.055556        0.055556    0.055556   
29   0.055556     0.055556  0.055556    0.055556        0.055556    0.055556   
30   0.055556     0.055556  0.055556    0.055556        0.055556    0.055556   
31   0.055556     0.055556  0.055556    0.055556        0.055556    0.055556   
32   0.055556     0.055556  0.055556    0.055556        0.055556    0.055556   
33   0.055556     0.055556  0.055556    0.055556        0.055556    0.055556   
34   0.055556     0.055556  0.055556    0.055556        0.055556    0.055556   
35   0.055556     0.055556  0.055556    0.055556        0.055556    0.055556   
36   0.055556     0.055556  0.055556    0.055556        0.055556    0.055556   
37   0.055556     0.055556  0.055556    0.055556        0.055556    0.055556   
38   0.055556     0.055556  0.055556    0.055556        0.055556    0.055556   
    Sushi Restaurant  
0           0.055556  
1           0.055556  
2           0.055556  
3           0.055556  
4           0.055556  
5           0.055556  
6           0.055556  
7           0.055556  
8           0.055556  
9           0.055556  
10          0.055556  
11          0.055556  
12          0.055556  
13          0.055556  
14          0.055556  
15          0.055556  
16          0.055556  
17          0.055556  
18          0.055556  
19          0.055556  
20          0.055556  
21          0.055556  
22          0.055556  
23          0.055556  
24          0.055556  
25          0.055556  
26          0.055556  
27          0.055556  
28          0.055556  
29          0.055556  
30          0.055556  
31          0.055556  
32          0.055556  
33          0.055556  
34          0.055556  
35          0.055556  
36          0.055556  
37          0.055556  
38          0.055556  </a:t>
            </a:r>
          </a:p>
          <a:p>
            <a:pPr lvl="0" indent="0">
              <a:buNone/>
            </a:pPr>
            <a:r>
              <a:rPr>
                <a:latin typeface="Courier"/>
              </a:rPr>
              <a:t>toronto_grouped.shape</a:t>
            </a:r>
          </a:p>
          <a:p>
            <a:pPr lvl="0" indent="0">
              <a:buNone/>
            </a:pPr>
            <a:r>
              <a:rPr>
                <a:latin typeface="Courier"/>
              </a:rPr>
              <a:t>(39, 19)</a:t>
            </a:r>
          </a:p>
          <a:p>
            <a:pPr lvl="0" indent="0">
              <a:buNone/>
            </a:pPr>
            <a:r>
              <a:rPr>
                <a:latin typeface="Courier"/>
              </a:rPr>
              <a:t>num_top_venues </a:t>
            </a:r>
            <a:r>
              <a:rPr>
                <a:solidFill>
                  <a:srgbClr val="666666"/>
                </a:solidFill>
                <a:latin typeface="Courier"/>
              </a:rPr>
              <a:t>=</a:t>
            </a:r>
            <a:r>
              <a:rPr>
                <a:latin typeface="Courier"/>
              </a:rPr>
              <a:t> </a:t>
            </a:r>
            <a:r>
              <a:rPr>
                <a:solidFill>
                  <a:srgbClr val="40A070"/>
                </a:solidFill>
                <a:latin typeface="Courier"/>
              </a:rPr>
              <a:t>5</a:t>
            </a:r>
            <a:br/>
            <a:r>
              <a:rPr b="1">
                <a:solidFill>
                  <a:srgbClr val="007020"/>
                </a:solidFill>
                <a:latin typeface="Courier"/>
              </a:rPr>
              <a:t>for</a:t>
            </a:r>
            <a:r>
              <a:rPr>
                <a:latin typeface="Courier"/>
              </a:rPr>
              <a:t> neigh </a:t>
            </a:r>
            <a:r>
              <a:rPr b="1">
                <a:solidFill>
                  <a:srgbClr val="007020"/>
                </a:solidFill>
                <a:latin typeface="Courier"/>
              </a:rPr>
              <a:t>in</a:t>
            </a:r>
            <a:r>
              <a:rPr>
                <a:latin typeface="Courier"/>
              </a:rPr>
              <a:t> toronto_grouped[</a:t>
            </a:r>
            <a:r>
              <a:rPr>
                <a:solidFill>
                  <a:srgbClr val="4070A0"/>
                </a:solidFill>
                <a:latin typeface="Courier"/>
              </a:rPr>
              <a:t>'Neighborhood'</a:t>
            </a:r>
            <a:r>
              <a:rPr>
                <a:latin typeface="Courier"/>
              </a:rPr>
              <a:t>]:</a:t>
            </a:r>
            <a:br/>
            <a:r>
              <a:rPr>
                <a:latin typeface="Courier"/>
              </a:rPr>
              <a:t>    print(</a:t>
            </a:r>
            <a:r>
              <a:rPr>
                <a:solidFill>
                  <a:srgbClr val="4070A0"/>
                </a:solidFill>
                <a:latin typeface="Courier"/>
              </a:rPr>
              <a:t>"----"</a:t>
            </a:r>
            <a:r>
              <a:rPr>
                <a:solidFill>
                  <a:srgbClr val="666666"/>
                </a:solidFill>
                <a:latin typeface="Courier"/>
              </a:rPr>
              <a:t>+</a:t>
            </a:r>
            <a:r>
              <a:rPr>
                <a:latin typeface="Courier"/>
              </a:rPr>
              <a:t>neigh</a:t>
            </a:r>
            <a:r>
              <a:rPr>
                <a:solidFill>
                  <a:srgbClr val="666666"/>
                </a:solidFill>
                <a:latin typeface="Courier"/>
              </a:rPr>
              <a:t>+</a:t>
            </a:r>
            <a:r>
              <a:rPr>
                <a:solidFill>
                  <a:srgbClr val="4070A0"/>
                </a:solidFill>
                <a:latin typeface="Courier"/>
              </a:rPr>
              <a:t>"----"</a:t>
            </a:r>
            <a:r>
              <a:rPr>
                <a:latin typeface="Courier"/>
              </a:rPr>
              <a:t>)</a:t>
            </a:r>
            <a:br/>
            <a:r>
              <a:rPr>
                <a:latin typeface="Courier"/>
              </a:rPr>
              <a:t>    temp </a:t>
            </a:r>
            <a:r>
              <a:rPr>
                <a:solidFill>
                  <a:srgbClr val="666666"/>
                </a:solidFill>
                <a:latin typeface="Courier"/>
              </a:rPr>
              <a:t>=</a:t>
            </a:r>
            <a:r>
              <a:rPr>
                <a:latin typeface="Courier"/>
              </a:rPr>
              <a:t> toronto_grouped[toronto_grouped[</a:t>
            </a:r>
            <a:r>
              <a:rPr>
                <a:solidFill>
                  <a:srgbClr val="4070A0"/>
                </a:solidFill>
                <a:latin typeface="Courier"/>
              </a:rPr>
              <a:t>'Neighborhood'</a:t>
            </a:r>
            <a:r>
              <a:rPr>
                <a:latin typeface="Courier"/>
              </a:rPr>
              <a:t>] </a:t>
            </a:r>
            <a:r>
              <a:rPr>
                <a:solidFill>
                  <a:srgbClr val="666666"/>
                </a:solidFill>
                <a:latin typeface="Courier"/>
              </a:rPr>
              <a:t>==</a:t>
            </a:r>
            <a:r>
              <a:rPr>
                <a:latin typeface="Courier"/>
              </a:rPr>
              <a:t> neigh].T.reset_index()</a:t>
            </a:r>
            <a:br/>
            <a:r>
              <a:rPr>
                <a:latin typeface="Courier"/>
              </a:rPr>
              <a:t>    temp.columns </a:t>
            </a:r>
            <a:r>
              <a:rPr>
                <a:solidFill>
                  <a:srgbClr val="666666"/>
                </a:solidFill>
                <a:latin typeface="Courier"/>
              </a:rPr>
              <a:t>=</a:t>
            </a:r>
            <a:r>
              <a:rPr>
                <a:latin typeface="Courier"/>
              </a:rPr>
              <a:t> [</a:t>
            </a:r>
            <a:r>
              <a:rPr>
                <a:solidFill>
                  <a:srgbClr val="4070A0"/>
                </a:solidFill>
                <a:latin typeface="Courier"/>
              </a:rPr>
              <a:t>'venue'</a:t>
            </a:r>
            <a:r>
              <a:rPr>
                <a:latin typeface="Courier"/>
              </a:rPr>
              <a:t>,</a:t>
            </a:r>
            <a:r>
              <a:rPr>
                <a:solidFill>
                  <a:srgbClr val="4070A0"/>
                </a:solidFill>
                <a:latin typeface="Courier"/>
              </a:rPr>
              <a:t>'freq'</a:t>
            </a:r>
            <a:r>
              <a:rPr>
                <a:latin typeface="Courier"/>
              </a:rPr>
              <a:t>]</a:t>
            </a:r>
            <a:br/>
            <a:r>
              <a:rPr>
                <a:latin typeface="Courier"/>
              </a:rPr>
              <a:t>    temp </a:t>
            </a:r>
            <a:r>
              <a:rPr>
                <a:solidFill>
                  <a:srgbClr val="666666"/>
                </a:solidFill>
                <a:latin typeface="Courier"/>
              </a:rPr>
              <a:t>=</a:t>
            </a:r>
            <a:r>
              <a:rPr>
                <a:latin typeface="Courier"/>
              </a:rPr>
              <a:t> temp.iloc[</a:t>
            </a:r>
            <a:r>
              <a:rPr>
                <a:solidFill>
                  <a:srgbClr val="40A070"/>
                </a:solidFill>
                <a:latin typeface="Courier"/>
              </a:rPr>
              <a:t>1</a:t>
            </a:r>
            <a:r>
              <a:rPr>
                <a:latin typeface="Courier"/>
              </a:rPr>
              <a:t>:]</a:t>
            </a:r>
            <a:br/>
            <a:r>
              <a:rPr>
                <a:latin typeface="Courier"/>
              </a:rPr>
              <a:t>    temp[</a:t>
            </a:r>
            <a:r>
              <a:rPr>
                <a:solidFill>
                  <a:srgbClr val="4070A0"/>
                </a:solidFill>
                <a:latin typeface="Courier"/>
              </a:rPr>
              <a:t>'freq'</a:t>
            </a:r>
            <a:r>
              <a:rPr>
                <a:latin typeface="Courier"/>
              </a:rPr>
              <a:t>] </a:t>
            </a:r>
            <a:r>
              <a:rPr>
                <a:solidFill>
                  <a:srgbClr val="666666"/>
                </a:solidFill>
                <a:latin typeface="Courier"/>
              </a:rPr>
              <a:t>=</a:t>
            </a:r>
            <a:r>
              <a:rPr>
                <a:latin typeface="Courier"/>
              </a:rPr>
              <a:t> temp[</a:t>
            </a:r>
            <a:r>
              <a:rPr>
                <a:solidFill>
                  <a:srgbClr val="4070A0"/>
                </a:solidFill>
                <a:latin typeface="Courier"/>
              </a:rPr>
              <a:t>'freq'</a:t>
            </a:r>
            <a:r>
              <a:rPr>
                <a:latin typeface="Courier"/>
              </a:rPr>
              <a:t>].astype(float)</a:t>
            </a:r>
            <a:br/>
            <a:r>
              <a:rPr>
                <a:latin typeface="Courier"/>
              </a:rPr>
              <a:t>    temp </a:t>
            </a:r>
            <a:r>
              <a:rPr>
                <a:solidFill>
                  <a:srgbClr val="666666"/>
                </a:solidFill>
                <a:latin typeface="Courier"/>
              </a:rPr>
              <a:t>=</a:t>
            </a:r>
            <a:r>
              <a:rPr>
                <a:latin typeface="Courier"/>
              </a:rPr>
              <a:t> temp.round({</a:t>
            </a:r>
            <a:r>
              <a:rPr>
                <a:solidFill>
                  <a:srgbClr val="4070A0"/>
                </a:solidFill>
                <a:latin typeface="Courier"/>
              </a:rPr>
              <a:t>'freq'</a:t>
            </a:r>
            <a:r>
              <a:rPr>
                <a:latin typeface="Courier"/>
              </a:rPr>
              <a:t>: </a:t>
            </a:r>
            <a:r>
              <a:rPr>
                <a:solidFill>
                  <a:srgbClr val="40A070"/>
                </a:solidFill>
                <a:latin typeface="Courier"/>
              </a:rPr>
              <a:t>2</a:t>
            </a:r>
            <a:r>
              <a:rPr>
                <a:latin typeface="Courier"/>
              </a:rPr>
              <a:t>})</a:t>
            </a:r>
            <a:br/>
            <a:r>
              <a:rPr>
                <a:latin typeface="Courier"/>
              </a:rPr>
              <a:t>    print(temp.sort_values(</a:t>
            </a:r>
            <a:r>
              <a:rPr>
                <a:solidFill>
                  <a:srgbClr val="4070A0"/>
                </a:solidFill>
                <a:latin typeface="Courier"/>
              </a:rPr>
              <a:t>'freq'</a:t>
            </a:r>
            <a:r>
              <a:rPr>
                <a:latin typeface="Courier"/>
              </a:rPr>
              <a:t>, ascending</a:t>
            </a:r>
            <a:r>
              <a:rPr>
                <a:solidFill>
                  <a:srgbClr val="666666"/>
                </a:solidFill>
                <a:latin typeface="Courier"/>
              </a:rPr>
              <a:t>=</a:t>
            </a:r>
            <a:r>
              <a:rPr>
                <a:solidFill>
                  <a:srgbClr val="19177C"/>
                </a:solidFill>
                <a:latin typeface="Courier"/>
              </a:rPr>
              <a:t>False</a:t>
            </a:r>
            <a:r>
              <a:rPr>
                <a:latin typeface="Courier"/>
              </a:rPr>
              <a:t>).reset_index(drop</a:t>
            </a:r>
            <a:r>
              <a:rPr>
                <a:solidFill>
                  <a:srgbClr val="666666"/>
                </a:solidFill>
                <a:latin typeface="Courier"/>
              </a:rPr>
              <a:t>=</a:t>
            </a:r>
            <a:r>
              <a:rPr>
                <a:solidFill>
                  <a:srgbClr val="19177C"/>
                </a:solidFill>
                <a:latin typeface="Courier"/>
              </a:rPr>
              <a:t>True</a:t>
            </a:r>
            <a:r>
              <a:rPr>
                <a:latin typeface="Courier"/>
              </a:rPr>
              <a:t>).head(num_top_venues))</a:t>
            </a:r>
            <a:br/>
            <a:r>
              <a:rPr>
                <a:latin typeface="Courier"/>
              </a:rPr>
              <a:t>    print(</a:t>
            </a:r>
            <a:r>
              <a:rPr>
                <a:solidFill>
                  <a:srgbClr val="4070A0"/>
                </a:solidFill>
                <a:latin typeface="Courier"/>
              </a:rPr>
              <a:t>'\n'</a:t>
            </a:r>
            <a:r>
              <a:rPr>
                <a:latin typeface="Courier"/>
              </a:rPr>
              <a:t>)</a:t>
            </a:r>
          </a:p>
          <a:p>
            <a:pPr lvl="0" indent="0">
              <a:buNone/>
            </a:pPr>
            <a:r>
              <a:rPr>
                <a:latin typeface="Courier"/>
              </a:rPr>
              <a:t>----Berczy Park----
            venue  freq
0      Board Shop  0.06
1         Brewery  0.06
2      Steakhouse  0.06
3  Sandwich Place  0.06
4      Restaurant  0.06
----Brockton, Parkdale Village, Exhibition Place----
            venue  freq
0      Board Shop  0.06
1         Brewery  0.06
2      Steakhouse  0.06
3  Sandwich Place  0.06
4      Restaurant  0.06
----CN Tower, King and Spadina, Railway Lands, Harbourfront West, Bathurst Quay, South Niagara, Island airport----
            venue  freq
0      Board Shop  0.06
1         Brewery  0.06
2      Steakhouse  0.06
3  Sandwich Place  0.06
4      Restaurant  0.06
----Central Bay Street----
            venue  freq
0      Board Shop  0.06
1         Brewery  0.06
2      Steakhouse  0.06
3  Sandwich Place  0.06
4      Restaurant  0.06
----Christie----
            venue  freq
0      Board Shop  0.06
1         Brewery  0.06
2      Steakhouse  0.06
3  Sandwich Place  0.06
4      Restaurant  0.06
----Church and Wellesley----
            venue  freq
0      Board Shop  0.06
1         Brewery  0.06
2      Steakhouse  0.06
3  Sandwich Place  0.06
4      Restaurant  0.06
----Commerce Court, Victoria Hotel----
            venue  freq
0      Board Shop  0.06
1         Brewery  0.06
2      Steakhouse  0.06
3  Sandwich Place  0.06
4      Restaurant  0.06
----Davisville----
            venue  freq
0      Board Shop  0.06
1         Brewery  0.06
2      Steakhouse  0.06
3  Sandwich Place  0.06
4      Restaurant  0.06
----Davisville North----
            venue  freq
0      Board Shop  0.06
1         Brewery  0.06
2      Steakhouse  0.06
3  Sandwich Place  0.06
4      Restaurant  0.06
----Dufferin, Dovercourt Village----
            venue  freq
0      Board Shop  0.06
1         Brewery  0.06
2      Steakhouse  0.06
3  Sandwich Place  0.06
4      Restaurant  0.06
----Enclave of M4L----
            venue  freq
0      Board Shop  0.06
1         Brewery  0.06
2      Steakhouse  0.06
3  Sandwich Place  0.06
4      Restaurant  0.06
----Enclave of M5E----
            venue  freq
0      Board Shop  0.06
1         Brewery  0.06
2      Steakhouse  0.06
3  Sandwich Place  0.06
4      Restaurant  0.06
----First Canadian Place, Underground city----
            venue  freq
0      Board Shop  0.06
1         Brewery  0.06
2      Steakhouse  0.06
3  Sandwich Place  0.06
4      Restaurant  0.06
----Forest Hill North &amp; West----
            venue  freq
0      Board Shop  0.06
1         Brewery  0.06
2      Steakhouse  0.06
3  Sandwich Place  0.06
4      Restaurant  0.06
----Garden District, Ryerson----
            venue  freq
0      Board Shop  0.06
1         Brewery  0.06
2      Steakhouse  0.06
3  Sandwich Place  0.06
4      Restaurant  0.06
----Harbourfront East, Union Station, Toronto Islands----
            venue  freq
0      Board Shop  0.06
1         Brewery  0.06
2      Steakhouse  0.06
3  Sandwich Place  0.06
4      Restaurant  0.06
----High Park, The Junction South----
            venue  freq
0      Board Shop  0.06
1         Brewery  0.06
2      Steakhouse  0.06
3  Sandwich Place  0.06
4      Restaurant  0.06
----India Bazaar, The Beaches West----
            venue  freq
0      Board Shop  0.06
1         Brewery  0.06
2      Steakhouse  0.06
3  Sandwich Place  0.06
4      Restaurant  0.06
----Kensington Market, Chinatown, Grange Park----
            venue  freq
0      Board Shop  0.06
1         Brewery  0.06
2      Steakhouse  0.06
3  Sandwich Place  0.06
4      Restaurant  0.06
----Lawrence Park----
            venue  freq
0      Board Shop  0.06
1         Brewery  0.06
2      Steakhouse  0.06
3  Sandwich Place  0.06
4      Restaurant  0.06
----Little Portugal, Trinity----
            venue  freq
0      Board Shop  0.06
1         Brewery  0.06
2      Steakhouse  0.06
3  Sandwich Place  0.06
4      Restaurant  0.06
----Moore Park, Summerhill East----
            venue  freq
0      Board Shop  0.06
1         Brewery  0.06
2      Steakhouse  0.06
3  Sandwich Place  0.06
4      Restaurant  0.06
----North Toronto West----
            venue  freq
0      Board Shop  0.06
1         Brewery  0.06
2      Steakhouse  0.06
3  Sandwich Place  0.06
4      Restaurant  0.06
----Parkdale, Roncesvalles----
            venue  freq
0      Board Shop  0.06
1         Brewery  0.06
2      Steakhouse  0.06
3  Sandwich Place  0.06
4      Restaurant  0.06
----Regent Park, Harbourfront----
            venue  freq
0      Board Shop  0.06
1         Brewery  0.06
2      Steakhouse  0.06
3  Sandwich Place  0.06
4      Restaurant  0.06
----Richmond, Adelaide, King----
            venue  freq
0      Board Shop  0.06
1         Brewery  0.06
2      Steakhouse  0.06
3  Sandwich Place  0.06
4      Restaurant  0.06
----Rosedale----
            venue  freq
0      Board Shop  0.06
1         Brewery  0.06
2      Steakhouse  0.06
3  Sandwich Place  0.06
4      Restaurant  0.06
----Roselawn----
            venue  freq
0      Board Shop  0.06
1         Brewery  0.06
2      Steakhouse  0.06
3  Sandwich Place  0.06
4      Restaurant  0.06
----Runnymede, Swansea----
            venue  freq
0      Board Shop  0.06
1         Brewery  0.06
2      Steakhouse  0.06
3  Sandwich Place  0.06
4      Restaurant  0.06
----St. James Town----
            venue  freq
0      Board Shop  0.06
1         Brewery  0.06
2      Steakhouse  0.06
3  Sandwich Place  0.06
4      Restaurant  0.06
----St. James Town, Cabbagetown----
            venue  freq
0      Board Shop  0.06
1         Brewery  0.06
2      Steakhouse  0.06
3  Sandwich Place  0.06
4      Restaurant  0.06
----Studio District----
            venue  freq
0      Board Shop  0.06
1         Brewery  0.06
2      Steakhouse  0.06
3  Sandwich Place  0.06
4      Restaurant  0.06
----Summerhill West, Rathnelly, South Hill, Forest Hill SE, Deer Park----
            venue  freq
0      Board Shop  0.06
1         Brewery  0.06
2      Steakhouse  0.06
3  Sandwich Place  0.06
4      Restaurant  0.06
----The Annex, North Midtown, Yorkville----
            venue  freq
0      Board Shop  0.06
1         Brewery  0.06
2      Steakhouse  0.06
3  Sandwich Place  0.06
4      Restaurant  0.06
----The Beaches----
            venue  freq
0      Board Shop  0.06
1         Brewery  0.06
2      Steakhouse  0.06
3  Sandwich Place  0.06
4      Restaurant  0.06
----The Danforth  East----
            venue  freq
0      Board Shop  0.06
1         Brewery  0.06
2      Steakhouse  0.06
3  Sandwich Place  0.06
4      Restaurant  0.06
----The Danforth West, Riverdale----
            venue  freq
0      Board Shop  0.06
1         Brewery  0.06
2      Steakhouse  0.06
3  Sandwich Place  0.06
4      Restaurant  0.06
----Toronto Dominion Centre, Design Exchange----
            venue  freq
0      Board Shop  0.06
1         Brewery  0.06
2      Steakhouse  0.06
3  Sandwich Place  0.06
4      Restaurant  0.06
----University of Toronto, Harbord----
            venue  freq
0      Board Shop  0.06
1         Brewery  0.06
2      Steakhouse  0.06
3  Sandwich Place  0.06
4      Restaurant  0.06
</a:t>
            </a:r>
          </a:p>
          <a:p>
            <a:pPr lvl="0" indent="0">
              <a:buNone/>
            </a:pPr>
            <a:r>
              <a:rPr b="1">
                <a:solidFill>
                  <a:srgbClr val="007020"/>
                </a:solidFill>
                <a:latin typeface="Courier"/>
              </a:rPr>
              <a:t>def</a:t>
            </a:r>
            <a:r>
              <a:rPr>
                <a:latin typeface="Courier"/>
              </a:rPr>
              <a:t> return_most_common_venues(row, num_top_venues):</a:t>
            </a:r>
            <a:br/>
            <a:r>
              <a:rPr>
                <a:latin typeface="Courier"/>
              </a:rPr>
              <a:t>    row_categories </a:t>
            </a:r>
            <a:r>
              <a:rPr>
                <a:solidFill>
                  <a:srgbClr val="666666"/>
                </a:solidFill>
                <a:latin typeface="Courier"/>
              </a:rPr>
              <a:t>=</a:t>
            </a:r>
            <a:r>
              <a:rPr>
                <a:latin typeface="Courier"/>
              </a:rPr>
              <a:t> row.iloc[</a:t>
            </a:r>
            <a:r>
              <a:rPr>
                <a:solidFill>
                  <a:srgbClr val="40A070"/>
                </a:solidFill>
                <a:latin typeface="Courier"/>
              </a:rPr>
              <a:t>1</a:t>
            </a:r>
            <a:r>
              <a:rPr>
                <a:latin typeface="Courier"/>
              </a:rPr>
              <a:t>:]</a:t>
            </a:r>
            <a:br/>
            <a:r>
              <a:rPr>
                <a:latin typeface="Courier"/>
              </a:rPr>
              <a:t>    row_categories_sorted </a:t>
            </a:r>
            <a:r>
              <a:rPr>
                <a:solidFill>
                  <a:srgbClr val="666666"/>
                </a:solidFill>
                <a:latin typeface="Courier"/>
              </a:rPr>
              <a:t>=</a:t>
            </a:r>
            <a:r>
              <a:rPr>
                <a:latin typeface="Courier"/>
              </a:rPr>
              <a:t> row_categories.sort_values(ascending</a:t>
            </a:r>
            <a:r>
              <a:rPr>
                <a:solidFill>
                  <a:srgbClr val="666666"/>
                </a:solidFill>
                <a:latin typeface="Courier"/>
              </a:rPr>
              <a:t>=</a:t>
            </a:r>
            <a:r>
              <a:rPr>
                <a:solidFill>
                  <a:srgbClr val="19177C"/>
                </a:solidFill>
                <a:latin typeface="Courier"/>
              </a:rPr>
              <a:t>False</a:t>
            </a:r>
            <a:r>
              <a:rPr>
                <a:latin typeface="Courier"/>
              </a:rPr>
              <a:t>)</a:t>
            </a:r>
            <a:br/>
            <a:r>
              <a:rPr>
                <a:latin typeface="Courier"/>
              </a:rPr>
              <a:t>    </a:t>
            </a:r>
            <a:r>
              <a:rPr b="1">
                <a:solidFill>
                  <a:srgbClr val="007020"/>
                </a:solidFill>
                <a:latin typeface="Courier"/>
              </a:rPr>
              <a:t>return</a:t>
            </a:r>
            <a:r>
              <a:rPr>
                <a:latin typeface="Courier"/>
              </a:rPr>
              <a:t> row_categories_sorted.index.values[</a:t>
            </a:r>
            <a:r>
              <a:rPr>
                <a:solidFill>
                  <a:srgbClr val="40A070"/>
                </a:solidFill>
                <a:latin typeface="Courier"/>
              </a:rPr>
              <a:t>0</a:t>
            </a:r>
            <a:r>
              <a:rPr>
                <a:latin typeface="Courier"/>
              </a:rPr>
              <a:t>:num_top_venues]</a:t>
            </a:r>
          </a:p>
          <a:p>
            <a:pPr lvl="0" indent="0">
              <a:buNone/>
            </a:pPr>
            <a:r>
              <a:rPr>
                <a:latin typeface="Courier"/>
              </a:rPr>
              <a:t>import numpy as np</a:t>
            </a:r>
            <a:br/>
            <a:r>
              <a:rPr>
                <a:latin typeface="Courier"/>
              </a:rPr>
              <a:t>num_top_venues </a:t>
            </a:r>
            <a:r>
              <a:rPr>
                <a:solidFill>
                  <a:srgbClr val="666666"/>
                </a:solidFill>
                <a:latin typeface="Courier"/>
              </a:rPr>
              <a:t>=</a:t>
            </a:r>
            <a:r>
              <a:rPr>
                <a:latin typeface="Courier"/>
              </a:rPr>
              <a:t> </a:t>
            </a:r>
            <a:r>
              <a:rPr>
                <a:solidFill>
                  <a:srgbClr val="40A070"/>
                </a:solidFill>
                <a:latin typeface="Courier"/>
              </a:rPr>
              <a:t>10</a:t>
            </a:r>
            <a:br/>
            <a:r>
              <a:rPr>
                <a:latin typeface="Courier"/>
              </a:rPr>
              <a:t>indicators </a:t>
            </a:r>
            <a:r>
              <a:rPr>
                <a:solidFill>
                  <a:srgbClr val="666666"/>
                </a:solidFill>
                <a:latin typeface="Courier"/>
              </a:rPr>
              <a:t>=</a:t>
            </a:r>
            <a:r>
              <a:rPr>
                <a:latin typeface="Courier"/>
              </a:rPr>
              <a:t> [</a:t>
            </a:r>
            <a:r>
              <a:rPr>
                <a:solidFill>
                  <a:srgbClr val="4070A0"/>
                </a:solidFill>
                <a:latin typeface="Courier"/>
              </a:rPr>
              <a:t>'st'</a:t>
            </a:r>
            <a:r>
              <a:rPr>
                <a:latin typeface="Courier"/>
              </a:rPr>
              <a:t>, </a:t>
            </a:r>
            <a:r>
              <a:rPr>
                <a:solidFill>
                  <a:srgbClr val="4070A0"/>
                </a:solidFill>
                <a:latin typeface="Courier"/>
              </a:rPr>
              <a:t>'nd'</a:t>
            </a:r>
            <a:r>
              <a:rPr>
                <a:latin typeface="Courier"/>
              </a:rPr>
              <a:t>, </a:t>
            </a:r>
            <a:r>
              <a:rPr>
                <a:solidFill>
                  <a:srgbClr val="4070A0"/>
                </a:solidFill>
                <a:latin typeface="Courier"/>
              </a:rPr>
              <a:t>'rd'</a:t>
            </a:r>
            <a:r>
              <a:rPr>
                <a:latin typeface="Courier"/>
              </a:rPr>
              <a:t>]</a:t>
            </a:r>
            <a:br/>
            <a:br/>
            <a:r>
              <a:rPr>
                <a:latin typeface="Courier"/>
              </a:rPr>
              <a:t>columns </a:t>
            </a:r>
            <a:r>
              <a:rPr>
                <a:solidFill>
                  <a:srgbClr val="666666"/>
                </a:solidFill>
                <a:latin typeface="Courier"/>
              </a:rPr>
              <a:t>=</a:t>
            </a:r>
            <a:r>
              <a:rPr>
                <a:latin typeface="Courier"/>
              </a:rPr>
              <a:t> [</a:t>
            </a:r>
            <a:r>
              <a:rPr>
                <a:solidFill>
                  <a:srgbClr val="4070A0"/>
                </a:solidFill>
                <a:latin typeface="Courier"/>
              </a:rPr>
              <a:t>'Neighborhood'</a:t>
            </a:r>
            <a:r>
              <a:rPr>
                <a:latin typeface="Courier"/>
              </a:rPr>
              <a:t>]</a:t>
            </a:r>
            <a:br/>
            <a:r>
              <a:rPr b="1">
                <a:solidFill>
                  <a:srgbClr val="007020"/>
                </a:solidFill>
                <a:latin typeface="Courier"/>
              </a:rPr>
              <a:t>for</a:t>
            </a:r>
            <a:r>
              <a:rPr>
                <a:latin typeface="Courier"/>
              </a:rPr>
              <a:t> ind </a:t>
            </a:r>
            <a:r>
              <a:rPr b="1">
                <a:solidFill>
                  <a:srgbClr val="007020"/>
                </a:solidFill>
                <a:latin typeface="Courier"/>
              </a:rPr>
              <a:t>in</a:t>
            </a:r>
            <a:r>
              <a:rPr>
                <a:latin typeface="Courier"/>
              </a:rPr>
              <a:t> np.arange(num_top_venues):</a:t>
            </a:r>
            <a:br/>
            <a:r>
              <a:rPr>
                <a:latin typeface="Courier"/>
              </a:rPr>
              <a:t>    </a:t>
            </a:r>
            <a:r>
              <a:rPr b="1">
                <a:solidFill>
                  <a:srgbClr val="007020"/>
                </a:solidFill>
                <a:latin typeface="Courier"/>
              </a:rPr>
              <a:t>try</a:t>
            </a:r>
            <a:r>
              <a:rPr>
                <a:latin typeface="Courier"/>
              </a:rPr>
              <a:t>:</a:t>
            </a:r>
            <a:br/>
            <a:r>
              <a:rPr>
                <a:latin typeface="Courier"/>
              </a:rPr>
              <a:t>        columns.append(</a:t>
            </a:r>
            <a:r>
              <a:rPr>
                <a:solidFill>
                  <a:srgbClr val="4070A0"/>
                </a:solidFill>
                <a:latin typeface="Courier"/>
              </a:rPr>
              <a:t>'{}{} Most Common Venue'</a:t>
            </a:r>
            <a:r>
              <a:rPr>
                <a:latin typeface="Courier"/>
              </a:rPr>
              <a:t>.format(ind</a:t>
            </a:r>
            <a:r>
              <a:rPr>
                <a:solidFill>
                  <a:srgbClr val="666666"/>
                </a:solidFill>
                <a:latin typeface="Courier"/>
              </a:rPr>
              <a:t>+</a:t>
            </a:r>
            <a:r>
              <a:rPr>
                <a:solidFill>
                  <a:srgbClr val="40A070"/>
                </a:solidFill>
                <a:latin typeface="Courier"/>
              </a:rPr>
              <a:t>1</a:t>
            </a:r>
            <a:r>
              <a:rPr>
                <a:latin typeface="Courier"/>
              </a:rPr>
              <a:t>, indicators[ind]))</a:t>
            </a:r>
            <a:br/>
            <a:r>
              <a:rPr>
                <a:latin typeface="Courier"/>
              </a:rPr>
              <a:t>    </a:t>
            </a:r>
            <a:r>
              <a:rPr b="1">
                <a:solidFill>
                  <a:srgbClr val="007020"/>
                </a:solidFill>
                <a:latin typeface="Courier"/>
              </a:rPr>
              <a:t>except</a:t>
            </a:r>
            <a:r>
              <a:rPr>
                <a:latin typeface="Courier"/>
              </a:rPr>
              <a:t>:</a:t>
            </a:r>
            <a:br/>
            <a:r>
              <a:rPr>
                <a:latin typeface="Courier"/>
              </a:rPr>
              <a:t>        columns.append(</a:t>
            </a:r>
            <a:r>
              <a:rPr>
                <a:solidFill>
                  <a:srgbClr val="4070A0"/>
                </a:solidFill>
                <a:latin typeface="Courier"/>
              </a:rPr>
              <a:t>'{}th Most Common Venue'</a:t>
            </a:r>
            <a:r>
              <a:rPr>
                <a:latin typeface="Courier"/>
              </a:rPr>
              <a:t>.format(ind</a:t>
            </a:r>
            <a:r>
              <a:rPr>
                <a:solidFill>
                  <a:srgbClr val="666666"/>
                </a:solidFill>
                <a:latin typeface="Courier"/>
              </a:rPr>
              <a:t>+</a:t>
            </a:r>
            <a:r>
              <a:rPr>
                <a:solidFill>
                  <a:srgbClr val="40A070"/>
                </a:solidFill>
                <a:latin typeface="Courier"/>
              </a:rPr>
              <a:t>1</a:t>
            </a:r>
            <a:r>
              <a:rPr>
                <a:latin typeface="Courier"/>
              </a:rPr>
              <a:t>))</a:t>
            </a:r>
            <a:br/>
            <a:br/>
            <a:r>
              <a:rPr>
                <a:latin typeface="Courier"/>
              </a:rPr>
              <a:t>neighborhoods_venues_sorted </a:t>
            </a:r>
            <a:r>
              <a:rPr>
                <a:solidFill>
                  <a:srgbClr val="666666"/>
                </a:solidFill>
                <a:latin typeface="Courier"/>
              </a:rPr>
              <a:t>=</a:t>
            </a:r>
            <a:r>
              <a:rPr>
                <a:latin typeface="Courier"/>
              </a:rPr>
              <a:t> pd.DataFrame(columns</a:t>
            </a:r>
            <a:r>
              <a:rPr>
                <a:solidFill>
                  <a:srgbClr val="666666"/>
                </a:solidFill>
                <a:latin typeface="Courier"/>
              </a:rPr>
              <a:t>=</a:t>
            </a:r>
            <a:r>
              <a:rPr>
                <a:latin typeface="Courier"/>
              </a:rPr>
              <a:t>columns)</a:t>
            </a:r>
            <a:br/>
            <a:r>
              <a:rPr>
                <a:latin typeface="Courier"/>
              </a:rPr>
              <a:t>neighborhoods_venues_sorted[</a:t>
            </a:r>
            <a:r>
              <a:rPr>
                <a:solidFill>
                  <a:srgbClr val="4070A0"/>
                </a:solidFill>
                <a:latin typeface="Courier"/>
              </a:rPr>
              <a:t>'Neighborhood'</a:t>
            </a:r>
            <a:r>
              <a:rPr>
                <a:latin typeface="Courier"/>
              </a:rPr>
              <a:t>] </a:t>
            </a:r>
            <a:r>
              <a:rPr>
                <a:solidFill>
                  <a:srgbClr val="666666"/>
                </a:solidFill>
                <a:latin typeface="Courier"/>
              </a:rPr>
              <a:t>=</a:t>
            </a:r>
            <a:r>
              <a:rPr>
                <a:latin typeface="Courier"/>
              </a:rPr>
              <a:t> toronto_grouped[</a:t>
            </a:r>
            <a:r>
              <a:rPr>
                <a:solidFill>
                  <a:srgbClr val="4070A0"/>
                </a:solidFill>
                <a:latin typeface="Courier"/>
              </a:rPr>
              <a:t>'Neighborhood'</a:t>
            </a:r>
            <a:r>
              <a:rPr>
                <a:latin typeface="Courier"/>
              </a:rPr>
              <a:t>]</a:t>
            </a:r>
            <a:br/>
            <a:br/>
            <a:r>
              <a:rPr b="1">
                <a:solidFill>
                  <a:srgbClr val="007020"/>
                </a:solidFill>
                <a:latin typeface="Courier"/>
              </a:rPr>
              <a:t>for</a:t>
            </a:r>
            <a:r>
              <a:rPr>
                <a:latin typeface="Courier"/>
              </a:rPr>
              <a:t> ind </a:t>
            </a:r>
            <a:r>
              <a:rPr b="1">
                <a:solidFill>
                  <a:srgbClr val="007020"/>
                </a:solidFill>
                <a:latin typeface="Courier"/>
              </a:rPr>
              <a:t>in</a:t>
            </a:r>
            <a:r>
              <a:rPr>
                <a:latin typeface="Courier"/>
              </a:rPr>
              <a:t> np.arange(toronto_grouped.shape[</a:t>
            </a:r>
            <a:r>
              <a:rPr>
                <a:solidFill>
                  <a:srgbClr val="40A070"/>
                </a:solidFill>
                <a:latin typeface="Courier"/>
              </a:rPr>
              <a:t>0</a:t>
            </a:r>
            <a:r>
              <a:rPr>
                <a:latin typeface="Courier"/>
              </a:rPr>
              <a:t>]):</a:t>
            </a:r>
            <a:br/>
            <a:r>
              <a:rPr>
                <a:latin typeface="Courier"/>
              </a:rPr>
              <a:t>    neighborhoods_venues_sorted.iloc[ind, </a:t>
            </a:r>
            <a:r>
              <a:rPr>
                <a:solidFill>
                  <a:srgbClr val="40A070"/>
                </a:solidFill>
                <a:latin typeface="Courier"/>
              </a:rPr>
              <a:t>1</a:t>
            </a:r>
            <a:r>
              <a:rPr>
                <a:latin typeface="Courier"/>
              </a:rPr>
              <a:t>:] </a:t>
            </a:r>
            <a:r>
              <a:rPr>
                <a:solidFill>
                  <a:srgbClr val="666666"/>
                </a:solidFill>
                <a:latin typeface="Courier"/>
              </a:rPr>
              <a:t>=</a:t>
            </a:r>
            <a:r>
              <a:rPr>
                <a:latin typeface="Courier"/>
              </a:rPr>
              <a:t> return_most_common_venues(toronto_grouped.iloc[ind, :], num_top_venues)</a:t>
            </a:r>
            <a:br/>
            <a:br/>
            <a:r>
              <a:rPr>
                <a:latin typeface="Courier"/>
              </a:rPr>
              <a:t>neighborhoods_venues_sorted.shape</a:t>
            </a:r>
          </a:p>
          <a:p>
            <a:pPr lvl="0" indent="0">
              <a:buNone/>
            </a:pPr>
            <a:r>
              <a:rPr>
                <a:latin typeface="Courier"/>
              </a:rPr>
              <a:t>(39, 11)</a:t>
            </a:r>
          </a:p>
          <a:p>
            <a:pPr lvl="0" marL="0" indent="0">
              <a:spcBef>
                <a:spcPts val="3000"/>
              </a:spcBef>
              <a:buNone/>
            </a:pPr>
            <a:r>
              <a:rPr b="1"/>
              <a:t>Clustering Neighborhood</a:t>
            </a:r>
          </a:p>
          <a:p>
            <a:pPr lvl="0" indent="0">
              <a:buNone/>
            </a:pPr>
            <a:r>
              <a:rPr>
                <a:latin typeface="Courier"/>
              </a:rPr>
              <a:t>from sklearn.cluster import KMeans</a:t>
            </a:r>
            <a:br/>
            <a:br/>
            <a:r>
              <a:rPr>
                <a:latin typeface="Courier"/>
              </a:rPr>
              <a:t>km </a:t>
            </a:r>
            <a:r>
              <a:rPr>
                <a:solidFill>
                  <a:srgbClr val="666666"/>
                </a:solidFill>
                <a:latin typeface="Courier"/>
              </a:rPr>
              <a:t>=</a:t>
            </a:r>
            <a:r>
              <a:rPr>
                <a:latin typeface="Courier"/>
              </a:rPr>
              <a:t> KMeans(n_clusters</a:t>
            </a:r>
            <a:r>
              <a:rPr>
                <a:solidFill>
                  <a:srgbClr val="666666"/>
                </a:solidFill>
                <a:latin typeface="Courier"/>
              </a:rPr>
              <a:t>=</a:t>
            </a:r>
            <a:r>
              <a:rPr>
                <a:solidFill>
                  <a:srgbClr val="40A070"/>
                </a:solidFill>
                <a:latin typeface="Courier"/>
              </a:rPr>
              <a:t>3</a:t>
            </a:r>
            <a:r>
              <a:rPr>
                <a:latin typeface="Courier"/>
              </a:rPr>
              <a:t>, init</a:t>
            </a:r>
            <a:r>
              <a:rPr>
                <a:solidFill>
                  <a:srgbClr val="666666"/>
                </a:solidFill>
                <a:latin typeface="Courier"/>
              </a:rPr>
              <a:t>=</a:t>
            </a:r>
            <a:r>
              <a:rPr>
                <a:solidFill>
                  <a:srgbClr val="4070A0"/>
                </a:solidFill>
                <a:latin typeface="Courier"/>
              </a:rPr>
              <a:t>'k-means++'</a:t>
            </a:r>
            <a:r>
              <a:rPr>
                <a:latin typeface="Courier"/>
              </a:rPr>
              <a:t>, max_iter</a:t>
            </a:r>
            <a:r>
              <a:rPr>
                <a:solidFill>
                  <a:srgbClr val="666666"/>
                </a:solidFill>
                <a:latin typeface="Courier"/>
              </a:rPr>
              <a:t>=</a:t>
            </a:r>
            <a:r>
              <a:rPr>
                <a:solidFill>
                  <a:srgbClr val="40A070"/>
                </a:solidFill>
                <a:latin typeface="Courier"/>
              </a:rPr>
              <a:t>100</a:t>
            </a:r>
            <a:r>
              <a:rPr>
                <a:latin typeface="Courier"/>
              </a:rPr>
              <a:t>, n_init</a:t>
            </a:r>
            <a:r>
              <a:rPr>
                <a:solidFill>
                  <a:srgbClr val="666666"/>
                </a:solidFill>
                <a:latin typeface="Courier"/>
              </a:rPr>
              <a:t>=</a:t>
            </a:r>
            <a:r>
              <a:rPr>
                <a:solidFill>
                  <a:srgbClr val="40A070"/>
                </a:solidFill>
                <a:latin typeface="Courier"/>
              </a:rPr>
              <a:t>1</a:t>
            </a:r>
            <a:r>
              <a:rPr>
                <a:latin typeface="Courier"/>
              </a:rPr>
              <a:t>, </a:t>
            </a:r>
            <a:br/>
            <a:r>
              <a:rPr>
                <a:latin typeface="Courier"/>
              </a:rPr>
              <a:t>  verbose</a:t>
            </a:r>
            <a:r>
              <a:rPr>
                <a:solidFill>
                  <a:srgbClr val="666666"/>
                </a:solidFill>
                <a:latin typeface="Courier"/>
              </a:rPr>
              <a:t>=</a:t>
            </a:r>
            <a:r>
              <a:rPr>
                <a:solidFill>
                  <a:srgbClr val="19177C"/>
                </a:solidFill>
                <a:latin typeface="Courier"/>
              </a:rPr>
              <a:t>True</a:t>
            </a:r>
            <a:r>
              <a:rPr>
                <a:latin typeface="Courier"/>
              </a:rPr>
              <a:t>)</a:t>
            </a:r>
          </a:p>
          <a:p>
            <a:pPr lvl="0" indent="0">
              <a:buNone/>
            </a:pPr>
            <a:r>
              <a:rPr i="1">
                <a:solidFill>
                  <a:srgbClr val="60A0B0"/>
                </a:solidFill>
                <a:latin typeface="Courier"/>
              </a:rPr>
              <a:t># set number of clusters</a:t>
            </a:r>
            <a:br/>
            <a:r>
              <a:rPr>
                <a:latin typeface="Courier"/>
              </a:rPr>
              <a:t>kclusters </a:t>
            </a:r>
            <a:r>
              <a:rPr>
                <a:solidFill>
                  <a:srgbClr val="666666"/>
                </a:solidFill>
                <a:latin typeface="Courier"/>
              </a:rPr>
              <a:t>=</a:t>
            </a:r>
            <a:r>
              <a:rPr>
                <a:latin typeface="Courier"/>
              </a:rPr>
              <a:t> </a:t>
            </a:r>
            <a:r>
              <a:rPr>
                <a:solidFill>
                  <a:srgbClr val="40A070"/>
                </a:solidFill>
                <a:latin typeface="Courier"/>
              </a:rPr>
              <a:t>5</a:t>
            </a:r>
            <a:br/>
            <a:br/>
            <a:r>
              <a:rPr>
                <a:latin typeface="Courier"/>
              </a:rPr>
              <a:t>toronto_grouped_clustering </a:t>
            </a:r>
            <a:r>
              <a:rPr>
                <a:solidFill>
                  <a:srgbClr val="666666"/>
                </a:solidFill>
                <a:latin typeface="Courier"/>
              </a:rPr>
              <a:t>=</a:t>
            </a:r>
            <a:r>
              <a:rPr>
                <a:latin typeface="Courier"/>
              </a:rPr>
              <a:t> toronto_grouped.drop(</a:t>
            </a:r>
            <a:r>
              <a:rPr>
                <a:solidFill>
                  <a:srgbClr val="4070A0"/>
                </a:solidFill>
                <a:latin typeface="Courier"/>
              </a:rPr>
              <a:t>"Neighborhood"</a:t>
            </a:r>
            <a:r>
              <a:rPr>
                <a:latin typeface="Courier"/>
              </a:rPr>
              <a:t>, </a:t>
            </a:r>
            <a:r>
              <a:rPr>
                <a:solidFill>
                  <a:srgbClr val="40A070"/>
                </a:solidFill>
                <a:latin typeface="Courier"/>
              </a:rPr>
              <a:t>1</a:t>
            </a:r>
            <a:r>
              <a:rPr>
                <a:latin typeface="Courier"/>
              </a:rPr>
              <a:t>)</a:t>
            </a:r>
            <a:br/>
            <a:br/>
            <a:r>
              <a:rPr i="1">
                <a:solidFill>
                  <a:srgbClr val="60A0B0"/>
                </a:solidFill>
                <a:latin typeface="Courier"/>
              </a:rPr>
              <a:t># run k-means clustering</a:t>
            </a:r>
            <a:br/>
            <a:r>
              <a:rPr>
                <a:latin typeface="Courier"/>
              </a:rPr>
              <a:t>kmeans </a:t>
            </a:r>
            <a:r>
              <a:rPr>
                <a:solidFill>
                  <a:srgbClr val="666666"/>
                </a:solidFill>
                <a:latin typeface="Courier"/>
              </a:rPr>
              <a:t>=</a:t>
            </a:r>
            <a:r>
              <a:rPr>
                <a:latin typeface="Courier"/>
              </a:rPr>
              <a:t> KMeans(n_clusters</a:t>
            </a:r>
            <a:r>
              <a:rPr>
                <a:solidFill>
                  <a:srgbClr val="666666"/>
                </a:solidFill>
                <a:latin typeface="Courier"/>
              </a:rPr>
              <a:t>=</a:t>
            </a:r>
            <a:r>
              <a:rPr>
                <a:latin typeface="Courier"/>
              </a:rPr>
              <a:t>kclusters, random_state</a:t>
            </a:r>
            <a:r>
              <a:rPr>
                <a:solidFill>
                  <a:srgbClr val="666666"/>
                </a:solidFill>
                <a:latin typeface="Courier"/>
              </a:rPr>
              <a:t>=</a:t>
            </a:r>
            <a:r>
              <a:rPr>
                <a:solidFill>
                  <a:srgbClr val="40A070"/>
                </a:solidFill>
                <a:latin typeface="Courier"/>
              </a:rPr>
              <a:t>0</a:t>
            </a:r>
            <a:r>
              <a:rPr>
                <a:latin typeface="Courier"/>
              </a:rPr>
              <a:t>).fit(toronto_grouped_clustering)</a:t>
            </a:r>
            <a:br/>
            <a:br/>
            <a:r>
              <a:rPr i="1">
                <a:solidFill>
                  <a:srgbClr val="60A0B0"/>
                </a:solidFill>
                <a:latin typeface="Courier"/>
              </a:rPr>
              <a:t># check cluster labels generated for each row in the dataframe</a:t>
            </a:r>
            <a:br/>
            <a:r>
              <a:rPr>
                <a:latin typeface="Courier"/>
              </a:rPr>
              <a:t>kmeans.labels_[</a:t>
            </a:r>
            <a:r>
              <a:rPr>
                <a:solidFill>
                  <a:srgbClr val="40A070"/>
                </a:solidFill>
                <a:latin typeface="Courier"/>
              </a:rPr>
              <a:t>0</a:t>
            </a:r>
            <a:r>
              <a:rPr>
                <a:latin typeface="Courier"/>
              </a:rPr>
              <a:t>:</a:t>
            </a:r>
            <a:r>
              <a:rPr>
                <a:solidFill>
                  <a:srgbClr val="40A070"/>
                </a:solidFill>
                <a:latin typeface="Courier"/>
              </a:rPr>
              <a:t>10</a:t>
            </a:r>
            <a:r>
              <a:rPr>
                <a:latin typeface="Courier"/>
              </a:rPr>
              <a:t>]</a:t>
            </a:r>
          </a:p>
          <a:p>
            <a:pPr lvl="0" indent="0">
              <a:buNone/>
            </a:pPr>
            <a:r>
              <a:rPr>
                <a:latin typeface="Courier"/>
              </a:rPr>
              <a:t>/Library/Frameworks/Python.framework/Versions/3.7/lib/python3.7/site-packages/ipykernel_launcher.py:7: ConvergenceWarning: Number of distinct clusters (1) found smaller than n_clusters (5). Possibly due to duplicate points in X.
  import sys
</a:t>
            </a:r>
          </a:p>
          <a:p>
            <a:pPr lvl="0" indent="0">
              <a:buNone/>
            </a:pPr>
            <a:r>
              <a:rPr>
                <a:latin typeface="Courier"/>
              </a:rPr>
              <a:t>array([0, 0, 0, 0, 0, 0, 0, 0, 0, 0], dtype=int32)</a:t>
            </a:r>
          </a:p>
          <a:p>
            <a:pPr lvl="0" indent="0">
              <a:buNone/>
            </a:pPr>
          </a:p>
          <a:p>
            <a:pPr lvl="0" indent="0">
              <a:buNone/>
            </a:pPr>
            <a:r>
              <a:rPr>
                <a:latin typeface="Courier"/>
              </a:rPr>
              <a:t>toronto_neighborhoods</a:t>
            </a:r>
          </a:p>
          <a:p>
            <a:pPr lvl="0" indent="0">
              <a:buNone/>
            </a:pPr>
            <a:r>
              <a:rPr>
                <a:latin typeface="Courier"/>
              </a:rPr>
              <a:t>    PostalCode                 Borough  \
2          M5A        Downtown Toronto   
9          M5B        Downtown Toronto   
15         M5C        Downtown Toronto   
19         M4E            East Toronto   
20         M5E        Downtown Toronto   
24         M5G        Downtown Toronto   
25         M6G        Downtown Toronto   
30         M5H        Downtown Toronto   
31         M6H            West Toronto   
35         M4J  East York/East Toronto   
36         M5J        Downtown Toronto   
37         M6J            West Toronto   
41         M4K            East Toronto   
42         M5K        Downtown Toronto   
43         M6K            West Toronto   
47         M4L            East Toronto   
48         M5L        Downtown Toronto   
54         M4M            East Toronto   
61         M4N         Central Toronto   
62         M5N         Central Toronto   
67         M4P         Central Toronto   
68         M5P         Central Toronto   
69         M6P            West Toronto   
73         M4R         Central Toronto   
74         M5R         Central Toronto   
75         M6R            West Toronto   
79         M4S         Central Toronto   
80         M5S        Downtown Toronto   
81         M6S            West Toronto   
83         M4T         Central Toronto   
84         M5T        Downtown Toronto   
86         M4V         Central Toronto   
87         M5V        Downtown Toronto   
91         M4W        Downtown Toronto   
92         M5W  Downtown Toronto Stn A   
96         M4X        Downtown Toronto   
97         M5X        Downtown Toronto   
99         M4Y        Downtown Toronto   
100        M7Y   East Toronto Business   
                                          Neighborhood   Latitude  Longitude  \
2                            Regent Park, Harbourfront  43.654260 -79.360636   
9                             Garden District, Ryerson  43.657162 -79.378937   
15                                      St. James Town  43.651494 -79.375418   
19                                         The Beaches  43.676357 -79.293031   
20                                         Berczy Park  43.644771 -79.373306   
24                                  Central Bay Street  43.657952 -79.387383   
25                                            Christie  43.669542 -79.422564   
30                            Richmond, Adelaide, King  43.650571 -79.384568   
31                        Dufferin, Dovercourt Village  43.669005 -79.442259   
35                                  The Danforth  East  43.685347 -79.338106   
36   Harbourfront East, Union Station, Toronto Islands  43.640816 -79.381752   
37                            Little Portugal, Trinity  43.647927 -79.419750   
41                        The Danforth West, Riverdale  43.679557 -79.352188   
42            Toronto Dominion Centre, Design Exchange  43.647177 -79.381576   
43        Brockton, Parkdale Village, Exhibition Place  43.636847 -79.428191   
47                      India Bazaar, The Beaches West  43.668999 -79.315572   
48                      Commerce Court, Victoria Hotel  43.648198 -79.379817   
54                                     Studio District  43.659526 -79.340923   
61                                       Lawrence Park  43.728020 -79.388790   
62                                            Roselawn  43.711695 -79.416936   
67                                    Davisville North  43.712751 -79.390197   
68                            Forest Hill North &amp; West  43.696948 -79.411307   
69                       High Park, The Junction South  43.661608 -79.464763   
73                                  North Toronto West  43.715383 -79.405678   
74                 The Annex, North Midtown, Yorkville  43.672710 -79.405678   
75                              Parkdale, Roncesvalles  43.648960 -79.456325   
79                                          Davisville  43.704324 -79.388790   
80                      University of Toronto, Harbord  43.662696 -79.400049   
81                                  Runnymede, Swansea  43.651571 -79.484450   
83                         Moore Park, Summerhill East  43.689574 -79.383160   
84           Kensington Market, Chinatown, Grange Park  43.653206 -79.400049   
86   Summerhill West, Rathnelly, South Hill, Forest...  43.686412 -79.400049   
87   CN Tower, King and Spadina, Railway Lands, Har...  43.628947 -79.394420   
91                                            Rosedale  43.679563 -79.377529   
92                                      Enclave of M5E  43.646435 -79.374846   
96                         St. James Town, Cabbagetown  43.667967 -79.367675   
97              First Canadian Place, Underground city  43.648429 -79.382280   
99                                Church and Wellesley  43.665860 -79.383160   
100                                     Enclave of M4L  43.662744 -79.321558   
     Cluster Labels  
2                 0  
9                 0  
15                0  
19                0  
20                0  
24                0  
25                0  
30                0  
31                0  
35                0  
36                0  
37                0  
41                0  
42                0  
43                0  
47                0  
48                0  
54                0  
61                0  
62                0  
67                0  
68                0  
69                0  
73                0  
74                0  
75                0  
79                0  
80                0  
81                0  
83                0  
84                0  
86                0  
87                0  
91                0  
92                0  
96                0  
97                0  
99                0  
100               0  </a:t>
            </a:r>
          </a:p>
          <a:p>
            <a:pPr lvl="0" indent="0">
              <a:buNone/>
            </a:pPr>
            <a:r>
              <a:rPr>
                <a:latin typeface="Courier"/>
              </a:rPr>
              <a:t>toronto_merged </a:t>
            </a:r>
            <a:r>
              <a:rPr>
                <a:solidFill>
                  <a:srgbClr val="666666"/>
                </a:solidFill>
                <a:latin typeface="Courier"/>
              </a:rPr>
              <a:t>=</a:t>
            </a:r>
            <a:r>
              <a:rPr>
                <a:latin typeface="Courier"/>
              </a:rPr>
              <a:t> toronto_neighborhoods</a:t>
            </a:r>
            <a:br/>
            <a:br/>
            <a:r>
              <a:rPr i="1">
                <a:solidFill>
                  <a:srgbClr val="60A0B0"/>
                </a:solidFill>
                <a:latin typeface="Courier"/>
              </a:rPr>
              <a:t># add clustering labels</a:t>
            </a:r>
            <a:br/>
            <a:r>
              <a:rPr>
                <a:latin typeface="Courier"/>
              </a:rPr>
              <a:t>toronto_merged[</a:t>
            </a:r>
            <a:r>
              <a:rPr>
                <a:solidFill>
                  <a:srgbClr val="4070A0"/>
                </a:solidFill>
                <a:latin typeface="Courier"/>
              </a:rPr>
              <a:t>'Cluster Labels'</a:t>
            </a:r>
            <a:r>
              <a:rPr>
                <a:latin typeface="Courier"/>
              </a:rPr>
              <a:t>] </a:t>
            </a:r>
            <a:r>
              <a:rPr>
                <a:solidFill>
                  <a:srgbClr val="666666"/>
                </a:solidFill>
                <a:latin typeface="Courier"/>
              </a:rPr>
              <a:t>=</a:t>
            </a:r>
            <a:r>
              <a:rPr>
                <a:latin typeface="Courier"/>
              </a:rPr>
              <a:t> kmeans.labels_</a:t>
            </a:r>
            <a:br/>
            <a:br/>
            <a:r>
              <a:rPr i="1">
                <a:solidFill>
                  <a:srgbClr val="60A0B0"/>
                </a:solidFill>
                <a:latin typeface="Courier"/>
              </a:rPr>
              <a:t># merge toronto_grouped with toronto_data to add latitude/longitude for each neighborhood</a:t>
            </a:r>
            <a:br/>
            <a:r>
              <a:rPr>
                <a:latin typeface="Courier"/>
              </a:rPr>
              <a:t>toronto_merged </a:t>
            </a:r>
            <a:r>
              <a:rPr>
                <a:solidFill>
                  <a:srgbClr val="666666"/>
                </a:solidFill>
                <a:latin typeface="Courier"/>
              </a:rPr>
              <a:t>=</a:t>
            </a:r>
            <a:r>
              <a:rPr>
                <a:latin typeface="Courier"/>
              </a:rPr>
              <a:t> toronto_merged.join(neighborhoods_venues_sorted.set_index(</a:t>
            </a:r>
            <a:r>
              <a:rPr>
                <a:solidFill>
                  <a:srgbClr val="4070A0"/>
                </a:solidFill>
                <a:latin typeface="Courier"/>
              </a:rPr>
              <a:t>'Neighborhood'</a:t>
            </a:r>
            <a:r>
              <a:rPr>
                <a:latin typeface="Courier"/>
              </a:rPr>
              <a:t>), on</a:t>
            </a:r>
            <a:r>
              <a:rPr>
                <a:solidFill>
                  <a:srgbClr val="666666"/>
                </a:solidFill>
                <a:latin typeface="Courier"/>
              </a:rPr>
              <a:t>=</a:t>
            </a:r>
            <a:r>
              <a:rPr>
                <a:solidFill>
                  <a:srgbClr val="4070A0"/>
                </a:solidFill>
                <a:latin typeface="Courier"/>
              </a:rPr>
              <a:t>'Neighborhood'</a:t>
            </a:r>
            <a:r>
              <a:rPr>
                <a:latin typeface="Courier"/>
              </a:rPr>
              <a:t>)</a:t>
            </a:r>
            <a:br/>
            <a:r>
              <a:rPr>
                <a:latin typeface="Courier"/>
              </a:rPr>
              <a:t>toronto_merged</a:t>
            </a:r>
          </a:p>
          <a:p>
            <a:pPr lvl="0" indent="0">
              <a:buNone/>
            </a:pPr>
            <a:r>
              <a:rPr>
                <a:latin typeface="Courier"/>
              </a:rPr>
              <a:t>/Library/Frameworks/Python.framework/Versions/3.7/lib/python3.7/site-packages/ipykernel_launcher.py:4: SettingWithCopyWarning: 
A value is trying to be set on a copy of a slice from a DataFrame.
Try using .loc[row_indexer,col_indexer] = value instead
See the caveats in the documentation: http://pandas.pydata.org/pandas-docs/stable/user_guide/indexing.html#returning-a-view-versus-a-copy
  after removing the cwd from sys.path.
</a:t>
            </a:r>
          </a:p>
          <a:p>
            <a:pPr lvl="0" indent="0">
              <a:buNone/>
            </a:pPr>
            <a:r>
              <a:rPr>
                <a:latin typeface="Courier"/>
              </a:rPr>
              <a:t>    PostalCode                 Borough  \
2          M5A        Downtown Toronto   
9          M5B        Downtown Toronto   
15         M5C        Downtown Toronto   
19         M4E            East Toronto   
20         M5E        Downtown Toronto   
24         M5G        Downtown Toronto   
25         M6G        Downtown Toronto   
30         M5H        Downtown Toronto   
31         M6H            West Toronto   
35         M4J  East York/East Toronto   
36         M5J        Downtown Toronto   
37         M6J            West Toronto   
41         M4K            East Toronto   
42         M5K        Downtown Toronto   
43         M6K            West Toronto   
47         M4L            East Toronto   
48         M5L        Downtown Toronto   
54         M4M            East Toronto   
61         M4N         Central Toronto   
62         M5N         Central Toronto   
67         M4P         Central Toronto   
68         M5P         Central Toronto   
69         M6P            West Toronto   
73         M4R         Central Toronto   
74         M5R         Central Toronto   
75         M6R            West Toronto   
79         M4S         Central Toronto   
80         M5S        Downtown Toronto   
81         M6S            West Toronto   
83         M4T         Central Toronto   
84         M5T        Downtown Toronto   
86         M4V         Central Toronto   
87         M5V        Downtown Toronto   
91         M4W        Downtown Toronto   
92         M5W  Downtown Toronto Stn A   
96         M4X        Downtown Toronto   
97         M5X        Downtown Toronto   
99         M4Y        Downtown Toronto   
100        M7Y   East Toronto Business   
                                          Neighborhood   Latitude  Longitude  \
2                            Regent Park, Harbourfront  43.654260 -79.360636   
9                             Garden District, Ryerson  43.657162 -79.378937   
15                                      St. James Town  43.651494 -79.375418   
19                                         The Beaches  43.676357 -79.293031   
20                                         Berczy Park  43.644771 -79.373306   
24                                  Central Bay Street  43.657952 -79.387383   
25                                            Christie  43.669542 -79.422564   
30                            Richmond, Adelaide, King  43.650571 -79.384568   
31                        Dufferin, Dovercourt Village  43.669005 -79.442259   
35                                  The Danforth  East  43.685347 -79.338106   
36   Harbourfront East, Union Station, Toronto Islands  43.640816 -79.381752   
37                            Little Portugal, Trinity  43.647927 -79.419750   
41                        The Danforth West, Riverdale  43.679557 -79.352188   
42            Toronto Dominion Centre, Design Exchange  43.647177 -79.381576   
43        Brockton, Parkdale Village, Exhibition Place  43.636847 -79.428191   
47                      India Bazaar, The Beaches West  43.668999 -79.315572   
48                      Commerce Court, Victoria Hotel  43.648198 -79.379817   
54                                     Studio District  43.659526 -79.340923   
61                                       Lawrence Park  43.728020 -79.388790   
62                                            Roselawn  43.711695 -79.416936   
67                                    Davisville North  43.712751 -79.390197   
68                            Forest Hill North &amp; West  43.696948 -79.411307   
69                       High Park, The Junction South  43.661608 -79.464763   
73                                  North Toronto West  43.715383 -79.405678   
74                 The Annex, North Midtown, Yorkville  43.672710 -79.405678   
75                              Parkdale, Roncesvalles  43.648960 -79.456325   
79                                          Davisville  43.704324 -79.388790   
80                      University of Toronto, Harbord  43.662696 -79.400049   
81                                  Runnymede, Swansea  43.651571 -79.484450   
83                         Moore Park, Summerhill East  43.689574 -79.383160   
84           Kensington Market, Chinatown, Grange Park  43.653206 -79.400049   
86   Summerhill West, Rathnelly, South Hill, Forest...  43.686412 -79.400049   
87   CN Tower, King and Spadina, Railway Lands, Har...  43.628947 -79.394420   
91                                            Rosedale  43.679563 -79.377529   
92                                      Enclave of M5E  43.646435 -79.374846   
96                         St. James Town, Cabbagetown  43.667967 -79.367675   
97              First Canadian Place, Underground city  43.648429 -79.382280   
99                                Church and Wellesley  43.665860 -79.383160   
100                                     Enclave of M4L  43.662744 -79.321558   
     Cluster Labels 1st Most Common Venue 2nd Most Common Venue  \
2                 0      Sushi Restaurant            Steakhouse   
9                 0      Sushi Restaurant            Steakhouse   
15                0      Sushi Restaurant            Steakhouse   
19                0      Sushi Restaurant            Steakhouse   
20                0      Sushi Restaurant            Steakhouse   
24                0      Sushi Restaurant            Steakhouse   
25                0      Sushi Restaurant            Steakhouse   
30                0      Sushi Restaurant            Steakhouse   
31                0      Sushi Restaurant            Steakhouse   
35                0      Sushi Restaurant            Steakhouse   
36                0      Sushi Restaurant            Steakhouse   
37                0      Sushi Restaurant            Steakhouse   
41                0      Sushi Restaurant            Steakhouse   
42                0      Sushi Restaurant            Steakhouse   
43                0      Sushi Restaurant            Steakhouse   
47                0      Sushi Restaurant            Steakhouse   
48                0      Sushi Restaurant            Steakhouse   
54                0      Sushi Restaurant            Steakhouse   
61                0      Sushi Restaurant            Steakhouse   
62                0      Sushi Restaurant            Steakhouse   
67                0      Sushi Restaurant            Steakhouse   
68                0      Sushi Restaurant            Steakhouse   
69                0      Sushi Restaurant            Steakhouse   
73                0      Sushi Restaurant            Steakhouse   
74                0      Sushi Restaurant            Steakhouse   
75                0      Sushi Restaurant            Steakhouse   
79                0      Sushi Restaurant            Steakhouse   
80                0      Sushi Restaurant            Steakhouse   
81                0      Sushi Restaurant            Steakhouse   
83                0      Sushi Restaurant            Steakhouse   
84                0      Sushi Restaurant            Steakhouse   
86                0      Sushi Restaurant            Steakhouse   
87                0      Sushi Restaurant            Steakhouse   
91                0      Sushi Restaurant            Steakhouse   
92                0      Sushi Restaurant            Steakhouse   
96                0      Sushi Restaurant            Steakhouse   
97                0      Sushi Restaurant            Steakhouse   
99                0      Sushi Restaurant            Steakhouse   
100               0      Sushi Restaurant            Steakhouse   
    3rd Most Common Venue 4th Most Common Venue 5th Most Common Venue  \
2                 Brewery         Burrito Place  Fast Food Restaurant   
9                 Brewery         Burrito Place  Fast Food Restaurant   
15                Brewery         Burrito Place  Fast Food Restaurant   
19                Brewery         Burrito Place  Fast Food Restaurant   
20                Brewery         Burrito Place  Fast Food Restaurant   
24                Brewery         Burrito Place  Fast Food Restaurant   
25                Brewery         Burrito Place  Fast Food Restaurant   
30                Brewery         Burrito Place  Fast Food Restaurant   
31                Brewery         Burrito Place  Fast Food Restaurant   
35                Brewery         Burrito Place  Fast Food Restaurant   
36                Brewery         Burrito Place  Fast Food Restaurant   
37                Brewery         Burrito Place  Fast Food Restaurant   
41                Brewery         Burrito Place  Fast Food Restaurant   
42                Brewery         Burrito Place  Fast Food Restaurant   
43                Brewery         Burrito Place  Fast Food Restaurant   
47                Brewery         Burrito Place  Fast Food Restaurant   
48                Brewery         Burrito Place  Fast Food Restaurant   
54                Brewery         Burrito Place  Fast Food Restaurant   
61                Brewery         Burrito Place  Fast Food Restaurant   
62                Brewery         Burrito Place  Fast Food Restaurant   
67                Brewery         Burrito Place  Fast Food Restaurant   
68                Brewery         Burrito Place  Fast Food Restaurant   
69                Brewery         Burrito Place  Fast Food Restaurant   
73                Brewery         Burrito Place  Fast Food Restaurant   
74                Brewery         Burrito Place  Fast Food Restaurant   
75                Brewery         Burrito Place  Fast Food Restaurant   
79                Brewery         Burrito Place  Fast Food Restaurant   
80                Brewery         Burrito Place  Fast Food Restaurant   
81                Brewery         Burrito Place  Fast Food Restaurant   
83                Brewery         Burrito Place  Fast Food Restaurant   
84                Brewery         Burrito Place  Fast Food Restaurant   
86                Brewery         Burrito Place  Fast Food Restaurant   
87                Brewery         Burrito Place  Fast Food Restaurant   
91                Brewery         Burrito Place  Fast Food Restaurant   
92                Brewery         Burrito Place  Fast Food Restaurant   
96                Brewery         Burrito Place  Fast Food Restaurant   
97                Brewery         Burrito Place  Fast Food Restaurant   
99                Brewery         Burrito Place  Fast Food Restaurant   
100               Brewery         Burrito Place  Fast Food Restaurant   
    6th Most Common Venue 7th Most Common Venue 8th Most Common Venue  \
2       Fish &amp; Chips Shop                   Gym        Ice Cream Shop   
9       Fish &amp; Chips Shop                   Gym        Ice Cream Shop   
15      Fish &amp; Chips Shop                   Gym        Ice Cream Shop   
19      Fish &amp; Chips Shop                   Gym        Ice Cream Shop   
20      Fish &amp; Chips Shop                   Gym        Ice Cream Shop   
24      Fish &amp; Chips Shop                   Gym        Ice Cream Shop   
25      Fish &amp; Chips Shop                   Gym        Ice Cream Shop   
30      Fish &amp; Chips Shop                   Gym        Ice Cream Shop   
31      Fish &amp; Chips Shop                   Gym        Ice Cream Shop   
35      Fish &amp; Chips Shop                   Gym        Ice Cream Shop   
36      Fish &amp; Chips Shop                   Gym        Ice Cream Shop   
37      Fish &amp; Chips Shop                   Gym        Ice Cream Shop   
41      Fish &amp; Chips Shop                   Gym        Ice Cream Shop   
42      Fish &amp; Chips Shop                   Gym        Ice Cream Shop   
43      Fish &amp; Chips Shop                   Gym        Ice Cream Shop   
47      Fish &amp; Chips Shop                   Gym        Ice Cream Shop   
48      Fish &amp; Chips Shop                   Gym        Ice Cream Shop   
54      Fish &amp; Chips Shop                   Gym        Ice Cream Shop   
61      Fish &amp; Chips Shop                   Gym        Ice Cream Shop   
62      Fish &amp; Chips Shop                   Gym        Ice Cream Shop   
67      Fish &amp; Chips Shop                   Gym        Ice Cream Shop   
68      Fish &amp; Chips Shop                   Gym        Ice Cream Shop   
69      Fish &amp; Chips Shop                   Gym        Ice Cream Shop   
73      Fish &amp; Chips Shop                   Gym        Ice Cream Shop   
74      Fish &amp; Chips Shop                   Gym        Ice Cream Shop   
75      Fish &amp; Chips Shop                   Gym        Ice Cream Shop   
79      Fish &amp; Chips Shop                   Gym        Ice Cream Shop   
80      Fish &amp; Chips Shop                   Gym        Ice Cream Shop   
81      Fish &amp; Chips Shop                   Gym        Ice Cream Shop   
83      Fish &amp; Chips Shop                   Gym        Ice Cream Shop   
84      Fish &amp; Chips Shop                   Gym        Ice Cream Shop   
86      Fish &amp; Chips Shop                   Gym        Ice Cream Shop   
87      Fish &amp; Chips Shop                   Gym        Ice Cream Shop   
91      Fish &amp; Chips Shop                   Gym        Ice Cream Shop   
92      Fish &amp; Chips Shop                   Gym        Ice Cream Shop   
96      Fish &amp; Chips Shop                   Gym        Ice Cream Shop   
97      Fish &amp; Chips Shop                   Gym        Ice Cream Shop   
99      Fish &amp; Chips Shop                   Gym        Ice Cream Shop   
100     Fish &amp; Chips Shop                   Gym        Ice Cream Shop   
    9th Most Common Venue 10th Most Common Venue  
2      Italian Restaurant           Liquor Store  
9      Italian Restaurant           Liquor Store  
15     Italian Restaurant           Liquor Store  
19     Italian Restaurant           Liquor Store  
20     Italian Restaurant           Liquor Store  
24     Italian Restaurant           Liquor Store  
25     Italian Restaurant           Liquor Store  
30     Italian Restaurant           Liquor Store  
31     Italian Restaurant           Liquor Store  
35     Italian Restaurant           Liquor Store  
36     Italian Restaurant           Liquor Store  
37     Italian Restaurant           Liquor Store  
41     Italian Restaurant           Liquor Store  
42     Italian Restaurant           Liquor Store  
43     Italian Restaurant           Liquor Store  
47     Italian Restaurant           Liquor Store  
48     Italian Restaurant           Liquor Store  
54     Italian Restaurant           Liquor Store  
61     Italian Restaurant           Liquor Store  
62     Italian Restaurant           Liquor Store  
67     Italian Restaurant           Liquor Store  
68     Italian Restaurant           Liquor Store  
69     Italian Restaurant           Liquor Store  
73     Italian Restaurant           Liquor Store  
74     Italian Restaurant           Liquor Store  
75     Italian Restaurant           Liquor Store  
79     Italian Restaurant           Liquor Store  
80     Italian Restaurant           Liquor Store  
81     Italian Restaurant           Liquor Store  
83     Italian Restaurant           Liquor Store  
84     Italian Restaurant           Liquor Store  
86     Italian Restaurant           Liquor Store  
87     Italian Restaurant           Liquor Store  
91     Italian Restaurant           Liquor Store  
92     Italian Restaurant           Liquor Store  
96     Italian Restaurant           Liquor Store  
97     Italian Restaurant           Liquor Store  
99     Italian Restaurant           Liquor Store  
100    Italian Restaurant           Liquor Store  </a:t>
            </a:r>
          </a:p>
          <a:p>
            <a:pPr lvl="0" marL="0" indent="0">
              <a:spcBef>
                <a:spcPts val="3000"/>
              </a:spcBef>
              <a:buNone/>
            </a:pPr>
            <a:r>
              <a:rPr b="1"/>
              <a:t>Visualizing Neighborhood</a:t>
            </a:r>
          </a:p>
          <a:p>
            <a:pPr lvl="0" indent="0">
              <a:buNone/>
            </a:pPr>
            <a:br/>
            <a:r>
              <a:rPr i="1">
                <a:solidFill>
                  <a:srgbClr val="60A0B0"/>
                </a:solidFill>
                <a:latin typeface="Courier"/>
              </a:rPr>
              <a:t># create map</a:t>
            </a:r>
            <a:br/>
            <a:r>
              <a:rPr>
                <a:latin typeface="Courier"/>
              </a:rPr>
              <a:t>map_clusters </a:t>
            </a:r>
            <a:r>
              <a:rPr>
                <a:solidFill>
                  <a:srgbClr val="666666"/>
                </a:solidFill>
                <a:latin typeface="Courier"/>
              </a:rPr>
              <a:t>=</a:t>
            </a:r>
            <a:r>
              <a:rPr>
                <a:latin typeface="Courier"/>
              </a:rPr>
              <a:t> folium.Map(location</a:t>
            </a:r>
            <a:r>
              <a:rPr>
                <a:solidFill>
                  <a:srgbClr val="666666"/>
                </a:solidFill>
                <a:latin typeface="Courier"/>
              </a:rPr>
              <a:t>=</a:t>
            </a:r>
            <a:r>
              <a:rPr>
                <a:latin typeface="Courier"/>
              </a:rPr>
              <a:t>[Latitude, Longitude], zoom_start</a:t>
            </a:r>
            <a:r>
              <a:rPr>
                <a:solidFill>
                  <a:srgbClr val="666666"/>
                </a:solidFill>
                <a:latin typeface="Courier"/>
              </a:rPr>
              <a:t>=</a:t>
            </a:r>
            <a:r>
              <a:rPr>
                <a:solidFill>
                  <a:srgbClr val="40A070"/>
                </a:solidFill>
                <a:latin typeface="Courier"/>
              </a:rPr>
              <a:t>11</a:t>
            </a:r>
            <a:r>
              <a:rPr>
                <a:latin typeface="Courier"/>
              </a:rPr>
              <a:t>)</a:t>
            </a:r>
            <a:br/>
            <a:br/>
            <a:r>
              <a:rPr i="1">
                <a:solidFill>
                  <a:srgbClr val="60A0B0"/>
                </a:solidFill>
                <a:latin typeface="Courier"/>
              </a:rPr>
              <a:t># set color scheme for the clusters</a:t>
            </a:r>
            <a:br/>
            <a:r>
              <a:rPr>
                <a:latin typeface="Courier"/>
              </a:rPr>
              <a:t>x </a:t>
            </a:r>
            <a:r>
              <a:rPr>
                <a:solidFill>
                  <a:srgbClr val="666666"/>
                </a:solidFill>
                <a:latin typeface="Courier"/>
              </a:rPr>
              <a:t>=</a:t>
            </a:r>
            <a:r>
              <a:rPr>
                <a:latin typeface="Courier"/>
              </a:rPr>
              <a:t> np.arange(kclusters)</a:t>
            </a:r>
            <a:br/>
            <a:r>
              <a:rPr>
                <a:latin typeface="Courier"/>
              </a:rPr>
              <a:t>ys </a:t>
            </a:r>
            <a:r>
              <a:rPr>
                <a:solidFill>
                  <a:srgbClr val="666666"/>
                </a:solidFill>
                <a:latin typeface="Courier"/>
              </a:rPr>
              <a:t>=</a:t>
            </a:r>
            <a:r>
              <a:rPr>
                <a:latin typeface="Courier"/>
              </a:rPr>
              <a:t> [i</a:t>
            </a:r>
            <a:r>
              <a:rPr>
                <a:solidFill>
                  <a:srgbClr val="666666"/>
                </a:solidFill>
                <a:latin typeface="Courier"/>
              </a:rPr>
              <a:t>+</a:t>
            </a:r>
            <a:r>
              <a:rPr>
                <a:latin typeface="Courier"/>
              </a:rPr>
              <a:t>x</a:t>
            </a:r>
            <a:r>
              <a:rPr>
                <a:solidFill>
                  <a:srgbClr val="666666"/>
                </a:solidFill>
                <a:latin typeface="Courier"/>
              </a:rPr>
              <a:t>+</a:t>
            </a:r>
            <a:r>
              <a:rPr>
                <a:latin typeface="Courier"/>
              </a:rPr>
              <a:t>(i</a:t>
            </a:r>
            <a:r>
              <a:rPr>
                <a:solidFill>
                  <a:srgbClr val="666666"/>
                </a:solidFill>
                <a:latin typeface="Courier"/>
              </a:rPr>
              <a:t>*</a:t>
            </a:r>
            <a:r>
              <a:rPr>
                <a:latin typeface="Courier"/>
              </a:rPr>
              <a:t>x)</a:t>
            </a:r>
            <a:r>
              <a:rPr>
                <a:solidFill>
                  <a:srgbClr val="666666"/>
                </a:solidFill>
                <a:latin typeface="Courier"/>
              </a:rPr>
              <a:t>**</a:t>
            </a:r>
            <a:r>
              <a:rPr>
                <a:solidFill>
                  <a:srgbClr val="40A070"/>
                </a:solidFill>
                <a:latin typeface="Courier"/>
              </a:rPr>
              <a:t>2</a:t>
            </a:r>
            <a:r>
              <a:rPr>
                <a:latin typeface="Courier"/>
              </a:rPr>
              <a:t> </a:t>
            </a:r>
            <a:r>
              <a:rPr b="1">
                <a:solidFill>
                  <a:srgbClr val="007020"/>
                </a:solidFill>
                <a:latin typeface="Courier"/>
              </a:rPr>
              <a:t>for</a:t>
            </a:r>
            <a:r>
              <a:rPr>
                <a:latin typeface="Courier"/>
              </a:rPr>
              <a:t> i </a:t>
            </a:r>
            <a:r>
              <a:rPr b="1">
                <a:solidFill>
                  <a:srgbClr val="007020"/>
                </a:solidFill>
                <a:latin typeface="Courier"/>
              </a:rPr>
              <a:t>in</a:t>
            </a:r>
            <a:r>
              <a:rPr>
                <a:latin typeface="Courier"/>
              </a:rPr>
              <a:t> range(kclusters)]</a:t>
            </a:r>
            <a:br/>
            <a:r>
              <a:rPr>
                <a:latin typeface="Courier"/>
              </a:rPr>
              <a:t>colors_array </a:t>
            </a:r>
            <a:r>
              <a:rPr>
                <a:solidFill>
                  <a:srgbClr val="666666"/>
                </a:solidFill>
                <a:latin typeface="Courier"/>
              </a:rPr>
              <a:t>=</a:t>
            </a:r>
            <a:r>
              <a:rPr>
                <a:latin typeface="Courier"/>
              </a:rPr>
              <a:t> cm.rainbow(np.linspace(</a:t>
            </a:r>
            <a:r>
              <a:rPr>
                <a:solidFill>
                  <a:srgbClr val="40A070"/>
                </a:solidFill>
                <a:latin typeface="Courier"/>
              </a:rPr>
              <a:t>0</a:t>
            </a:r>
            <a:r>
              <a:rPr>
                <a:latin typeface="Courier"/>
              </a:rPr>
              <a:t>, </a:t>
            </a:r>
            <a:r>
              <a:rPr>
                <a:solidFill>
                  <a:srgbClr val="40A070"/>
                </a:solidFill>
                <a:latin typeface="Courier"/>
              </a:rPr>
              <a:t>1</a:t>
            </a:r>
            <a:r>
              <a:rPr>
                <a:latin typeface="Courier"/>
              </a:rPr>
              <a:t>, len(ys)))</a:t>
            </a:r>
            <a:br/>
            <a:r>
              <a:rPr>
                <a:latin typeface="Courier"/>
              </a:rPr>
              <a:t>rainbow </a:t>
            </a:r>
            <a:r>
              <a:rPr>
                <a:solidFill>
                  <a:srgbClr val="666666"/>
                </a:solidFill>
                <a:latin typeface="Courier"/>
              </a:rPr>
              <a:t>=</a:t>
            </a:r>
            <a:r>
              <a:rPr>
                <a:latin typeface="Courier"/>
              </a:rPr>
              <a:t> [colors.rgb2hex(i) </a:t>
            </a:r>
            <a:r>
              <a:rPr b="1">
                <a:solidFill>
                  <a:srgbClr val="007020"/>
                </a:solidFill>
                <a:latin typeface="Courier"/>
              </a:rPr>
              <a:t>for</a:t>
            </a:r>
            <a:r>
              <a:rPr>
                <a:latin typeface="Courier"/>
              </a:rPr>
              <a:t> i </a:t>
            </a:r>
            <a:r>
              <a:rPr b="1">
                <a:solidFill>
                  <a:srgbClr val="007020"/>
                </a:solidFill>
                <a:latin typeface="Courier"/>
              </a:rPr>
              <a:t>in</a:t>
            </a:r>
            <a:r>
              <a:rPr>
                <a:latin typeface="Courier"/>
              </a:rPr>
              <a:t> colors_array]</a:t>
            </a:r>
            <a:br/>
            <a:br/>
            <a:r>
              <a:rPr i="1">
                <a:solidFill>
                  <a:srgbClr val="60A0B0"/>
                </a:solidFill>
                <a:latin typeface="Courier"/>
              </a:rPr>
              <a:t># add markers to the map</a:t>
            </a:r>
            <a:br/>
            <a:r>
              <a:rPr>
                <a:latin typeface="Courier"/>
              </a:rPr>
              <a:t>markers_colors </a:t>
            </a:r>
            <a:r>
              <a:rPr>
                <a:solidFill>
                  <a:srgbClr val="666666"/>
                </a:solidFill>
                <a:latin typeface="Courier"/>
              </a:rPr>
              <a:t>=</a:t>
            </a:r>
            <a:r>
              <a:rPr>
                <a:latin typeface="Courier"/>
              </a:rPr>
              <a:t> []</a:t>
            </a:r>
            <a:br/>
            <a:r>
              <a:rPr b="1">
                <a:solidFill>
                  <a:srgbClr val="007020"/>
                </a:solidFill>
                <a:latin typeface="Courier"/>
              </a:rPr>
              <a:t>for</a:t>
            </a:r>
            <a:r>
              <a:rPr>
                <a:latin typeface="Courier"/>
              </a:rPr>
              <a:t> Latitude, Longitude, poi, cluster </a:t>
            </a:r>
            <a:r>
              <a:rPr b="1">
                <a:solidFill>
                  <a:srgbClr val="007020"/>
                </a:solidFill>
                <a:latin typeface="Courier"/>
              </a:rPr>
              <a:t>in</a:t>
            </a:r>
            <a:r>
              <a:rPr>
                <a:latin typeface="Courier"/>
              </a:rPr>
              <a:t> zip(toronto_merged[</a:t>
            </a:r>
            <a:r>
              <a:rPr>
                <a:solidFill>
                  <a:srgbClr val="4070A0"/>
                </a:solidFill>
                <a:latin typeface="Courier"/>
              </a:rPr>
              <a:t>'Latitude'</a:t>
            </a:r>
            <a:r>
              <a:rPr>
                <a:latin typeface="Courier"/>
              </a:rPr>
              <a:t>], toronto_merged[</a:t>
            </a:r>
            <a:r>
              <a:rPr>
                <a:solidFill>
                  <a:srgbClr val="4070A0"/>
                </a:solidFill>
                <a:latin typeface="Courier"/>
              </a:rPr>
              <a:t>'Longitude'</a:t>
            </a:r>
            <a:r>
              <a:rPr>
                <a:latin typeface="Courier"/>
              </a:rPr>
              <a:t>], toronto_merged[</a:t>
            </a:r>
            <a:r>
              <a:rPr>
                <a:solidFill>
                  <a:srgbClr val="4070A0"/>
                </a:solidFill>
                <a:latin typeface="Courier"/>
              </a:rPr>
              <a:t>'Neighborhood'</a:t>
            </a:r>
            <a:r>
              <a:rPr>
                <a:latin typeface="Courier"/>
              </a:rPr>
              <a:t>],kmeans.labels_):</a:t>
            </a:r>
            <a:br/>
            <a:r>
              <a:rPr>
                <a:latin typeface="Courier"/>
              </a:rPr>
              <a:t>    label </a:t>
            </a:r>
            <a:r>
              <a:rPr>
                <a:solidFill>
                  <a:srgbClr val="666666"/>
                </a:solidFill>
                <a:latin typeface="Courier"/>
              </a:rPr>
              <a:t>=</a:t>
            </a:r>
            <a:r>
              <a:rPr>
                <a:latin typeface="Courier"/>
              </a:rPr>
              <a:t> folium.Popup(str(poi) </a:t>
            </a:r>
            <a:r>
              <a:rPr>
                <a:solidFill>
                  <a:srgbClr val="666666"/>
                </a:solidFill>
                <a:latin typeface="Courier"/>
              </a:rPr>
              <a:t>+</a:t>
            </a:r>
            <a:r>
              <a:rPr>
                <a:latin typeface="Courier"/>
              </a:rPr>
              <a:t> </a:t>
            </a:r>
            <a:r>
              <a:rPr>
                <a:solidFill>
                  <a:srgbClr val="4070A0"/>
                </a:solidFill>
                <a:latin typeface="Courier"/>
              </a:rPr>
              <a:t>' Cluster '</a:t>
            </a:r>
            <a:r>
              <a:rPr>
                <a:latin typeface="Courier"/>
              </a:rPr>
              <a:t> </a:t>
            </a:r>
            <a:r>
              <a:rPr>
                <a:solidFill>
                  <a:srgbClr val="666666"/>
                </a:solidFill>
                <a:latin typeface="Courier"/>
              </a:rPr>
              <a:t>+</a:t>
            </a:r>
            <a:r>
              <a:rPr>
                <a:latin typeface="Courier"/>
              </a:rPr>
              <a:t> str(cluster), parse_html</a:t>
            </a:r>
            <a:r>
              <a:rPr>
                <a:solidFill>
                  <a:srgbClr val="666666"/>
                </a:solidFill>
                <a:latin typeface="Courier"/>
              </a:rPr>
              <a:t>=</a:t>
            </a:r>
            <a:r>
              <a:rPr>
                <a:solidFill>
                  <a:srgbClr val="19177C"/>
                </a:solidFill>
                <a:latin typeface="Courier"/>
              </a:rPr>
              <a:t>True</a:t>
            </a:r>
            <a:r>
              <a:rPr>
                <a:latin typeface="Courier"/>
              </a:rPr>
              <a:t>)</a:t>
            </a:r>
            <a:br/>
            <a:r>
              <a:rPr>
                <a:latin typeface="Courier"/>
              </a:rPr>
              <a:t>    folium.CircleMarker(</a:t>
            </a:r>
            <a:br/>
            <a:r>
              <a:rPr>
                <a:latin typeface="Courier"/>
              </a:rPr>
              <a:t>        [latitude, longitude],</a:t>
            </a:r>
            <a:br/>
            <a:r>
              <a:rPr>
                <a:latin typeface="Courier"/>
              </a:rPr>
              <a:t>        radius</a:t>
            </a:r>
            <a:r>
              <a:rPr>
                <a:solidFill>
                  <a:srgbClr val="666666"/>
                </a:solidFill>
                <a:latin typeface="Courier"/>
              </a:rPr>
              <a:t>=</a:t>
            </a:r>
            <a:r>
              <a:rPr>
                <a:solidFill>
                  <a:srgbClr val="40A070"/>
                </a:solidFill>
                <a:latin typeface="Courier"/>
              </a:rPr>
              <a:t>5</a:t>
            </a:r>
            <a:r>
              <a:rPr>
                <a:latin typeface="Courier"/>
              </a:rPr>
              <a:t>,</a:t>
            </a:r>
            <a:br/>
            <a:r>
              <a:rPr>
                <a:latin typeface="Courier"/>
              </a:rPr>
              <a:t>        popup</a:t>
            </a:r>
            <a:r>
              <a:rPr>
                <a:solidFill>
                  <a:srgbClr val="666666"/>
                </a:solidFill>
                <a:latin typeface="Courier"/>
              </a:rPr>
              <a:t>=</a:t>
            </a:r>
            <a:r>
              <a:rPr>
                <a:latin typeface="Courier"/>
              </a:rPr>
              <a:t>label,</a:t>
            </a:r>
            <a:br/>
            <a:r>
              <a:rPr>
                <a:latin typeface="Courier"/>
              </a:rPr>
              <a:t>        color</a:t>
            </a:r>
            <a:r>
              <a:rPr>
                <a:solidFill>
                  <a:srgbClr val="666666"/>
                </a:solidFill>
                <a:latin typeface="Courier"/>
              </a:rPr>
              <a:t>=</a:t>
            </a:r>
            <a:r>
              <a:rPr>
                <a:latin typeface="Courier"/>
              </a:rPr>
              <a:t>rainbow[cluster</a:t>
            </a:r>
            <a:r>
              <a:rPr>
                <a:solidFill>
                  <a:srgbClr val="666666"/>
                </a:solidFill>
                <a:latin typeface="Courier"/>
              </a:rPr>
              <a:t>-</a:t>
            </a:r>
            <a:r>
              <a:rPr>
                <a:solidFill>
                  <a:srgbClr val="40A070"/>
                </a:solidFill>
                <a:latin typeface="Courier"/>
              </a:rPr>
              <a:t>1</a:t>
            </a:r>
            <a:r>
              <a:rPr>
                <a:latin typeface="Courier"/>
              </a:rPr>
              <a:t>],</a:t>
            </a:r>
            <a:br/>
            <a:r>
              <a:rPr>
                <a:latin typeface="Courier"/>
              </a:rPr>
              <a:t>        fill</a:t>
            </a:r>
            <a:r>
              <a:rPr>
                <a:solidFill>
                  <a:srgbClr val="666666"/>
                </a:solidFill>
                <a:latin typeface="Courier"/>
              </a:rPr>
              <a:t>=</a:t>
            </a:r>
            <a:r>
              <a:rPr>
                <a:solidFill>
                  <a:srgbClr val="19177C"/>
                </a:solidFill>
                <a:latin typeface="Courier"/>
              </a:rPr>
              <a:t>True</a:t>
            </a:r>
            <a:r>
              <a:rPr>
                <a:latin typeface="Courier"/>
              </a:rPr>
              <a:t>,</a:t>
            </a:r>
            <a:br/>
            <a:r>
              <a:rPr>
                <a:latin typeface="Courier"/>
              </a:rPr>
              <a:t>        fill_color</a:t>
            </a:r>
            <a:r>
              <a:rPr>
                <a:solidFill>
                  <a:srgbClr val="666666"/>
                </a:solidFill>
                <a:latin typeface="Courier"/>
              </a:rPr>
              <a:t>=</a:t>
            </a:r>
            <a:r>
              <a:rPr>
                <a:latin typeface="Courier"/>
              </a:rPr>
              <a:t>rainbow[cluster</a:t>
            </a:r>
            <a:r>
              <a:rPr>
                <a:solidFill>
                  <a:srgbClr val="666666"/>
                </a:solidFill>
                <a:latin typeface="Courier"/>
              </a:rPr>
              <a:t>-</a:t>
            </a:r>
            <a:r>
              <a:rPr>
                <a:solidFill>
                  <a:srgbClr val="40A070"/>
                </a:solidFill>
                <a:latin typeface="Courier"/>
              </a:rPr>
              <a:t>1</a:t>
            </a:r>
            <a:r>
              <a:rPr>
                <a:latin typeface="Courier"/>
              </a:rPr>
              <a:t>],</a:t>
            </a:r>
            <a:br/>
            <a:r>
              <a:rPr>
                <a:latin typeface="Courier"/>
              </a:rPr>
              <a:t>        fill_opacity</a:t>
            </a:r>
            <a:r>
              <a:rPr>
                <a:solidFill>
                  <a:srgbClr val="666666"/>
                </a:solidFill>
                <a:latin typeface="Courier"/>
              </a:rPr>
              <a:t>=</a:t>
            </a:r>
            <a:r>
              <a:rPr>
                <a:solidFill>
                  <a:srgbClr val="40A070"/>
                </a:solidFill>
                <a:latin typeface="Courier"/>
              </a:rPr>
              <a:t>0.7</a:t>
            </a:r>
            <a:r>
              <a:rPr>
                <a:latin typeface="Courier"/>
              </a:rPr>
              <a:t>).add_to(map_clusters)</a:t>
            </a:r>
            <a:br/>
            <a:r>
              <a:rPr>
                <a:latin typeface="Courier"/>
              </a:rPr>
              <a:t>       </a:t>
            </a:r>
            <a:br/>
            <a:r>
              <a:rPr>
                <a:latin typeface="Courier"/>
              </a:rPr>
              <a:t>map_clusters</a:t>
            </a:r>
          </a:p>
          <a:p>
            <a:pPr lvl="0" indent="0">
              <a:buNone/>
            </a:pPr>
            <a:r>
              <a:rPr>
                <a:latin typeface="Courier"/>
              </a:rPr>
              <a:t>&lt;folium.folium.Map at 0x7fec41022ad0&gt;</a:t>
            </a:r>
          </a:p>
          <a:p>
            <a:pPr lvl="0" marL="0" indent="0">
              <a:spcBef>
                <a:spcPts val="3000"/>
              </a:spcBef>
              <a:buNone/>
            </a:pPr>
            <a:r>
              <a:rPr b="1"/>
              <a:t>Conclusion</a:t>
            </a:r>
          </a:p>
          <a:p>
            <a:pPr lvl="0" marL="0" indent="0">
              <a:buNone/>
            </a:pPr>
            <a:r>
              <a:rPr/>
              <a:t>After analyzing all the neighbourhoods in the borough M4L borough came with most number of recreational places nearby and hence its a best place to live in toronto.</a:t>
            </a:r>
          </a:p>
          <a:p>
            <a:pPr lvl="0" marL="0" indent="0">
              <a:spcBef>
                <a:spcPts val="3000"/>
              </a:spcBef>
              <a:buNone/>
            </a:pPr>
            <a:r>
              <a:rPr b="1"/>
              <a:t>Applied Capstone Project</a:t>
            </a:r>
          </a:p>
          <a:p>
            <a:pPr lvl="0" marL="0" indent="0">
              <a:spcBef>
                <a:spcPts val="3000"/>
              </a:spcBef>
              <a:buNone/>
            </a:pPr>
            <a:r>
              <a:rPr b="1"/>
              <a:t>Table of contents</a:t>
            </a:r>
          </a:p>
          <a:p>
            <a:pPr lvl="1"/>
            <a:r>
              <a:rPr/>
              <a:t>Introduction: Business Problem</a:t>
            </a:r>
          </a:p>
          <a:p>
            <a:pPr lvl="1"/>
            <a:r>
              <a:rPr/>
              <a:t>Data</a:t>
            </a:r>
          </a:p>
          <a:p>
            <a:pPr lvl="1"/>
            <a:r>
              <a:rPr/>
              <a:t>Methodology</a:t>
            </a:r>
          </a:p>
          <a:p>
            <a:pPr lvl="1"/>
            <a:r>
              <a:rPr/>
              <a:t>Analysis</a:t>
            </a:r>
          </a:p>
          <a:p>
            <a:pPr lvl="1"/>
            <a:r>
              <a:rPr/>
              <a:t>Results and Discussion</a:t>
            </a:r>
          </a:p>
          <a:p>
            <a:pPr lvl="1"/>
            <a:r>
              <a:rPr/>
              <a:t>Conclusion</a:t>
            </a:r>
          </a:p>
          <a:p>
            <a:pPr lvl="0" marL="0" indent="0">
              <a:spcBef>
                <a:spcPts val="3000"/>
              </a:spcBef>
              <a:buNone/>
            </a:pPr>
            <a:r>
              <a:rPr b="1"/>
              <a:t>1. Intorduction </a:t>
            </a:r>
          </a:p>
          <a:p>
            <a:pPr lvl="0" marL="0" indent="0">
              <a:buNone/>
            </a:pPr>
            <a:r>
              <a:rPr/>
              <a:t>The purpose of this Capstone Project is to help people in exploring better facilities around their neighborhood. It will help people making smart and efficient decision on selecting great neighborhood out of numbers of other neighborhoods in Scarborough, Toronto. This project is for those people who are looking for better neighborhoods. For ease of accessing to Cafe, School, Super market, medical shops, grocery shops, mall, theater, hospital, like minded people, etc. This Capstone Project aim to create an analysis of features for a people migrating to Scarborough to search a best neighborhood as a comparative analysis between neighborhoods. It will help people to get awareness of the area and neighborhood before moving to a new city, state, country or place for their work or to start a new fresh life.</a:t>
            </a:r>
          </a:p>
          <a:p>
            <a:pPr lvl="0" marL="0" indent="0">
              <a:spcBef>
                <a:spcPts val="3000"/>
              </a:spcBef>
              <a:buNone/>
            </a:pPr>
            <a:r>
              <a:rPr b="1"/>
              <a:t>2. Data </a:t>
            </a:r>
          </a:p>
          <a:p>
            <a:pPr lvl="0" marL="0" indent="0">
              <a:buNone/>
            </a:pPr>
            <a:r>
              <a:rPr/>
              <a:t>Data Link: </a:t>
            </a:r>
            <a:r>
              <a:rPr>
                <a:hlinkClick r:id="rId2"/>
              </a:rPr>
              <a:t>https://en.wikipedia.org/wiki/List_of_postal_codes_of_Canada:_M</a:t>
            </a:r>
            <a:r>
              <a:rPr/>
              <a:t> Will use Scarborough dataset which we scrapped from Wikipedia on Week 3. Dataset consisting of latitude and longitude, zip codes.</a:t>
            </a:r>
          </a:p>
          <a:p>
            <a:pPr lvl="0" marL="0" indent="0">
              <a:spcBef>
                <a:spcPts val="3000"/>
              </a:spcBef>
              <a:buNone/>
            </a:pPr>
            <a:r>
              <a:rPr b="1"/>
              <a:t>Foursquare API Data:</a:t>
            </a:r>
          </a:p>
          <a:p>
            <a:pPr lvl="0" marL="0" indent="0">
              <a:buNone/>
            </a:pPr>
            <a:r>
              <a:rPr/>
              <a:t>We will need data about different venues in different neighborhoods of that specific borough. In order to gain that information we will use “Foursquare” location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 After finding the list of neighborhoods, we then connect to the Foursquare API to gather information about venues inside each and every neighborhood. For each neighborhood, we have chosen the radius to be 100 meter. The data retrieved from Foursquare contained information of venues within a specified distance of the longitude and latitude of the postcodes. The information obtained per venue as follows:</a:t>
            </a:r>
          </a:p>
          <a:p>
            <a:pPr lvl="1"/>
            <a:r>
              <a:rPr/>
              <a:t>Neighborhood</a:t>
            </a:r>
          </a:p>
          <a:p>
            <a:pPr lvl="1"/>
            <a:r>
              <a:rPr/>
              <a:t>Neighborhood Latitude</a:t>
            </a:r>
          </a:p>
          <a:p>
            <a:pPr lvl="1"/>
            <a:r>
              <a:rPr/>
              <a:t>Neighborhood Longitude</a:t>
            </a:r>
          </a:p>
          <a:p>
            <a:pPr lvl="1"/>
            <a:r>
              <a:rPr/>
              <a:t>Venue</a:t>
            </a:r>
          </a:p>
          <a:p>
            <a:pPr lvl="1"/>
            <a:r>
              <a:rPr/>
              <a:t>Name of the venue e.g. the name of a store or restaurant</a:t>
            </a:r>
          </a:p>
          <a:p>
            <a:pPr lvl="1"/>
            <a:r>
              <a:rPr/>
              <a:t>Venue Latitude</a:t>
            </a:r>
          </a:p>
          <a:p>
            <a:pPr lvl="1"/>
            <a:r>
              <a:rPr/>
              <a:t>Venue Longitude</a:t>
            </a:r>
          </a:p>
          <a:p>
            <a:pPr lvl="1"/>
            <a:r>
              <a:rPr/>
              <a:t>Venue Category</a:t>
            </a:r>
          </a:p>
          <a:p>
            <a:pPr lvl="0" marL="0" indent="0">
              <a:spcBef>
                <a:spcPts val="3000"/>
              </a:spcBef>
              <a:buNone/>
            </a:pPr>
            <a:r>
              <a:rPr b="1"/>
              <a:t>3. Methodology Section </a:t>
            </a:r>
          </a:p>
          <a:p>
            <a:pPr lvl="0" marL="0" indent="0">
              <a:spcBef>
                <a:spcPts val="3000"/>
              </a:spcBef>
              <a:buNone/>
            </a:pPr>
            <a:r>
              <a:rPr b="1"/>
              <a:t>Clustering Approach:</a:t>
            </a:r>
          </a:p>
          <a:p>
            <a:pPr lvl="0" marL="0" indent="0">
              <a:buNone/>
            </a:pPr>
            <a:r>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 Using K-Means Clustering Approach | Most Common Venue Most Common Venues near Neighborhood | Using Clustering</a:t>
            </a:r>
          </a:p>
          <a:p>
            <a:pPr lvl="0" marL="0" indent="0">
              <a:spcBef>
                <a:spcPts val="3000"/>
              </a:spcBef>
              <a:buNone/>
            </a:pPr>
            <a:r>
              <a:rPr b="1"/>
              <a:t>Work Flow:</a:t>
            </a:r>
          </a:p>
          <a:p>
            <a:pPr lvl="0" marL="0" indent="0">
              <a:buNone/>
            </a:pPr>
            <a:r>
              <a:rPr/>
              <a:t>Using credentials of Foursquare API features of near-by places of the neighborhoods would be mined. Due to http request limitations the number of places per neighborhood parameter would reasonably be set to 100 and the radius parameter would be set to 500.</a:t>
            </a:r>
          </a:p>
          <a:p>
            <a:pPr lvl="0" marL="0" indent="0">
              <a:spcBef>
                <a:spcPts val="3000"/>
              </a:spcBef>
              <a:buNone/>
            </a:pPr>
            <a:r>
              <a:rPr b="1"/>
              <a:t>4. Analysis Section </a:t>
            </a:r>
          </a:p>
          <a:p>
            <a:pPr lvl="0" marL="0" indent="0">
              <a:buNone/>
            </a:pPr>
            <a:r>
              <a:rPr/>
              <a:t>Map of Clusters in Scarborough Average Housing Price by Clusters in Scarborough School Ratings by Clusters in Scarborough</a:t>
            </a:r>
          </a:p>
          <a:p>
            <a:pPr lvl="0" marL="0" indent="0">
              <a:spcBef>
                <a:spcPts val="3000"/>
              </a:spcBef>
              <a:buNone/>
            </a:pPr>
            <a:r>
              <a:rPr b="1"/>
              <a:t>The Location:</a:t>
            </a:r>
          </a:p>
          <a:p>
            <a:pPr lvl="0" marL="0" indent="0">
              <a:buNone/>
            </a:pPr>
            <a:r>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lvl="0" marL="0" indent="0">
              <a:spcBef>
                <a:spcPts val="3000"/>
              </a:spcBef>
              <a:buNone/>
            </a:pPr>
            <a:r>
              <a:rPr b="1"/>
              <a:t>Foursquare API:</a:t>
            </a:r>
          </a:p>
          <a:p>
            <a:pPr lvl="0" marL="0" indent="0">
              <a:buNone/>
            </a:pPr>
            <a:r>
              <a:rPr/>
              <a:t>This Capstone project have used Four-square API as its prime data gathering source as it has a database of millions of places, especially their places API which provides the ability to perform location search, location sharing and details about a business.</a:t>
            </a:r>
          </a:p>
          <a:p>
            <a:pPr lvl="0" marL="0" indent="0">
              <a:spcBef>
                <a:spcPts val="3000"/>
              </a:spcBef>
              <a:buNone/>
            </a:pPr>
            <a:r>
              <a:rPr b="1"/>
              <a:t>5. Discussion Section </a:t>
            </a:r>
          </a:p>
          <a:p>
            <a:pPr lvl="0" marL="0" indent="0">
              <a:spcBef>
                <a:spcPts val="3000"/>
              </a:spcBef>
              <a:buNone/>
            </a:pPr>
            <a:r>
              <a:rPr b="1"/>
              <a:t>Problem Which Tried to Solve:</a:t>
            </a:r>
          </a:p>
          <a:p>
            <a:pPr lvl="0" marL="0" indent="0">
              <a:buNone/>
            </a:pPr>
            <a:r>
              <a:rPr/>
              <a:t>The major purpose of this project, is to suggest a better neighborhood in a new city for the person who are shifting there. Social presence in society in terms of like minded people. Connectivity to the airport, bus stand, city center, markets and other daily needs things nearby.</a:t>
            </a:r>
          </a:p>
          <a:p>
            <a:pPr lvl="0" marL="0" indent="0">
              <a:spcBef>
                <a:spcPts val="3000"/>
              </a:spcBef>
              <a:buNone/>
            </a:pPr>
            <a:r>
              <a:rPr b="1"/>
              <a:t>6. Conclusion Section </a:t>
            </a:r>
          </a:p>
          <a:p>
            <a:pPr lvl="0" marL="0" indent="0">
              <a:buNone/>
            </a:pPr>
            <a:r>
              <a:rPr/>
              <a:t>In this Capstone project, using k-means cluster algorithm I separated the neighborhood into 5 different clusters and for 103 different latitude and longitude from dataset, which have very-similar neighborhoods around them. On the basis of results presented in this notebook a particular neighborhood based on the venues nearby would be suitable for a new person moving to Toronto will be.</a:t>
            </a:r>
          </a:p>
          <a:p>
            <a:pPr lvl="0" marL="0" indent="0">
              <a:spcBef>
                <a:spcPts val="3000"/>
              </a:spcBef>
              <a:buNone/>
            </a:pPr>
            <a:r>
              <a:rPr b="1"/>
              <a:t>Libraries Which are Used to Develop the Project:</a:t>
            </a:r>
          </a:p>
          <a:p>
            <a:pPr lvl="0" marL="0" indent="0">
              <a:buNone/>
            </a:pPr>
            <a:r>
              <a:rPr/>
              <a:t>Pandas pandas: For creating and manipulating dataframes Folium: Python visualization library would be used to visualize the neighborhoods cluster distribution of using interactive leaflet map. Scikit Learn: For importing k-means clustering. XML: To separate data from presentation and XML stores data in plain text format. Geocoder: To retrieve Location Data. Beautiful Soup and Requests: To scrap and library to handle http requests. ​</a:t>
            </a:r>
          </a:p>
          <a:p>
            <a:pPr lvl="0" indent="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2021-07-17T08:40:46Z</dcterms:created>
  <dcterms:modified xsi:type="dcterms:W3CDTF">2021-07-17T08:40:46Z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upyter">
    <vt:lpwstr/>
  </property>
</Properties>
</file>