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3" r:id="rId7"/>
    <p:sldId id="264" r:id="rId8"/>
    <p:sldId id="266" r:id="rId9"/>
    <p:sldId id="265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F641-B171-48E5-87FD-322667923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99A9B-4419-480B-9C07-0935EAF4B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8524-25F2-42DB-90E2-9724D1A5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3E17-E408-4065-872A-4835D494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2F88-2783-4F17-9771-1FF405CC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F6E1-8F4C-4652-9984-05144B0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A509A-AC61-4B30-A86F-5C2640B8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DAA4-F0D3-4D77-8CAC-6F9C0796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FD35-0A33-4842-921C-23C3AB92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9E41-1C47-4EAC-80AC-CA94AB37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41E45-A884-4DDD-B630-90FDEC0B0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5465-138B-46A0-A89D-E17F8377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0032-FA2C-4CC4-A125-A5CB3173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0A8F-D337-49FC-BA20-11C112FB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475D-A393-419E-9DE7-55852957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0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1C7A-F911-4BC6-9012-27DECDD2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E93F-BE08-4ECE-8904-C265BBDB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DC74-A28F-4A80-A89B-F2C7DC97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05C8-3999-48D0-9C93-C6EBF2A0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C997-21AE-4196-8ECE-402AB385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8AE5-B791-4717-86D1-B5CFF12D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AB38-8435-4C4B-9AA1-97339C09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1C42-0FBA-4A10-AB85-F601B397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4289-F92F-4673-9D4B-BF54D074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5EF1-19D8-49B8-BF8C-412159FD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DAD-8303-42F6-AAA1-14EE4C18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C743-3DCD-4F3B-B260-193ABF23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8591-6460-409B-BDB6-5F2F5BC8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313D-AE97-4333-94D8-E4106377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50CC-3DFC-4EB8-A4C4-441DA3F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C4F1A-BF3A-4B91-B645-D1A8F0B8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DB64-E2E0-4790-8F6C-E8604EF1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6CA6-85ED-4D27-861E-426827E7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1B225-3946-4172-9CBC-BAF37EC3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54F7-2A9F-45AE-9E2F-D2C5B5065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0DD27-1E32-4D78-941E-106E829E5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C049-3AD1-4657-A33F-38111B10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70C88-4707-48B9-A9AC-82037AF7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15C5F-E2EF-4BF0-8398-2E02D196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0860-5E59-4283-AE16-5780EA9D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FC295-B59A-4E65-825F-3792F5F4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E1800-E90B-4960-A3FF-8F0AF402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19572-DDAE-4768-B011-9D64E4A0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C935C-8F49-40AE-932B-B4550C49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EB36B-99D1-40B1-9C65-2690AF5A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8CDDE-26E0-43AE-9FB3-2386F9D9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524C-6023-42FF-9617-A6EFC597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E999-05E4-42A4-9139-11A7A566F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1BBB4-17B7-47F2-9528-73894E3D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A7860-7D47-4122-8E8F-7B20614F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5F688-6CF7-43E7-8AFC-412183FA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0131-117A-49FC-98D2-21EE785A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116B-99F8-40FD-8E28-94B0597E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EEF2F-4EC3-48C0-A6FA-EC6612CD4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730C-8A42-4137-ABEE-EB080CDFC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6D294-0219-4F46-8580-5053DA07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BD134-C789-43A0-B44B-86BBFACF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9DDD-AB47-4673-A2CE-D036621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F9846-1DD3-4F9A-AC6F-E72B2945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DECB-73E0-46AC-BA3F-1F6BFA9A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74C6-7113-4591-8E6B-D81CBE94F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3BFC-6A05-4D08-86B7-E1D4FC04AB19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C79A-1225-4CB9-A9F4-C4C0C22BA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0E83-386E-4BC2-93C0-49AE4A5EE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2962-143F-4369-ACE5-610AAFC3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29D331-2E15-4A3F-A1D1-85105ACE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07" y="1559343"/>
            <a:ext cx="4932608" cy="4646878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AB71DCE7-AD7D-41AA-9BB9-0B6DEF174EF6}"/>
              </a:ext>
            </a:extLst>
          </p:cNvPr>
          <p:cNvSpPr/>
          <p:nvPr/>
        </p:nvSpPr>
        <p:spPr>
          <a:xfrm rot="5400000">
            <a:off x="5143159" y="-502761"/>
            <a:ext cx="240786" cy="38300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803AEDA-F19E-4CFE-A116-B494FF0E9E17}"/>
              </a:ext>
            </a:extLst>
          </p:cNvPr>
          <p:cNvSpPr/>
          <p:nvPr/>
        </p:nvSpPr>
        <p:spPr>
          <a:xfrm rot="5400000">
            <a:off x="7531278" y="912539"/>
            <a:ext cx="294121" cy="999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8EF01-F6D1-4F43-B557-C81F8904DBE5}"/>
              </a:ext>
            </a:extLst>
          </p:cNvPr>
          <p:cNvSpPr/>
          <p:nvPr/>
        </p:nvSpPr>
        <p:spPr>
          <a:xfrm>
            <a:off x="4516257" y="592227"/>
            <a:ext cx="16718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Input Attributes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(Categorical)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D188C-A117-464D-B8E2-7F099E40861B}"/>
              </a:ext>
            </a:extLst>
          </p:cNvPr>
          <p:cNvSpPr/>
          <p:nvPr/>
        </p:nvSpPr>
        <p:spPr>
          <a:xfrm>
            <a:off x="6979460" y="707115"/>
            <a:ext cx="13977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value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(Real Number)</a:t>
            </a:r>
          </a:p>
        </p:txBody>
      </p:sp>
    </p:spTree>
    <p:extLst>
      <p:ext uri="{BB962C8B-B14F-4D97-AF65-F5344CB8AC3E}">
        <p14:creationId xmlns:p14="http://schemas.microsoft.com/office/powerpoint/2010/main" val="73254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99CADD-B098-4F3F-B4E7-2847EB3F626D}"/>
              </a:ext>
            </a:extLst>
          </p:cNvPr>
          <p:cNvSpPr/>
          <p:nvPr/>
        </p:nvSpPr>
        <p:spPr>
          <a:xfrm>
            <a:off x="499379" y="282848"/>
            <a:ext cx="5856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(Humidity):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Cont..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2142E-9C42-431E-8044-1C7DF53DEA88}"/>
              </a:ext>
            </a:extLst>
          </p:cNvPr>
          <p:cNvSpPr/>
          <p:nvPr/>
        </p:nvSpPr>
        <p:spPr>
          <a:xfrm>
            <a:off x="1038147" y="1309516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68)	 </a:t>
            </a:r>
            <a:r>
              <a:rPr lang="en-US" dirty="0"/>
              <a:t>= 0.169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093D6-418D-472E-B010-B5E8A91D7E0C}"/>
              </a:ext>
            </a:extLst>
          </p:cNvPr>
          <p:cNvSpPr/>
          <p:nvPr/>
        </p:nvSpPr>
        <p:spPr>
          <a:xfrm>
            <a:off x="1038147" y="1782186"/>
            <a:ext cx="462498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70)	 </a:t>
            </a:r>
            <a:r>
              <a:rPr lang="en-US" dirty="0"/>
              <a:t>= 0.261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345E2-95CD-44A1-9529-456DBAD7AD0E}"/>
              </a:ext>
            </a:extLst>
          </p:cNvPr>
          <p:cNvSpPr/>
          <p:nvPr/>
        </p:nvSpPr>
        <p:spPr>
          <a:xfrm>
            <a:off x="1038147" y="2254856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72)	 </a:t>
            </a:r>
            <a:r>
              <a:rPr lang="en-US" dirty="0"/>
              <a:t>= 0.047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4DD10-7E20-4C87-BC24-D8B8AB550377}"/>
              </a:ext>
            </a:extLst>
          </p:cNvPr>
          <p:cNvSpPr/>
          <p:nvPr/>
        </p:nvSpPr>
        <p:spPr>
          <a:xfrm>
            <a:off x="1038147" y="2727526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75)	 </a:t>
            </a:r>
            <a:r>
              <a:rPr lang="en-US" dirty="0"/>
              <a:t>= 0.091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CAAAF-1204-460D-98CC-D86378A57262}"/>
              </a:ext>
            </a:extLst>
          </p:cNvPr>
          <p:cNvSpPr/>
          <p:nvPr/>
        </p:nvSpPr>
        <p:spPr>
          <a:xfrm>
            <a:off x="1038147" y="3200196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76)	 </a:t>
            </a:r>
            <a:r>
              <a:rPr lang="en-US" dirty="0"/>
              <a:t>= 0.151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A2A68-B4D4-4674-A908-090261496A41}"/>
              </a:ext>
            </a:extLst>
          </p:cNvPr>
          <p:cNvSpPr/>
          <p:nvPr/>
        </p:nvSpPr>
        <p:spPr>
          <a:xfrm>
            <a:off x="1038147" y="3731432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78)	 </a:t>
            </a:r>
            <a:r>
              <a:rPr lang="en-US" dirty="0"/>
              <a:t>= 0.048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FDE67-D95D-451D-AB76-DDB11F838539}"/>
              </a:ext>
            </a:extLst>
          </p:cNvPr>
          <p:cNvSpPr/>
          <p:nvPr/>
        </p:nvSpPr>
        <p:spPr>
          <a:xfrm>
            <a:off x="1038147" y="4233813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80)	 </a:t>
            </a:r>
            <a:r>
              <a:rPr lang="en-US" dirty="0"/>
              <a:t>= 0.108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FC53-E539-4F7C-A167-09CC44D6AA0E}"/>
              </a:ext>
            </a:extLst>
          </p:cNvPr>
          <p:cNvSpPr/>
          <p:nvPr/>
        </p:nvSpPr>
        <p:spPr>
          <a:xfrm>
            <a:off x="1038147" y="4743238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83)	 </a:t>
            </a:r>
            <a:r>
              <a:rPr lang="en-US" dirty="0"/>
              <a:t>= 0.028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C4C0D-FC10-41CD-B8AB-92383441106D}"/>
              </a:ext>
            </a:extLst>
          </p:cNvPr>
          <p:cNvSpPr/>
          <p:nvPr/>
        </p:nvSpPr>
        <p:spPr>
          <a:xfrm>
            <a:off x="5601374" y="1309516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86)	 </a:t>
            </a:r>
            <a:r>
              <a:rPr lang="en-US" dirty="0"/>
              <a:t>= 0.169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BF926A-B274-483E-8B9E-2035F11F1935}"/>
              </a:ext>
            </a:extLst>
          </p:cNvPr>
          <p:cNvSpPr/>
          <p:nvPr/>
        </p:nvSpPr>
        <p:spPr>
          <a:xfrm>
            <a:off x="5601374" y="1782186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90)	 </a:t>
            </a:r>
            <a:r>
              <a:rPr lang="en-US" dirty="0"/>
              <a:t>= 0.127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89C89D-8B17-4783-80DA-96B797E086FF}"/>
              </a:ext>
            </a:extLst>
          </p:cNvPr>
          <p:cNvSpPr/>
          <p:nvPr/>
        </p:nvSpPr>
        <p:spPr>
          <a:xfrm>
            <a:off x="5601374" y="2254856"/>
            <a:ext cx="6422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90 we are not going to consider since it is the Threshold limit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D8B5D-7DC1-4B19-901D-330C12C30269}"/>
              </a:ext>
            </a:extLst>
          </p:cNvPr>
          <p:cNvSpPr/>
          <p:nvPr/>
        </p:nvSpPr>
        <p:spPr>
          <a:xfrm>
            <a:off x="1038147" y="5252663"/>
            <a:ext cx="462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Humidity &lt;&gt; 85)	 </a:t>
            </a:r>
            <a:r>
              <a:rPr lang="en-US" dirty="0"/>
              <a:t>= 0.002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9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5407FA-DFC5-44DD-8BBF-FCD9180F7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35139"/>
              </p:ext>
            </p:extLst>
          </p:nvPr>
        </p:nvGraphicFramePr>
        <p:xfrm>
          <a:off x="1722907" y="616635"/>
          <a:ext cx="8128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56430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131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9296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563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1039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Outlook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Temp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Humidity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Windy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Play Golf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2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35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33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20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Overcast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4999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EC2458-BF59-49F6-A7D9-D2B9C3C61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94592"/>
              </p:ext>
            </p:extLst>
          </p:nvPr>
        </p:nvGraphicFramePr>
        <p:xfrm>
          <a:off x="1722907" y="2664376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611192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99068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9343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6739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2807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effectLst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5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49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60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Rainy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3267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7ACAC-08DF-40FF-8D16-39FED9246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40726"/>
              </p:ext>
            </p:extLst>
          </p:nvPr>
        </p:nvGraphicFramePr>
        <p:xfrm>
          <a:off x="1722907" y="4712117"/>
          <a:ext cx="8128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4188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457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3676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442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726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effectLst/>
                        </a:rPr>
                        <a:t>Yes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53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79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13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134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Sunny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4292E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TRUE</a:t>
                      </a:r>
                      <a:endParaRPr lang="en-US" sz="9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401896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05EA9B-DE01-4AE4-99BE-6319CE8A3726}"/>
              </a:ext>
            </a:extLst>
          </p:cNvPr>
          <p:cNvSpPr/>
          <p:nvPr/>
        </p:nvSpPr>
        <p:spPr>
          <a:xfrm rot="16200000">
            <a:off x="180303" y="1081049"/>
            <a:ext cx="1558345" cy="9253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B1E13A-2FE1-4CFB-9A3D-0E3ADE42BEEA}"/>
              </a:ext>
            </a:extLst>
          </p:cNvPr>
          <p:cNvSpPr/>
          <p:nvPr/>
        </p:nvSpPr>
        <p:spPr>
          <a:xfrm rot="16200000">
            <a:off x="180303" y="2980863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0FFDF2-45A0-458F-A2F1-9F7F9DC7B2B6}"/>
              </a:ext>
            </a:extLst>
          </p:cNvPr>
          <p:cNvSpPr/>
          <p:nvPr/>
        </p:nvSpPr>
        <p:spPr>
          <a:xfrm rot="16200000">
            <a:off x="180303" y="5028604"/>
            <a:ext cx="1558345" cy="9253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– 3</a:t>
            </a:r>
          </a:p>
        </p:txBody>
      </p:sp>
    </p:spTree>
    <p:extLst>
      <p:ext uri="{BB962C8B-B14F-4D97-AF65-F5344CB8AC3E}">
        <p14:creationId xmlns:p14="http://schemas.microsoft.com/office/powerpoint/2010/main" val="31488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AB3E6B-BBF3-4ADF-BFFB-4EC3ECD950F7}"/>
              </a:ext>
            </a:extLst>
          </p:cNvPr>
          <p:cNvSpPr/>
          <p:nvPr/>
        </p:nvSpPr>
        <p:spPr>
          <a:xfrm>
            <a:off x="5078567" y="39924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Outlook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628479-4D8B-4B6C-9150-9BEAED1C5435}"/>
              </a:ext>
            </a:extLst>
          </p:cNvPr>
          <p:cNvSpPr/>
          <p:nvPr/>
        </p:nvSpPr>
        <p:spPr>
          <a:xfrm>
            <a:off x="1788016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Sunny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53A5A2-99B5-4763-B6C2-ED503B4270C2}"/>
              </a:ext>
            </a:extLst>
          </p:cNvPr>
          <p:cNvSpPr/>
          <p:nvPr/>
        </p:nvSpPr>
        <p:spPr>
          <a:xfrm>
            <a:off x="5078568" y="1684986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Overcast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8BAE4-E5D5-45CE-A554-7D82A6CA5145}"/>
              </a:ext>
            </a:extLst>
          </p:cNvPr>
          <p:cNvSpPr/>
          <p:nvPr/>
        </p:nvSpPr>
        <p:spPr>
          <a:xfrm>
            <a:off x="8369120" y="1684986"/>
            <a:ext cx="2163651" cy="7984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4F3A482-EEC9-4337-865A-5D8146BF907D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7562044" y="-203917"/>
            <a:ext cx="487251" cy="3290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781553-D27E-47B8-B933-8666E5903C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271493" y="-203915"/>
            <a:ext cx="487251" cy="329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FC200-3B68-4BBA-B024-5AE96787E390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160393" y="1197735"/>
            <a:ext cx="1" cy="48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FD8DA-EBA4-4156-B39C-A947109956F0}"/>
              </a:ext>
            </a:extLst>
          </p:cNvPr>
          <p:cNvSpPr/>
          <p:nvPr/>
        </p:nvSpPr>
        <p:spPr>
          <a:xfrm>
            <a:off x="1788016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103595-F22A-45A2-AA6F-218D94BB3A07}"/>
              </a:ext>
            </a:extLst>
          </p:cNvPr>
          <p:cNvSpPr/>
          <p:nvPr/>
        </p:nvSpPr>
        <p:spPr>
          <a:xfrm>
            <a:off x="8369120" y="3029755"/>
            <a:ext cx="2163651" cy="798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EE422-CCB5-4B1C-8B19-512A1CF93E20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2869842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27BA2-D28B-42CB-BD5E-2CF48921156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9450946" y="2483476"/>
            <a:ext cx="0" cy="54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A0AA50-84E8-4B6F-A95F-58D060A84480}"/>
              </a:ext>
            </a:extLst>
          </p:cNvPr>
          <p:cNvSpPr/>
          <p:nvPr/>
        </p:nvSpPr>
        <p:spPr>
          <a:xfrm>
            <a:off x="491542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46EFF1-E6BD-4183-AFDE-15CD3D6C22A1}"/>
              </a:ext>
            </a:extLst>
          </p:cNvPr>
          <p:cNvSpPr/>
          <p:nvPr/>
        </p:nvSpPr>
        <p:spPr>
          <a:xfrm>
            <a:off x="3101660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981491-0F60-4BFD-AA27-C656F1AAA5D6}"/>
              </a:ext>
            </a:extLst>
          </p:cNvPr>
          <p:cNvSpPr/>
          <p:nvPr/>
        </p:nvSpPr>
        <p:spPr>
          <a:xfrm>
            <a:off x="7158508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&gt;80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D0DDCC-443B-4485-AC8B-79A373575E60}"/>
              </a:ext>
            </a:extLst>
          </p:cNvPr>
          <p:cNvSpPr/>
          <p:nvPr/>
        </p:nvSpPr>
        <p:spPr>
          <a:xfrm>
            <a:off x="9768626" y="4593465"/>
            <a:ext cx="2163651" cy="798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 80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831B10-0218-48E0-8D93-182E8D689FF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3144054" y="3554033"/>
            <a:ext cx="765220" cy="1313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E7B04C-9F5F-452C-83B4-A7C70214011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1838995" y="3562618"/>
            <a:ext cx="765220" cy="1296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7275F4-79E4-4309-808B-96EE9E5D1AF4}"/>
              </a:ext>
            </a:extLst>
          </p:cNvPr>
          <p:cNvCxnSpPr/>
          <p:nvPr/>
        </p:nvCxnSpPr>
        <p:spPr>
          <a:xfrm rot="16200000" flipH="1">
            <a:off x="9725158" y="3554033"/>
            <a:ext cx="765220" cy="1313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FD354A-D576-4610-B9C8-594217A3F963}"/>
              </a:ext>
            </a:extLst>
          </p:cNvPr>
          <p:cNvCxnSpPr/>
          <p:nvPr/>
        </p:nvCxnSpPr>
        <p:spPr>
          <a:xfrm rot="5400000">
            <a:off x="8420099" y="3562618"/>
            <a:ext cx="765220" cy="12964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605C1DD-4818-43A0-8EA9-ED42FAB33B6D}"/>
              </a:ext>
            </a:extLst>
          </p:cNvPr>
          <p:cNvSpPr/>
          <p:nvPr/>
        </p:nvSpPr>
        <p:spPr>
          <a:xfrm>
            <a:off x="5619480" y="2697587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F00BA5-7575-46E2-865A-F05F3B12ECAA}"/>
              </a:ext>
            </a:extLst>
          </p:cNvPr>
          <p:cNvSpPr/>
          <p:nvPr/>
        </p:nvSpPr>
        <p:spPr>
          <a:xfrm>
            <a:off x="1032455" y="5665094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5AF645-4C30-4C63-BCF1-6DDF411F7563}"/>
              </a:ext>
            </a:extLst>
          </p:cNvPr>
          <p:cNvSpPr/>
          <p:nvPr/>
        </p:nvSpPr>
        <p:spPr>
          <a:xfrm>
            <a:off x="10223678" y="5862032"/>
            <a:ext cx="1081824" cy="54627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0086AE-AF41-4AE4-BF6A-A703CA7CB41D}"/>
              </a:ext>
            </a:extLst>
          </p:cNvPr>
          <p:cNvSpPr/>
          <p:nvPr/>
        </p:nvSpPr>
        <p:spPr>
          <a:xfrm>
            <a:off x="3642573" y="5729487"/>
            <a:ext cx="1081824" cy="5462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610449-63F8-4E14-BE2B-5E312A80F458}"/>
              </a:ext>
            </a:extLst>
          </p:cNvPr>
          <p:cNvSpPr/>
          <p:nvPr/>
        </p:nvSpPr>
        <p:spPr>
          <a:xfrm>
            <a:off x="7613560" y="5853980"/>
            <a:ext cx="1081824" cy="5462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E7B54A-4046-4413-8E97-C3A50C2D10FE}"/>
              </a:ext>
            </a:extLst>
          </p:cNvPr>
          <p:cNvSpPr/>
          <p:nvPr/>
        </p:nvSpPr>
        <p:spPr>
          <a:xfrm>
            <a:off x="506483" y="598435"/>
            <a:ext cx="12950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Node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BEC9EA-C27B-457A-ADA2-74218E87D9E7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1801581" y="798490"/>
            <a:ext cx="327698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2DE86C4-52DE-4A21-BB07-740A0DB71088}"/>
              </a:ext>
            </a:extLst>
          </p:cNvPr>
          <p:cNvCxnSpPr>
            <a:stCxn id="26" idx="2"/>
            <a:endCxn id="9" idx="1"/>
          </p:cNvCxnSpPr>
          <p:nvPr/>
        </p:nvCxnSpPr>
        <p:spPr>
          <a:xfrm rot="16200000" flipH="1">
            <a:off x="255797" y="1896780"/>
            <a:ext cx="2430455" cy="633984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5E5485D-EA7D-4DDA-9EE9-CEB27C3710F6}"/>
              </a:ext>
            </a:extLst>
          </p:cNvPr>
          <p:cNvSpPr/>
          <p:nvPr/>
        </p:nvSpPr>
        <p:spPr>
          <a:xfrm>
            <a:off x="10073987" y="598434"/>
            <a:ext cx="155292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Sub-Partition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32F1CF0-262F-41DF-B0B1-12EFB0200462}"/>
              </a:ext>
            </a:extLst>
          </p:cNvPr>
          <p:cNvCxnSpPr>
            <a:stCxn id="29" idx="2"/>
            <a:endCxn id="5" idx="3"/>
          </p:cNvCxnSpPr>
          <p:nvPr/>
        </p:nvCxnSpPr>
        <p:spPr>
          <a:xfrm rot="5400000">
            <a:off x="10148768" y="1382548"/>
            <a:ext cx="1085687" cy="31767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EFF8647-78AE-4261-B1F8-AC7CB3F42811}"/>
              </a:ext>
            </a:extLst>
          </p:cNvPr>
          <p:cNvSpPr/>
          <p:nvPr/>
        </p:nvSpPr>
        <p:spPr>
          <a:xfrm>
            <a:off x="5548392" y="6044691"/>
            <a:ext cx="124117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Leaf Node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C8CEDF7-6491-4F6F-A0F2-E0017164C07B}"/>
              </a:ext>
            </a:extLst>
          </p:cNvPr>
          <p:cNvCxnSpPr>
            <a:stCxn id="31" idx="0"/>
            <a:endCxn id="15" idx="1"/>
          </p:cNvCxnSpPr>
          <p:nvPr/>
        </p:nvCxnSpPr>
        <p:spPr>
          <a:xfrm rot="5400000" flipH="1" flipV="1">
            <a:off x="6137753" y="5023937"/>
            <a:ext cx="1051981" cy="989529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245811F-768F-4E90-BCFC-8F8AE85C6D63}"/>
              </a:ext>
            </a:extLst>
          </p:cNvPr>
          <p:cNvCxnSpPr>
            <a:stCxn id="31" idx="0"/>
            <a:endCxn id="14" idx="3"/>
          </p:cNvCxnSpPr>
          <p:nvPr/>
        </p:nvCxnSpPr>
        <p:spPr>
          <a:xfrm rot="16200000" flipV="1">
            <a:off x="5191155" y="5066867"/>
            <a:ext cx="1051981" cy="903668"/>
          </a:xfrm>
          <a:prstGeom prst="bentConnector2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479BD13-9109-40BF-A522-C3561C25E747}"/>
              </a:ext>
            </a:extLst>
          </p:cNvPr>
          <p:cNvCxnSpPr>
            <a:endCxn id="4" idx="1"/>
          </p:cNvCxnSpPr>
          <p:nvPr/>
        </p:nvCxnSpPr>
        <p:spPr>
          <a:xfrm rot="16200000" flipV="1">
            <a:off x="4169990" y="2992810"/>
            <a:ext cx="2950499" cy="1133341"/>
          </a:xfrm>
          <a:prstGeom prst="bentConnector4">
            <a:avLst>
              <a:gd name="adj1" fmla="val 43234"/>
              <a:gd name="adj2" fmla="val 120170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8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0A405A-43FB-4225-96D9-C410C865AC03}"/>
              </a:ext>
            </a:extLst>
          </p:cNvPr>
          <p:cNvSpPr/>
          <p:nvPr/>
        </p:nvSpPr>
        <p:spPr>
          <a:xfrm>
            <a:off x="4307982" y="361682"/>
            <a:ext cx="2678805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“Entropy” of Target Variable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1AE2CC-2C59-4AC7-8E12-9418396BC1E3}"/>
              </a:ext>
            </a:extLst>
          </p:cNvPr>
          <p:cNvSpPr/>
          <p:nvPr/>
        </p:nvSpPr>
        <p:spPr>
          <a:xfrm>
            <a:off x="3400020" y="1297936"/>
            <a:ext cx="4494727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“Information Gain” and “Split Info” of Each Input Attribute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8DD4E5-2C6B-48D9-B2C2-69661B716A52}"/>
              </a:ext>
            </a:extLst>
          </p:cNvPr>
          <p:cNvSpPr/>
          <p:nvPr/>
        </p:nvSpPr>
        <p:spPr>
          <a:xfrm>
            <a:off x="3400020" y="2142187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“Gain Ratio” of Each Input Attribute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4557D-A001-4D44-B18C-4A88EE0A6D0F}"/>
              </a:ext>
            </a:extLst>
          </p:cNvPr>
          <p:cNvSpPr/>
          <p:nvPr/>
        </p:nvSpPr>
        <p:spPr>
          <a:xfrm>
            <a:off x="3400020" y="3189668"/>
            <a:ext cx="4494728" cy="74268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Input Attribute with Highest “Gain Ratio” as Root Element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662B7-4ADE-4E55-B514-E55691D5128F}"/>
              </a:ext>
            </a:extLst>
          </p:cNvPr>
          <p:cNvSpPr/>
          <p:nvPr/>
        </p:nvSpPr>
        <p:spPr>
          <a:xfrm>
            <a:off x="3812146" y="4237149"/>
            <a:ext cx="3670479" cy="579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the dataset into Sub-Branches(Sub-Partitions)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393AD91E-96AF-43D6-A982-3E264006C2B9}"/>
              </a:ext>
            </a:extLst>
          </p:cNvPr>
          <p:cNvSpPr/>
          <p:nvPr/>
        </p:nvSpPr>
        <p:spPr>
          <a:xfrm>
            <a:off x="4362823" y="5112912"/>
            <a:ext cx="2569119" cy="1223493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Entropy = 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7D86B2-FD78-4E1E-9678-7857FAF410E7}"/>
              </a:ext>
            </a:extLst>
          </p:cNvPr>
          <p:cNvSpPr/>
          <p:nvPr/>
        </p:nvSpPr>
        <p:spPr>
          <a:xfrm>
            <a:off x="2266682" y="5306096"/>
            <a:ext cx="1687132" cy="8371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 Node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5DF5D-C698-4806-9DEB-DEB10A33AC3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647384" y="941232"/>
            <a:ext cx="1" cy="35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F55CE-18DF-4571-B306-7C3E5BF34C5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47384" y="288486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86162-3898-4D5E-819A-540007F0DD8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647384" y="1877486"/>
            <a:ext cx="0" cy="2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E53DC5-4994-4B14-BA45-8151D05A2BB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47384" y="3932349"/>
            <a:ext cx="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474CCD-86CE-4B74-BC2C-25E2596274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47383" y="4816699"/>
            <a:ext cx="3" cy="29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EFE11-73BA-44B0-86E1-738FB851BC6C}"/>
              </a:ext>
            </a:extLst>
          </p:cNvPr>
          <p:cNvCxnSpPr>
            <a:cxnSpLocks/>
            <a:stCxn id="7" idx="1"/>
            <a:endCxn id="8" idx="6"/>
          </p:cNvCxnSpPr>
          <p:nvPr/>
        </p:nvCxnSpPr>
        <p:spPr>
          <a:xfrm flipH="1">
            <a:off x="3953814" y="5724659"/>
            <a:ext cx="409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8C3F2D-7287-4E36-9A55-7BABBDC2C0D4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V="1">
            <a:off x="6931942" y="1587711"/>
            <a:ext cx="962805" cy="4136948"/>
          </a:xfrm>
          <a:prstGeom prst="bentConnector3">
            <a:avLst>
              <a:gd name="adj1" fmla="val 190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6668F-1F8C-4B14-BA0D-5D68218E6952}"/>
              </a:ext>
            </a:extLst>
          </p:cNvPr>
          <p:cNvSpPr/>
          <p:nvPr/>
        </p:nvSpPr>
        <p:spPr>
          <a:xfrm>
            <a:off x="4118341" y="5346101"/>
            <a:ext cx="4520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EADC2B-5966-4262-B3A7-24ACD6524620}"/>
              </a:ext>
            </a:extLst>
          </p:cNvPr>
          <p:cNvSpPr/>
          <p:nvPr/>
        </p:nvSpPr>
        <p:spPr>
          <a:xfrm>
            <a:off x="6877101" y="5329707"/>
            <a:ext cx="4267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380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38046-BB30-430D-BE64-69403E96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11" y="4056843"/>
            <a:ext cx="4506073" cy="1742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FD0DB-F480-4CC4-804D-3980970DE3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90198" y="886172"/>
            <a:ext cx="2615686" cy="5540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E75E7-90B0-4C3B-883B-DEF8C9F4F3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00386" y="1237328"/>
            <a:ext cx="2350931" cy="649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888BD-7F40-436A-AD42-8FCB2E435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824" y="2599473"/>
            <a:ext cx="1813641" cy="893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B48CC7-FF9B-41CF-8B97-9157099DE632}"/>
              </a:ext>
            </a:extLst>
          </p:cNvPr>
          <p:cNvSpPr/>
          <p:nvPr/>
        </p:nvSpPr>
        <p:spPr>
          <a:xfrm>
            <a:off x="2004811" y="3658585"/>
            <a:ext cx="268278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Entropy of System: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BD378-8C79-4972-AB57-B3DC1ADC3544}"/>
              </a:ext>
            </a:extLst>
          </p:cNvPr>
          <p:cNvSpPr/>
          <p:nvPr/>
        </p:nvSpPr>
        <p:spPr>
          <a:xfrm>
            <a:off x="2614418" y="886173"/>
            <a:ext cx="18063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Entropy Formula: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D3438-6CEF-4832-80B8-E696F68F8A12}"/>
              </a:ext>
            </a:extLst>
          </p:cNvPr>
          <p:cNvSpPr/>
          <p:nvPr/>
        </p:nvSpPr>
        <p:spPr>
          <a:xfrm>
            <a:off x="2760034" y="2266494"/>
            <a:ext cx="16607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Samples: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EAE86-E5D6-488A-B8FB-784F16FE0BC3}"/>
              </a:ext>
            </a:extLst>
          </p:cNvPr>
          <p:cNvSpPr/>
          <p:nvPr/>
        </p:nvSpPr>
        <p:spPr>
          <a:xfrm>
            <a:off x="6733884" y="446007"/>
            <a:ext cx="164314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Variable:</a:t>
            </a:r>
          </a:p>
        </p:txBody>
      </p:sp>
    </p:spTree>
    <p:extLst>
      <p:ext uri="{BB962C8B-B14F-4D97-AF65-F5344CB8AC3E}">
        <p14:creationId xmlns:p14="http://schemas.microsoft.com/office/powerpoint/2010/main" val="176256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67417-2247-4EEF-923D-0DE1F4254DC7}"/>
              </a:ext>
            </a:extLst>
          </p:cNvPr>
          <p:cNvSpPr/>
          <p:nvPr/>
        </p:nvSpPr>
        <p:spPr>
          <a:xfrm>
            <a:off x="888646" y="920983"/>
            <a:ext cx="24984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Gain Ratio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E888E3-4D15-42D7-B985-28B1C5856240}"/>
              </a:ext>
            </a:extLst>
          </p:cNvPr>
          <p:cNvSpPr/>
          <p:nvPr/>
        </p:nvSpPr>
        <p:spPr>
          <a:xfrm>
            <a:off x="1213186" y="1567315"/>
            <a:ext cx="1849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Ratio (A)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EAF2B-83D9-45E1-8E63-80E1D7491D23}"/>
              </a:ext>
            </a:extLst>
          </p:cNvPr>
          <p:cNvSpPr/>
          <p:nvPr/>
        </p:nvSpPr>
        <p:spPr>
          <a:xfrm>
            <a:off x="3296991" y="1367260"/>
            <a:ext cx="10486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(A)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2BDE2-8FB4-44E3-9215-410BAB88F98E}"/>
              </a:ext>
            </a:extLst>
          </p:cNvPr>
          <p:cNvCxnSpPr>
            <a:cxnSpLocks/>
          </p:cNvCxnSpPr>
          <p:nvPr/>
        </p:nvCxnSpPr>
        <p:spPr>
          <a:xfrm>
            <a:off x="3206839" y="1767370"/>
            <a:ext cx="1228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9F74B8F-E0D6-4905-A9E4-2A430438E5B2}"/>
              </a:ext>
            </a:extLst>
          </p:cNvPr>
          <p:cNvSpPr/>
          <p:nvPr/>
        </p:nvSpPr>
        <p:spPr>
          <a:xfrm>
            <a:off x="3066381" y="1844315"/>
            <a:ext cx="15099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Info (A)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EC1F36-53D0-4111-B467-B329DAD4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5" y="3237230"/>
            <a:ext cx="5072692" cy="6470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8F9F9D-0A9D-474F-82C2-50B0F296CD0B}"/>
              </a:ext>
            </a:extLst>
          </p:cNvPr>
          <p:cNvSpPr/>
          <p:nvPr/>
        </p:nvSpPr>
        <p:spPr>
          <a:xfrm>
            <a:off x="888646" y="2575915"/>
            <a:ext cx="27898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Gain Formula: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0EE65-030D-476A-A57B-05639816F9C1}"/>
              </a:ext>
            </a:extLst>
          </p:cNvPr>
          <p:cNvSpPr/>
          <p:nvPr/>
        </p:nvSpPr>
        <p:spPr>
          <a:xfrm>
            <a:off x="888646" y="4230847"/>
            <a:ext cx="20348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Info Formula: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072AF8-4554-4E12-A7E6-F269555550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21592" y="4840993"/>
            <a:ext cx="2350931" cy="6497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766880-9FCE-4BC2-8A50-4F5E8A918168}"/>
              </a:ext>
            </a:extLst>
          </p:cNvPr>
          <p:cNvSpPr/>
          <p:nvPr/>
        </p:nvSpPr>
        <p:spPr>
          <a:xfrm>
            <a:off x="888646" y="5731554"/>
            <a:ext cx="56409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Here x refer to each category in input Attribute (A)</a:t>
            </a:r>
          </a:p>
        </p:txBody>
      </p:sp>
    </p:spTree>
    <p:extLst>
      <p:ext uri="{BB962C8B-B14F-4D97-AF65-F5344CB8AC3E}">
        <p14:creationId xmlns:p14="http://schemas.microsoft.com/office/powerpoint/2010/main" val="412956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372DB-8604-401D-9C5F-476822C6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8" y="1237043"/>
            <a:ext cx="3462123" cy="1132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E8FF6-72FA-474A-BCA8-74D55693CB81}"/>
              </a:ext>
            </a:extLst>
          </p:cNvPr>
          <p:cNvSpPr txBox="1"/>
          <p:nvPr/>
        </p:nvSpPr>
        <p:spPr>
          <a:xfrm>
            <a:off x="4881092" y="1150806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E(Play Golf, Outlook)</a:t>
            </a:r>
            <a:r>
              <a:rPr lang="en-US" sz="1400" dirty="0"/>
              <a:t> 	= P(Sunny)*E(3, 2) + P(Overcast)*E(4, 0) + P(Rainy)*E(2, 3)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(5/14) * 0.971 + (4/14) * 0.0 + (5/14) * 0.971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0.346 + 0 + 0.346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0.693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2442C-B5FE-46C5-AB5A-BA5A86D7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86" y="2905797"/>
            <a:ext cx="5617505" cy="737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21A8D-2B50-43D0-BDA3-582ED09EB44F}"/>
              </a:ext>
            </a:extLst>
          </p:cNvPr>
          <p:cNvSpPr txBox="1"/>
          <p:nvPr/>
        </p:nvSpPr>
        <p:spPr>
          <a:xfrm>
            <a:off x="1107582" y="4047186"/>
            <a:ext cx="8654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Split Info (Outlook) 	= - </a:t>
            </a:r>
            <a:r>
              <a:rPr lang="en-US" sz="1400" dirty="0"/>
              <a:t>P(sunny) . log</a:t>
            </a:r>
            <a:r>
              <a:rPr lang="en-US" sz="1400" baseline="-25000" dirty="0"/>
              <a:t>2</a:t>
            </a:r>
            <a:r>
              <a:rPr lang="en-US" sz="1400" dirty="0"/>
              <a:t>(P(Sunny)) - P(Overcast) . log</a:t>
            </a:r>
            <a:r>
              <a:rPr lang="en-US" sz="1400" baseline="-25000" dirty="0"/>
              <a:t>2</a:t>
            </a:r>
            <a:r>
              <a:rPr lang="en-US" sz="1400" dirty="0"/>
              <a:t>(P(Overcast)) - P(Rainy) . log</a:t>
            </a:r>
            <a:r>
              <a:rPr lang="en-US" sz="1400" baseline="-25000" dirty="0"/>
              <a:t>2</a:t>
            </a:r>
            <a:r>
              <a:rPr lang="en-US" sz="1400" dirty="0"/>
              <a:t>(P(Rainy))</a:t>
            </a:r>
          </a:p>
          <a:p>
            <a:r>
              <a:rPr lang="en-US" sz="1400" b="1" dirty="0"/>
              <a:t>		= </a:t>
            </a:r>
            <a:r>
              <a:rPr lang="en-US" sz="1400" dirty="0"/>
              <a:t>- (5/14) * log</a:t>
            </a:r>
            <a:r>
              <a:rPr lang="en-US" sz="1400" baseline="-25000" dirty="0"/>
              <a:t>2 </a:t>
            </a:r>
            <a:r>
              <a:rPr lang="en-US" sz="1400" dirty="0"/>
              <a:t>(5/14) – (4/14) * log</a:t>
            </a:r>
            <a:r>
              <a:rPr lang="en-US" sz="1400" baseline="-25000" dirty="0"/>
              <a:t>2 </a:t>
            </a:r>
            <a:r>
              <a:rPr lang="en-US" sz="1400" dirty="0"/>
              <a:t>(4/14) – (5/14) log</a:t>
            </a:r>
            <a:r>
              <a:rPr lang="en-US" sz="1400" baseline="-25000" dirty="0"/>
              <a:t>2</a:t>
            </a:r>
            <a:r>
              <a:rPr lang="en-US" sz="1400" dirty="0"/>
              <a:t>(5/14)</a:t>
            </a:r>
          </a:p>
          <a:p>
            <a:r>
              <a:rPr lang="en-US" sz="1400" dirty="0"/>
              <a:t>		= 1.577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D2AC2-BEAA-4AF1-A8A6-9C471BE3B52B}"/>
              </a:ext>
            </a:extLst>
          </p:cNvPr>
          <p:cNvSpPr/>
          <p:nvPr/>
        </p:nvSpPr>
        <p:spPr>
          <a:xfrm>
            <a:off x="1277590" y="5380322"/>
            <a:ext cx="1849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Ratio (A)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01A6C0-29D3-49C7-BC88-E333186E50EA}"/>
              </a:ext>
            </a:extLst>
          </p:cNvPr>
          <p:cNvSpPr/>
          <p:nvPr/>
        </p:nvSpPr>
        <p:spPr>
          <a:xfrm>
            <a:off x="3361395" y="5180267"/>
            <a:ext cx="10486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(A)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965E2A-BB90-4E94-9258-F01F8DA08CD3}"/>
              </a:ext>
            </a:extLst>
          </p:cNvPr>
          <p:cNvCxnSpPr>
            <a:cxnSpLocks/>
          </p:cNvCxnSpPr>
          <p:nvPr/>
        </p:nvCxnSpPr>
        <p:spPr>
          <a:xfrm>
            <a:off x="3271243" y="5580377"/>
            <a:ext cx="1228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40E07-4C8C-41F7-A72B-9CDBCBFF5257}"/>
              </a:ext>
            </a:extLst>
          </p:cNvPr>
          <p:cNvSpPr/>
          <p:nvPr/>
        </p:nvSpPr>
        <p:spPr>
          <a:xfrm>
            <a:off x="3130785" y="5657322"/>
            <a:ext cx="15099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Info (A)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7700C9-99AE-4FA8-858D-470EF89AF6C5}"/>
              </a:ext>
            </a:extLst>
          </p:cNvPr>
          <p:cNvSpPr txBox="1"/>
          <p:nvPr/>
        </p:nvSpPr>
        <p:spPr>
          <a:xfrm>
            <a:off x="4640686" y="5395711"/>
            <a:ext cx="3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0.257 / 1.577 = </a:t>
            </a:r>
            <a:r>
              <a:rPr lang="en-US" b="1" dirty="0">
                <a:highlight>
                  <a:srgbClr val="FFFF00"/>
                </a:highlight>
              </a:rPr>
              <a:t>1.55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407449-DA1E-4063-91B1-D41A0622CC29}"/>
              </a:ext>
            </a:extLst>
          </p:cNvPr>
          <p:cNvSpPr/>
          <p:nvPr/>
        </p:nvSpPr>
        <p:spPr>
          <a:xfrm>
            <a:off x="935796" y="182908"/>
            <a:ext cx="4670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(Outlook):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37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523742-44CB-427B-AA6A-9966209503CD}"/>
              </a:ext>
            </a:extLst>
          </p:cNvPr>
          <p:cNvSpPr txBox="1"/>
          <p:nvPr/>
        </p:nvSpPr>
        <p:spPr>
          <a:xfrm>
            <a:off x="4997002" y="1385152"/>
            <a:ext cx="707050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E(Hours, Temp)</a:t>
            </a:r>
            <a:r>
              <a:rPr lang="en-US" sz="1400" dirty="0"/>
              <a:t> 	= P(True)*E(3, 3) + P(False)*E(6, 2)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(6/14) * 0.1 + (8/14) * 0.4636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0.428 + 0.464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= 0.892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B6EF3-C6A3-4F8B-8BD5-256FC9D46F22}"/>
              </a:ext>
            </a:extLst>
          </p:cNvPr>
          <p:cNvSpPr txBox="1"/>
          <p:nvPr/>
        </p:nvSpPr>
        <p:spPr>
          <a:xfrm>
            <a:off x="1223493" y="4201732"/>
            <a:ext cx="8654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Split Info (Temp) 	= - </a:t>
            </a:r>
            <a:r>
              <a:rPr lang="en-US" sz="1400" dirty="0"/>
              <a:t>P(True) . log</a:t>
            </a:r>
            <a:r>
              <a:rPr lang="en-US" sz="1400" baseline="-25000" dirty="0"/>
              <a:t>2</a:t>
            </a:r>
            <a:r>
              <a:rPr lang="en-US" sz="1400" dirty="0"/>
              <a:t>(P(True)) - P(False) . log</a:t>
            </a:r>
            <a:r>
              <a:rPr lang="en-US" sz="1400" baseline="-25000" dirty="0"/>
              <a:t>2</a:t>
            </a:r>
            <a:r>
              <a:rPr lang="en-US" sz="1400" dirty="0"/>
              <a:t>(P(False))</a:t>
            </a:r>
          </a:p>
          <a:p>
            <a:r>
              <a:rPr lang="en-US" sz="1400" b="1" dirty="0"/>
              <a:t>		= </a:t>
            </a:r>
            <a:r>
              <a:rPr lang="en-US" sz="1400" dirty="0"/>
              <a:t>- (6/14) * log</a:t>
            </a:r>
            <a:r>
              <a:rPr lang="en-US" sz="1400" baseline="-25000" dirty="0"/>
              <a:t>2 </a:t>
            </a:r>
            <a:r>
              <a:rPr lang="en-US" sz="1400" dirty="0"/>
              <a:t>(6/14) – (8/14) * log</a:t>
            </a:r>
            <a:r>
              <a:rPr lang="en-US" sz="1400" baseline="-25000" dirty="0"/>
              <a:t>2 </a:t>
            </a:r>
            <a:r>
              <a:rPr lang="en-US" sz="1400" dirty="0"/>
              <a:t>(8/14)</a:t>
            </a:r>
          </a:p>
          <a:p>
            <a:r>
              <a:rPr lang="en-US" sz="1400" dirty="0"/>
              <a:t>		= 0.523 + 0.461</a:t>
            </a:r>
          </a:p>
          <a:p>
            <a:r>
              <a:rPr lang="en-US" sz="1400" dirty="0"/>
              <a:t>		= 0.985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64661-AA0C-478B-AA91-87A23D64C0D9}"/>
              </a:ext>
            </a:extLst>
          </p:cNvPr>
          <p:cNvSpPr/>
          <p:nvPr/>
        </p:nvSpPr>
        <p:spPr>
          <a:xfrm>
            <a:off x="1393501" y="5534868"/>
            <a:ext cx="18494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Ratio (A)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8E930-E359-4DF3-B97B-FA145B1AB65F}"/>
              </a:ext>
            </a:extLst>
          </p:cNvPr>
          <p:cNvSpPr/>
          <p:nvPr/>
        </p:nvSpPr>
        <p:spPr>
          <a:xfrm>
            <a:off x="3477306" y="5334813"/>
            <a:ext cx="10486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Gain (A)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6404C4-346A-47F5-AF66-B9497FB5E7AD}"/>
              </a:ext>
            </a:extLst>
          </p:cNvPr>
          <p:cNvSpPr/>
          <p:nvPr/>
        </p:nvSpPr>
        <p:spPr>
          <a:xfrm>
            <a:off x="3246696" y="5811868"/>
            <a:ext cx="150990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Info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E48E6-3EF0-4329-8952-EFCA2946B4EA}"/>
              </a:ext>
            </a:extLst>
          </p:cNvPr>
          <p:cNvSpPr txBox="1"/>
          <p:nvPr/>
        </p:nvSpPr>
        <p:spPr>
          <a:xfrm>
            <a:off x="4756597" y="5550257"/>
            <a:ext cx="350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0.048 / 0.985 = </a:t>
            </a:r>
            <a:r>
              <a:rPr lang="en-US" b="1" dirty="0">
                <a:highlight>
                  <a:srgbClr val="FFFF00"/>
                </a:highlight>
              </a:rPr>
              <a:t>0.048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B65C8-7CC4-4335-A509-0B1C85648026}"/>
              </a:ext>
            </a:extLst>
          </p:cNvPr>
          <p:cNvCxnSpPr>
            <a:cxnSpLocks/>
          </p:cNvCxnSpPr>
          <p:nvPr/>
        </p:nvCxnSpPr>
        <p:spPr>
          <a:xfrm>
            <a:off x="3387154" y="5734923"/>
            <a:ext cx="1228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5E281-BB78-497C-B9EE-5852B0E29BF4}"/>
              </a:ext>
            </a:extLst>
          </p:cNvPr>
          <p:cNvSpPr/>
          <p:nvPr/>
        </p:nvSpPr>
        <p:spPr>
          <a:xfrm>
            <a:off x="860379" y="282848"/>
            <a:ext cx="4409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(Windy):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34BA76-89AA-45C0-A538-99B19FF5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98" y="1308380"/>
            <a:ext cx="3816842" cy="1048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AC530A-9243-4A01-8F11-74ACF664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93" y="3115769"/>
            <a:ext cx="5220793" cy="8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81158-C71D-4B4A-A615-C82BF2D1B8AD}"/>
              </a:ext>
            </a:extLst>
          </p:cNvPr>
          <p:cNvSpPr/>
          <p:nvPr/>
        </p:nvSpPr>
        <p:spPr>
          <a:xfrm>
            <a:off x="943543" y="282848"/>
            <a:ext cx="4243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(Temp):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B6D60-176E-4FB8-82F5-7525D062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42" y="1206178"/>
            <a:ext cx="2121629" cy="4876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6E222-0347-4C37-95D9-04EDFF55260E}"/>
              </a:ext>
            </a:extLst>
          </p:cNvPr>
          <p:cNvSpPr txBox="1"/>
          <p:nvPr/>
        </p:nvSpPr>
        <p:spPr>
          <a:xfrm>
            <a:off x="3065171" y="1206178"/>
            <a:ext cx="897657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Entropy (PG | Temp &lt;= 65)</a:t>
            </a:r>
            <a:r>
              <a:rPr lang="en-US" dirty="0"/>
              <a:t> 	= -P(No) * log</a:t>
            </a:r>
            <a:r>
              <a:rPr lang="en-US" baseline="-25000" dirty="0"/>
              <a:t>2 </a:t>
            </a:r>
            <a:r>
              <a:rPr lang="en-US" dirty="0"/>
              <a:t>(No) –P(Yes) * log</a:t>
            </a:r>
            <a:r>
              <a:rPr lang="en-US" baseline="-25000" dirty="0"/>
              <a:t>2 </a:t>
            </a:r>
            <a:r>
              <a:rPr lang="en-US" dirty="0"/>
              <a:t>(Yes)</a:t>
            </a:r>
          </a:p>
          <a:p>
            <a:r>
              <a:rPr lang="en-US" dirty="0"/>
              <a:t>			= -(0/1)* log</a:t>
            </a:r>
            <a:r>
              <a:rPr lang="en-US" baseline="-25000" dirty="0"/>
              <a:t>2</a:t>
            </a:r>
            <a:r>
              <a:rPr lang="en-US" dirty="0"/>
              <a:t>(0/1) - (1/1) * log</a:t>
            </a:r>
            <a:r>
              <a:rPr lang="en-US" baseline="-25000" dirty="0"/>
              <a:t>2</a:t>
            </a:r>
            <a:r>
              <a:rPr lang="en-US" dirty="0"/>
              <a:t>(1/1)</a:t>
            </a:r>
          </a:p>
          <a:p>
            <a:r>
              <a:rPr lang="en-US" dirty="0"/>
              <a:t>			= 0 </a:t>
            </a:r>
            <a:r>
              <a:rPr lang="en-US" b="1" dirty="0" err="1"/>
              <a:t>ie</a:t>
            </a:r>
            <a:r>
              <a:rPr lang="en-US" b="1" dirty="0"/>
              <a:t>: </a:t>
            </a:r>
            <a:r>
              <a:rPr lang="en-US" sz="1600" dirty="0"/>
              <a:t>if all the values belongs to same class then entropy will be Zero.</a:t>
            </a:r>
          </a:p>
          <a:p>
            <a:endParaRPr lang="en-US" sz="1600" b="1" dirty="0"/>
          </a:p>
          <a:p>
            <a:r>
              <a:rPr lang="en-US" b="1" dirty="0"/>
              <a:t>Entropy (PG | Temp &gt; 65)	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/>
              <a:t>-(5/13).log</a:t>
            </a:r>
            <a:r>
              <a:rPr lang="en-US" baseline="-25000" dirty="0"/>
              <a:t>2</a:t>
            </a:r>
            <a:r>
              <a:rPr lang="en-US" dirty="0"/>
              <a:t>(5/13) – (8/13).log</a:t>
            </a:r>
            <a:r>
              <a:rPr lang="en-US" baseline="-25000" dirty="0"/>
              <a:t>2</a:t>
            </a:r>
            <a:r>
              <a:rPr lang="en-US" dirty="0"/>
              <a:t>(8/13)</a:t>
            </a:r>
          </a:p>
          <a:p>
            <a:r>
              <a:rPr lang="en-US" b="1" dirty="0"/>
              <a:t>			</a:t>
            </a:r>
            <a:r>
              <a:rPr lang="en-US" dirty="0"/>
              <a:t>= 0.530 + 0.431</a:t>
            </a:r>
          </a:p>
          <a:p>
            <a:r>
              <a:rPr lang="en-US" b="1" dirty="0"/>
              <a:t>			</a:t>
            </a:r>
            <a:r>
              <a:rPr lang="en-US" dirty="0"/>
              <a:t>= 0.961</a:t>
            </a:r>
          </a:p>
          <a:p>
            <a:r>
              <a:rPr lang="en-US" b="1" dirty="0"/>
              <a:t>Gain(PG | Temp &lt;&gt; 65)	</a:t>
            </a:r>
            <a:r>
              <a:rPr lang="en-US" dirty="0"/>
              <a:t>= 0.94 – (1/14) * 0 – (13/14) * 0.961</a:t>
            </a:r>
          </a:p>
          <a:p>
            <a:r>
              <a:rPr lang="en-US" b="1" dirty="0"/>
              <a:t>			</a:t>
            </a:r>
            <a:r>
              <a:rPr lang="en-US" dirty="0"/>
              <a:t>= 0.048</a:t>
            </a:r>
          </a:p>
          <a:p>
            <a:endParaRPr lang="en-US" b="1" dirty="0"/>
          </a:p>
          <a:p>
            <a:r>
              <a:rPr lang="en-US" b="1" dirty="0"/>
              <a:t>Split Info(PG | Temp &lt;&gt; 65)	</a:t>
            </a:r>
            <a:r>
              <a:rPr lang="en-US" dirty="0"/>
              <a:t>= – (1/14) * log</a:t>
            </a:r>
            <a:r>
              <a:rPr lang="en-US" baseline="-25000" dirty="0"/>
              <a:t>2 </a:t>
            </a:r>
            <a:r>
              <a:rPr lang="en-US" dirty="0"/>
              <a:t>(1/14)  – (13/14) * log</a:t>
            </a:r>
            <a:r>
              <a:rPr lang="en-US" baseline="-25000" dirty="0"/>
              <a:t>2 </a:t>
            </a:r>
            <a:r>
              <a:rPr lang="en-US" dirty="0"/>
              <a:t>(13/14)</a:t>
            </a:r>
          </a:p>
          <a:p>
            <a:r>
              <a:rPr lang="en-US" dirty="0"/>
              <a:t>			= 0.371</a:t>
            </a:r>
          </a:p>
          <a:p>
            <a:endParaRPr lang="en-US" dirty="0"/>
          </a:p>
          <a:p>
            <a:r>
              <a:rPr lang="en-US" b="1" dirty="0"/>
              <a:t>Gain Ratio (PG | Temp &lt;&gt; 65)	 </a:t>
            </a:r>
            <a:r>
              <a:rPr lang="en-US" dirty="0"/>
              <a:t>= </a:t>
            </a:r>
            <a:r>
              <a:rPr lang="en-US" dirty="0">
                <a:highlight>
                  <a:srgbClr val="FFFF00"/>
                </a:highlight>
              </a:rPr>
              <a:t>0.128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90F15-1205-40B9-B018-2AA2CFEA88A7}"/>
              </a:ext>
            </a:extLst>
          </p:cNvPr>
          <p:cNvSpPr/>
          <p:nvPr/>
        </p:nvSpPr>
        <p:spPr>
          <a:xfrm>
            <a:off x="3065171" y="5651822"/>
            <a:ext cx="80525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have to find the same for all the remaining Values in the Attribute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6082FB-7EA7-4C62-BCAF-74FD6DA8649A}"/>
              </a:ext>
            </a:extLst>
          </p:cNvPr>
          <p:cNvSpPr/>
          <p:nvPr/>
        </p:nvSpPr>
        <p:spPr>
          <a:xfrm>
            <a:off x="3065171" y="4691270"/>
            <a:ext cx="3680186" cy="454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99CADD-B098-4F3F-B4E7-2847EB3F626D}"/>
              </a:ext>
            </a:extLst>
          </p:cNvPr>
          <p:cNvSpPr/>
          <p:nvPr/>
        </p:nvSpPr>
        <p:spPr>
          <a:xfrm>
            <a:off x="385443" y="282848"/>
            <a:ext cx="5359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(Temp):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Cont..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2142E-9C42-431E-8044-1C7DF53DEA88}"/>
              </a:ext>
            </a:extLst>
          </p:cNvPr>
          <p:cNvSpPr/>
          <p:nvPr/>
        </p:nvSpPr>
        <p:spPr>
          <a:xfrm>
            <a:off x="1038147" y="130951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68)	 </a:t>
            </a:r>
            <a:r>
              <a:rPr lang="en-US" dirty="0"/>
              <a:t>= 0.169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093D6-418D-472E-B010-B5E8A91D7E0C}"/>
              </a:ext>
            </a:extLst>
          </p:cNvPr>
          <p:cNvSpPr/>
          <p:nvPr/>
        </p:nvSpPr>
        <p:spPr>
          <a:xfrm>
            <a:off x="1038147" y="178218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70)	 </a:t>
            </a:r>
            <a:r>
              <a:rPr lang="en-US" dirty="0"/>
              <a:t>= 0.016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345E2-95CD-44A1-9529-456DBAD7AD0E}"/>
              </a:ext>
            </a:extLst>
          </p:cNvPr>
          <p:cNvSpPr/>
          <p:nvPr/>
        </p:nvSpPr>
        <p:spPr>
          <a:xfrm>
            <a:off x="1038147" y="225485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72)	 </a:t>
            </a:r>
            <a:r>
              <a:rPr lang="en-US" dirty="0"/>
              <a:t>= 0.047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4DD10-7E20-4C87-BC24-D8B8AB550377}"/>
              </a:ext>
            </a:extLst>
          </p:cNvPr>
          <p:cNvSpPr/>
          <p:nvPr/>
        </p:nvSpPr>
        <p:spPr>
          <a:xfrm>
            <a:off x="1038147" y="272752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75)	 </a:t>
            </a:r>
            <a:r>
              <a:rPr lang="en-US" dirty="0"/>
              <a:t>= 0.001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CAAAF-1204-460D-98CC-D86378A57262}"/>
              </a:ext>
            </a:extLst>
          </p:cNvPr>
          <p:cNvSpPr/>
          <p:nvPr/>
        </p:nvSpPr>
        <p:spPr>
          <a:xfrm>
            <a:off x="1038147" y="320019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76)	 </a:t>
            </a:r>
            <a:r>
              <a:rPr lang="en-US" dirty="0"/>
              <a:t>= 0.015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A2A68-B4D4-4674-A908-090261496A41}"/>
              </a:ext>
            </a:extLst>
          </p:cNvPr>
          <p:cNvSpPr/>
          <p:nvPr/>
        </p:nvSpPr>
        <p:spPr>
          <a:xfrm>
            <a:off x="1038147" y="3731432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78)	 </a:t>
            </a:r>
            <a:r>
              <a:rPr lang="en-US" dirty="0"/>
              <a:t>= 0.048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FDE67-D95D-451D-AB76-DDB11F838539}"/>
              </a:ext>
            </a:extLst>
          </p:cNvPr>
          <p:cNvSpPr/>
          <p:nvPr/>
        </p:nvSpPr>
        <p:spPr>
          <a:xfrm>
            <a:off x="1038147" y="4233813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80)	 </a:t>
            </a:r>
            <a:r>
              <a:rPr lang="en-US" dirty="0"/>
              <a:t>= 0.003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BFC53-E539-4F7C-A167-09CC44D6AA0E}"/>
              </a:ext>
            </a:extLst>
          </p:cNvPr>
          <p:cNvSpPr/>
          <p:nvPr/>
        </p:nvSpPr>
        <p:spPr>
          <a:xfrm>
            <a:off x="1038147" y="4743238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83)	 </a:t>
            </a:r>
            <a:r>
              <a:rPr lang="en-US" dirty="0"/>
              <a:t>= 0.016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B84846-D70F-42AC-B5E8-FADDAC9998F7}"/>
              </a:ext>
            </a:extLst>
          </p:cNvPr>
          <p:cNvSpPr/>
          <p:nvPr/>
        </p:nvSpPr>
        <p:spPr>
          <a:xfrm>
            <a:off x="1038147" y="5252663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Gain Ratio (PG | Temp &lt;&gt; 85)	 </a:t>
            </a:r>
            <a:r>
              <a:rPr lang="en-US" dirty="0">
                <a:highlight>
                  <a:srgbClr val="FFFF00"/>
                </a:highlight>
              </a:rPr>
              <a:t>= 0.212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CC4C0D-FC10-41CD-B8AB-92383441106D}"/>
              </a:ext>
            </a:extLst>
          </p:cNvPr>
          <p:cNvSpPr/>
          <p:nvPr/>
        </p:nvSpPr>
        <p:spPr>
          <a:xfrm>
            <a:off x="5601374" y="130951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86)	 </a:t>
            </a:r>
            <a:r>
              <a:rPr lang="en-US" dirty="0"/>
              <a:t>= 0.169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BF926A-B274-483E-8B9E-2035F11F1935}"/>
              </a:ext>
            </a:extLst>
          </p:cNvPr>
          <p:cNvSpPr/>
          <p:nvPr/>
        </p:nvSpPr>
        <p:spPr>
          <a:xfrm>
            <a:off x="5601374" y="1782186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Gain Ratio (PG | Temp &lt;&gt; 90)	 </a:t>
            </a:r>
            <a:r>
              <a:rPr lang="en-US" dirty="0"/>
              <a:t>= 0.127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89C89D-8B17-4783-80DA-96B797E086FF}"/>
              </a:ext>
            </a:extLst>
          </p:cNvPr>
          <p:cNvSpPr/>
          <p:nvPr/>
        </p:nvSpPr>
        <p:spPr>
          <a:xfrm>
            <a:off x="5601374" y="2254856"/>
            <a:ext cx="6422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92 we are not going to consider since it is the Threshold limit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47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40548B-D64F-453A-A46E-CE5F875D7385}"/>
              </a:ext>
            </a:extLst>
          </p:cNvPr>
          <p:cNvSpPr/>
          <p:nvPr/>
        </p:nvSpPr>
        <p:spPr>
          <a:xfrm>
            <a:off x="634357" y="282848"/>
            <a:ext cx="4861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Gain Ratio (Humidity):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5EB8B-7BF5-459D-9CDA-51885FEA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0" y="1206178"/>
            <a:ext cx="2360949" cy="5368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BFE452-58A4-43E3-9BC1-1EA724927A2E}"/>
              </a:ext>
            </a:extLst>
          </p:cNvPr>
          <p:cNvSpPr txBox="1"/>
          <p:nvPr/>
        </p:nvSpPr>
        <p:spPr>
          <a:xfrm>
            <a:off x="3261619" y="1272080"/>
            <a:ext cx="89765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Entropy (PG | Humidity &lt;= 65)</a:t>
            </a:r>
            <a:r>
              <a:rPr lang="en-US" dirty="0"/>
              <a:t> 	= -P(No) * log</a:t>
            </a:r>
            <a:r>
              <a:rPr lang="en-US" baseline="-25000" dirty="0"/>
              <a:t>2 </a:t>
            </a:r>
            <a:r>
              <a:rPr lang="en-US" dirty="0"/>
              <a:t>(No) –P(Yes) * log</a:t>
            </a:r>
            <a:r>
              <a:rPr lang="en-US" baseline="-25000" dirty="0"/>
              <a:t>2 </a:t>
            </a:r>
            <a:r>
              <a:rPr lang="en-US" dirty="0"/>
              <a:t>(Yes)</a:t>
            </a:r>
          </a:p>
          <a:p>
            <a:r>
              <a:rPr lang="en-US" dirty="0"/>
              <a:t>				= -(0/1)* log</a:t>
            </a:r>
            <a:r>
              <a:rPr lang="en-US" baseline="-25000" dirty="0"/>
              <a:t>2</a:t>
            </a:r>
            <a:r>
              <a:rPr lang="en-US" dirty="0"/>
              <a:t>(0/1) - (1/1) * log</a:t>
            </a:r>
            <a:r>
              <a:rPr lang="en-US" baseline="-25000" dirty="0"/>
              <a:t>2</a:t>
            </a:r>
            <a:r>
              <a:rPr lang="en-US" dirty="0"/>
              <a:t>(1/1)</a:t>
            </a:r>
          </a:p>
          <a:p>
            <a:r>
              <a:rPr lang="en-US" dirty="0"/>
              <a:t>				= 0 </a:t>
            </a:r>
          </a:p>
          <a:p>
            <a:r>
              <a:rPr lang="en-US" b="1" dirty="0"/>
              <a:t>	</a:t>
            </a:r>
            <a:r>
              <a:rPr lang="en-US" b="1" dirty="0" err="1"/>
              <a:t>ie</a:t>
            </a:r>
            <a:r>
              <a:rPr lang="en-US" b="1" dirty="0"/>
              <a:t>: </a:t>
            </a:r>
            <a:r>
              <a:rPr lang="en-US" sz="1600" dirty="0"/>
              <a:t>if all the values belongs to same class then entropy will be Zero.</a:t>
            </a:r>
          </a:p>
          <a:p>
            <a:endParaRPr lang="en-US" sz="1600" b="1" dirty="0"/>
          </a:p>
          <a:p>
            <a:r>
              <a:rPr lang="en-US" b="1" dirty="0"/>
              <a:t>Entropy (PG | Humidity &gt; 65)		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/>
              <a:t>-(5/13).log</a:t>
            </a:r>
            <a:r>
              <a:rPr lang="en-US" baseline="-25000" dirty="0"/>
              <a:t>2</a:t>
            </a:r>
            <a:r>
              <a:rPr lang="en-US" dirty="0"/>
              <a:t>(5/13) – (8/13).log</a:t>
            </a:r>
            <a:r>
              <a:rPr lang="en-US" baseline="-25000" dirty="0"/>
              <a:t>2</a:t>
            </a:r>
            <a:r>
              <a:rPr lang="en-US" dirty="0"/>
              <a:t>(8/13)</a:t>
            </a:r>
          </a:p>
          <a:p>
            <a:r>
              <a:rPr lang="en-US" b="1" dirty="0"/>
              <a:t>				</a:t>
            </a:r>
            <a:r>
              <a:rPr lang="en-US" dirty="0"/>
              <a:t>= 0.530 + 0.431</a:t>
            </a:r>
          </a:p>
          <a:p>
            <a:r>
              <a:rPr lang="en-US" b="1" dirty="0"/>
              <a:t>				</a:t>
            </a:r>
            <a:r>
              <a:rPr lang="en-US" dirty="0"/>
              <a:t>= 0.961</a:t>
            </a:r>
          </a:p>
          <a:p>
            <a:r>
              <a:rPr lang="en-US" b="1" dirty="0"/>
              <a:t>Gain(PG | Humidity &lt;&gt; 65)		</a:t>
            </a:r>
            <a:r>
              <a:rPr lang="en-US" dirty="0"/>
              <a:t>= 0.94 – (1/14) * 0 – (13/14) * 0.961</a:t>
            </a:r>
          </a:p>
          <a:p>
            <a:r>
              <a:rPr lang="en-US" b="1" dirty="0"/>
              <a:t>				</a:t>
            </a:r>
            <a:r>
              <a:rPr lang="en-US" dirty="0"/>
              <a:t>= 0.048</a:t>
            </a:r>
          </a:p>
          <a:p>
            <a:endParaRPr lang="en-US" b="1" dirty="0"/>
          </a:p>
          <a:p>
            <a:r>
              <a:rPr lang="en-US" b="1" dirty="0"/>
              <a:t>Split Info(PG | Humidity &lt;&gt; 65)	</a:t>
            </a:r>
            <a:r>
              <a:rPr lang="en-US" dirty="0"/>
              <a:t>= – (1/14) * log</a:t>
            </a:r>
            <a:r>
              <a:rPr lang="en-US" baseline="-25000" dirty="0"/>
              <a:t>2 </a:t>
            </a:r>
            <a:r>
              <a:rPr lang="en-US" dirty="0"/>
              <a:t>(1/14)  – (13/14) * log</a:t>
            </a:r>
            <a:r>
              <a:rPr lang="en-US" baseline="-25000" dirty="0"/>
              <a:t>2 </a:t>
            </a:r>
            <a:r>
              <a:rPr lang="en-US" dirty="0"/>
              <a:t>(13/14)</a:t>
            </a:r>
          </a:p>
          <a:p>
            <a:r>
              <a:rPr lang="en-US" dirty="0"/>
              <a:t>				= 0.371</a:t>
            </a:r>
          </a:p>
          <a:p>
            <a:endParaRPr lang="en-US" dirty="0"/>
          </a:p>
          <a:p>
            <a:r>
              <a:rPr lang="en-US" b="1" dirty="0"/>
              <a:t>Gain Ratio (PG | Humidity &lt;&gt; 65)	 </a:t>
            </a:r>
            <a:r>
              <a:rPr lang="en-US" dirty="0"/>
              <a:t>= </a:t>
            </a:r>
            <a:r>
              <a:rPr lang="en-US" dirty="0">
                <a:highlight>
                  <a:srgbClr val="FFFF00"/>
                </a:highlight>
              </a:rPr>
              <a:t>0.128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A8812-0787-4309-8B17-91C73CE63FA5}"/>
              </a:ext>
            </a:extLst>
          </p:cNvPr>
          <p:cNvSpPr/>
          <p:nvPr/>
        </p:nvSpPr>
        <p:spPr>
          <a:xfrm>
            <a:off x="3305719" y="5003393"/>
            <a:ext cx="4569653" cy="4544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5BB9F-54BC-4870-AB14-5B7E724E5AD3}"/>
              </a:ext>
            </a:extLst>
          </p:cNvPr>
          <p:cNvSpPr/>
          <p:nvPr/>
        </p:nvSpPr>
        <p:spPr>
          <a:xfrm>
            <a:off x="3348565" y="5701249"/>
            <a:ext cx="80525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have to find the same for all the remaining Values in the Attribute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99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612</Words>
  <Application>Microsoft Office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Jeyabal, Manikandan [Wipro Limited]</dc:creator>
  <cp:lastModifiedBy>Manikandan Jeyabal</cp:lastModifiedBy>
  <cp:revision>26</cp:revision>
  <dcterms:created xsi:type="dcterms:W3CDTF">2019-05-02T11:15:30Z</dcterms:created>
  <dcterms:modified xsi:type="dcterms:W3CDTF">2019-05-21T17:20:09Z</dcterms:modified>
</cp:coreProperties>
</file>