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2"/>
    <p:restoredTop sz="94679"/>
  </p:normalViewPr>
  <p:slideViewPr>
    <p:cSldViewPr snapToGrid="0">
      <p:cViewPr varScale="1">
        <p:scale>
          <a:sx n="71" d="100"/>
          <a:sy n="71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8D35B-B680-65CE-7C3E-1765B37E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31B96A-6BEB-EB9D-2433-9DFC6D934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090A6-29AA-8178-C6EF-EDA487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16CAB-7E22-C0DB-71E5-D44C7D2F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EEB81-A654-CC9E-F331-3B7EB878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85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66F33-57FB-48B7-AB67-E7D000F0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7B1FFF-B158-A4B0-5B02-C98AA8DE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2FA12-16B5-57C7-50C5-BA487CB6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52318-E75A-4088-C419-17CCAB73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1FCC8-30AE-6497-C535-57328AF8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3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8ACCE0-FA6C-0E62-A7CA-F9818C12B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30A83-8258-7E70-ED0F-11683766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904AB-FCAF-6702-B9B2-7218B5B4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F1D8E-0D96-85AA-F266-CA35F54D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ED9D5-9E60-090F-6F98-E4DB471B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73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60404-E49D-3E4B-C9D3-3B30B861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A3F67-A2BB-918B-8F0B-818A53B0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C9159-AFCB-FB60-7369-60724BFB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5D0F5-FD60-DEA1-64CB-17584831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46AD0-B448-550A-AB94-9F87091B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43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23E6C-85E0-2912-6650-FCB62849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1595D-7FB5-E389-0B6F-36E5B7F6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9EBC7-4D01-6FC2-F442-F62050B6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35469-AF9A-4FF0-90AD-B36A20AD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F0308-BBC5-A951-BA39-2BAB5520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9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7B6B-403F-FEF2-E847-11308A3B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4E41E-5712-F78F-8294-9C013994F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E788-F8CE-62C2-EF4C-56146C15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4AEC0A-2158-E4D2-4B38-DA463082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28F84-A945-D2E4-1F62-3F57AF12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299C5-51B9-0DC1-4A92-DF948CBF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02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17C0B-E377-04B8-0C43-38E81587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DF80C-3061-21EA-2156-57D7968D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04806-943C-A8A1-8DFD-35E96D217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B2FED4-2938-4921-524C-CB98CCC05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05058B-FF0E-24CB-4406-BBA199BDD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49F7D5-3000-A9C9-D01A-1CF0EA98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31C6C7-19B8-5371-4578-5FB672D3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676ADF-DA20-3F33-AED7-2C3B026E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52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E33BC-94AE-4DD2-ACE2-8922FDE1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3DF7A0-6442-47CB-77E2-26880D1F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7A9A2-4652-CF7D-C569-CAAFD176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C9DEC-B609-C3F1-5590-6BCBD76C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542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90293C-05A4-A1C0-37F4-84DA21D7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8CE95-8F11-0B46-F735-801C533A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63AF8-48CF-2CCF-069F-B47ACB7D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35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961E3-5057-E619-4A6F-E49801B9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81601-3C28-9D35-FA31-299839E3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9C3DEE-16CC-76F3-30C5-52EE32898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D3F3E-16EC-8EA2-EA27-788E3F69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BE1FC-3479-7D2E-3274-A909A382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17462-405D-92ED-F38A-78FB7EDA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10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EE3E2-2683-B530-E152-CB583A43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7B3520-0E04-C9BF-6A21-718382AE3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CF978-47FE-4C9E-002B-EC31F0AF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76E069-B403-3252-5E35-5106B508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FF8B6-41EA-9310-BCB5-19A07BEF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1ABE6-3638-A42A-A73F-57904170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686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06F38E-6B1D-8176-E867-B10991D0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B4FE4-AA4B-5F98-B740-A3E9D9AAA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87927-451D-C3F8-70EC-8492AECB0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9AC1-E0BD-C140-9F1F-B9EBC3307324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814F4-690F-39F0-C8AE-CB3C2A019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C427C-AB47-541A-A2E3-90B68358B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028A-D2B8-AA4A-94F2-9D30EAE6EC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54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C640E-3157-65CB-EAA0-6FA56D3E93A6}"/>
              </a:ext>
            </a:extLst>
          </p:cNvPr>
          <p:cNvSpPr txBox="1"/>
          <p:nvPr/>
        </p:nvSpPr>
        <p:spPr>
          <a:xfrm>
            <a:off x="1744311" y="1719607"/>
            <a:ext cx="8148320" cy="289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ko-KR" sz="32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YOLO </a:t>
            </a:r>
            <a:r>
              <a:rPr lang="ko-KR" altLang="ko-KR" sz="3200" b="1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series</a:t>
            </a:r>
            <a:r>
              <a:rPr lang="ko-KR" altLang="ko-KR" sz="32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&amp; YOLOv3 </a:t>
            </a:r>
            <a:r>
              <a:rPr lang="ko-KR" altLang="ko-KR" sz="3200" b="1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recap</a:t>
            </a:r>
            <a:endParaRPr lang="ko-KR" altLang="ko-KR" sz="32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ko-KR" sz="32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YOLOv5</a:t>
            </a:r>
            <a:endParaRPr lang="ko-KR" altLang="ko-KR" sz="32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ko-KR" sz="32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YOLOv7</a:t>
            </a:r>
            <a:endParaRPr lang="ko-KR" altLang="ko-KR" sz="32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5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F5F8237-04AB-A76F-B69C-9416DE48F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89379"/>
            <a:ext cx="431079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Yolo(You only look once)</a:t>
            </a:r>
            <a:r>
              <a:rPr kumimoji="0" lang="en-US" altLang="ko-K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8DDB0C5-73B0-FD41-F935-139BB174E3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4466"/>
            <a:ext cx="10206640" cy="137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기존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모델들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보다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높은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정확도를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추구하는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것이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아닌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근접한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정확도를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가지면서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맑은 고딕" panose="020B05030200000200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많은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양의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이미지를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처리할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있는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실시간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객체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탐지(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Detection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)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하고자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등장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맑은 고딕" panose="020B0503020000020004" pitchFamily="34" charset="-127"/>
              <a:cs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YOLO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바탕" panose="02030600000101010101" pitchFamily="18" charset="-127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정확도를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약간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포기하는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대신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속도를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챙긴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 1-Stage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Detector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대표적인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모델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441BAE-FFD9-CC72-A50D-61085DCD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7" y="3079223"/>
            <a:ext cx="4712615" cy="3336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627888-5B2E-1113-539F-CCAFB04A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67" y="2861190"/>
            <a:ext cx="5347249" cy="36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8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6D7F13-CCAA-A9B3-969A-C2BF79ABA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9" y="429311"/>
            <a:ext cx="8990598" cy="56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C5CA51F9-1256-3EB7-C624-25AA041F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15"/>
            <a:ext cx="10515600" cy="1325563"/>
          </a:xfrm>
        </p:spPr>
        <p:txBody>
          <a:bodyPr>
            <a:noAutofit/>
          </a:bodyPr>
          <a:lstStyle/>
          <a:p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CNN(</a:t>
            </a:r>
            <a:r>
              <a:rPr lang="en-US" altLang="ko-KR" sz="28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Convolutional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Neural Network)</a:t>
            </a:r>
            <a:b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</a:b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vs </a:t>
            </a:r>
            <a:b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FNN(Fully-connected multi layer Neural Network)</a:t>
            </a:r>
            <a:b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</a:br>
            <a:endParaRPr lang="ko-KR" altLang="en-US" sz="2800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78FB6C1-ED26-2D58-FF67-A60CF79C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FNN</a:t>
            </a:r>
            <a:endParaRPr lang="en-US" altLang="ko-KR" sz="2400" dirty="0">
              <a:latin typeface="Arial Unicode MS" panose="020B0604020202020204" pitchFamily="34" charset="-128"/>
              <a:ea typeface="맑은 고딕" panose="020B05030200000200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벡터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형태로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표현된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데이터를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입력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받기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때문에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이미지를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반드시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벡터화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-&gt;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이미지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데이터는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일반적으로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인접한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픽셀간의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상관관계가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매우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높기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때문에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이미지를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벡터화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(vectorization)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하는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과정에서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정보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손실이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발생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  <a:cs typeface="맑은 고딕" panose="020B05030200000200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  <a:cs typeface="맑은 고딕" panose="020B05030200000200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CNN</a:t>
            </a:r>
            <a:endParaRPr lang="en-US" altLang="ko-KR" sz="2400" dirty="0">
              <a:latin typeface="Arial Unicode MS" panose="020B0604020202020204" pitchFamily="34" charset="-128"/>
              <a:ea typeface="맑은 고딕" panose="020B05030200000200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이미지의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형태를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보존하도록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행렬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형태의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데이터를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입력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맑은 고딕" panose="020B05030200000200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 Unicode MS" panose="020B0604020202020204" pitchFamily="34" charset="-128"/>
                <a:ea typeface="맑은 고딕" panose="020B0503020000020004" pitchFamily="34" charset="-127"/>
              </a:rPr>
              <a:t>-&gt;</a:t>
            </a:r>
            <a:r>
              <a:rPr lang="ko-KR" altLang="en-US" sz="2400" dirty="0"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이미지를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벡터화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하는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과정에서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발생하는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정보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손실을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맑은 고딕" panose="020B0503020000020004" pitchFamily="34" charset="-127"/>
              </a:rPr>
              <a:t>방지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97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C5CA51F9-1256-3EB7-C624-25AA041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CNN</a:t>
            </a:r>
            <a:endParaRPr lang="ko-KR" altLang="en-US" sz="3200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78FB6C1-ED26-2D58-FF67-A60CF79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74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ko-KR" sz="1800" dirty="0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이미지를 분석하기 위한 패턴을 찾아 이를 직접 학습하고 학습한 패턴을 이용하여 이미지를 분류. 최종 목적은 입력 이미지를 분류하기 위한 것이고, 기존의 </a:t>
            </a:r>
            <a:r>
              <a:rPr lang="ko-KR" altLang="ko-KR" sz="1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FCL의</a:t>
            </a:r>
            <a:r>
              <a:rPr lang="ko-KR" altLang="ko-KR" sz="1800" dirty="0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문제점을 보완하여 분류성능을 높이는 것</a:t>
            </a:r>
            <a:endParaRPr lang="ko-KR" altLang="en-US" dirty="0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014342E5-62A0-0D83-642C-176551DF0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10" y="2814304"/>
            <a:ext cx="7356219" cy="35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8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C5CA51F9-1256-3EB7-C624-25AA041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1920"/>
              </a:lnSpc>
            </a:pPr>
            <a:r>
              <a:rPr lang="ko-KR" altLang="ko-KR" sz="2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Convolution</a:t>
            </a:r>
            <a:r>
              <a:rPr lang="ko-KR" altLang="ko-KR" sz="2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layer</a:t>
            </a:r>
            <a:r>
              <a:rPr lang="ko-KR" altLang="ko-KR" sz="2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(이미지의 특징점을 찾기 위해 사용)</a:t>
            </a:r>
            <a:endParaRPr lang="ko-KR" altLang="ko-KR" sz="2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78FB6C1-ED26-2D58-FF67-A60CF79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74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입력 이미지를 특정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filter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kernel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)을 이용하여 탐색하면서 이미지의 특징을 추출하고 추출한 특징들을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feature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map으로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생성, 단일 픽셀의 특징을 추출하는 것이 아닌 필터 범위 내의 여러 픽셀들의 연산(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합성곱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)을 통해 주변 픽셀과의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연관관계까지를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고려하여 특징을 추출할 수 있는 장점을 가짐(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filter에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적용하는 활성함수에는 STEP,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Sigmoid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Tanh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Relu등이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있음</a:t>
            </a:r>
            <a:r>
              <a:rPr lang="en-US" altLang="ko-KR" sz="1800" dirty="0">
                <a:solidFill>
                  <a:srgbClr val="30303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en-US" altLang="ko-KR" sz="1800" dirty="0">
              <a:solidFill>
                <a:srgbClr val="30303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DBCC90-4565-03E1-D70C-85C3CA07B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3255866"/>
            <a:ext cx="8462213" cy="29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C5CA51F9-1256-3EB7-C624-25AA041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1920"/>
              </a:lnSpc>
            </a:pPr>
            <a:r>
              <a:rPr lang="ko-KR" altLang="ko-KR" sz="2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Padding</a:t>
            </a:r>
            <a:r>
              <a:rPr lang="ko-KR" altLang="ko-KR" sz="2800" dirty="0">
                <a:effectLst/>
              </a:rPr>
              <a:t> </a:t>
            </a:r>
            <a:endParaRPr lang="ko-KR" altLang="ko-KR" sz="2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78FB6C1-ED26-2D58-FF67-A60CF79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74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ko-KR" sz="1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convolution</a:t>
            </a:r>
            <a:r>
              <a:rPr lang="ko-KR" altLang="ko-KR" sz="1800" dirty="0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layer를</a:t>
            </a:r>
            <a:r>
              <a:rPr lang="ko-KR" altLang="ko-KR" sz="1800" dirty="0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여러번</a:t>
            </a:r>
            <a:r>
              <a:rPr lang="ko-KR" altLang="ko-KR" sz="1800" dirty="0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중첩해서 사용하는 </a:t>
            </a:r>
            <a:r>
              <a:rPr lang="ko-KR" altLang="ko-KR" sz="1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cnn특성</a:t>
            </a:r>
            <a:r>
              <a:rPr lang="ko-KR" altLang="ko-KR" sz="1800" dirty="0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상 </a:t>
            </a:r>
            <a:r>
              <a:rPr lang="ko-KR" altLang="ko-KR" sz="1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filter로</a:t>
            </a:r>
            <a:r>
              <a:rPr lang="ko-KR" altLang="ko-KR" sz="1800" dirty="0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인하여 </a:t>
            </a:r>
            <a:r>
              <a:rPr lang="ko-KR" altLang="ko-KR" sz="1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입력이미지의</a:t>
            </a:r>
            <a:r>
              <a:rPr lang="ko-KR" altLang="ko-KR" sz="1800" dirty="0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결과가 너무 작아지는 문제가 발생하는데 이러한 데이터 손실을 막아주는 장점, </a:t>
            </a:r>
            <a:r>
              <a:rPr lang="ko-KR" altLang="ko-KR" sz="1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noise가</a:t>
            </a:r>
            <a:r>
              <a:rPr lang="ko-KR" altLang="ko-KR" sz="1800" dirty="0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발생하는 단점</a:t>
            </a:r>
            <a:r>
              <a:rPr lang="ko-KR" altLang="ko-KR" sz="1200" dirty="0">
                <a:effectLst/>
              </a:rPr>
              <a:t> </a:t>
            </a:r>
            <a:endParaRPr lang="en-US" altLang="ko-KR" sz="1800" dirty="0">
              <a:solidFill>
                <a:srgbClr val="30303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DA71D114-B386-0F0B-B0F8-AAAA4156C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78" y="2751606"/>
            <a:ext cx="7255273" cy="2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C5CA51F9-1256-3EB7-C624-25AA041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1920"/>
              </a:lnSpc>
            </a:pPr>
            <a:r>
              <a:rPr lang="ko-KR" altLang="ko-KR" sz="2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Pooling</a:t>
            </a:r>
            <a:r>
              <a:rPr lang="ko-KR" altLang="ko-KR" sz="2800" dirty="0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800" dirty="0" err="1">
                <a:solidFill>
                  <a:srgbClr val="30303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layer</a:t>
            </a:r>
            <a:r>
              <a:rPr lang="ko-KR" altLang="ko-KR" sz="2800" dirty="0">
                <a:effectLst/>
              </a:rPr>
              <a:t> </a:t>
            </a:r>
            <a:endParaRPr lang="ko-KR" altLang="ko-KR" sz="2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78FB6C1-ED26-2D58-FF67-A60CF79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이미지 처리에 필요한 가중치와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연산량을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줄이기 위해 사용(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feature가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많아져서 우려되는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overfitting을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방지하기 위함)범위 내의 픽셀 중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대표값을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추출하는 방식으로 특징을 추출</a:t>
            </a:r>
            <a:endParaRPr lang="ko-KR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ko-KR" altLang="ko-KR" sz="1800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parameter의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개수를 줄여 소요되는 컴퓨팅 리소스와 시간을 단축할 수 있다는 장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점</a:t>
            </a:r>
            <a:endParaRPr lang="ko-KR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Pooling</a:t>
            </a:r>
            <a:endParaRPr lang="ko-KR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convolution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layers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(=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Activation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maps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resizing하여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새로운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layer를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얻는 것(최대값을 뽑아</a:t>
            </a:r>
            <a:r>
              <a:rPr lang="en-US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내는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max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pooling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평균값을 뽑아내는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mean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pooling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최소값을 뽑아내는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Min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pooling이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있</a:t>
            </a:r>
            <a:r>
              <a:rPr lang="en-US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음), 범위 내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대표값을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추출하기 때문에 출력 이미지의 크기가 작아질 수 밖에 없음, 이미지</a:t>
            </a:r>
            <a:r>
              <a:rPr lang="en-US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의 크기가 작아지므로 이미지의 품질은 떨어지지만 하나의 픽셀로부터 형태를 분석하기에는 </a:t>
            </a:r>
            <a:r>
              <a:rPr lang="en-US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수월해지는 장점이 있음, 이미지의 크기를 적절히 줄이면서 특정 </a:t>
            </a:r>
            <a:r>
              <a:rPr lang="ko-KR" altLang="ko-KR" sz="1800" dirty="0" err="1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feature를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강조할 수 있는 </a:t>
            </a:r>
            <a:r>
              <a:rPr lang="en-US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ko-KR" altLang="ko-KR" sz="1800" dirty="0">
                <a:solidFill>
                  <a:srgbClr val="30303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장점</a:t>
            </a:r>
            <a:endParaRPr lang="en-US" altLang="ko-KR" sz="1800" dirty="0">
              <a:solidFill>
                <a:srgbClr val="30303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3E5B861-6649-EC82-345D-533B61591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17" y="4295775"/>
            <a:ext cx="3822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5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C5CA51F9-1256-3EB7-C624-25AA041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sz="2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Fully</a:t>
            </a:r>
            <a:r>
              <a:rPr lang="ko-KR" alt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Connected</a:t>
            </a:r>
            <a:r>
              <a:rPr lang="ko-KR" alt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Layer</a:t>
            </a:r>
            <a:r>
              <a:rPr lang="ko-KR" alt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(이미지를 분류하기 위해 사용)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24D387-5E99-97FB-34E5-ACB136C5F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911" y="1254133"/>
            <a:ext cx="10552889" cy="523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예전에는 이미지 인식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/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분류를 위해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FCL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만 사용했지만 이미지 분류 시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픽셀 간의 연관성을 유지하지 못하는 한계가 있음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한계를 극복하기 위해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convolution layer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와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pooling layer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FCL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앞에 구성한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CNN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개발됨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활성화 함수를 통해 분류를 수행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이진분류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-sigmoid(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출력값이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0.5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보다 낮다면 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Courier New" panose="02070309020205020404" pitchFamily="49" charset="0"/>
              </a:rPr>
              <a:t>거짓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Courier New" panose="02070309020205020404" pitchFamily="49" charset="0"/>
              </a:rPr>
              <a:t>(False)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분류하며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 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0.5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보다 크다면 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D4144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Courier New" panose="02070309020205020404" pitchFamily="49" charset="0"/>
              </a:rPr>
              <a:t>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Arial Unicode MS" panose="020B0604020202020204" pitchFamily="34" charset="-128"/>
                <a:ea typeface="맑은 고딕" panose="020B0503020000020004" pitchFamily="34" charset="-127"/>
                <a:cs typeface="Courier New" panose="02070309020205020404" pitchFamily="49" charset="0"/>
              </a:rPr>
              <a:t>(True)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분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류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D4144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클래스 분류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softmax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이미지 분류를 위해 왜 노드를 1차원으로 배열하는지?</a:t>
            </a:r>
            <a:endParaRPr lang="en-US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ko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FCL은</a:t>
            </a:r>
            <a:r>
              <a:rPr lang="ko-KR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벡터 형태로 표현된 데이터를 입력 받기 때문에 이미지를 반드시 벡터화 해야 함</a:t>
            </a:r>
          </a:p>
          <a:p>
            <a:r>
              <a:rPr lang="ko-KR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1차원으로 배열 시 데이터 손실은 왜 발생하는지?</a:t>
            </a:r>
            <a:endParaRPr lang="en-US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-1차원으로 평탄화 할 때 인접한 </a:t>
            </a:r>
            <a:r>
              <a:rPr lang="ko-KR" altLang="ko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픽셀간의</a:t>
            </a:r>
            <a:r>
              <a:rPr lang="ko-KR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관계는 무시되므로 데이터 손실이 발생한다고 볼 수 있음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1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524D387-5E99-97FB-34E5-ACB136C5F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9859" y="668408"/>
            <a:ext cx="10696839" cy="150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ko-KR" sz="1800" spc="-5" dirty="0" err="1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Object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spc="-5" dirty="0" err="1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Detection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= 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여러가지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물체에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대한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spc="-5" dirty="0" err="1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Classification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+ 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물체의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위치정보를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파악하는</a:t>
            </a: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spc="-5" dirty="0" err="1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Localization</a:t>
            </a:r>
            <a:endParaRPr lang="ko-KR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spc="-5" dirty="0">
                <a:solidFill>
                  <a:srgbClr val="21252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객체 검출 알고리즘은 우선 영상에서 객체의 위치를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찾아야하고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Localization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), </a:t>
            </a: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그 위치의 객체가 어떤 물체 인지를 분류해야 된다(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Classification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))</a:t>
            </a:r>
            <a:endParaRPr lang="ko-KR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6EEAC-6E22-A7D2-1F5A-B4EDF685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21" y="1980946"/>
            <a:ext cx="7539592" cy="42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9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545</Words>
  <Application>Microsoft Macintosh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 Unicode MS</vt:lpstr>
      <vt:lpstr>Arial</vt:lpstr>
      <vt:lpstr>Office 테마</vt:lpstr>
      <vt:lpstr>PowerPoint 프레젠테이션</vt:lpstr>
      <vt:lpstr>PowerPoint 프레젠테이션</vt:lpstr>
      <vt:lpstr>CNN(Convolutional Neural Network)  vs  FNN(Fully-connected multi layer Neural Network) </vt:lpstr>
      <vt:lpstr>CNN</vt:lpstr>
      <vt:lpstr>Convolution layer(이미지의 특징점을 찾기 위해 사용)</vt:lpstr>
      <vt:lpstr>Padding </vt:lpstr>
      <vt:lpstr>Pooling layer </vt:lpstr>
      <vt:lpstr>Fully Connected Layer(이미지를 분류하기 위해 사용)</vt:lpstr>
      <vt:lpstr>PowerPoint 프레젠테이션</vt:lpstr>
      <vt:lpstr>Yolo(You only look once)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문규민</dc:creator>
  <cp:lastModifiedBy>문규민</cp:lastModifiedBy>
  <cp:revision>17</cp:revision>
  <dcterms:created xsi:type="dcterms:W3CDTF">2022-10-22T08:07:32Z</dcterms:created>
  <dcterms:modified xsi:type="dcterms:W3CDTF">2022-10-22T08:43:20Z</dcterms:modified>
</cp:coreProperties>
</file>