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84" r:id="rId22"/>
    <p:sldId id="285" r:id="rId23"/>
    <p:sldId id="283" r:id="rId24"/>
    <p:sldId id="274" r:id="rId25"/>
    <p:sldId id="279" r:id="rId26"/>
    <p:sldId id="278" r:id="rId27"/>
    <p:sldId id="280" r:id="rId28"/>
    <p:sldId id="281" r:id="rId29"/>
    <p:sldId id="275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iB7V0QRe2EYgdv2UhS277ic3RzC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jan karki" initials="nk" lastIdx="2" clrIdx="0">
    <p:extLst>
      <p:ext uri="{19B8F6BF-5375-455C-9EA6-DF929625EA0E}">
        <p15:presenceInfo xmlns:p15="http://schemas.microsoft.com/office/powerpoint/2012/main" userId="87c8f1cec5a3b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01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rgbClr val="F6F6F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1"/>
          <p:cNvGrpSpPr/>
          <p:nvPr/>
        </p:nvGrpSpPr>
        <p:grpSpPr>
          <a:xfrm>
            <a:off x="27222" y="-32"/>
            <a:ext cx="2356674" cy="6853285"/>
            <a:chOff x="6627813" y="195454"/>
            <a:chExt cx="1952625" cy="5678297"/>
          </a:xfrm>
        </p:grpSpPr>
        <p:sp>
          <p:nvSpPr>
            <p:cNvPr id="24" name="Google Shape;24;p21"/>
            <p:cNvSpPr/>
            <p:nvPr/>
          </p:nvSpPr>
          <p:spPr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espionage/Cou-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165683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Image Encryption Using Rubik’s Cube Based Algorithm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407640" y="3657333"/>
            <a:ext cx="9096972" cy="2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                                                           			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Kushal Ghimire(073/BCT/533)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							Mohit Joshi (073/BCT/538)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					Moses Thapa Magar (073/BCT/539)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				Nirajan Karki (073/BCT/544)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Economic Feasibility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Time Feasibility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592924" y="314226"/>
            <a:ext cx="8992271" cy="85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Design And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920"/>
          <a:stretch/>
        </p:blipFill>
        <p:spPr>
          <a:xfrm>
            <a:off x="2592924" y="914761"/>
            <a:ext cx="9213253" cy="565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5058032" y="6494790"/>
            <a:ext cx="3781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Use Case Diagram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DFD Level 0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1120" y="1359243"/>
            <a:ext cx="7234816" cy="5071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p11"/>
          <p:cNvSpPr txBox="1"/>
          <p:nvPr/>
        </p:nvSpPr>
        <p:spPr>
          <a:xfrm>
            <a:off x="5890055" y="6430553"/>
            <a:ext cx="26196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DFD Level 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19DF-8E00-46B6-B300-C2A81577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27B9A-82C9-41ED-B073-A2047283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4" y="624110"/>
            <a:ext cx="6962098" cy="6513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1008D-D80B-4311-AD98-65DD6E244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D61-B7C9-45EE-9A1C-452BFFD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167C0-54DB-45A5-A3B8-2838C896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924" y="1264555"/>
            <a:ext cx="7740684" cy="549915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370C-310A-47DF-BA74-D6A804AD7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2592923" y="416930"/>
            <a:ext cx="8646093" cy="74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System Diagram </a:t>
            </a:r>
            <a:endParaRPr dirty="0"/>
          </a:p>
        </p:txBody>
      </p:sp>
      <p:sp>
        <p:nvSpPr>
          <p:cNvPr id="252" name="Google Shape;252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CE527-6D40-4598-A30E-399168EEC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4"/>
          <a:stretch/>
        </p:blipFill>
        <p:spPr>
          <a:xfrm>
            <a:off x="2592923" y="1065320"/>
            <a:ext cx="8646093" cy="5801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2072065" y="18776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59" name="Google Shape;25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156" t="20730" r="50262" b="29149"/>
          <a:stretch/>
        </p:blipFill>
        <p:spPr>
          <a:xfrm>
            <a:off x="2901388" y="970344"/>
            <a:ext cx="7527403" cy="482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4244051" y="6099859"/>
            <a:ext cx="5219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Fig: Flow diagram of Rubik’s Cube Encryption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2104653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0978" y="1426652"/>
            <a:ext cx="7287000" cy="48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4184822" y="5906530"/>
            <a:ext cx="3220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Incremental Model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2149042" y="59747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Rubik’s Cube Encryption Algorithm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DED106-1726-43EF-9521-7997B9A46C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45329" y="1654206"/>
                <a:ext cx="8915400" cy="425115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principle of Rubik’s cube changes the position of the pixels.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vectors K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K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randomly generated.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iterations are determined.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 counter by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row,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sum as</a:t>
                </a:r>
              </a:p>
              <a:p>
                <a:pPr marL="57150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𝛼(𝑖)=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𝑖=1,2,…,𝑀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modulo 2 of 𝛼(𝑖), denoted by 𝑀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𝛼(𝑖)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lvl="1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DED106-1726-43EF-9521-7997B9A4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45329" y="1654206"/>
                <a:ext cx="8915400" cy="42511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Google Shape;27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8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127893" y="447124"/>
            <a:ext cx="22489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247BD0C-23C2-4647-9430-8CD53611FD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27893" y="1278384"/>
                <a:ext cx="8915400" cy="5132492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pixels are moved left or right positions.</a:t>
                </a:r>
              </a:p>
              <a:p>
                <a:pPr marL="1028700" lvl="2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𝑀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𝛼(𝑖)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0⟶ right circular shift</a:t>
                </a:r>
              </a:p>
              <a:p>
                <a:pPr marL="11430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else ⟶ left circular shift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column,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sum of elements,</a:t>
                </a:r>
              </a:p>
              <a:p>
                <a:pPr marL="57150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/>
                  <a:t>𝛽(𝑗)=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modulo 2 of  𝛽(𝑗), denoted by 𝑀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𝛽(𝑗).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is down or up, circular shifted</a:t>
                </a:r>
              </a:p>
              <a:p>
                <a:pPr marL="11430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𝑀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𝛽(𝑗)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0⟶ up circular shift</a:t>
                </a:r>
              </a:p>
              <a:p>
                <a:pPr marL="11430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⟶ down circular shift</a:t>
                </a:r>
                <a:endPara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247BD0C-23C2-4647-9430-8CD53611F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27893" y="1278384"/>
                <a:ext cx="8915400" cy="5132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"/>
          <p:cNvSpPr txBox="1">
            <a:spLocks noGrp="1"/>
          </p:cNvSpPr>
          <p:nvPr>
            <p:ph type="body" idx="1"/>
          </p:nvPr>
        </p:nvSpPr>
        <p:spPr>
          <a:xfrm>
            <a:off x="2589212" y="1562101"/>
            <a:ext cx="8915400" cy="493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Why this Algorithm?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System Design And Architecture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Result and Output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body" idx="1"/>
          </p:nvPr>
        </p:nvSpPr>
        <p:spPr>
          <a:xfrm>
            <a:off x="2169599" y="1372286"/>
            <a:ext cx="8915400" cy="56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Using vector </a:t>
            </a:r>
            <a:r>
              <a:rPr lang="en-US" sz="2400" dirty="0"/>
              <a:t>𝐾</a:t>
            </a:r>
            <a:r>
              <a:rPr lang="en-US" sz="2400" baseline="-25000" dirty="0"/>
              <a:t>𝐶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the bitwise XOR operator is applied to each row of scrambled image 𝐼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SCR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using: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	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(2𝑖−1, 𝑗) = 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SCR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(2𝑖−1, 𝑗) ⊕ 𝐾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𝐶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(𝑗),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(2𝑖, 𝑗) = 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SCR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(2𝑖, 𝑗) ⊕ rot 180( k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𝐶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(𝑗) )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Using vector 𝐾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𝑅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the bitwise XOR operator is applied to each column of image 𝐼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using: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ENC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(𝑖, 2𝑗−1) = 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(𝑖, 2𝑗−1) ⊕ 𝐾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𝑅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(𝑗),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(𝑖, 2𝑗 ) = 𝖨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(𝑖, 2𝑗) ⊕ rot 180 (k</a:t>
            </a: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𝑅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(𝑗))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After Iteration is completed, the encrypted image is created, else goes to step 4</a:t>
            </a:r>
            <a:endParaRPr dirty="0"/>
          </a:p>
        </p:txBody>
      </p:sp>
      <p:sp>
        <p:nvSpPr>
          <p:cNvPr id="289" name="Google Shape;289;p17"/>
          <p:cNvSpPr txBox="1"/>
          <p:nvPr/>
        </p:nvSpPr>
        <p:spPr>
          <a:xfrm>
            <a:off x="2169599" y="629687"/>
            <a:ext cx="34763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A2-F34A-4309-A3F0-65D5427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33D15-5A21-4435-9891-3500A9C8A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5000" contrast="63000"/>
          </a:blip>
          <a:srcRect l="34901" t="1" r="13288" b="66291"/>
          <a:stretch/>
        </p:blipFill>
        <p:spPr>
          <a:xfrm>
            <a:off x="4776185" y="1455938"/>
            <a:ext cx="3737500" cy="49298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712D-F8A8-49BD-B109-F2939C09B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E18CB0-5114-445F-B34D-C917159FEB5C}"/>
              </a:ext>
            </a:extLst>
          </p:cNvPr>
          <p:cNvSpPr/>
          <p:nvPr/>
        </p:nvSpPr>
        <p:spPr>
          <a:xfrm>
            <a:off x="6391922" y="6385830"/>
            <a:ext cx="346229" cy="34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90E88D-DA26-4A7E-8F1F-E80BDB1D3DC5}"/>
              </a:ext>
            </a:extLst>
          </p:cNvPr>
          <p:cNvCxnSpPr>
            <a:endCxn id="15" idx="0"/>
          </p:cNvCxnSpPr>
          <p:nvPr/>
        </p:nvCxnSpPr>
        <p:spPr>
          <a:xfrm>
            <a:off x="6562725" y="6172200"/>
            <a:ext cx="2312" cy="21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9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C22C-C6EB-4BBF-9B20-3E9973B11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39E41-0578-48A9-AF61-C7CCD4E44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30000" contrast="73000"/>
          </a:blip>
          <a:srcRect t="33333"/>
          <a:stretch/>
        </p:blipFill>
        <p:spPr>
          <a:xfrm>
            <a:off x="3654910" y="593639"/>
            <a:ext cx="4615481" cy="62643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0D16D9-BBE9-42B3-A414-40FEBBE72C5F}"/>
              </a:ext>
            </a:extLst>
          </p:cNvPr>
          <p:cNvSpPr/>
          <p:nvPr/>
        </p:nvSpPr>
        <p:spPr>
          <a:xfrm>
            <a:off x="6229350" y="285750"/>
            <a:ext cx="352425" cy="30788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0377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EF9-2EF9-4A12-AD84-5AC6D56C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185" y="677376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2AD8-0041-4367-93F6-41B99DBF2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3185" y="1677879"/>
            <a:ext cx="8915400" cy="4251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as well as non-governmental organizations.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where data needs to be secure from external threats.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where sensitive image is stored.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targeted areas.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521F-9E39-4E20-BBEC-C1FCDAB192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>
            <a:spLocks noGrp="1"/>
          </p:cNvSpPr>
          <p:nvPr>
            <p:ph type="title"/>
          </p:nvPr>
        </p:nvSpPr>
        <p:spPr>
          <a:xfrm>
            <a:off x="2139844" y="64882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Result and Output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2136131" y="1729946"/>
            <a:ext cx="8915400" cy="478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After the implementation of this project, the result is shown as in figure below: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81A67-0BFB-4E77-8AE0-C1444CAB5293}"/>
              </a:ext>
            </a:extLst>
          </p:cNvPr>
          <p:cNvSpPr txBox="1"/>
          <p:nvPr/>
        </p:nvSpPr>
        <p:spPr>
          <a:xfrm>
            <a:off x="2388093" y="6371039"/>
            <a:ext cx="756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Encryption 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98EB7-ECDC-4DE6-864B-E9A086D5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895" y="2504971"/>
            <a:ext cx="7563775" cy="3733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2BACC-35D2-492F-8942-0611C2470739}"/>
              </a:ext>
            </a:extLst>
          </p:cNvPr>
          <p:cNvSpPr txBox="1"/>
          <p:nvPr/>
        </p:nvSpPr>
        <p:spPr>
          <a:xfrm>
            <a:off x="7013005" y="3688710"/>
            <a:ext cx="191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XYZ@gmail.com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78A3B-C37D-41A3-9268-E3D99066511A}"/>
              </a:ext>
            </a:extLst>
          </p:cNvPr>
          <p:cNvCxnSpPr>
            <a:cxnSpLocks/>
          </p:cNvCxnSpPr>
          <p:nvPr/>
        </p:nvCxnSpPr>
        <p:spPr>
          <a:xfrm>
            <a:off x="5530362" y="3859823"/>
            <a:ext cx="148264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CCDDF-246F-433C-8276-09295B7ECF6D}"/>
              </a:ext>
            </a:extLst>
          </p:cNvPr>
          <p:cNvCxnSpPr>
            <a:cxnSpLocks/>
          </p:cNvCxnSpPr>
          <p:nvPr/>
        </p:nvCxnSpPr>
        <p:spPr>
          <a:xfrm>
            <a:off x="5530362" y="3933092"/>
            <a:ext cx="148264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6F6F6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0E55-D003-4231-AD5E-392692D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6BE80-39A5-4F4A-A97B-5BA898E21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D9C66-C001-493B-9E0C-0F2608A46196}"/>
              </a:ext>
            </a:extLst>
          </p:cNvPr>
          <p:cNvSpPr txBox="1"/>
          <p:nvPr/>
        </p:nvSpPr>
        <p:spPr>
          <a:xfrm>
            <a:off x="2331020" y="6063449"/>
            <a:ext cx="919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Email sent through the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753DF-A726-4B90-AFEB-6FF8E120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14" y="1687832"/>
            <a:ext cx="7975955" cy="4042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79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7E04-EA7F-4BF4-BEF1-DC4CCC00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E90E8-B705-48E4-9F1E-B38F790B0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FCB03-C4D8-4634-BC04-994307E95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" t="711" r="267" b="992"/>
          <a:stretch/>
        </p:blipFill>
        <p:spPr>
          <a:xfrm>
            <a:off x="2064544" y="1921668"/>
            <a:ext cx="8748712" cy="2307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F9414-C77D-44A1-8FF9-918CD07461A6}"/>
              </a:ext>
            </a:extLst>
          </p:cNvPr>
          <p:cNvSpPr txBox="1"/>
          <p:nvPr/>
        </p:nvSpPr>
        <p:spPr>
          <a:xfrm>
            <a:off x="2064544" y="4332303"/>
            <a:ext cx="8748712" cy="31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Decryption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13826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D959-50A9-459B-B928-FC094B14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6A41-14A5-46C2-B853-D5D881B61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1C208-5E0C-470C-A43F-77382B92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2" y="1703998"/>
            <a:ext cx="9285195" cy="3450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E8A5D-CF95-4691-AF26-E26EECEE7F21}"/>
              </a:ext>
            </a:extLst>
          </p:cNvPr>
          <p:cNvSpPr txBox="1"/>
          <p:nvPr/>
        </p:nvSpPr>
        <p:spPr>
          <a:xfrm>
            <a:off x="1890942" y="5299969"/>
            <a:ext cx="929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Sample Output</a:t>
            </a:r>
          </a:p>
        </p:txBody>
      </p:sp>
    </p:spTree>
    <p:extLst>
      <p:ext uri="{BB962C8B-B14F-4D97-AF65-F5344CB8AC3E}">
        <p14:creationId xmlns:p14="http://schemas.microsoft.com/office/powerpoint/2010/main" val="4139865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9F86-7F8F-4366-BF5F-82042181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296C-F250-4885-ACB0-26876DC1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748" y="1425292"/>
            <a:ext cx="8915400" cy="4583584"/>
          </a:xfrm>
        </p:spPr>
        <p:txBody>
          <a:bodyPr>
            <a:normAutofit fontScale="70000" lnSpcReduction="20000"/>
          </a:bodyPr>
          <a:lstStyle/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Cryptology, History (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http://www.faqs.org/espionage/Cou-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De/Cryptology-History)</a:t>
            </a:r>
          </a:p>
          <a:p>
            <a:pPr marL="1028700" lvl="2" indent="0" algn="just">
              <a:lnSpc>
                <a:spcPct val="110000"/>
              </a:lnSpc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Wang, K. W. Wong, X. Liao, and G. Chen, “A new chaos-based fast      image encryption algorithm,” Applied Soft Computing Journal, vol. 11, no. 1, pp. 514–522, 2011.</a:t>
            </a:r>
          </a:p>
          <a:p>
            <a:pPr marL="1028700" lvl="2" indent="0" algn="just">
              <a:lnSpc>
                <a:spcPct val="110000"/>
              </a:lnSpc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“An Improved Secure Image Encryption Algorithm Based on   Rubik's Cube Principle and Digital Chaotic Cipher”, Adrian-Viorel Diaconu and Khaled Loukhaoukha, Mathematical Problems in Engineering, Volume 2013, Article ID 848392, 10  pages</a:t>
            </a:r>
          </a:p>
          <a:p>
            <a:pPr marL="1028700" lvl="2" indent="0" algn="just">
              <a:lnSpc>
                <a:spcPct val="110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(http://dx.doi.org/10.1155/2013/848392)</a:t>
            </a:r>
          </a:p>
          <a:p>
            <a:pPr marL="1028700" lvl="2" indent="0" algn="just">
              <a:lnSpc>
                <a:spcPct val="110000"/>
              </a:lnSpc>
              <a:buNone/>
            </a:pP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85015-98DF-4925-B40B-6E9E0FC33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3663845" y="2732997"/>
            <a:ext cx="6798210" cy="176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5400" b="1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2589212" y="214183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Image Encryption required due to illegal copying and distribution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Transform image securely so that no unauthorized user can access it</a:t>
            </a:r>
            <a:endParaRPr sz="2400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Rubik’s cube is deployed which only changes the position of the pixels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In Rubik’s Cube principle, XOR operator is applied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rows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and column of image using a key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provide security of image-based data with the help of suitable key and protect the image from illegal copying and distribution.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Many research papers on Image Encryption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Many Image Encryption Algorithms were used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Mostly used algorithms includes AES, DES, Digital Signature Algorithm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Many researches have been done to test the level of security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9D3E-89A4-4264-B6BE-43E1C7D3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Algorithm?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6B02-E0AD-4CAB-9803-A61E9405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793289"/>
            <a:ext cx="8915400" cy="4117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loss during encryption or decryption of image.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 quality is same as the original image.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image can be encrypted any number of times.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high key sensitivity, i.e. image is encrypted again if wrong key is entered.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410D-CB3B-4A63-BEF3-D79C60698D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2356733" y="63234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2589212" y="1436215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2"/>
          </p:nvPr>
        </p:nvSpPr>
        <p:spPr>
          <a:xfrm>
            <a:off x="2589211" y="2071415"/>
            <a:ext cx="5125483" cy="3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Ask user two input keys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Send keys through E-mail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Image size is not affected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2457407" y="787782"/>
            <a:ext cx="434289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2"/>
          </p:nvPr>
        </p:nvSpPr>
        <p:spPr>
          <a:xfrm>
            <a:off x="2457407" y="1552187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2321535" y="68221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"/>
          <p:cNvSpPr txBox="1">
            <a:spLocks noGrp="1"/>
          </p:cNvSpPr>
          <p:nvPr>
            <p:ph type="body" idx="2"/>
          </p:nvPr>
        </p:nvSpPr>
        <p:spPr>
          <a:xfrm>
            <a:off x="2440931" y="1457469"/>
            <a:ext cx="4725988" cy="206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Photoshop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Python 3.7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Atom IDE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8"/>
          <p:cNvSpPr txBox="1">
            <a:spLocks noGrp="1"/>
          </p:cNvSpPr>
          <p:nvPr>
            <p:ph type="body" idx="3"/>
          </p:nvPr>
        </p:nvSpPr>
        <p:spPr>
          <a:xfrm>
            <a:off x="2440931" y="3377513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8"/>
          <p:cNvSpPr txBox="1">
            <a:spLocks noGrp="1"/>
          </p:cNvSpPr>
          <p:nvPr>
            <p:ph type="body" idx="4"/>
          </p:nvPr>
        </p:nvSpPr>
        <p:spPr>
          <a:xfrm>
            <a:off x="2445150" y="4102689"/>
            <a:ext cx="4977142" cy="177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specific or complex hardware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Normal PC with dual core processor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rgbClr val="000000"/>
      </a:dk1>
      <a:lt1>
        <a:srgbClr val="FFFFFF"/>
      </a:lt1>
      <a:dk2>
        <a:srgbClr val="647252"/>
      </a:dk2>
      <a:lt2>
        <a:srgbClr val="FFFFF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927</Words>
  <Application>Microsoft Office PowerPoint</Application>
  <PresentationFormat>Widescreen</PresentationFormat>
  <Paragraphs>152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Noto Sans Symbols</vt:lpstr>
      <vt:lpstr>Times New Roman</vt:lpstr>
      <vt:lpstr>Wingdings</vt:lpstr>
      <vt:lpstr>Wisp</vt:lpstr>
      <vt:lpstr>Image Encryption Using Rubik’s Cube Based Algorithm</vt:lpstr>
      <vt:lpstr>Overview</vt:lpstr>
      <vt:lpstr>Introduction</vt:lpstr>
      <vt:lpstr>Objective</vt:lpstr>
      <vt:lpstr>Literature Review</vt:lpstr>
      <vt:lpstr>Why this Algorithm?</vt:lpstr>
      <vt:lpstr>Requirement Analysis</vt:lpstr>
      <vt:lpstr>PowerPoint Presentation</vt:lpstr>
      <vt:lpstr>PowerPoint Presentation</vt:lpstr>
      <vt:lpstr>Feasibility Study</vt:lpstr>
      <vt:lpstr>System Design And Architecture</vt:lpstr>
      <vt:lpstr>DFD Level 0</vt:lpstr>
      <vt:lpstr>DFD Level 1</vt:lpstr>
      <vt:lpstr>Entity Relationship Diagram (ERD)</vt:lpstr>
      <vt:lpstr>System Diagram </vt:lpstr>
      <vt:lpstr>Flow Diagram</vt:lpstr>
      <vt:lpstr>Methodology</vt:lpstr>
      <vt:lpstr>Rubik’s Cube Encryption Algorithm</vt:lpstr>
      <vt:lpstr>PowerPoint Presentation</vt:lpstr>
      <vt:lpstr>PowerPoint Presentation</vt:lpstr>
      <vt:lpstr>Flowchart</vt:lpstr>
      <vt:lpstr>PowerPoint Presentation</vt:lpstr>
      <vt:lpstr>Applications</vt:lpstr>
      <vt:lpstr>Result and Output</vt:lpstr>
      <vt:lpstr>Contd.</vt:lpstr>
      <vt:lpstr>Contd.</vt:lpstr>
      <vt:lpstr>Contd.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Using Rubik’s Cube Based Algorithm</dc:title>
  <dc:creator>Mohit Joshi</dc:creator>
  <cp:lastModifiedBy>Mohit Joshi</cp:lastModifiedBy>
  <cp:revision>57</cp:revision>
  <dcterms:created xsi:type="dcterms:W3CDTF">2019-05-29T01:42:48Z</dcterms:created>
  <dcterms:modified xsi:type="dcterms:W3CDTF">2020-09-13T02:49:12Z</dcterms:modified>
</cp:coreProperties>
</file>